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4" r:id="rId3"/>
    <p:sldId id="257" r:id="rId4"/>
    <p:sldId id="989" r:id="rId5"/>
    <p:sldId id="259" r:id="rId6"/>
    <p:sldId id="260" r:id="rId7"/>
    <p:sldId id="267" r:id="rId8"/>
    <p:sldId id="268" r:id="rId9"/>
    <p:sldId id="283" r:id="rId10"/>
    <p:sldId id="284" r:id="rId11"/>
    <p:sldId id="990" r:id="rId12"/>
    <p:sldId id="285" r:id="rId13"/>
    <p:sldId id="964" r:id="rId14"/>
    <p:sldId id="965" r:id="rId15"/>
    <p:sldId id="991" r:id="rId16"/>
    <p:sldId id="269" r:id="rId17"/>
    <p:sldId id="966" r:id="rId18"/>
    <p:sldId id="967" r:id="rId19"/>
    <p:sldId id="994" r:id="rId20"/>
    <p:sldId id="274" r:id="rId21"/>
    <p:sldId id="277" r:id="rId22"/>
    <p:sldId id="278" r:id="rId23"/>
    <p:sldId id="279" r:id="rId24"/>
    <p:sldId id="280" r:id="rId25"/>
    <p:sldId id="281" r:id="rId26"/>
    <p:sldId id="282" r:id="rId27"/>
    <p:sldId id="276" r:id="rId28"/>
    <p:sldId id="968" r:id="rId29"/>
    <p:sldId id="993" r:id="rId30"/>
    <p:sldId id="275" r:id="rId31"/>
    <p:sldId id="996" r:id="rId32"/>
    <p:sldId id="969" r:id="rId33"/>
    <p:sldId id="971" r:id="rId34"/>
    <p:sldId id="972" r:id="rId35"/>
    <p:sldId id="981" r:id="rId36"/>
    <p:sldId id="973" r:id="rId37"/>
    <p:sldId id="992" r:id="rId38"/>
    <p:sldId id="974" r:id="rId39"/>
    <p:sldId id="995" r:id="rId40"/>
    <p:sldId id="975" r:id="rId41"/>
    <p:sldId id="997" r:id="rId42"/>
    <p:sldId id="982" r:id="rId43"/>
    <p:sldId id="983" r:id="rId44"/>
    <p:sldId id="985" r:id="rId45"/>
    <p:sldId id="986" r:id="rId46"/>
    <p:sldId id="984" r:id="rId47"/>
    <p:sldId id="987" r:id="rId48"/>
    <p:sldId id="988" r:id="rId49"/>
    <p:sldId id="976" r:id="rId50"/>
    <p:sldId id="262" r:id="rId51"/>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1" autoAdjust="0"/>
  </p:normalViewPr>
  <p:slideViewPr>
    <p:cSldViewPr snapToGrid="0">
      <p:cViewPr varScale="1">
        <p:scale>
          <a:sx n="104" d="100"/>
          <a:sy n="104" d="100"/>
        </p:scale>
        <p:origin x="81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30:41.84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1 198,'50'-23,"35"-17,1 3,130-36,-190 66,1 1,-1 1,1 2,0 1,-1 1,1 1,0 1,0 1,0 2,-1 1,0 1,0 1,32 13,-9 3,0 2,-2 2,-1 2,-1 2,-2 3,-1 1,-2 1,-1 3,-2 1,-2 2,-1 1,48 84,-69-99,0 0,-2 1,-1 0,-2 1,0 0,-2 0,-2 1,0 0,-2-1,-2 1,-5 53,0-48,-1-1,-3 1,0-1,-3 0,0-1,-3-1,0 0,-2-1,-35 50,-165 179,52-68,-176 266,274-356,4 3,-79 184,118-225,4 1,2 2,4 0,2 0,3 1,4 0,2 1,11 116,-5-159,1 0,1 0,2 0,0-1,2 0,1-1,1 0,1-1,1 0,2 0,25 32,-25-38,2 0,0-1,0-1,2 0,0-2,0 0,2-1,-1-1,2-1,-1-1,2-1,-1 0,32 6,-42-12,0-1,0-1,0 0,0 0,0-2,0 1,0-1,0-1,0 0,16-5,-1-3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4:02.51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1 121,'30'-14,"22"-11,1 3,79-23,-116 41,0 0,1 2,-1-1,0 2,1 0,-1 1,1 1,-1 1,1 0,-1 1,0 0,0 2,19 7,-5 2,0 1,-1 2,-1 1,0 1,-2 1,0 2,-2 0,0 2,-1 1,-2 0,0 2,29 50,-42-60,0 1,-1-1,-1 1,-1 0,-1 1,0-1,-1 1,-1 0,-1 0,0 0,-4 32,-1-29,0 0,-1 0,-1-1,0 0,-2 0,-1 0,-1-1,0-1,-22 31,-101 110,32-41,-107 162,166-218,4 2,-49 112,73-137,1 1,2 0,2 0,2 1,2 1,1-1,3 0,5 73,-2-99,1 1,0-1,1 1,1-1,0-1,1 1,1-1,0 0,1 0,1-1,16 21,-16-24,1 0,1-1,-1 0,2-1,-1 0,1 0,1-1,0-1,0 0,0-1,1 0,-1-1,20 4,-26-7,1-1,-1 0,1 0,-1-1,0 0,1-1,-1 1,1-1,-1-1,10-2,-1-2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4:09.372"/>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262 0,'-64'72,"33"-39,0 1,3 1,1 2,-39 69,64-102,0 1,0 0,0-1,0 1,1 0,0 0,0 0,0 10,1-14,0 0,0 0,1 0,-1 0,1 1,-1-1,1 0,-1 0,1 0,-1 0,1 0,0 0,0 0,-1-1,1 1,0 0,0 0,0 0,0-1,0 1,0 0,0-1,0 1,0-1,0 0,1 1,-1-1,0 0,0 0,0 1,0-1,1 0,-1 0,0 0,0 0,0-1,1 1,-1 0,0 0,0-1,2 0,21-3,-1-1,0-2,0 0,0-1,37-20,-45 20,0-1,0 0,0-2,-1 1,-1-2,0 0,-1 0,18-23,-28 32,0 0,0 0,0-1,-1 1,1-1,-1 0,0 1,0-1,0 0,0 0,-1 0,1 1,-1-1,0 0,0 0,0 0,-1 0,0 0,-1-4,-2 6,1 1,-1 0,0 0,0 1,0-1,0 1,0 0,0 0,0 0,0 0,0 1,-4 1,-3-1,-19-3,23 1,0 1,1-1,-1 1,0 0,0 1,0 0,0 0,-11 3,17-3,0 0,0 0,0 1,0-1,0 0,0 1,0-1,1 0,-1 1,0-1,1 1,-1-1,1 1,0-1,-1 1,1-1,0 1,0-1,0 1,0 0,0-1,1 1,-1 1,9 39,-8-39,51 137,-46-119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3:38.72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1 121,'30'-14,"22"-11,1 3,79-23,-116 41,0 0,1 2,-1-1,0 2,1 0,-1 1,1 1,-1 1,1 0,-1 1,0 0,0 2,19 7,-5 2,0 1,-1 2,-1 1,0 1,-2 1,0 2,-2 0,0 2,-1 1,-2 0,0 2,29 50,-42-60,0 1,-1-1,-1 1,-1 0,-1 1,0-1,-1 1,-1 0,-1 0,0 0,-4 32,-1-29,0 0,-1 0,-1-1,0 0,-2 0,-1 0,-1-1,0-1,-22 31,-101 110,32-41,-107 162,166-218,4 2,-49 112,73-137,1 1,2 0,2 0,2 1,2 1,1-1,3 0,5 73,-2-99,1 1,0-1,1 1,1-1,0-1,1 1,1-1,0 0,1 0,1-1,16 21,-16-24,1 0,1-1,-1 0,2-1,-1 0,1 0,1-1,0-1,0 0,0-1,1 0,-1-1,20 4,-26-7,1-1,-1 0,1 0,-1-1,0 0,1-1,-1 1,1-1,-1-1,10-2,-1-2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3:51.300"/>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262 0,'-64'72,"33"-39,0 1,3 1,1 2,-39 69,64-102,0 1,0 0,0-1,0 1,1 0,0 0,0 0,0 10,1-14,0 0,0 0,1 0,-1 0,1 1,-1-1,1 0,-1 0,1 0,-1 0,1 0,0 0,0 0,-1-1,1 1,0 0,0 0,0 0,0-1,0 1,0 0,0-1,0 1,0-1,0 0,1 1,-1-1,0 0,0 0,0 1,0-1,1 0,-1 0,0 0,0 0,0-1,1 1,-1 0,0 0,0-1,2 0,21-3,-1-1,0-2,0 0,0-1,37-20,-45 20,0-1,0 0,0-2,-1 1,-1-2,0 0,-1 0,18-23,-28 32,0 0,0 0,0-1,-1 1,1-1,-1 0,0 1,0-1,0 0,0 0,-1 0,1 1,-1-1,0 0,0 0,0 0,-1 0,0 0,-1-4,-2 6,1 1,-1 0,0 0,0 1,0-1,0 1,0 0,0 0,0 0,0 0,0 1,-4 1,-3-1,-19-3,23 1,0 1,1-1,-1 1,0 0,0 1,0 0,0 0,-11 3,17-3,0 0,0 0,0 1,0-1,0 0,0 1,0-1,1 0,-1 1,0-1,1 1,-1-1,1 1,0-1,-1 1,1-1,0 1,0-1,0 1,0 0,0-1,1 1,-1 1,9 39,-8-39,51 137,-46-119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30:42.413"/>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30:48.086"/>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262 0,'-64'72,"33"-39,0 1,3 1,1 2,-39 69,64-102,0 1,0 0,0-1,0 1,1 0,0 0,0 0,0 10,1-14,0 0,0 0,1 0,-1 0,1 1,-1-1,1 0,-1 0,1 0,-1 0,1 0,0 0,0 0,-1-1,1 1,0 0,0 0,0 0,0-1,0 1,0 0,0-1,0 1,0-1,0 0,1 1,-1-1,0 0,0 0,0 1,0-1,1 0,-1 0,0 0,0 0,0-1,1 1,-1 0,0 0,0-1,2 0,21-3,-1-1,0-2,0 0,0-1,37-20,-45 20,0-1,0 0,0-2,-1 1,-1-2,0 0,-1 0,18-23,-28 32,0 0,0 0,0-1,-1 1,1-1,-1 0,0 1,0-1,0 0,0 0,-1 0,1 1,-1-1,0 0,0 0,0 0,-1 0,0 0,-1-4,-2 6,1 1,-1 0,0 0,0 1,0-1,0 1,0 0,0 0,0 0,0 0,0 1,-4 1,-3-1,-19-3,23 1,0 1,1-1,-1 1,0 0,0 1,0 0,0 0,-11 3,17-3,0 0,0 0,0 1,0-1,0 0,0 1,0-1,1 0,-1 1,0-1,1 1,-1-1,1 1,0-1,-1 1,1-1,0 1,0-1,0 1,0 0,0-1,1 1,-1 1,9 39,-8-39,51 137,-46-119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49:11.636"/>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1 198,'50'-23,"35"-17,1 3,130-36,-190 66,1 1,-1 1,1 2,0 1,-1 1,1 1,0 1,0 1,0 2,-1 1,0 1,0 1,32 13,-9 3,0 2,-2 2,-1 2,-1 2,-2 3,-1 1,-2 1,-1 3,-2 1,-2 2,-1 1,48 84,-69-99,0 0,-2 1,-1 0,-2 1,0 0,-2 0,-2 1,0 0,-2-1,-2 1,-5 53,0-48,-1-1,-3 1,0-1,-3 0,0-1,-3-1,0 0,-2-1,-35 50,-165 179,52-68,-176 266,274-356,4 3,-79 184,118-225,4 1,2 2,4 0,2 0,3 1,4 0,2 1,11 116,-5-159,1 0,1 0,2 0,0-1,2 0,1-1,1 0,1-1,1 0,2 0,25 32,-25-38,2 0,0-1,0-1,2 0,0-2,0 0,2-1,-1-1,2-1,-1-1,2-1,-1 0,32 6,-42-12,0-1,0-1,0 0,0 0,0-2,0 1,0-1,0-1,0 0,16-5,-1-3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49:20.30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262 0,'-64'72,"33"-39,0 1,3 1,1 2,-39 69,64-102,0 1,0 0,0-1,0 1,1 0,0 0,0 0,0 10,1-14,0 0,0 0,1 0,-1 0,1 1,-1-1,1 0,-1 0,1 0,-1 0,1 0,0 0,0 0,-1-1,1 1,0 0,0 0,0 0,0-1,0 1,0 0,0-1,0 1,0-1,0 0,1 1,-1-1,0 0,0 0,0 1,0-1,1 0,-1 0,0 0,0 0,0-1,1 1,-1 0,0 0,0-1,2 0,21-3,-1-1,0-2,0 0,0-1,37-20,-45 20,0-1,0 0,0-2,-1 1,-1-2,0 0,-1 0,18-23,-28 32,0 0,0 0,0-1,-1 1,1-1,-1 0,0 1,0-1,0 0,0 0,-1 0,1 1,-1-1,0 0,0 0,0 0,-1 0,0 0,-1-4,-2 6,1 1,-1 0,0 0,0 1,0-1,0 1,0 0,0 0,0 0,0 0,0 1,-4 1,-3-1,-19-3,23 1,0 1,1-1,-1 1,0 0,0 1,0 0,0 0,-11 3,17-3,0 0,0 0,0 1,0-1,0 0,0 1,0-1,1 0,-1 1,0-1,1 1,-1-1,1 1,0-1,-1 1,1-1,0 1,0-1,0 1,0 0,0-1,1 1,-1 1,9 39,-8-39,51 137,-46-119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2:55.245"/>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1 205,'51'-24,"37"-18,2 5,133-40,-196 71,1-1,0 3,-1-1,1 4,0-1,-1 2,2 2,-2 1,2 0,-2 3,0-1,0 3,33 12,-9 4,-1 2,-1 2,-1 3,-1 1,-3 2,0 3,-3 0,0 4,-2 1,-4 1,1 3,49 84,-72-101,1 1,-2-1,-2 2,-2-1,-1 2,0-1,-2 1,-2 0,-1 0,0 0,-8 55,0-50,-1 0,-2 1,-1-3,0 1,-3-1,-3 1,-1-2,0-2,-37 53,-171 186,54-70,-182 275,282-369,7 3,-83 190,123-232,2 1,3 1,4-1,3 2,4 2,1-2,5 0,9 124,-4-168,2 2,1-2,0 2,3-2,-1-1,2 1,2-2,0 0,2 1,1-2,27 35,-27-40,2-1,2-1,-2 0,3-2,-1 1,1-1,2-2,0-1,0 0,0-2,2 0,-2-1,34 6,-44-12,1-1,-1 0,2 0,-2-2,0 0,1-2,-1 2,2-2,-3-1,18-4,-2-3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3:19.933"/>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262 0,'-64'72,"33"-39,0 1,3 1,1 2,-39 69,64-102,0 1,0 0,0-1,0 1,1 0,0 0,0 0,0 10,1-14,0 0,0 0,1 0,-1 0,1 1,-1-1,1 0,-1 0,1 0,-1 0,1 0,0 0,0 0,-1-1,1 1,0 0,0 0,0 0,0-1,0 1,0 0,0-1,0 1,0-1,0 0,1 1,-1-1,0 0,0 0,0 1,0-1,1 0,-1 0,0 0,0 0,0-1,1 1,-1 0,0 0,0-1,2 0,21-3,-1-1,0-2,0 0,0-1,37-20,-45 20,0-1,0 0,0-2,-1 1,-1-2,0 0,-1 0,18-23,-28 32,0 0,0 0,0-1,-1 1,1-1,-1 0,0 1,0-1,0 0,0 0,-1 0,1 1,-1-1,0 0,0 0,0 0,-1 0,0 0,-1-4,-2 6,1 1,-1 0,0 0,0 1,0-1,0 1,0 0,0 0,0 0,0 0,0 1,-4 1,-3-1,-19-3,23 1,0 1,1-1,-1 1,0 0,0 1,0 0,0 0,-11 3,17-3,0 0,0 0,0 1,0-1,0 0,0 1,0-1,1 0,-1 1,0-1,1 1,-1-1,1 1,0-1,-1 1,1-1,0 1,0-1,0 1,0 0,0-1,1 1,-1 1,9 39,-8-39,51 137,-46-119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3:33.786"/>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1 121,'30'-14,"22"-11,1 3,79-23,-116 41,0 0,1 2,-1-1,0 2,1 0,-1 1,1 1,-1 1,1 0,-1 1,0 0,0 2,19 7,-5 2,0 1,-1 2,-1 1,0 1,-2 1,0 2,-2 0,0 2,-1 1,-2 0,0 2,29 50,-42-60,0 1,-1-1,-1 1,-1 0,-1 1,0-1,-1 1,-1 0,-1 0,0 0,-4 32,-1-29,0 0,-1 0,-1-1,0 0,-2 0,-1 0,-1-1,0-1,-22 31,-101 110,32-41,-107 162,166-218,4 2,-49 112,73-137,1 1,2 0,2 0,2 1,2 1,1-1,3 0,5 73,-2-99,1 1,0-1,1 1,1-1,0-1,1 1,1-1,0 0,1 0,1-1,16 21,-16-24,1 0,1-1,-1 0,2-1,-1 0,1 0,1-1,0-1,0 0,0-1,1 0,-1-1,20 4,-26-7,1-1,-1 0,1 0,-1-1,0 0,1-1,-1 1,1-1,-1-1,10-2,-1-2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1T11:53:47.78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262 0,'-64'72,"33"-39,0 1,3 1,1 2,-39 69,64-102,0 1,0 0,0-1,0 1,1 0,0 0,0 0,0 10,1-14,0 0,0 0,1 0,-1 0,1 1,-1-1,1 0,-1 0,1 0,-1 0,1 0,0 0,0 0,-1-1,1 1,0 0,0 0,0 0,0-1,0 1,0 0,0-1,0 1,0-1,0 0,1 1,-1-1,0 0,0 0,0 1,0-1,1 0,-1 0,0 0,0 0,0-1,1 1,-1 0,0 0,0-1,2 0,21-3,-1-1,0-2,0 0,0-1,37-20,-45 20,0-1,0 0,0-2,-1 1,-1-2,0 0,-1 0,18-23,-28 32,0 0,0 0,0-1,-1 1,1-1,-1 0,0 1,0-1,0 0,0 0,-1 0,1 1,-1-1,0 0,0 0,0 0,-1 0,0 0,-1-4,-2 6,1 1,-1 0,0 0,0 1,0-1,0 1,0 0,0 0,0 0,0 0,0 1,-4 1,-3-1,-19-3,23 1,0 1,1-1,-1 1,0 0,0 1,0 0,0 0,-11 3,17-3,0 0,0 0,0 1,0-1,0 0,0 1,0-1,1 0,-1 1,0-1,1 1,-1-1,1 1,0-1,-1 1,1-1,0 1,0-1,0 1,0 0,0-1,1 1,-1 1,9 39,-8-39,51 137,-46-119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C0029A1-AD1A-4AB9-A1A6-18A5C276D93D}" type="datetimeFigureOut">
              <a:rPr lang="fr-FR" smtClean="0"/>
              <a:t>21/11/2022</a:t>
            </a:fld>
            <a:endParaRPr lang="fr-FR"/>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not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C614C1CF-6C2B-4E39-8937-259E8B50E0E1}" type="slidenum">
              <a:rPr lang="fr-FR" smtClean="0"/>
              <a:t>‹N°›</a:t>
            </a:fld>
            <a:endParaRPr lang="fr-FR"/>
          </a:p>
        </p:txBody>
      </p:sp>
    </p:spTree>
    <p:extLst>
      <p:ext uri="{BB962C8B-B14F-4D97-AF65-F5344CB8AC3E}">
        <p14:creationId xmlns:p14="http://schemas.microsoft.com/office/powerpoint/2010/main" val="3488392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614C1CF-6C2B-4E39-8937-259E8B50E0E1}" type="slidenum">
              <a:rPr lang="fr-FR" smtClean="0"/>
              <a:t>1</a:t>
            </a:fld>
            <a:endParaRPr lang="fr-FR"/>
          </a:p>
        </p:txBody>
      </p:sp>
    </p:spTree>
    <p:extLst>
      <p:ext uri="{BB962C8B-B14F-4D97-AF65-F5344CB8AC3E}">
        <p14:creationId xmlns:p14="http://schemas.microsoft.com/office/powerpoint/2010/main" val="366824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91846" y="5100220"/>
            <a:ext cx="5534767" cy="4172907"/>
          </a:xfrm>
          <a:prstGeom prst="rect">
            <a:avLst/>
          </a:prstGeom>
          <a:noFill/>
          <a:ln>
            <a:noFill/>
          </a:ln>
        </p:spPr>
        <p:txBody>
          <a:bodyPr spcFirstLastPara="1" wrap="square" lIns="99962" tIns="49967" rIns="99962" bIns="49967" anchor="t" anchorCtr="0">
            <a:noAutofit/>
          </a:bodyPr>
          <a:lstStyle/>
          <a:p>
            <a:pPr>
              <a:buSzPts val="1400"/>
            </a:pPr>
            <a:endParaRPr/>
          </a:p>
        </p:txBody>
      </p:sp>
      <p:sp>
        <p:nvSpPr>
          <p:cNvPr id="402" name="Google Shape;402;p21:notes"/>
          <p:cNvSpPr>
            <a:spLocks noGrp="1" noRot="1" noChangeAspect="1"/>
          </p:cNvSpPr>
          <p:nvPr>
            <p:ph type="sldImg" idx="2"/>
          </p:nvPr>
        </p:nvSpPr>
        <p:spPr>
          <a:xfrm>
            <a:off x="279400" y="1323975"/>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745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91846" y="5100220"/>
            <a:ext cx="5534767" cy="4172907"/>
          </a:xfrm>
          <a:prstGeom prst="rect">
            <a:avLst/>
          </a:prstGeom>
          <a:noFill/>
          <a:ln>
            <a:noFill/>
          </a:ln>
        </p:spPr>
        <p:txBody>
          <a:bodyPr spcFirstLastPara="1" wrap="square" lIns="99962" tIns="49967" rIns="99962" bIns="49967" anchor="t" anchorCtr="0">
            <a:noAutofit/>
          </a:bodyPr>
          <a:lstStyle/>
          <a:p>
            <a:pPr>
              <a:buSzPts val="1400"/>
            </a:pPr>
            <a:endParaRPr/>
          </a:p>
        </p:txBody>
      </p:sp>
      <p:sp>
        <p:nvSpPr>
          <p:cNvPr id="311" name="Google Shape;311;p16:notes"/>
          <p:cNvSpPr>
            <a:spLocks noGrp="1" noRot="1" noChangeAspect="1"/>
          </p:cNvSpPr>
          <p:nvPr>
            <p:ph type="sldImg" idx="2"/>
          </p:nvPr>
        </p:nvSpPr>
        <p:spPr>
          <a:xfrm>
            <a:off x="279400" y="1323975"/>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624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91846" y="5100220"/>
            <a:ext cx="5534767" cy="4172907"/>
          </a:xfrm>
          <a:prstGeom prst="rect">
            <a:avLst/>
          </a:prstGeom>
          <a:noFill/>
          <a:ln>
            <a:noFill/>
          </a:ln>
        </p:spPr>
        <p:txBody>
          <a:bodyPr spcFirstLastPara="1" wrap="square" lIns="99962" tIns="49967" rIns="99962" bIns="49967" anchor="t" anchorCtr="0">
            <a:noAutofit/>
          </a:bodyPr>
          <a:lstStyle/>
          <a:p>
            <a:pPr>
              <a:buSzPts val="1400"/>
            </a:pPr>
            <a:endParaRPr/>
          </a:p>
        </p:txBody>
      </p:sp>
      <p:sp>
        <p:nvSpPr>
          <p:cNvPr id="402" name="Google Shape;402;p21:notes"/>
          <p:cNvSpPr>
            <a:spLocks noGrp="1" noRot="1" noChangeAspect="1"/>
          </p:cNvSpPr>
          <p:nvPr>
            <p:ph type="sldImg" idx="2"/>
          </p:nvPr>
        </p:nvSpPr>
        <p:spPr>
          <a:xfrm>
            <a:off x="279400" y="1323975"/>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287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91846" y="5100220"/>
            <a:ext cx="5534767" cy="4172907"/>
          </a:xfrm>
          <a:prstGeom prst="rect">
            <a:avLst/>
          </a:prstGeom>
          <a:noFill/>
          <a:ln>
            <a:noFill/>
          </a:ln>
        </p:spPr>
        <p:txBody>
          <a:bodyPr spcFirstLastPara="1" wrap="square" lIns="99962" tIns="49967" rIns="99962" bIns="49967" anchor="t" anchorCtr="0">
            <a:noAutofit/>
          </a:bodyPr>
          <a:lstStyle/>
          <a:p>
            <a:pPr>
              <a:buSzPts val="1400"/>
            </a:pPr>
            <a:endParaRPr/>
          </a:p>
        </p:txBody>
      </p:sp>
      <p:sp>
        <p:nvSpPr>
          <p:cNvPr id="402" name="Google Shape;402;p21:notes"/>
          <p:cNvSpPr>
            <a:spLocks noGrp="1" noRot="1" noChangeAspect="1"/>
          </p:cNvSpPr>
          <p:nvPr>
            <p:ph type="sldImg" idx="2"/>
          </p:nvPr>
        </p:nvSpPr>
        <p:spPr>
          <a:xfrm>
            <a:off x="279400" y="1323975"/>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845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91846" y="5100220"/>
            <a:ext cx="5534767" cy="4172907"/>
          </a:xfrm>
          <a:prstGeom prst="rect">
            <a:avLst/>
          </a:prstGeom>
          <a:noFill/>
          <a:ln>
            <a:noFill/>
          </a:ln>
        </p:spPr>
        <p:txBody>
          <a:bodyPr spcFirstLastPara="1" wrap="square" lIns="99962" tIns="49967" rIns="99962" bIns="49967" anchor="t" anchorCtr="0">
            <a:noAutofit/>
          </a:bodyPr>
          <a:lstStyle/>
          <a:p>
            <a:pPr>
              <a:buSzPts val="1400"/>
            </a:pPr>
            <a:endParaRPr/>
          </a:p>
        </p:txBody>
      </p:sp>
      <p:sp>
        <p:nvSpPr>
          <p:cNvPr id="402" name="Google Shape;402;p21:notes"/>
          <p:cNvSpPr>
            <a:spLocks noGrp="1" noRot="1" noChangeAspect="1"/>
          </p:cNvSpPr>
          <p:nvPr>
            <p:ph type="sldImg" idx="2"/>
          </p:nvPr>
        </p:nvSpPr>
        <p:spPr>
          <a:xfrm>
            <a:off x="279400" y="1323975"/>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354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91846" y="5100220"/>
            <a:ext cx="5534767" cy="4172907"/>
          </a:xfrm>
          <a:prstGeom prst="rect">
            <a:avLst/>
          </a:prstGeom>
          <a:noFill/>
          <a:ln>
            <a:noFill/>
          </a:ln>
        </p:spPr>
        <p:txBody>
          <a:bodyPr spcFirstLastPara="1" wrap="square" lIns="99962" tIns="49967" rIns="99962" bIns="49967" anchor="t" anchorCtr="0">
            <a:noAutofit/>
          </a:bodyPr>
          <a:lstStyle/>
          <a:p>
            <a:pPr>
              <a:buSzPts val="1400"/>
            </a:pPr>
            <a:endParaRPr/>
          </a:p>
        </p:txBody>
      </p:sp>
      <p:sp>
        <p:nvSpPr>
          <p:cNvPr id="402" name="Google Shape;402;p21:notes"/>
          <p:cNvSpPr>
            <a:spLocks noGrp="1" noRot="1" noChangeAspect="1"/>
          </p:cNvSpPr>
          <p:nvPr>
            <p:ph type="sldImg" idx="2"/>
          </p:nvPr>
        </p:nvSpPr>
        <p:spPr>
          <a:xfrm>
            <a:off x="279400" y="1323975"/>
            <a:ext cx="6361113" cy="357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1407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A2B196-CD55-4A7B-27C3-DA103385DA5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BFE562-0A82-A239-A967-B3E33460D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0DD95F-59A3-520A-1786-BF46CC5FF61B}"/>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7505C6D3-4A2C-EF86-AFAD-9FF25FDAF0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B6CA44-D4E8-3C43-B659-72DFDA22E6D3}"/>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25667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6CE1FD-85F9-51F3-AF28-D2B08F8384D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F85AF47-E0F7-4EB9-4B22-10E2FE892F3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1DD201-D698-7647-E94E-6412FC52ABDD}"/>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A4962A7C-5692-AA3D-E818-497928ED06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2A33D8-4BA9-B45B-8347-44227B0E7B3D}"/>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25486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9FAF826-E93D-F9DE-0249-9AE3233173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184E2F9-FBFE-9B57-C1C2-467F9B85C0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F731B6-551A-B795-BB62-F09A2AD5F445}"/>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1A10A82A-153F-DD47-DB44-00725881E9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4D5FD9-CEFB-929E-6087-3953B1672E45}"/>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121205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26506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02FB8F-AEAB-35CC-11D4-D2B0EB8AEA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5DA83D8-B11F-E7EB-2ECA-4335C9840B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6D06D8-B32F-EE18-E5B8-41E905FD163C}"/>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DFB6BE76-72A5-32FE-215A-D0E40527F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C20E68-3757-D801-5823-57C95993A4C2}"/>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26867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6F3E6-8856-9377-214A-A4897DA7A9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CCC63D-1429-889F-B1E4-1E7A1959C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199CB6D-7EDC-6380-7DE8-CEC64A1D9F1D}"/>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713A3436-B261-76A6-8C96-4448AC42C8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898BA2-990A-F065-9CDB-556082333F9D}"/>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288383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91FD5-1847-5355-723B-1AAD266DCBD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B3772F-5B96-0715-005A-5C7499C64B6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7DB1AE-F0ED-B5B4-1349-5836838F8B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FA41EF3-58BF-C7A6-F9FB-BF9710770CBB}"/>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6" name="Espace réservé du pied de page 5">
            <a:extLst>
              <a:ext uri="{FF2B5EF4-FFF2-40B4-BE49-F238E27FC236}">
                <a16:creationId xmlns:a16="http://schemas.microsoft.com/office/drawing/2014/main" id="{4DCDADF2-42CC-A089-C31D-69A8AFC548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2454B2-9897-63C2-5755-20BD50E6F6E1}"/>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375980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51A00-ED7D-A51A-200E-6628B11C1F0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05CA3DF-B8AC-3EAA-F772-3A5EF49859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1056E28-D37F-A448-F5DD-B55F38284FB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961D82C-0B49-43E7-D9D8-8BB5B6360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34B84D-52F0-1646-F7F5-EE27D79B1A5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2143CD2-6084-58D8-E4B5-B98EC4114303}"/>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8" name="Espace réservé du pied de page 7">
            <a:extLst>
              <a:ext uri="{FF2B5EF4-FFF2-40B4-BE49-F238E27FC236}">
                <a16:creationId xmlns:a16="http://schemas.microsoft.com/office/drawing/2014/main" id="{D2729FD6-9368-D604-5003-71ACF319F1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214EE79-3756-9508-F163-2B98E8EC1102}"/>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414694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EC7F3B-6390-79B4-E259-06E022BAC0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C9CF66B-9DEB-E2F6-D248-147D5237CC8A}"/>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4" name="Espace réservé du pied de page 3">
            <a:extLst>
              <a:ext uri="{FF2B5EF4-FFF2-40B4-BE49-F238E27FC236}">
                <a16:creationId xmlns:a16="http://schemas.microsoft.com/office/drawing/2014/main" id="{BD5C5DB5-2E18-DFE0-6D9B-98D51A844A8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83471D-E3F8-7A81-3564-CD683D8845B2}"/>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317046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27DE6B-A81C-9514-746F-5581B26A9B75}"/>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3" name="Espace réservé du pied de page 2">
            <a:extLst>
              <a:ext uri="{FF2B5EF4-FFF2-40B4-BE49-F238E27FC236}">
                <a16:creationId xmlns:a16="http://schemas.microsoft.com/office/drawing/2014/main" id="{EACBA343-E72D-6A02-7531-B7A8F17A04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4794462-1CD6-9565-F113-8A4703D437EE}"/>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331558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54053-89FD-4034-407C-682B79A427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A82DB8-60C8-1FB5-2A4E-AAD51BE85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475C11-4189-94B8-3EE7-EE2CD4020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FF0BE2E-34C4-F109-2AFC-BF7E96475278}"/>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6" name="Espace réservé du pied de page 5">
            <a:extLst>
              <a:ext uri="{FF2B5EF4-FFF2-40B4-BE49-F238E27FC236}">
                <a16:creationId xmlns:a16="http://schemas.microsoft.com/office/drawing/2014/main" id="{EBD03D18-1051-07E2-2352-C4C6AF1E00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BD8565B-A24B-7B9E-378A-B76ACFA98BC3}"/>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232315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BC3A2-A1C9-D795-9AA1-6BCD08747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CDAB711-D360-615A-5E98-D9D12162D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445C93B-2F41-0BD9-CD36-DA649B78D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541172-F775-2D61-DD05-1B3D283D195A}"/>
              </a:ext>
            </a:extLst>
          </p:cNvPr>
          <p:cNvSpPr>
            <a:spLocks noGrp="1"/>
          </p:cNvSpPr>
          <p:nvPr>
            <p:ph type="dt" sz="half" idx="10"/>
          </p:nvPr>
        </p:nvSpPr>
        <p:spPr/>
        <p:txBody>
          <a:bodyPr/>
          <a:lstStyle/>
          <a:p>
            <a:fld id="{DEFFBE3E-D412-47CE-B582-B0F5BF061EBA}" type="datetimeFigureOut">
              <a:rPr lang="fr-FR" smtClean="0"/>
              <a:t>21/11/2022</a:t>
            </a:fld>
            <a:endParaRPr lang="fr-FR"/>
          </a:p>
        </p:txBody>
      </p:sp>
      <p:sp>
        <p:nvSpPr>
          <p:cNvPr id="6" name="Espace réservé du pied de page 5">
            <a:extLst>
              <a:ext uri="{FF2B5EF4-FFF2-40B4-BE49-F238E27FC236}">
                <a16:creationId xmlns:a16="http://schemas.microsoft.com/office/drawing/2014/main" id="{BEE806FD-08F5-9F93-166B-C6F7844CA8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71F625-45C9-3383-17DF-9BC6C5D65363}"/>
              </a:ext>
            </a:extLst>
          </p:cNvPr>
          <p:cNvSpPr>
            <a:spLocks noGrp="1"/>
          </p:cNvSpPr>
          <p:nvPr>
            <p:ph type="sldNum" sz="quarter" idx="12"/>
          </p:nvPr>
        </p:nvSpPr>
        <p:spPr/>
        <p:txBody>
          <a:bodyPr/>
          <a:lstStyle/>
          <a:p>
            <a:fld id="{D65F1550-6F43-49AB-9DF6-8C9ADD3AF344}" type="slidenum">
              <a:rPr lang="fr-FR" smtClean="0"/>
              <a:t>‹N°›</a:t>
            </a:fld>
            <a:endParaRPr lang="fr-FR"/>
          </a:p>
        </p:txBody>
      </p:sp>
    </p:spTree>
    <p:extLst>
      <p:ext uri="{BB962C8B-B14F-4D97-AF65-F5344CB8AC3E}">
        <p14:creationId xmlns:p14="http://schemas.microsoft.com/office/powerpoint/2010/main" val="198429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BBC57F-68F4-01BC-5465-C7B3751FC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C7C76A-8AFF-4EA2-0846-C00670F6A9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1E88D9-F672-3340-1C08-8E10D4D948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FBE3E-D412-47CE-B582-B0F5BF061EBA}" type="datetimeFigureOut">
              <a:rPr lang="fr-FR" smtClean="0"/>
              <a:t>21/11/2022</a:t>
            </a:fld>
            <a:endParaRPr lang="fr-FR"/>
          </a:p>
        </p:txBody>
      </p:sp>
      <p:sp>
        <p:nvSpPr>
          <p:cNvPr id="5" name="Espace réservé du pied de page 4">
            <a:extLst>
              <a:ext uri="{FF2B5EF4-FFF2-40B4-BE49-F238E27FC236}">
                <a16:creationId xmlns:a16="http://schemas.microsoft.com/office/drawing/2014/main" id="{51DC346C-91C3-25EC-5EFB-DCC59B152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B85DCF-E2A0-0184-2E62-9DA7A0530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F1550-6F43-49AB-9DF6-8C9ADD3AF344}" type="slidenum">
              <a:rPr lang="fr-FR" smtClean="0"/>
              <a:t>‹N°›</a:t>
            </a:fld>
            <a:endParaRPr lang="fr-FR"/>
          </a:p>
        </p:txBody>
      </p:sp>
    </p:spTree>
    <p:extLst>
      <p:ext uri="{BB962C8B-B14F-4D97-AF65-F5344CB8AC3E}">
        <p14:creationId xmlns:p14="http://schemas.microsoft.com/office/powerpoint/2010/main" val="185068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customXml" Target="../ink/ink9.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customXml" Target="../ink/ink1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customXml" Target="../ink/ink1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7.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65921D-65E2-09EA-B67B-9E6B460C8D40}"/>
              </a:ext>
            </a:extLst>
          </p:cNvPr>
          <p:cNvSpPr>
            <a:spLocks noGrp="1"/>
          </p:cNvSpPr>
          <p:nvPr>
            <p:ph type="ctrTitle"/>
          </p:nvPr>
        </p:nvSpPr>
        <p:spPr>
          <a:xfrm>
            <a:off x="1374531" y="792335"/>
            <a:ext cx="9144000" cy="2387600"/>
          </a:xfrm>
        </p:spPr>
        <p:txBody>
          <a:bodyPr/>
          <a:lstStyle/>
          <a:p>
            <a:r>
              <a:rPr lang="fr-FR" dirty="0"/>
              <a:t>  </a:t>
            </a:r>
          </a:p>
        </p:txBody>
      </p:sp>
      <p:sp>
        <p:nvSpPr>
          <p:cNvPr id="3" name="Sous-titre 2">
            <a:extLst>
              <a:ext uri="{FF2B5EF4-FFF2-40B4-BE49-F238E27FC236}">
                <a16:creationId xmlns:a16="http://schemas.microsoft.com/office/drawing/2014/main" id="{D051A392-E21E-C44F-D785-FAD1DECD4D3F}"/>
              </a:ext>
            </a:extLst>
          </p:cNvPr>
          <p:cNvSpPr>
            <a:spLocks noGrp="1"/>
          </p:cNvSpPr>
          <p:nvPr>
            <p:ph type="subTitle" idx="1"/>
          </p:nvPr>
        </p:nvSpPr>
        <p:spPr/>
        <p:txBody>
          <a:bodyPr>
            <a:normAutofit fontScale="55000" lnSpcReduction="20000"/>
          </a:bodyPr>
          <a:lstStyle/>
          <a:p>
            <a:pPr algn="ctr"/>
            <a:r>
              <a:rPr lang="en-GB" sz="2200" b="1" dirty="0">
                <a:effectLst/>
                <a:latin typeface="Calibri" panose="020F0502020204030204" pitchFamily="34" charset="0"/>
                <a:ea typeface="Times New Roman" panose="02020603050405020304" pitchFamily="18" charset="0"/>
                <a:cs typeface="Times New Roman" panose="02020603050405020304" pitchFamily="18" charset="0"/>
              </a:rPr>
              <a:t>Project: </a:t>
            </a: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Interagency Community Outreach and Communications Fund on</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US" sz="2200" b="1" dirty="0">
                <a:effectLst/>
                <a:latin typeface="Calibri" panose="020F0502020204030204" pitchFamily="34" charset="0"/>
                <a:ea typeface="Times New Roman" panose="02020603050405020304" pitchFamily="18" charset="0"/>
                <a:cs typeface="Times New Roman" panose="02020603050405020304" pitchFamily="18" charset="0"/>
              </a:rPr>
              <a:t>Protection from Sexual Exploitation and Abuse (PSEA)</a:t>
            </a:r>
            <a:endParaRPr lang="fr-FR" sz="2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fr-FR" dirty="0"/>
          </a:p>
          <a:p>
            <a:r>
              <a:rPr lang="fr-FR" sz="1400" dirty="0"/>
              <a:t>Projet : </a:t>
            </a:r>
            <a:r>
              <a:rPr lang="fr-FR" sz="1400" b="1" dirty="0">
                <a:solidFill>
                  <a:schemeClr val="accent1">
                    <a:lumMod val="75000"/>
                  </a:schemeClr>
                </a:solidFill>
              </a:rPr>
              <a:t>Fonds interagences de communication et de sensibilisation communautaire sur la</a:t>
            </a:r>
          </a:p>
          <a:p>
            <a:r>
              <a:rPr lang="fr-FR" sz="1400" b="1" dirty="0">
                <a:solidFill>
                  <a:schemeClr val="accent1">
                    <a:lumMod val="75000"/>
                  </a:schemeClr>
                </a:solidFill>
              </a:rPr>
              <a:t>Protection contre l'exploitation et les abus sexuels (PSEA)</a:t>
            </a:r>
          </a:p>
          <a:p>
            <a:endParaRPr lang="fr-FR" sz="1400" b="1" dirty="0">
              <a:solidFill>
                <a:schemeClr val="accent1">
                  <a:lumMod val="75000"/>
                </a:schemeClr>
              </a:solidFill>
            </a:endParaRPr>
          </a:p>
          <a:p>
            <a:r>
              <a:rPr lang="fr-FR" sz="1400" b="1" dirty="0"/>
              <a:t>UN RÉSEAU MONDIAL D'ONG POUR UNE ACTION HUMANITAIRE FONDÉE SUR DES PRINCIPES ET EFFICACE</a:t>
            </a:r>
          </a:p>
        </p:txBody>
      </p:sp>
      <p:pic>
        <p:nvPicPr>
          <p:cNvPr id="5" name="Image 4">
            <a:extLst>
              <a:ext uri="{FF2B5EF4-FFF2-40B4-BE49-F238E27FC236}">
                <a16:creationId xmlns:a16="http://schemas.microsoft.com/office/drawing/2014/main" id="{66705D13-9840-9C2A-0208-9B8A81570F5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8105162" y="150617"/>
            <a:ext cx="2544365" cy="2203095"/>
          </a:xfrm>
          <a:prstGeom prst="rect">
            <a:avLst/>
          </a:prstGeom>
          <a:noFill/>
          <a:ln>
            <a:noFill/>
          </a:ln>
        </p:spPr>
      </p:pic>
      <p:sp>
        <p:nvSpPr>
          <p:cNvPr id="4" name="Zone de texte 6">
            <a:extLst>
              <a:ext uri="{FF2B5EF4-FFF2-40B4-BE49-F238E27FC236}">
                <a16:creationId xmlns:a16="http://schemas.microsoft.com/office/drawing/2014/main" id="{E084456E-F20B-4835-F5AE-912066D6CCA8}"/>
              </a:ext>
            </a:extLst>
          </p:cNvPr>
          <p:cNvSpPr txBox="1"/>
          <p:nvPr/>
        </p:nvSpPr>
        <p:spPr>
          <a:xfrm>
            <a:off x="847887" y="490187"/>
            <a:ext cx="4573857" cy="23876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8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19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3192D2-41D4-7F34-E457-E8E5F34E9912}"/>
              </a:ext>
            </a:extLst>
          </p:cNvPr>
          <p:cNvSpPr>
            <a:spLocks noGrp="1"/>
          </p:cNvSpPr>
          <p:nvPr>
            <p:ph type="title"/>
          </p:nvPr>
        </p:nvSpPr>
        <p:spPr/>
        <p:txBody>
          <a:bodyPr/>
          <a:lstStyle/>
          <a:p>
            <a:r>
              <a:rPr lang="fr-FR" dirty="0"/>
              <a:t>,</a:t>
            </a:r>
          </a:p>
        </p:txBody>
      </p:sp>
      <p:sp>
        <p:nvSpPr>
          <p:cNvPr id="5" name="Título 1">
            <a:extLst>
              <a:ext uri="{FF2B5EF4-FFF2-40B4-BE49-F238E27FC236}">
                <a16:creationId xmlns:a16="http://schemas.microsoft.com/office/drawing/2014/main" id="{76F417B0-C66B-13F1-BFCF-92DEA069533B}"/>
              </a:ext>
            </a:extLst>
          </p:cNvPr>
          <p:cNvSpPr>
            <a:spLocks noGrp="1"/>
          </p:cNvSpPr>
          <p:nvPr>
            <p:ph idx="1"/>
          </p:nvPr>
        </p:nvSpPr>
        <p:spPr>
          <a:xfrm>
            <a:off x="1117600" y="4385733"/>
            <a:ext cx="4648202" cy="2269068"/>
          </a:xfrm>
          <a:noFill/>
        </p:spPr>
        <p:txBody>
          <a:bodyPr>
            <a:noAutofit/>
          </a:bodyPr>
          <a:lstStyle/>
          <a:p>
            <a:pPr marL="0" lvl="0" indent="0">
              <a:buNone/>
              <a:defRPr/>
            </a:pPr>
            <a:r>
              <a:rPr lang="fr-FR" sz="3200" dirty="0"/>
              <a:t>Les politiques sur le SEA s’appliquent 24 heures par jour, 7 jours sur 7,  tous les jours de la semaine, même en dehors du travail</a:t>
            </a:r>
            <a:endParaRPr lang="fr-FR" sz="3200" i="1" dirty="0">
              <a:latin typeface="Gill Sans MT" panose="020B0502020104020203" pitchFamily="34" charset="0"/>
              <a:ea typeface="Meiryo" panose="020B0604030504040204" pitchFamily="34" charset="-128"/>
              <a:cs typeface="Meiryo" panose="020B0604030504040204" pitchFamily="34" charset="-128"/>
            </a:endParaRPr>
          </a:p>
        </p:txBody>
      </p:sp>
      <p:pic>
        <p:nvPicPr>
          <p:cNvPr id="6" name="Picture 8">
            <a:extLst>
              <a:ext uri="{FF2B5EF4-FFF2-40B4-BE49-F238E27FC236}">
                <a16:creationId xmlns:a16="http://schemas.microsoft.com/office/drawing/2014/main" id="{19E5BA26-CDBE-3925-27AD-79AA6B4068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807274"/>
            <a:ext cx="5582331" cy="4685601"/>
          </a:xfrm>
          <a:prstGeom prst="rect">
            <a:avLst/>
          </a:prstGeom>
          <a:noFill/>
          <a:ln>
            <a:noFill/>
          </a:ln>
        </p:spPr>
      </p:pic>
      <p:sp>
        <p:nvSpPr>
          <p:cNvPr id="7" name="Título 1">
            <a:extLst>
              <a:ext uri="{FF2B5EF4-FFF2-40B4-BE49-F238E27FC236}">
                <a16:creationId xmlns:a16="http://schemas.microsoft.com/office/drawing/2014/main" id="{03D7B63B-2F13-9735-221F-4FB263113184}"/>
              </a:ext>
            </a:extLst>
          </p:cNvPr>
          <p:cNvSpPr txBox="1">
            <a:spLocks/>
          </p:cNvSpPr>
          <p:nvPr/>
        </p:nvSpPr>
        <p:spPr>
          <a:xfrm>
            <a:off x="999065" y="1845733"/>
            <a:ext cx="4893735" cy="2150534"/>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fr-FR" b="1" dirty="0"/>
              <a:t>Les organisations internationales,  les agences de l’ONU, les autres acteurs humanitaire ont une </a:t>
            </a:r>
            <a:r>
              <a:rPr lang="fr-FR" b="1" u="sng" dirty="0"/>
              <a:t>TOLERANCE ZERO</a:t>
            </a:r>
            <a:r>
              <a:rPr lang="fr-FR" b="1" dirty="0"/>
              <a:t> pour les cas de SEA</a:t>
            </a:r>
            <a:endParaRPr lang="fr-FR" i="1" dirty="0">
              <a:latin typeface="Gill Sans MT" panose="020B0502020104020203" pitchFamily="34" charset="0"/>
              <a:ea typeface="Meiryo" panose="020B0604030504040204" pitchFamily="34" charset="-128"/>
              <a:cs typeface="Meiryo" panose="020B0604030504040204" pitchFamily="34" charset="-128"/>
            </a:endParaRPr>
          </a:p>
        </p:txBody>
      </p:sp>
      <p:pic>
        <p:nvPicPr>
          <p:cNvPr id="4" name="Image 3">
            <a:extLst>
              <a:ext uri="{FF2B5EF4-FFF2-40B4-BE49-F238E27FC236}">
                <a16:creationId xmlns:a16="http://schemas.microsoft.com/office/drawing/2014/main" id="{61F81009-EFC3-B97B-9DEA-3ED0FE1453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8" name="Zone de texte 6">
            <a:extLst>
              <a:ext uri="{FF2B5EF4-FFF2-40B4-BE49-F238E27FC236}">
                <a16:creationId xmlns:a16="http://schemas.microsoft.com/office/drawing/2014/main" id="{65A13E0D-F496-0E8A-1F11-FC4D6DB97F5F}"/>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02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45DE0-5A1E-C3E6-DE71-3A0996BD697C}"/>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E683DC45-E3E7-5684-8EBC-362B260C3C64}"/>
              </a:ext>
            </a:extLst>
          </p:cNvPr>
          <p:cNvSpPr>
            <a:spLocks noGrp="1"/>
          </p:cNvSpPr>
          <p:nvPr>
            <p:ph idx="1"/>
          </p:nvPr>
        </p:nvSpPr>
        <p:spPr>
          <a:xfrm>
            <a:off x="838200" y="3122408"/>
            <a:ext cx="10515600" cy="1798724"/>
          </a:xfrm>
        </p:spPr>
        <p:txBody>
          <a:bodyPr>
            <a:normAutofit/>
          </a:bodyPr>
          <a:lstStyle/>
          <a:p>
            <a:pPr marL="0" indent="0" algn="ctr">
              <a:buNone/>
            </a:pPr>
            <a:r>
              <a:rPr lang="fr-FR" sz="4000" b="1" dirty="0">
                <a:effectLst/>
                <a:latin typeface="Calibri" panose="020F0502020204030204" pitchFamily="34" charset="0"/>
                <a:ea typeface="Calibri" panose="020F0502020204030204" pitchFamily="34" charset="0"/>
                <a:cs typeface="Times New Roman" panose="02020603050405020304" pitchFamily="18" charset="0"/>
              </a:rPr>
              <a:t>b. PRINCIPES FONDAMENTAUX SUR L’EXPLOITATION ET ABUS SEXUEL</a:t>
            </a:r>
            <a:endParaRPr lang="fr-FR" sz="4000" dirty="0"/>
          </a:p>
        </p:txBody>
      </p:sp>
      <p:pic>
        <p:nvPicPr>
          <p:cNvPr id="5" name="Image 4">
            <a:extLst>
              <a:ext uri="{FF2B5EF4-FFF2-40B4-BE49-F238E27FC236}">
                <a16:creationId xmlns:a16="http://schemas.microsoft.com/office/drawing/2014/main" id="{06FF82BA-59B6-64A7-C840-4BBE7C9A78D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0FE9B558-654E-BCBB-E137-5C7782E82783}"/>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48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150D7-DEB5-DDF4-E1CF-CA8EFD65A964}"/>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F0FA832E-32E1-98A7-5900-EF3F4FDADD3B}"/>
              </a:ext>
            </a:extLst>
          </p:cNvPr>
          <p:cNvSpPr>
            <a:spLocks noGrp="1"/>
          </p:cNvSpPr>
          <p:nvPr>
            <p:ph idx="1"/>
          </p:nvPr>
        </p:nvSpPr>
        <p:spPr/>
        <p:txBody>
          <a:bodyPr>
            <a:normAutofit/>
          </a:bodyPr>
          <a:lstStyle/>
          <a:p>
            <a:pPr marL="0" indent="0">
              <a:buNone/>
            </a:pPr>
            <a:r>
              <a:rPr lang="fr-FR" sz="2800" b="1" dirty="0">
                <a:latin typeface="Gill Sans MT" panose="020B0502020104020203" pitchFamily="34" charset="0"/>
                <a:ea typeface="Meiryo" panose="020B0604030504040204" pitchFamily="34" charset="-128"/>
                <a:cs typeface="Meiryo" panose="020B0604030504040204" pitchFamily="34" charset="-128"/>
              </a:rPr>
              <a:t>Six principes fondamentaux relatifs à l’exploitation et aux abus sexuels (SEA)</a:t>
            </a:r>
            <a:endParaRPr lang="fr-FR" dirty="0">
              <a:latin typeface="Gill Sans MT" panose="020B0502020104020203" pitchFamily="34" charset="0"/>
              <a:ea typeface="Gill Sans MT" panose="020B0502020104020203" pitchFamily="34" charset="0"/>
              <a:cs typeface="Gill Sans MT" panose="020B0502020104020203" pitchFamily="34" charset="0"/>
            </a:endParaRPr>
          </a:p>
          <a:p>
            <a:pPr marL="457200" indent="-457200">
              <a:buAutoNum type="arabicPeriod"/>
            </a:pPr>
            <a:r>
              <a:rPr lang="fr-FR" dirty="0">
                <a:latin typeface="Gill Sans MT" panose="020B0502020104020203" pitchFamily="34" charset="0"/>
                <a:ea typeface="Gill Sans MT" panose="020B0502020104020203" pitchFamily="34" charset="0"/>
                <a:cs typeface="Gill Sans MT" panose="020B0502020104020203" pitchFamily="34" charset="0"/>
              </a:rPr>
              <a:t>L’exploitation et les abus sexuels commis par </a:t>
            </a:r>
            <a:r>
              <a:rPr lang="fr-FR" b="1" dirty="0">
                <a:latin typeface="Gill Sans MT" panose="020B0502020104020203" pitchFamily="34" charset="0"/>
                <a:ea typeface="Gill Sans MT" panose="020B0502020104020203" pitchFamily="34" charset="0"/>
                <a:cs typeface="Gill Sans MT" panose="020B0502020104020203" pitchFamily="34" charset="0"/>
              </a:rPr>
              <a:t>des travailleurs humanitaires </a:t>
            </a:r>
            <a:r>
              <a:rPr lang="fr-FR" dirty="0">
                <a:latin typeface="Gill Sans MT" panose="020B0502020104020203" pitchFamily="34" charset="0"/>
                <a:ea typeface="Gill Sans MT" panose="020B0502020104020203" pitchFamily="34" charset="0"/>
                <a:cs typeface="Gill Sans MT" panose="020B0502020104020203" pitchFamily="34" charset="0"/>
              </a:rPr>
              <a:t>sont considérés  comme </a:t>
            </a:r>
            <a:r>
              <a:rPr lang="fr-FR" b="1" dirty="0">
                <a:latin typeface="Gill Sans MT" panose="020B0502020104020203" pitchFamily="34" charset="0"/>
                <a:ea typeface="Gill Sans MT" panose="020B0502020104020203" pitchFamily="34" charset="0"/>
                <a:cs typeface="Gill Sans MT" panose="020B0502020104020203" pitchFamily="34" charset="0"/>
              </a:rPr>
              <a:t>des fautes graves</a:t>
            </a:r>
            <a:r>
              <a:rPr lang="fr-FR" dirty="0">
                <a:latin typeface="Gill Sans MT" panose="020B0502020104020203" pitchFamily="34" charset="0"/>
                <a:ea typeface="Gill Sans MT" panose="020B0502020104020203" pitchFamily="34" charset="0"/>
                <a:cs typeface="Gill Sans MT" panose="020B0502020104020203" pitchFamily="34" charset="0"/>
              </a:rPr>
              <a:t> justifiant le renvoi. </a:t>
            </a:r>
          </a:p>
          <a:p>
            <a:pPr marL="457200" indent="-457200">
              <a:buAutoNum type="arabicPeriod"/>
            </a:pPr>
            <a:endParaRPr lang="fr-FR" sz="1050" dirty="0">
              <a:latin typeface="Gill Sans MT" panose="020B0502020104020203" pitchFamily="34" charset="0"/>
              <a:ea typeface="Gill Sans MT" panose="020B0502020104020203" pitchFamily="34" charset="0"/>
              <a:cs typeface="Gill Sans MT" panose="020B0502020104020203" pitchFamily="34" charset="0"/>
            </a:endParaRPr>
          </a:p>
          <a:p>
            <a:pPr marL="457200" indent="-457200">
              <a:buAutoNum type="arabicPeriod"/>
            </a:pPr>
            <a:r>
              <a:rPr lang="fr-FR" dirty="0">
                <a:latin typeface="Gill Sans MT" panose="020B0502020104020203" pitchFamily="34" charset="0"/>
                <a:ea typeface="Gill Sans MT" panose="020B0502020104020203" pitchFamily="34" charset="0"/>
                <a:cs typeface="Gill Sans MT" panose="020B0502020104020203" pitchFamily="34" charset="0"/>
              </a:rPr>
              <a:t>Toute activité sexuelle avec des enfants (toute personne âgée de moins de 18 ans) est </a:t>
            </a:r>
            <a:r>
              <a:rPr lang="fr-FR" b="1" dirty="0">
                <a:latin typeface="Gill Sans MT" panose="020B0502020104020203" pitchFamily="34" charset="0"/>
                <a:ea typeface="Gill Sans MT" panose="020B0502020104020203" pitchFamily="34" charset="0"/>
                <a:cs typeface="Gill Sans MT" panose="020B0502020104020203" pitchFamily="34" charset="0"/>
              </a:rPr>
              <a:t>interdite</a:t>
            </a:r>
            <a:r>
              <a:rPr lang="fr-FR" dirty="0">
                <a:latin typeface="Gill Sans MT" panose="020B0502020104020203" pitchFamily="34" charset="0"/>
                <a:ea typeface="Gill Sans MT" panose="020B0502020104020203" pitchFamily="34" charset="0"/>
                <a:cs typeface="Gill Sans MT" panose="020B0502020104020203" pitchFamily="34" charset="0"/>
              </a:rPr>
              <a:t>, quel que soit l’âge de la majorité ou du consentement dans la région visée. </a:t>
            </a:r>
            <a:r>
              <a:rPr lang="fr-FR" b="1" dirty="0">
                <a:latin typeface="Gill Sans MT" panose="020B0502020104020203" pitchFamily="34" charset="0"/>
                <a:ea typeface="Gill Sans MT" panose="020B0502020104020203" pitchFamily="34" charset="0"/>
                <a:cs typeface="Gill Sans MT" panose="020B0502020104020203" pitchFamily="34" charset="0"/>
              </a:rPr>
              <a:t>La méconnaissance de l’âge </a:t>
            </a:r>
            <a:r>
              <a:rPr lang="fr-FR" dirty="0">
                <a:latin typeface="Gill Sans MT" panose="020B0502020104020203" pitchFamily="34" charset="0"/>
                <a:ea typeface="Gill Sans MT" panose="020B0502020104020203" pitchFamily="34" charset="0"/>
                <a:cs typeface="Gill Sans MT" panose="020B0502020104020203" pitchFamily="34" charset="0"/>
              </a:rPr>
              <a:t>réel de l’enfant ne peut être invoquée comme défense. </a:t>
            </a:r>
          </a:p>
          <a:p>
            <a:pPr marL="457200" indent="-457200">
              <a:buAutoNum type="arabicPeriod"/>
            </a:pPr>
            <a:endParaRPr lang="fr-FR" sz="1050" dirty="0">
              <a:latin typeface="Gill Sans MT" panose="020B0502020104020203" pitchFamily="34" charset="0"/>
              <a:ea typeface="Gill Sans MT" panose="020B0502020104020203" pitchFamily="34" charset="0"/>
              <a:cs typeface="Gill Sans MT" panose="020B0502020104020203" pitchFamily="34" charset="0"/>
            </a:endParaRPr>
          </a:p>
          <a:p>
            <a:endParaRPr lang="fr-FR" dirty="0"/>
          </a:p>
        </p:txBody>
      </p:sp>
      <p:pic>
        <p:nvPicPr>
          <p:cNvPr id="5" name="Image 4">
            <a:extLst>
              <a:ext uri="{FF2B5EF4-FFF2-40B4-BE49-F238E27FC236}">
                <a16:creationId xmlns:a16="http://schemas.microsoft.com/office/drawing/2014/main" id="{B5D4F637-8117-A59C-3C28-6C5F0086327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EF18FCCA-EA60-5853-433E-908B1615B4F0}"/>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5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9CF706-2871-F9D8-22AF-5E9462057674}"/>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647B28A5-7E65-3614-9E3D-3FC9C3E7FEF9}"/>
              </a:ext>
            </a:extLst>
          </p:cNvPr>
          <p:cNvSpPr>
            <a:spLocks noGrp="1"/>
          </p:cNvSpPr>
          <p:nvPr>
            <p:ph idx="1"/>
          </p:nvPr>
        </p:nvSpPr>
        <p:spPr/>
        <p:txBody>
          <a:bodyPr>
            <a:normAutofit fontScale="92500" lnSpcReduction="10000"/>
          </a:bodyPr>
          <a:lstStyle/>
          <a:p>
            <a:pPr marL="0" indent="0" algn="just">
              <a:buNone/>
            </a:pPr>
            <a:r>
              <a:rPr lang="fr-FR" dirty="0">
                <a:latin typeface="Gill Sans MT" panose="020B0502020104020203" pitchFamily="34" charset="0"/>
                <a:ea typeface="Gill Sans MT" panose="020B0502020104020203" pitchFamily="34" charset="0"/>
                <a:cs typeface="Gill Sans MT" panose="020B0502020104020203" pitchFamily="34" charset="0"/>
              </a:rPr>
              <a:t>3.   Il est interdit de chercher à </a:t>
            </a:r>
            <a:r>
              <a:rPr lang="fr-FR" b="1" dirty="0">
                <a:latin typeface="Gill Sans MT" panose="020B0502020104020203" pitchFamily="34" charset="0"/>
                <a:ea typeface="Gill Sans MT" panose="020B0502020104020203" pitchFamily="34" charset="0"/>
                <a:cs typeface="Gill Sans MT" panose="020B0502020104020203" pitchFamily="34" charset="0"/>
              </a:rPr>
              <a:t>obtenir des faveurs sexuelles </a:t>
            </a:r>
            <a:r>
              <a:rPr lang="fr-FR" dirty="0">
                <a:latin typeface="Gill Sans MT" panose="020B0502020104020203" pitchFamily="34" charset="0"/>
                <a:ea typeface="Gill Sans MT" panose="020B0502020104020203" pitchFamily="34" charset="0"/>
                <a:cs typeface="Gill Sans MT" panose="020B0502020104020203" pitchFamily="34" charset="0"/>
              </a:rPr>
              <a:t>ou toute autre forme de comportement à caractère humiliant, dégradant ou servile </a:t>
            </a:r>
            <a:r>
              <a:rPr lang="fr-FR" b="1" dirty="0">
                <a:latin typeface="Gill Sans MT" panose="020B0502020104020203" pitchFamily="34" charset="0"/>
                <a:ea typeface="Gill Sans MT" panose="020B0502020104020203" pitchFamily="34" charset="0"/>
                <a:cs typeface="Gill Sans MT" panose="020B0502020104020203" pitchFamily="34" charset="0"/>
              </a:rPr>
              <a:t>en échange </a:t>
            </a:r>
            <a:r>
              <a:rPr lang="fr-FR" dirty="0">
                <a:latin typeface="Gill Sans MT" panose="020B0502020104020203" pitchFamily="34" charset="0"/>
                <a:ea typeface="Gill Sans MT" panose="020B0502020104020203" pitchFamily="34" charset="0"/>
                <a:cs typeface="Gill Sans MT" panose="020B0502020104020203" pitchFamily="34" charset="0"/>
              </a:rPr>
              <a:t>d’argent, d’un emploi, de biens ou de services. Cela inclut l’assistance due aux bénéficiaires. </a:t>
            </a:r>
          </a:p>
          <a:p>
            <a:pPr marL="457200" indent="-457200" algn="just">
              <a:buFont typeface="+mj-lt"/>
              <a:buAutoNum type="arabicPeriod" startAt="4"/>
            </a:pPr>
            <a:r>
              <a:rPr lang="fr-FR" dirty="0">
                <a:latin typeface="Gill Sans MT" panose="020B0502020104020203" pitchFamily="34" charset="0"/>
                <a:ea typeface="Gill Sans MT" panose="020B0502020104020203" pitchFamily="34" charset="0"/>
                <a:cs typeface="Gill Sans MT" panose="020B0502020104020203" pitchFamily="34" charset="0"/>
              </a:rPr>
              <a:t>Les </a:t>
            </a:r>
            <a:r>
              <a:rPr lang="fr-FR" b="1" dirty="0">
                <a:latin typeface="Gill Sans MT" panose="020B0502020104020203" pitchFamily="34" charset="0"/>
                <a:ea typeface="Gill Sans MT" panose="020B0502020104020203" pitchFamily="34" charset="0"/>
                <a:cs typeface="Gill Sans MT" panose="020B0502020104020203" pitchFamily="34" charset="0"/>
              </a:rPr>
              <a:t>relations sexuelles entre travailleurs humanitaires et bénéficiaires de l’aide </a:t>
            </a:r>
            <a:r>
              <a:rPr lang="fr-FR" dirty="0">
                <a:latin typeface="Gill Sans MT" panose="020B0502020104020203" pitchFamily="34" charset="0"/>
                <a:ea typeface="Gill Sans MT" panose="020B0502020104020203" pitchFamily="34" charset="0"/>
                <a:cs typeface="Gill Sans MT" panose="020B0502020104020203" pitchFamily="34" charset="0"/>
              </a:rPr>
              <a:t>sont vivement déconseillées car elles se fondent sur un rapport de force inégal par définition. En outre, ce type de relation porte atteinte à la crédibilité et à l’intégrité de l’action humanitaire. </a:t>
            </a:r>
          </a:p>
          <a:p>
            <a:pPr marL="457200" indent="-457200" algn="just">
              <a:buFont typeface="+mj-lt"/>
              <a:buAutoNum type="arabicPeriod" startAt="5"/>
            </a:pPr>
            <a:r>
              <a:rPr lang="fr-FR" b="1" dirty="0">
                <a:latin typeface="Gill Sans MT" panose="020B0502020104020203" pitchFamily="34" charset="0"/>
                <a:ea typeface="Gill Sans MT" panose="020B0502020104020203" pitchFamily="34" charset="0"/>
                <a:cs typeface="Gill Sans MT" panose="020B0502020104020203" pitchFamily="34" charset="0"/>
              </a:rPr>
              <a:t>Tout travailleur humanitaire qui soupçonne un collègue, </a:t>
            </a:r>
            <a:r>
              <a:rPr lang="fr-FR" dirty="0">
                <a:latin typeface="Gill Sans MT" panose="020B0502020104020203" pitchFamily="34" charset="0"/>
                <a:ea typeface="Gill Sans MT" panose="020B0502020104020203" pitchFamily="34" charset="0"/>
                <a:cs typeface="Gill Sans MT" panose="020B0502020104020203" pitchFamily="34" charset="0"/>
              </a:rPr>
              <a:t>employé ou non par le même organisme, de se livrer à des abus ou à une exploitation sexuels doit en référer à qui de droit par l’intermédiaire des mécanismes pertinents.</a:t>
            </a:r>
          </a:p>
          <a:p>
            <a:pPr marL="457200" indent="-457200">
              <a:buFont typeface="+mj-lt"/>
              <a:buAutoNum type="arabicPeriod" startAt="4"/>
            </a:pPr>
            <a:endParaRPr lang="fr-FR" dirty="0">
              <a:latin typeface="Gill Sans MT" panose="020B0502020104020203" pitchFamily="34" charset="0"/>
              <a:ea typeface="Gill Sans MT" panose="020B0502020104020203" pitchFamily="34" charset="0"/>
              <a:cs typeface="Gill Sans MT" panose="020B0502020104020203" pitchFamily="34" charset="0"/>
            </a:endParaRPr>
          </a:p>
          <a:p>
            <a:endParaRPr lang="fr-FR" dirty="0"/>
          </a:p>
        </p:txBody>
      </p:sp>
      <p:pic>
        <p:nvPicPr>
          <p:cNvPr id="4" name="Image 3">
            <a:extLst>
              <a:ext uri="{FF2B5EF4-FFF2-40B4-BE49-F238E27FC236}">
                <a16:creationId xmlns:a16="http://schemas.microsoft.com/office/drawing/2014/main" id="{2717A7DC-CE0F-A4D1-6CD1-EC683DE6311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BC8751CF-B2B3-0502-FE43-A2A220940D43}"/>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97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C80F5-E957-CCFA-60BE-E41F4183A2FA}"/>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0EDE6ED2-A55D-3FEA-965F-58314A759CC4}"/>
              </a:ext>
            </a:extLst>
          </p:cNvPr>
          <p:cNvSpPr>
            <a:spLocks noGrp="1"/>
          </p:cNvSpPr>
          <p:nvPr>
            <p:ph idx="1"/>
          </p:nvPr>
        </p:nvSpPr>
        <p:spPr/>
        <p:txBody>
          <a:bodyPr/>
          <a:lstStyle/>
          <a:p>
            <a:r>
              <a:rPr lang="fr-FR" dirty="0">
                <a:latin typeface="Gill Sans MT" panose="020B0502020104020203" pitchFamily="34" charset="0"/>
                <a:ea typeface="Gill Sans MT" panose="020B0502020104020203" pitchFamily="34" charset="0"/>
                <a:cs typeface="Gill Sans MT" panose="020B0502020104020203" pitchFamily="34" charset="0"/>
              </a:rPr>
              <a:t>Il est du devoir </a:t>
            </a:r>
            <a:r>
              <a:rPr lang="fr-FR" b="1" dirty="0">
                <a:latin typeface="Gill Sans MT" panose="020B0502020104020203" pitchFamily="34" charset="0"/>
                <a:ea typeface="Gill Sans MT" panose="020B0502020104020203" pitchFamily="34" charset="0"/>
                <a:cs typeface="Gill Sans MT" panose="020B0502020104020203" pitchFamily="34" charset="0"/>
              </a:rPr>
              <a:t>des travailleurs humanitaires d’instaurer et de préserver un environnement propre à prévenir l’exploitation et les abus sexuels </a:t>
            </a:r>
            <a:r>
              <a:rPr lang="fr-FR" dirty="0">
                <a:latin typeface="Gill Sans MT" panose="020B0502020104020203" pitchFamily="34" charset="0"/>
                <a:ea typeface="Gill Sans MT" panose="020B0502020104020203" pitchFamily="34" charset="0"/>
                <a:cs typeface="Gill Sans MT" panose="020B0502020104020203" pitchFamily="34" charset="0"/>
              </a:rPr>
              <a:t>et de promouvoir l’application du code de conduite de leur organisme. Il incombe en particulier aux responsables à tous les niveaux d’appuyer et de mettre en place des systèmes qui permettent de préserver cet environnement.</a:t>
            </a:r>
          </a:p>
          <a:p>
            <a:endParaRPr lang="fr-FR" dirty="0"/>
          </a:p>
        </p:txBody>
      </p:sp>
      <p:pic>
        <p:nvPicPr>
          <p:cNvPr id="5" name="Image 4">
            <a:extLst>
              <a:ext uri="{FF2B5EF4-FFF2-40B4-BE49-F238E27FC236}">
                <a16:creationId xmlns:a16="http://schemas.microsoft.com/office/drawing/2014/main" id="{56AF8821-DAD6-7CBC-3776-EEA421D60B9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FCF0B7F6-7EF7-3D23-67D7-C221488ACC41}"/>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94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D4D39-90F2-2629-1D05-AA9D58C90A2D}"/>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15AE5519-AD17-3CDE-6536-FA04FC7CBEEC}"/>
              </a:ext>
            </a:extLst>
          </p:cNvPr>
          <p:cNvSpPr>
            <a:spLocks noGrp="1"/>
          </p:cNvSpPr>
          <p:nvPr>
            <p:ph idx="1"/>
          </p:nvPr>
        </p:nvSpPr>
        <p:spPr>
          <a:xfrm>
            <a:off x="838200" y="2493020"/>
            <a:ext cx="10515600" cy="2031480"/>
          </a:xfrm>
        </p:spPr>
        <p:txBody>
          <a:bodyPr>
            <a:normAutofit fontScale="92500"/>
          </a:bodyPr>
          <a:lstStyle/>
          <a:p>
            <a:pPr marL="0" indent="0" algn="ctr">
              <a:buNone/>
            </a:pPr>
            <a:r>
              <a:rPr lang="fr-FR" sz="4000" b="1" dirty="0">
                <a:latin typeface="Calibri" panose="020F0502020204030204" pitchFamily="34" charset="0"/>
                <a:cs typeface="Times New Roman" panose="02020603050405020304" pitchFamily="18" charset="0"/>
              </a:rPr>
              <a:t>C. </a:t>
            </a:r>
            <a:r>
              <a:rPr lang="fr-FR" sz="6000" b="1" dirty="0">
                <a:latin typeface="Calibri" panose="020F0502020204030204" pitchFamily="34" charset="0"/>
                <a:cs typeface="Times New Roman" panose="02020603050405020304" pitchFamily="18" charset="0"/>
              </a:rPr>
              <a:t>IMPLICATIONS/IMPACTS DE L’EXPLOITATION ET ABUS SEXUEL</a:t>
            </a:r>
          </a:p>
          <a:p>
            <a:endParaRPr lang="fr-FR" dirty="0"/>
          </a:p>
        </p:txBody>
      </p:sp>
      <p:pic>
        <p:nvPicPr>
          <p:cNvPr id="5" name="Image 4">
            <a:extLst>
              <a:ext uri="{FF2B5EF4-FFF2-40B4-BE49-F238E27FC236}">
                <a16:creationId xmlns:a16="http://schemas.microsoft.com/office/drawing/2014/main" id="{6726E523-48C7-6CDC-29B2-4C37682E0FB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15497487-188E-8F75-7D3C-E09B4A467031}"/>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155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2749A-C985-52F4-C1D4-F5A2936BD641}"/>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326F0617-5933-D044-D497-8F655F38D7B6}"/>
              </a:ext>
            </a:extLst>
          </p:cNvPr>
          <p:cNvSpPr>
            <a:spLocks noGrp="1"/>
          </p:cNvSpPr>
          <p:nvPr>
            <p:ph idx="1"/>
          </p:nvPr>
        </p:nvSpPr>
        <p:spPr/>
        <p:txBody>
          <a:bodyPr/>
          <a:lstStyle/>
          <a:p>
            <a:pPr marL="0" indent="0">
              <a:buNone/>
            </a:pPr>
            <a:r>
              <a:rPr lang="fr-FR" sz="6000" b="1" dirty="0">
                <a:solidFill>
                  <a:srgbClr val="4F6228"/>
                </a:solidFill>
                <a:latin typeface="Helvetica-Bold"/>
              </a:rPr>
              <a:t>Quels sont les impacts de l’Exploitation et abus sexuel</a:t>
            </a: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D5378ED2-A1F3-9D32-F27E-74136D640957}"/>
                  </a:ext>
                </a:extLst>
              </p14:cNvPr>
              <p14:cNvContentPartPr/>
              <p14:nvPr/>
            </p14:nvContentPartPr>
            <p14:xfrm>
              <a:off x="4803741" y="3773978"/>
              <a:ext cx="563186" cy="1515523"/>
            </p14:xfrm>
          </p:contentPart>
        </mc:Choice>
        <mc:Fallback xmlns="">
          <p:pic>
            <p:nvPicPr>
              <p:cNvPr id="4" name="Encre 3">
                <a:extLst>
                  <a:ext uri="{FF2B5EF4-FFF2-40B4-BE49-F238E27FC236}">
                    <a16:creationId xmlns:a16="http://schemas.microsoft.com/office/drawing/2014/main" id="{D5378ED2-A1F3-9D32-F27E-74136D640957}"/>
                  </a:ext>
                </a:extLst>
              </p:cNvPr>
              <p:cNvPicPr/>
              <p:nvPr/>
            </p:nvPicPr>
            <p:blipFill>
              <a:blip r:embed="rId3"/>
              <a:stretch>
                <a:fillRect/>
              </a:stretch>
            </p:blipFill>
            <p:spPr>
              <a:xfrm>
                <a:off x="4749762" y="3666009"/>
                <a:ext cx="670785" cy="1731101"/>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B8AA385D-E3E3-0817-5009-C4E3BADCF291}"/>
                  </a:ext>
                </a:extLst>
              </p14:cNvPr>
              <p14:cNvContentPartPr/>
              <p14:nvPr/>
            </p14:nvContentPartPr>
            <p14:xfrm>
              <a:off x="4902472" y="5591392"/>
              <a:ext cx="135000" cy="141840"/>
            </p14:xfrm>
          </p:contentPart>
        </mc:Choice>
        <mc:Fallback xmlns="">
          <p:pic>
            <p:nvPicPr>
              <p:cNvPr id="5" name="Encre 4">
                <a:extLst>
                  <a:ext uri="{FF2B5EF4-FFF2-40B4-BE49-F238E27FC236}">
                    <a16:creationId xmlns:a16="http://schemas.microsoft.com/office/drawing/2014/main" id="{B8AA385D-E3E3-0817-5009-C4E3BADCF291}"/>
                  </a:ext>
                </a:extLst>
              </p:cNvPr>
              <p:cNvPicPr/>
              <p:nvPr/>
            </p:nvPicPr>
            <p:blipFill>
              <a:blip r:embed="rId5"/>
              <a:stretch>
                <a:fillRect/>
              </a:stretch>
            </p:blipFill>
            <p:spPr>
              <a:xfrm>
                <a:off x="4848832" y="5483392"/>
                <a:ext cx="242640" cy="357480"/>
              </a:xfrm>
              <a:prstGeom prst="rect">
                <a:avLst/>
              </a:prstGeom>
            </p:spPr>
          </p:pic>
        </mc:Fallback>
      </mc:AlternateContent>
      <p:pic>
        <p:nvPicPr>
          <p:cNvPr id="7" name="Image 6">
            <a:extLst>
              <a:ext uri="{FF2B5EF4-FFF2-40B4-BE49-F238E27FC236}">
                <a16:creationId xmlns:a16="http://schemas.microsoft.com/office/drawing/2014/main" id="{CDEBE396-0808-5D8B-497C-277AB85ED08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8" name="Zone de texte 6">
            <a:extLst>
              <a:ext uri="{FF2B5EF4-FFF2-40B4-BE49-F238E27FC236}">
                <a16:creationId xmlns:a16="http://schemas.microsoft.com/office/drawing/2014/main" id="{42181FD4-2B0E-0609-9C14-42E81729F9E3}"/>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86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BA328-7751-C98B-7AAA-80D94A5E3AC2}"/>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D9F1E786-F8EF-EFAA-B32E-9E4B42056263}"/>
              </a:ext>
            </a:extLst>
          </p:cNvPr>
          <p:cNvSpPr>
            <a:spLocks noGrp="1"/>
          </p:cNvSpPr>
          <p:nvPr>
            <p:ph idx="1"/>
          </p:nvPr>
        </p:nvSpPr>
        <p:spPr/>
        <p:txBody>
          <a:bodyPr>
            <a:normAutofit fontScale="85000" lnSpcReduction="10000"/>
          </a:bodyPr>
          <a:lstStyle/>
          <a:p>
            <a:pPr marL="342900" indent="-342900" algn="just">
              <a:lnSpc>
                <a:spcPct val="150000"/>
              </a:lnSpc>
              <a:buFont typeface="Wingdings" pitchFamily="2" charset="2"/>
              <a:buChar char="Ø"/>
              <a:defRPr/>
            </a:pPr>
            <a:r>
              <a:rPr lang="fr-FR" sz="2800" dirty="0">
                <a:latin typeface="Gill Sans MT" panose="020B0502020104020203" pitchFamily="34" charset="77"/>
              </a:rPr>
              <a:t>SEA peut avoir des </a:t>
            </a:r>
            <a:r>
              <a:rPr lang="fr-FR" sz="2800" b="1" dirty="0">
                <a:latin typeface="Gill Sans MT" panose="020B0502020104020203" pitchFamily="34" charset="77"/>
              </a:rPr>
              <a:t>conséquences physiques et psychologiques</a:t>
            </a:r>
            <a:r>
              <a:rPr lang="fr-FR" sz="2800" dirty="0">
                <a:latin typeface="Gill Sans MT" panose="020B0502020104020203" pitchFamily="34" charset="77"/>
              </a:rPr>
              <a:t> à long terme pour les personnes touchées;</a:t>
            </a:r>
          </a:p>
          <a:p>
            <a:pPr marL="342900" indent="-342900" algn="just">
              <a:lnSpc>
                <a:spcPct val="150000"/>
              </a:lnSpc>
              <a:buFont typeface="Wingdings" pitchFamily="2" charset="2"/>
              <a:buChar char="Ø"/>
              <a:defRPr/>
            </a:pPr>
            <a:r>
              <a:rPr lang="fr-FR" sz="2800" dirty="0">
                <a:latin typeface="Gill Sans MT" panose="020B0502020104020203" pitchFamily="34" charset="77"/>
              </a:rPr>
              <a:t>Les survivants sont également souvent </a:t>
            </a:r>
            <a:r>
              <a:rPr lang="fr-FR" sz="2800" b="1" dirty="0">
                <a:latin typeface="Gill Sans MT" panose="020B0502020104020203" pitchFamily="34" charset="77"/>
              </a:rPr>
              <a:t>ostracisés </a:t>
            </a:r>
            <a:r>
              <a:rPr lang="fr-FR" sz="2800" dirty="0">
                <a:latin typeface="Gill Sans MT" panose="020B0502020104020203" pitchFamily="34" charset="77"/>
              </a:rPr>
              <a:t>par leurs communautés; </a:t>
            </a:r>
          </a:p>
          <a:p>
            <a:pPr marL="342900" indent="-342900" algn="just">
              <a:lnSpc>
                <a:spcPct val="150000"/>
              </a:lnSpc>
              <a:buFont typeface="Wingdings" pitchFamily="2" charset="2"/>
              <a:buChar char="Ø"/>
              <a:defRPr/>
            </a:pPr>
            <a:r>
              <a:rPr lang="fr-FR" sz="2800" dirty="0">
                <a:latin typeface="Gill Sans MT" panose="020B0502020104020203" pitchFamily="34" charset="77"/>
              </a:rPr>
              <a:t>SEA empêche les personnes de recevoir les services dont elles ont besoin (assistance humanitaire);</a:t>
            </a:r>
          </a:p>
          <a:p>
            <a:pPr marL="342900" indent="-342900" algn="just">
              <a:lnSpc>
                <a:spcPct val="150000"/>
              </a:lnSpc>
              <a:buFont typeface="Wingdings" pitchFamily="2" charset="2"/>
              <a:buChar char="Ø"/>
              <a:defRPr/>
            </a:pPr>
            <a:r>
              <a:rPr lang="fr-FR" sz="2800" dirty="0">
                <a:latin typeface="Gill Sans MT" panose="020B0502020104020203" pitchFamily="34" charset="77"/>
              </a:rPr>
              <a:t>SEA porte atteinte à la </a:t>
            </a:r>
            <a:r>
              <a:rPr lang="fr-FR" sz="2800" b="1" dirty="0">
                <a:latin typeface="Gill Sans MT" panose="020B0502020104020203" pitchFamily="34" charset="77"/>
              </a:rPr>
              <a:t>crédibilité et l’image des organisations humanitaires;</a:t>
            </a:r>
          </a:p>
          <a:p>
            <a:endParaRPr lang="fr-FR" dirty="0"/>
          </a:p>
        </p:txBody>
      </p:sp>
      <p:pic>
        <p:nvPicPr>
          <p:cNvPr id="5" name="Image 4">
            <a:extLst>
              <a:ext uri="{FF2B5EF4-FFF2-40B4-BE49-F238E27FC236}">
                <a16:creationId xmlns:a16="http://schemas.microsoft.com/office/drawing/2014/main" id="{56A2274D-2BE4-C9C9-664A-9C7D518CBFB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1101B150-A65B-7779-B927-431CAF3F4A92}"/>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684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F5F66-8223-18D5-9E69-059943F6AED8}"/>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F2DD7EA1-42F1-EB3A-1830-16A11F5B427C}"/>
              </a:ext>
            </a:extLst>
          </p:cNvPr>
          <p:cNvSpPr>
            <a:spLocks noGrp="1"/>
          </p:cNvSpPr>
          <p:nvPr>
            <p:ph idx="1"/>
          </p:nvPr>
        </p:nvSpPr>
        <p:spPr/>
        <p:txBody>
          <a:bodyPr/>
          <a:lstStyle/>
          <a:p>
            <a:pPr marL="342900" indent="-342900">
              <a:lnSpc>
                <a:spcPct val="150000"/>
              </a:lnSpc>
              <a:buFont typeface="Wingdings" pitchFamily="2" charset="2"/>
              <a:buChar char="Ø"/>
              <a:defRPr/>
            </a:pPr>
            <a:r>
              <a:rPr lang="fr-FR" sz="2800" dirty="0"/>
              <a:t>Les abus commis par un travailleur humanitaire peuvent affecter la réputation de l’organisation au sein d'une communauté;</a:t>
            </a:r>
          </a:p>
          <a:p>
            <a:pPr marL="342900" indent="-342900">
              <a:lnSpc>
                <a:spcPct val="150000"/>
              </a:lnSpc>
              <a:buFont typeface="Wingdings" pitchFamily="2" charset="2"/>
              <a:buChar char="Ø"/>
              <a:defRPr/>
            </a:pPr>
            <a:r>
              <a:rPr lang="fr-FR" sz="2800" b="1" dirty="0"/>
              <a:t>Risques de sécurité </a:t>
            </a:r>
            <a:r>
              <a:rPr lang="fr-FR" sz="2800" dirty="0"/>
              <a:t>pour le travailleur humanitaire;</a:t>
            </a:r>
          </a:p>
          <a:p>
            <a:pPr marL="342900" indent="-342900">
              <a:lnSpc>
                <a:spcPct val="150000"/>
              </a:lnSpc>
              <a:buFont typeface="Wingdings" pitchFamily="2" charset="2"/>
              <a:buChar char="Ø"/>
              <a:defRPr/>
            </a:pPr>
            <a:r>
              <a:rPr lang="fr-FR" sz="2800" dirty="0"/>
              <a:t>Reduction des </a:t>
            </a:r>
            <a:r>
              <a:rPr lang="fr-FR" sz="2800" b="1" dirty="0"/>
              <a:t>financement</a:t>
            </a:r>
            <a:r>
              <a:rPr lang="fr-FR" sz="2800" dirty="0"/>
              <a:t> humanitaires aux agences concernées;</a:t>
            </a:r>
          </a:p>
          <a:p>
            <a:pPr marL="342900" indent="-342900">
              <a:lnSpc>
                <a:spcPct val="150000"/>
              </a:lnSpc>
              <a:buFont typeface="Wingdings" pitchFamily="2" charset="2"/>
              <a:buChar char="Ø"/>
              <a:defRPr/>
            </a:pPr>
            <a:r>
              <a:rPr lang="fr-FR" sz="2800" b="1" dirty="0"/>
              <a:t>SEA est une violation grave de nos principes humanitaires;</a:t>
            </a:r>
          </a:p>
          <a:p>
            <a:endParaRPr lang="fr-FR" dirty="0"/>
          </a:p>
        </p:txBody>
      </p:sp>
      <p:pic>
        <p:nvPicPr>
          <p:cNvPr id="5" name="Image 4">
            <a:extLst>
              <a:ext uri="{FF2B5EF4-FFF2-40B4-BE49-F238E27FC236}">
                <a16:creationId xmlns:a16="http://schemas.microsoft.com/office/drawing/2014/main" id="{9EFFBA7C-6B12-8B35-94C6-80CB020F97C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C9F1693F-E736-2D1C-A19D-919C8DDEE2FE}"/>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89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CBE744-1AFE-AA16-715F-D8D826B3D421}"/>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D20064A0-DFDC-E471-0DBC-6DCF3BA5B5D3}"/>
              </a:ext>
            </a:extLst>
          </p:cNvPr>
          <p:cNvSpPr>
            <a:spLocks noGrp="1"/>
          </p:cNvSpPr>
          <p:nvPr>
            <p:ph idx="1"/>
          </p:nvPr>
        </p:nvSpPr>
        <p:spPr>
          <a:xfrm>
            <a:off x="838200" y="2477193"/>
            <a:ext cx="10515600" cy="2926080"/>
          </a:xfrm>
        </p:spPr>
        <p:txBody>
          <a:bodyPr>
            <a:normAutofit lnSpcReduction="10000"/>
          </a:bodyPr>
          <a:lstStyle/>
          <a:p>
            <a:pPr marL="0" indent="0" algn="ctr">
              <a:buNone/>
            </a:pPr>
            <a:r>
              <a:rPr lang="fr-BE" sz="5600" b="1" dirty="0">
                <a:latin typeface="Calibri" panose="020F0502020204030204" pitchFamily="34" charset="0"/>
                <a:cs typeface="Times New Roman" panose="02020603050405020304" pitchFamily="18" charset="0"/>
              </a:rPr>
              <a:t>d. Les barrières qui rendent difficiles la prévention et la lutte contre l’Exploitation et l’Abus sexuel</a:t>
            </a:r>
            <a:endParaRPr lang="fr-FR" sz="5600" b="1" dirty="0">
              <a:latin typeface="Calibri" panose="020F0502020204030204" pitchFamily="34" charset="0"/>
              <a:cs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77208580-260F-CB09-EED5-7E09394EB20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38B5F3D3-A20B-E757-8830-48604623F829}"/>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17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A8737-93B7-C369-FBE9-B281E281CE61}"/>
              </a:ext>
            </a:extLst>
          </p:cNvPr>
          <p:cNvSpPr>
            <a:spLocks noGrp="1"/>
          </p:cNvSpPr>
          <p:nvPr>
            <p:ph type="title"/>
          </p:nvPr>
        </p:nvSpPr>
        <p:spPr>
          <a:xfrm>
            <a:off x="838200" y="365125"/>
            <a:ext cx="10515600" cy="2263775"/>
          </a:xfrm>
        </p:spPr>
        <p:txBody>
          <a:bodyPr/>
          <a:lstStyle/>
          <a:p>
            <a:r>
              <a:rPr lang="fr-FR" dirty="0"/>
              <a:t>,</a:t>
            </a:r>
          </a:p>
        </p:txBody>
      </p:sp>
      <p:sp>
        <p:nvSpPr>
          <p:cNvPr id="3" name="Espace réservé du contenu 2">
            <a:extLst>
              <a:ext uri="{FF2B5EF4-FFF2-40B4-BE49-F238E27FC236}">
                <a16:creationId xmlns:a16="http://schemas.microsoft.com/office/drawing/2014/main" id="{2871D8A6-0677-0402-B510-70C0E0F7E1FE}"/>
              </a:ext>
            </a:extLst>
          </p:cNvPr>
          <p:cNvSpPr>
            <a:spLocks noGrp="1"/>
          </p:cNvSpPr>
          <p:nvPr>
            <p:ph idx="1"/>
          </p:nvPr>
        </p:nvSpPr>
        <p:spPr>
          <a:xfrm>
            <a:off x="838200" y="3042138"/>
            <a:ext cx="10515600" cy="3134825"/>
          </a:xfrm>
        </p:spPr>
        <p:txBody>
          <a:bodyPr/>
          <a:lstStyle/>
          <a:p>
            <a:pPr marL="0" indent="0" algn="ctr">
              <a:buNone/>
            </a:pPr>
            <a:r>
              <a:rPr lang="fr-FR" sz="5400" b="1" dirty="0">
                <a:solidFill>
                  <a:srgbClr val="002060"/>
                </a:solidFill>
                <a:latin typeface="Helvetica-Bold"/>
              </a:rPr>
              <a:t>THEME 1: NOTION DE BASE SUR L’EXPLOITATION ET L’ABUS SEXUEL</a:t>
            </a:r>
          </a:p>
          <a:p>
            <a:endParaRPr lang="fr-FR" dirty="0"/>
          </a:p>
        </p:txBody>
      </p:sp>
      <p:pic>
        <p:nvPicPr>
          <p:cNvPr id="4" name="Image 3">
            <a:extLst>
              <a:ext uri="{FF2B5EF4-FFF2-40B4-BE49-F238E27FC236}">
                <a16:creationId xmlns:a16="http://schemas.microsoft.com/office/drawing/2014/main" id="{5C7FFE59-2FC7-C8A1-B466-5054549EAE0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320525" y="681037"/>
            <a:ext cx="1713821" cy="1483950"/>
          </a:xfrm>
          <a:prstGeom prst="rect">
            <a:avLst/>
          </a:prstGeom>
          <a:noFill/>
          <a:ln>
            <a:noFill/>
          </a:ln>
        </p:spPr>
      </p:pic>
      <p:sp>
        <p:nvSpPr>
          <p:cNvPr id="6" name="Zone de texte 6">
            <a:extLst>
              <a:ext uri="{FF2B5EF4-FFF2-40B4-BE49-F238E27FC236}">
                <a16:creationId xmlns:a16="http://schemas.microsoft.com/office/drawing/2014/main" id="{E584849D-9F55-69CF-AF46-1947183F73F9}"/>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11CDD-1AE2-6062-C87F-0CABE150F960}"/>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2445E2D7-DDD0-C470-1247-04FEA3478FE4}"/>
              </a:ext>
            </a:extLst>
          </p:cNvPr>
          <p:cNvSpPr>
            <a:spLocks noGrp="1"/>
          </p:cNvSpPr>
          <p:nvPr>
            <p:ph idx="1"/>
          </p:nvPr>
        </p:nvSpPr>
        <p:spPr/>
        <p:txBody>
          <a:bodyPr/>
          <a:lstStyle/>
          <a:p>
            <a:pPr marL="0" indent="0" algn="l">
              <a:buNone/>
            </a:pPr>
            <a:r>
              <a:rPr lang="fr-FR" sz="6000" b="1" dirty="0">
                <a:solidFill>
                  <a:srgbClr val="4F6228"/>
                </a:solidFill>
                <a:latin typeface="Helvetica-Bold"/>
              </a:rPr>
              <a:t>Qu’est-ce qui rend difficile la prévention et la lutte contre l’exploitation, et les abus sexuels </a:t>
            </a: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F62BDB3F-C775-D8B3-4152-8CE2D374781F}"/>
                  </a:ext>
                </a:extLst>
              </p14:cNvPr>
              <p14:cNvContentPartPr/>
              <p14:nvPr/>
            </p14:nvContentPartPr>
            <p14:xfrm>
              <a:off x="6665792" y="4411475"/>
              <a:ext cx="332463" cy="894652"/>
            </p14:xfrm>
          </p:contentPart>
        </mc:Choice>
        <mc:Fallback xmlns="">
          <p:pic>
            <p:nvPicPr>
              <p:cNvPr id="4" name="Encre 3">
                <a:extLst>
                  <a:ext uri="{FF2B5EF4-FFF2-40B4-BE49-F238E27FC236}">
                    <a16:creationId xmlns:a16="http://schemas.microsoft.com/office/drawing/2014/main" id="{F62BDB3F-C775-D8B3-4152-8CE2D374781F}"/>
                  </a:ext>
                </a:extLst>
              </p:cNvPr>
              <p:cNvPicPr/>
              <p:nvPr/>
            </p:nvPicPr>
            <p:blipFill>
              <a:blip r:embed="rId3"/>
              <a:stretch>
                <a:fillRect/>
              </a:stretch>
            </p:blipFill>
            <p:spPr>
              <a:xfrm>
                <a:off x="6611821" y="4303512"/>
                <a:ext cx="440046" cy="111021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8B6B2D34-B8B2-DDA9-7D74-3F47667E683F}"/>
                  </a:ext>
                </a:extLst>
              </p14:cNvPr>
              <p14:cNvContentPartPr/>
              <p14:nvPr/>
            </p14:nvContentPartPr>
            <p14:xfrm>
              <a:off x="6830984" y="5599705"/>
              <a:ext cx="135000" cy="141840"/>
            </p14:xfrm>
          </p:contentPart>
        </mc:Choice>
        <mc:Fallback xmlns="">
          <p:pic>
            <p:nvPicPr>
              <p:cNvPr id="5" name="Encre 4">
                <a:extLst>
                  <a:ext uri="{FF2B5EF4-FFF2-40B4-BE49-F238E27FC236}">
                    <a16:creationId xmlns:a16="http://schemas.microsoft.com/office/drawing/2014/main" id="{8B6B2D34-B8B2-DDA9-7D74-3F47667E683F}"/>
                  </a:ext>
                </a:extLst>
              </p:cNvPr>
              <p:cNvPicPr/>
              <p:nvPr/>
            </p:nvPicPr>
            <p:blipFill>
              <a:blip r:embed="rId5"/>
              <a:stretch>
                <a:fillRect/>
              </a:stretch>
            </p:blipFill>
            <p:spPr>
              <a:xfrm>
                <a:off x="6776984" y="5491978"/>
                <a:ext cx="242640" cy="356934"/>
              </a:xfrm>
              <a:prstGeom prst="rect">
                <a:avLst/>
              </a:prstGeom>
            </p:spPr>
          </p:pic>
        </mc:Fallback>
      </mc:AlternateContent>
      <p:pic>
        <p:nvPicPr>
          <p:cNvPr id="7" name="Image 6">
            <a:extLst>
              <a:ext uri="{FF2B5EF4-FFF2-40B4-BE49-F238E27FC236}">
                <a16:creationId xmlns:a16="http://schemas.microsoft.com/office/drawing/2014/main" id="{91781E5C-89F4-4D4C-5CEF-FC067043CA69}"/>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8" name="Zone de texte 6">
            <a:extLst>
              <a:ext uri="{FF2B5EF4-FFF2-40B4-BE49-F238E27FC236}">
                <a16:creationId xmlns:a16="http://schemas.microsoft.com/office/drawing/2014/main" id="{F330639A-C0FF-BA81-FE01-D44C5617420F}"/>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9305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10A086-086A-0653-6989-585E135C644F}"/>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63CD55D4-5D71-0C8B-8724-DDCA5CCF47C8}"/>
              </a:ext>
            </a:extLst>
          </p:cNvPr>
          <p:cNvSpPr>
            <a:spLocks noGrp="1"/>
          </p:cNvSpPr>
          <p:nvPr>
            <p:ph idx="1"/>
          </p:nvPr>
        </p:nvSpPr>
        <p:spPr/>
        <p:txBody>
          <a:bodyPr>
            <a:normAutofit/>
          </a:bodyPr>
          <a:lstStyle/>
          <a:p>
            <a:pPr marL="0" indent="0" algn="just">
              <a:buNone/>
            </a:pPr>
            <a:r>
              <a:rPr lang="fr-FR" sz="3200" b="0" i="1" u="none" strike="noStrike" baseline="0" dirty="0">
                <a:latin typeface="Avenir-Book"/>
              </a:rPr>
              <a:t>La lutte contre l’EAS repose en grande partie sur la dénonciation des actes par les victimes. Or, les facteurs qui </a:t>
            </a:r>
            <a:r>
              <a:rPr lang="fr-FR" sz="3200" b="1" i="1" u="sng" strike="noStrike" baseline="0" dirty="0">
                <a:solidFill>
                  <a:srgbClr val="0070C0"/>
                </a:solidFill>
                <a:latin typeface="Avenir-Book"/>
              </a:rPr>
              <a:t>dissuadent les victimes</a:t>
            </a:r>
            <a:r>
              <a:rPr lang="fr-FR" sz="3200" b="1" i="1" strike="noStrike" baseline="0" dirty="0">
                <a:solidFill>
                  <a:srgbClr val="0070C0"/>
                </a:solidFill>
                <a:latin typeface="Avenir-Book"/>
              </a:rPr>
              <a:t> </a:t>
            </a:r>
            <a:r>
              <a:rPr lang="fr-FR" sz="3200" b="0" i="1" u="none" strike="noStrike" baseline="0" dirty="0">
                <a:latin typeface="Avenir-Book"/>
              </a:rPr>
              <a:t>de dénoncer les cas d’abus et d’exploitation sont nombreux. Certains sont relatifs au mécanisme de plainte lui-même, et peuvent donc être éliminés par l’organisation. D’autres sont inhérents aux sociétés </a:t>
            </a:r>
            <a:r>
              <a:rPr lang="fr-FR" sz="3200" i="1" dirty="0">
                <a:latin typeface="Avenir-Book"/>
              </a:rPr>
              <a:t> </a:t>
            </a:r>
            <a:r>
              <a:rPr lang="fr-FR" sz="3200" b="0" i="1" u="none" strike="noStrike" baseline="0" dirty="0">
                <a:latin typeface="Avenir-Book"/>
              </a:rPr>
              <a:t>dans lesquelles nous vivons et sont plus difficiles à surmonter, mais il est néanmoins indispensable d’en tenir compte, et de faire tout ce qui est possible pour les réduire.</a:t>
            </a:r>
            <a:endParaRPr lang="fr-FR" sz="3200" i="1" dirty="0"/>
          </a:p>
        </p:txBody>
      </p:sp>
      <p:pic>
        <p:nvPicPr>
          <p:cNvPr id="5" name="Image 4">
            <a:extLst>
              <a:ext uri="{FF2B5EF4-FFF2-40B4-BE49-F238E27FC236}">
                <a16:creationId xmlns:a16="http://schemas.microsoft.com/office/drawing/2014/main" id="{0F3222EE-BAE4-A4DD-32B2-3C52C9C3A72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D879603A-4F74-D55B-1AF4-A529DF95B57D}"/>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890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E8BCDE-B740-1C01-C3C3-B4289E514FD4}"/>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52777E6E-40C0-A3A5-30EE-DA9B24CD5D11}"/>
              </a:ext>
            </a:extLst>
          </p:cNvPr>
          <p:cNvSpPr>
            <a:spLocks noGrp="1"/>
          </p:cNvSpPr>
          <p:nvPr>
            <p:ph idx="1"/>
          </p:nvPr>
        </p:nvSpPr>
        <p:spPr/>
        <p:txBody>
          <a:bodyPr>
            <a:normAutofit fontScale="77500" lnSpcReduction="20000"/>
          </a:bodyPr>
          <a:lstStyle/>
          <a:p>
            <a:pPr marL="0" indent="0" algn="l">
              <a:buNone/>
            </a:pPr>
            <a:r>
              <a:rPr lang="fr-FR" sz="3200" i="1" dirty="0">
                <a:latin typeface="Avenir-Book"/>
              </a:rPr>
              <a:t>1. </a:t>
            </a:r>
            <a:r>
              <a:rPr lang="fr-FR" sz="3600" b="1" i="1" u="sng" dirty="0">
                <a:solidFill>
                  <a:srgbClr val="0070C0"/>
                </a:solidFill>
                <a:latin typeface="Avenir-Book"/>
              </a:rPr>
              <a:t>Obstacles linguistiques</a:t>
            </a:r>
          </a:p>
          <a:p>
            <a:pPr algn="just"/>
            <a:r>
              <a:rPr lang="fr-FR" sz="3200" i="1" dirty="0">
                <a:latin typeface="Avenir-Book"/>
              </a:rPr>
              <a:t>La plupart des bénéficiaires ne comprennent pas les termes “</a:t>
            </a:r>
            <a:r>
              <a:rPr lang="fr-FR" sz="3200" i="1" dirty="0">
                <a:solidFill>
                  <a:srgbClr val="0070C0"/>
                </a:solidFill>
                <a:latin typeface="Avenir-Book"/>
              </a:rPr>
              <a:t>exploitation ou abus sexuels</a:t>
            </a:r>
            <a:r>
              <a:rPr lang="fr-FR" sz="3200" i="1" dirty="0">
                <a:latin typeface="Avenir-Book"/>
              </a:rPr>
              <a:t>” de la manière employée par les organisations humanitaires. En République démocratique du Congo par exemple, le terme “</a:t>
            </a:r>
            <a:r>
              <a:rPr lang="fr-FR" sz="3200" i="1" dirty="0">
                <a:solidFill>
                  <a:srgbClr val="0070C0"/>
                </a:solidFill>
                <a:latin typeface="Avenir-Book"/>
              </a:rPr>
              <a:t>abus sexuel” est souvent compris comme synonyme de débauche</a:t>
            </a:r>
            <a:r>
              <a:rPr lang="fr-FR" sz="3200" i="1" dirty="0">
                <a:latin typeface="Avenir-Book"/>
              </a:rPr>
              <a:t>. La notion d’exploitation sexuelle, quant à elle, peut être comprise comme un synonyme de </a:t>
            </a:r>
            <a:r>
              <a:rPr lang="fr-FR" sz="3200" i="1" dirty="0">
                <a:solidFill>
                  <a:srgbClr val="0070C0"/>
                </a:solidFill>
                <a:latin typeface="Avenir-Book"/>
              </a:rPr>
              <a:t>prostitution, d’adultère, d’abandon d’enfant, de relations hors mariage ou d’esclavage sexuel</a:t>
            </a:r>
            <a:r>
              <a:rPr lang="fr-FR" sz="3200" i="1" dirty="0">
                <a:latin typeface="Avenir-Book"/>
              </a:rPr>
              <a:t> (UNICEF 2021).</a:t>
            </a:r>
          </a:p>
          <a:p>
            <a:pPr algn="just"/>
            <a:r>
              <a:rPr lang="fr-FR" sz="3200" i="1" dirty="0">
                <a:latin typeface="Avenir-Book"/>
              </a:rPr>
              <a:t>Il est dès lors nécessaire, lors de chaque séance avec des membres des communautés concernées, </a:t>
            </a:r>
            <a:r>
              <a:rPr lang="fr-FR" sz="3200" i="1" dirty="0">
                <a:solidFill>
                  <a:srgbClr val="0070C0"/>
                </a:solidFill>
                <a:latin typeface="Avenir-Book"/>
              </a:rPr>
              <a:t>de donner des définitions claires </a:t>
            </a:r>
            <a:r>
              <a:rPr lang="fr-FR" sz="3200" i="1" dirty="0">
                <a:latin typeface="Avenir-Book"/>
              </a:rPr>
              <a:t>et </a:t>
            </a:r>
            <a:r>
              <a:rPr lang="fr-FR" sz="3200" i="1" dirty="0">
                <a:solidFill>
                  <a:srgbClr val="0070C0"/>
                </a:solidFill>
                <a:latin typeface="Avenir-Book"/>
              </a:rPr>
              <a:t>dépourvues d’ambiguïté </a:t>
            </a:r>
            <a:r>
              <a:rPr lang="fr-FR" sz="3200" i="1" dirty="0">
                <a:latin typeface="Avenir-Book"/>
              </a:rPr>
              <a:t>sur ce que les termes d’exploitation et d’abus recouvrent et sur ce qu’ils ne recouvrent pas. Ces définitions peuvent être développées en commun avec des représentants communautaires afin d’être adaptées à la langue, à la culture et au niveau d’instruction des destinataires.</a:t>
            </a:r>
          </a:p>
        </p:txBody>
      </p:sp>
      <p:pic>
        <p:nvPicPr>
          <p:cNvPr id="5" name="Image 4">
            <a:extLst>
              <a:ext uri="{FF2B5EF4-FFF2-40B4-BE49-F238E27FC236}">
                <a16:creationId xmlns:a16="http://schemas.microsoft.com/office/drawing/2014/main" id="{06B698DB-247B-B876-D654-68A3BBCE2AC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3A07E4D2-1A3E-35DD-FB30-92298312D850}"/>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62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C754C-B303-4879-2E81-5B6D703AE292}"/>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B3783A7D-7253-0EB0-41AD-4BAE3C4814CA}"/>
              </a:ext>
            </a:extLst>
          </p:cNvPr>
          <p:cNvSpPr>
            <a:spLocks noGrp="1"/>
          </p:cNvSpPr>
          <p:nvPr>
            <p:ph idx="1"/>
          </p:nvPr>
        </p:nvSpPr>
        <p:spPr/>
        <p:txBody>
          <a:bodyPr>
            <a:normAutofit fontScale="92500" lnSpcReduction="10000"/>
          </a:bodyPr>
          <a:lstStyle/>
          <a:p>
            <a:pPr marL="0" indent="0" algn="l">
              <a:buNone/>
            </a:pPr>
            <a:r>
              <a:rPr lang="fr-FR" sz="3000" b="1" i="1" u="sng" dirty="0">
                <a:solidFill>
                  <a:srgbClr val="0070C0"/>
                </a:solidFill>
                <a:latin typeface="Avenir-Book"/>
              </a:rPr>
              <a:t>2. Obstacles structurels</a:t>
            </a:r>
          </a:p>
          <a:p>
            <a:pPr algn="just"/>
            <a:r>
              <a:rPr lang="fr-FR" sz="2500" i="1" dirty="0">
                <a:latin typeface="Avenir-Book"/>
              </a:rPr>
              <a:t>Même lorsque le caractère prohibé de l’EAS et l’existence de mécanismes de signalement sont connus, les obstacles structurels aux dénonciations sont nombreux et varient selon le contexte. Les principaux sont:</a:t>
            </a:r>
          </a:p>
          <a:p>
            <a:pPr marL="0" indent="0" algn="just">
              <a:buNone/>
            </a:pPr>
            <a:r>
              <a:rPr lang="fr-FR" sz="2500" i="1" dirty="0">
                <a:latin typeface="Avenir-Book"/>
              </a:rPr>
              <a:t>• </a:t>
            </a:r>
            <a:r>
              <a:rPr lang="fr-FR" sz="2500" b="1" i="1" dirty="0">
                <a:solidFill>
                  <a:srgbClr val="0070C0"/>
                </a:solidFill>
                <a:latin typeface="Avenir-Book"/>
              </a:rPr>
              <a:t>L’inadéquation des canaux de communication </a:t>
            </a:r>
            <a:r>
              <a:rPr lang="fr-FR" sz="2500" i="1" dirty="0">
                <a:latin typeface="Avenir-Book"/>
              </a:rPr>
              <a:t>(ex. procédure écrite alors que la majorité des personnes potentiellement concernées sont illettrées) et le fait que les interlocuteurs privilégiés des organisations au sein de la communauté font rarement partie des personnes les plus exposées aux risques d’abus et ne se sentent guère concernés. Cela rend l’accès aux employé-e-s plus compliqué pour les victimes d’abus.</a:t>
            </a:r>
          </a:p>
          <a:p>
            <a:pPr marL="0" indent="0" algn="just">
              <a:buNone/>
            </a:pPr>
            <a:r>
              <a:rPr lang="fr-FR" sz="2500" i="1" dirty="0">
                <a:latin typeface="Avenir-Book"/>
              </a:rPr>
              <a:t>• </a:t>
            </a:r>
            <a:r>
              <a:rPr lang="fr-FR" sz="2500" b="1" i="1" dirty="0">
                <a:solidFill>
                  <a:srgbClr val="0070C0"/>
                </a:solidFill>
                <a:latin typeface="Avenir-Book"/>
              </a:rPr>
              <a:t>La honte et la peur de la stigmatisation. L’exigence sociale de dignité et de pureté envers les femmes</a:t>
            </a:r>
            <a:r>
              <a:rPr lang="fr-FR" sz="2500" i="1" dirty="0">
                <a:latin typeface="Avenir-Book"/>
              </a:rPr>
              <a:t> fait que ces dernières ont peur que leur réputation soit entachées si elles dénoncent un cas d’abus ou d’exploitation, et que cela nuise à leur mariage actuel ou futur.</a:t>
            </a:r>
          </a:p>
        </p:txBody>
      </p:sp>
      <p:pic>
        <p:nvPicPr>
          <p:cNvPr id="5" name="Image 4">
            <a:extLst>
              <a:ext uri="{FF2B5EF4-FFF2-40B4-BE49-F238E27FC236}">
                <a16:creationId xmlns:a16="http://schemas.microsoft.com/office/drawing/2014/main" id="{5832E704-880E-2511-B264-0A8EE5D8D1E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9639260F-F535-06B8-C601-738FE296C78B}"/>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940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F24421-E2CD-D8C9-FD12-D8372EF432A8}"/>
              </a:ext>
            </a:extLst>
          </p:cNvPr>
          <p:cNvSpPr>
            <a:spLocks noGrp="1"/>
          </p:cNvSpPr>
          <p:nvPr>
            <p:ph type="title"/>
          </p:nvPr>
        </p:nvSpPr>
        <p:spPr>
          <a:xfrm>
            <a:off x="838200" y="365125"/>
            <a:ext cx="10515600" cy="1103751"/>
          </a:xfrm>
        </p:spPr>
        <p:txBody>
          <a:bodyPr/>
          <a:lstStyle/>
          <a:p>
            <a:r>
              <a:rPr lang="fr-FR" dirty="0"/>
              <a:t>,</a:t>
            </a:r>
          </a:p>
        </p:txBody>
      </p:sp>
      <p:sp>
        <p:nvSpPr>
          <p:cNvPr id="3" name="Espace réservé du contenu 2">
            <a:extLst>
              <a:ext uri="{FF2B5EF4-FFF2-40B4-BE49-F238E27FC236}">
                <a16:creationId xmlns:a16="http://schemas.microsoft.com/office/drawing/2014/main" id="{57AB677D-2816-AACE-14AB-B243F2D3F852}"/>
              </a:ext>
            </a:extLst>
          </p:cNvPr>
          <p:cNvSpPr>
            <a:spLocks noGrp="1"/>
          </p:cNvSpPr>
          <p:nvPr>
            <p:ph idx="1"/>
          </p:nvPr>
        </p:nvSpPr>
        <p:spPr>
          <a:xfrm>
            <a:off x="838200" y="1468875"/>
            <a:ext cx="10515600" cy="4834647"/>
          </a:xfrm>
        </p:spPr>
        <p:txBody>
          <a:bodyPr>
            <a:noAutofit/>
          </a:bodyPr>
          <a:lstStyle/>
          <a:p>
            <a:pPr algn="just"/>
            <a:r>
              <a:rPr lang="fr-FR" b="1" i="1" dirty="0">
                <a:solidFill>
                  <a:srgbClr val="0070C0"/>
                </a:solidFill>
                <a:latin typeface="Avenir-Book"/>
              </a:rPr>
              <a:t>Un manque de confiance dans le système de traitement des plaintes </a:t>
            </a:r>
            <a:r>
              <a:rPr lang="fr-FR" i="1" dirty="0">
                <a:latin typeface="Avenir-Book"/>
              </a:rPr>
              <a:t>et dans la justice. L’impunité, la corruption du système judiciaire et les frais de justice à avancer découragent à porter plainte, y compris auprès des organisations humanitaires. Les systèmes de plainte auprès des organisations humanitaires sont parfois perçus comme redondants avec l’institution judiciaire.</a:t>
            </a:r>
          </a:p>
          <a:p>
            <a:pPr marL="0" indent="0" algn="just">
              <a:buNone/>
            </a:pPr>
            <a:r>
              <a:rPr lang="fr-FR" i="1" dirty="0">
                <a:latin typeface="Avenir-Book"/>
              </a:rPr>
              <a:t>• La dynamique de pouvoir entre la victime et l’organisation. Même lorsque la possibilité de dénoncer est connue, </a:t>
            </a:r>
            <a:r>
              <a:rPr lang="fr-FR" b="1" i="1" dirty="0">
                <a:solidFill>
                  <a:srgbClr val="0070C0"/>
                </a:solidFill>
                <a:latin typeface="Avenir-Book"/>
              </a:rPr>
              <a:t>les survivants sont nombreuses à penser que leurs interlocuteurs auprès des organisations humanitaires vont surtout protéger leurs collègues </a:t>
            </a:r>
            <a:r>
              <a:rPr lang="fr-FR" i="1" dirty="0">
                <a:latin typeface="Avenir-Book"/>
              </a:rPr>
              <a:t>- et la manière dont de nombreuses affaires sont traitées leur donne souvent raison.</a:t>
            </a:r>
          </a:p>
        </p:txBody>
      </p:sp>
      <p:pic>
        <p:nvPicPr>
          <p:cNvPr id="5" name="Image 4">
            <a:extLst>
              <a:ext uri="{FF2B5EF4-FFF2-40B4-BE49-F238E27FC236}">
                <a16:creationId xmlns:a16="http://schemas.microsoft.com/office/drawing/2014/main" id="{0EDD96C7-84A3-EB0F-0504-B7101C02BCE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825221" y="314183"/>
            <a:ext cx="1392392" cy="1205634"/>
          </a:xfrm>
          <a:prstGeom prst="rect">
            <a:avLst/>
          </a:prstGeom>
          <a:noFill/>
          <a:ln>
            <a:noFill/>
          </a:ln>
        </p:spPr>
      </p:pic>
      <p:sp>
        <p:nvSpPr>
          <p:cNvPr id="6" name="Zone de texte 6">
            <a:extLst>
              <a:ext uri="{FF2B5EF4-FFF2-40B4-BE49-F238E27FC236}">
                <a16:creationId xmlns:a16="http://schemas.microsoft.com/office/drawing/2014/main" id="{CE72499A-CBB9-0667-3F76-A9B68C1200EE}"/>
              </a:ext>
            </a:extLst>
          </p:cNvPr>
          <p:cNvSpPr txBox="1"/>
          <p:nvPr/>
        </p:nvSpPr>
        <p:spPr>
          <a:xfrm>
            <a:off x="847888" y="490188"/>
            <a:ext cx="3640985" cy="6458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121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50EDA-83D3-7E5E-3527-9C193650DFB7}"/>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CC28796A-37E4-FBEC-1836-614CB37185BF}"/>
              </a:ext>
            </a:extLst>
          </p:cNvPr>
          <p:cNvSpPr>
            <a:spLocks noGrp="1"/>
          </p:cNvSpPr>
          <p:nvPr>
            <p:ph idx="1"/>
          </p:nvPr>
        </p:nvSpPr>
        <p:spPr/>
        <p:txBody>
          <a:bodyPr/>
          <a:lstStyle/>
          <a:p>
            <a:pPr algn="just"/>
            <a:r>
              <a:rPr lang="fr-FR" i="1" dirty="0">
                <a:latin typeface="Avenir-Book"/>
              </a:rPr>
              <a:t>L’exploitation sexuelle n’est </a:t>
            </a:r>
            <a:r>
              <a:rPr lang="fr-FR" b="1" i="1" dirty="0">
                <a:solidFill>
                  <a:srgbClr val="0070C0"/>
                </a:solidFill>
                <a:latin typeface="Avenir-Book"/>
              </a:rPr>
              <a:t>pas considérée comme un problème en raison du consentement de la victime.</a:t>
            </a:r>
          </a:p>
          <a:p>
            <a:pPr algn="just"/>
            <a:r>
              <a:rPr lang="fr-FR" b="1" i="1" dirty="0">
                <a:solidFill>
                  <a:srgbClr val="0070C0"/>
                </a:solidFill>
                <a:latin typeface="Avenir-Book"/>
              </a:rPr>
              <a:t>La peur d’être accusé-e-s de dénonciation calomnieuse si les preuves sont insuffisantes</a:t>
            </a:r>
            <a:r>
              <a:rPr lang="fr-FR" i="1" dirty="0">
                <a:latin typeface="Avenir-Book"/>
              </a:rPr>
              <a:t> et la peur </a:t>
            </a:r>
            <a:r>
              <a:rPr lang="fr-FR" b="1" i="1" dirty="0">
                <a:solidFill>
                  <a:srgbClr val="0070C0"/>
                </a:solidFill>
                <a:latin typeface="Avenir-Book"/>
              </a:rPr>
              <a:t>des représailles </a:t>
            </a:r>
            <a:r>
              <a:rPr lang="fr-FR" i="1" dirty="0">
                <a:latin typeface="Avenir-Book"/>
              </a:rPr>
              <a:t>(surtout en cas de violence sexuelle) et le manque de confiance dans les éventuelles mesures de protection des victimes et des témoins.</a:t>
            </a:r>
          </a:p>
          <a:p>
            <a:pPr marL="0" indent="0" algn="just">
              <a:buNone/>
            </a:pPr>
            <a:r>
              <a:rPr lang="fr-FR" i="1" dirty="0">
                <a:latin typeface="Avenir-Book"/>
              </a:rPr>
              <a:t>• </a:t>
            </a:r>
            <a:r>
              <a:rPr lang="fr-FR" i="1" dirty="0">
                <a:solidFill>
                  <a:srgbClr val="0070C0"/>
                </a:solidFill>
                <a:latin typeface="Avenir-Book"/>
              </a:rPr>
              <a:t>Un manque de redevabilité </a:t>
            </a:r>
            <a:r>
              <a:rPr lang="fr-FR" i="1" dirty="0">
                <a:latin typeface="Avenir-Book"/>
              </a:rPr>
              <a:t>de la part des organisations: d’éventuelles </a:t>
            </a:r>
            <a:r>
              <a:rPr lang="fr-FR" b="1" i="1" dirty="0">
                <a:solidFill>
                  <a:srgbClr val="0070C0"/>
                </a:solidFill>
                <a:latin typeface="Avenir-Book"/>
              </a:rPr>
              <a:t>plaintes antérieur n’ont pas abouti</a:t>
            </a:r>
            <a:r>
              <a:rPr lang="fr-FR" i="1" dirty="0">
                <a:latin typeface="Avenir-Book"/>
              </a:rPr>
              <a:t>, leurs résultats n’ont pas été communiqués aux plaignant-e-s ou les sanctions envers les auteurs ne sont pas considérées comme appropriées.</a:t>
            </a:r>
          </a:p>
        </p:txBody>
      </p:sp>
      <p:pic>
        <p:nvPicPr>
          <p:cNvPr id="5" name="Image 4">
            <a:extLst>
              <a:ext uri="{FF2B5EF4-FFF2-40B4-BE49-F238E27FC236}">
                <a16:creationId xmlns:a16="http://schemas.microsoft.com/office/drawing/2014/main" id="{ABC2EAFF-5859-C953-240F-4F99A8556CE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402088"/>
            <a:ext cx="1392392" cy="1205634"/>
          </a:xfrm>
          <a:prstGeom prst="rect">
            <a:avLst/>
          </a:prstGeom>
          <a:noFill/>
          <a:ln>
            <a:noFill/>
          </a:ln>
        </p:spPr>
      </p:pic>
      <p:sp>
        <p:nvSpPr>
          <p:cNvPr id="6" name="Zone de texte 6">
            <a:extLst>
              <a:ext uri="{FF2B5EF4-FFF2-40B4-BE49-F238E27FC236}">
                <a16:creationId xmlns:a16="http://schemas.microsoft.com/office/drawing/2014/main" id="{7B602996-AA7B-B225-70EA-83D575288176}"/>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64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D0E3D-FC1D-179D-C534-044934C29FFC}"/>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172A9BC7-7600-7063-1EAD-E191802CBEB3}"/>
              </a:ext>
            </a:extLst>
          </p:cNvPr>
          <p:cNvSpPr>
            <a:spLocks noGrp="1"/>
          </p:cNvSpPr>
          <p:nvPr>
            <p:ph idx="1"/>
          </p:nvPr>
        </p:nvSpPr>
        <p:spPr/>
        <p:txBody>
          <a:bodyPr>
            <a:normAutofit fontScale="85000" lnSpcReduction="10000"/>
          </a:bodyPr>
          <a:lstStyle/>
          <a:p>
            <a:pPr marL="0" indent="0" algn="just">
              <a:buNone/>
            </a:pPr>
            <a:r>
              <a:rPr lang="fr-FR" b="1" i="1" dirty="0">
                <a:solidFill>
                  <a:srgbClr val="0070C0"/>
                </a:solidFill>
                <a:latin typeface="Avenir-Book"/>
              </a:rPr>
              <a:t>3.</a:t>
            </a:r>
            <a:r>
              <a:rPr lang="fr-FR" sz="3000" b="1" i="1" u="sng" dirty="0">
                <a:solidFill>
                  <a:srgbClr val="0070C0"/>
                </a:solidFill>
                <a:latin typeface="Avenir-Book"/>
              </a:rPr>
              <a:t>Obstacles relatifs à des idées reçues fréquentes</a:t>
            </a:r>
          </a:p>
          <a:p>
            <a:pPr algn="just"/>
            <a:r>
              <a:rPr lang="fr-FR" sz="3000" i="1" dirty="0">
                <a:latin typeface="Avenir-Book"/>
              </a:rPr>
              <a:t>Premièrement, en ce qui concerne la notion d’exploitation sexuelle, </a:t>
            </a:r>
            <a:r>
              <a:rPr lang="fr-FR" sz="3000" b="1" i="1" dirty="0">
                <a:solidFill>
                  <a:srgbClr val="0070C0"/>
                </a:solidFill>
                <a:latin typeface="Avenir-Book"/>
              </a:rPr>
              <a:t>les personnes concernées ne se considèrent souvent pas victimes puisqu’elles consentent à la relation, en retirent un bénéfice en argent ou en nature et pensent que les travailleurs humanitaires les aiment sincèrement.</a:t>
            </a:r>
          </a:p>
          <a:p>
            <a:pPr algn="just"/>
            <a:endParaRPr lang="fr-FR" sz="3000" i="1" dirty="0">
              <a:latin typeface="Avenir-Book"/>
            </a:endParaRPr>
          </a:p>
          <a:p>
            <a:pPr algn="just"/>
            <a:r>
              <a:rPr lang="fr-FR" sz="3000" i="1" dirty="0">
                <a:latin typeface="Avenir-Book"/>
              </a:rPr>
              <a:t>Deuxièmement, </a:t>
            </a:r>
            <a:r>
              <a:rPr lang="fr-FR" sz="3000" b="1" i="1" dirty="0">
                <a:solidFill>
                  <a:srgbClr val="0070C0"/>
                </a:solidFill>
                <a:latin typeface="Avenir-Book"/>
              </a:rPr>
              <a:t>s’agissant particulièrement des enfants les personnes interrogées ont tendance à penser qu’ils vont systématiquement dénoncer les actes commis à leur encontre car ils ne ressentent pas encore de honte ni de culpabilité. Or, les enfants sont justement les personnes les moins susceptibles de rapporter des actes d’EAS</a:t>
            </a:r>
          </a:p>
        </p:txBody>
      </p:sp>
      <p:pic>
        <p:nvPicPr>
          <p:cNvPr id="5" name="Image 4">
            <a:extLst>
              <a:ext uri="{FF2B5EF4-FFF2-40B4-BE49-F238E27FC236}">
                <a16:creationId xmlns:a16="http://schemas.microsoft.com/office/drawing/2014/main" id="{F7CE2629-C0AF-2EF9-D15A-499BCC4BD3C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B584EF61-C3B7-2A3A-425F-9A528899233A}"/>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40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0AC94-4BF1-F8D1-8787-C3E34614DFD1}"/>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7AEA1F80-0E18-7EB8-C712-D485C1A94AD9}"/>
              </a:ext>
            </a:extLst>
          </p:cNvPr>
          <p:cNvSpPr>
            <a:spLocks noGrp="1"/>
          </p:cNvSpPr>
          <p:nvPr>
            <p:ph idx="1"/>
          </p:nvPr>
        </p:nvSpPr>
        <p:spPr/>
        <p:txBody>
          <a:bodyPr/>
          <a:lstStyle/>
          <a:p>
            <a:pPr marL="0" indent="0" algn="l">
              <a:buNone/>
            </a:pPr>
            <a:r>
              <a:rPr lang="fr-FR" sz="6000" b="1" dirty="0">
                <a:solidFill>
                  <a:srgbClr val="4F6228"/>
                </a:solidFill>
                <a:latin typeface="Helvetica-Bold"/>
              </a:rPr>
              <a:t>Comment réagir à un problème de harcèlement, d’exploitation ou d’abus sexuel </a:t>
            </a: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E9D049E8-D6A1-016F-0898-588BBE432CCA}"/>
                  </a:ext>
                </a:extLst>
              </p14:cNvPr>
              <p14:cNvContentPartPr/>
              <p14:nvPr/>
            </p14:nvContentPartPr>
            <p14:xfrm>
              <a:off x="4803741" y="4394849"/>
              <a:ext cx="332463" cy="894652"/>
            </p14:xfrm>
          </p:contentPart>
        </mc:Choice>
        <mc:Fallback xmlns="">
          <p:pic>
            <p:nvPicPr>
              <p:cNvPr id="4" name="Encre 3">
                <a:extLst>
                  <a:ext uri="{FF2B5EF4-FFF2-40B4-BE49-F238E27FC236}">
                    <a16:creationId xmlns:a16="http://schemas.microsoft.com/office/drawing/2014/main" id="{E9D049E8-D6A1-016F-0898-588BBE432CCA}"/>
                  </a:ext>
                </a:extLst>
              </p:cNvPr>
              <p:cNvPicPr/>
              <p:nvPr/>
            </p:nvPicPr>
            <p:blipFill>
              <a:blip r:embed="rId3"/>
              <a:stretch>
                <a:fillRect/>
              </a:stretch>
            </p:blipFill>
            <p:spPr>
              <a:xfrm>
                <a:off x="4750130" y="4286843"/>
                <a:ext cx="440046" cy="11103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A574595C-A6BF-0880-9721-95B8BDCA028C}"/>
                  </a:ext>
                </a:extLst>
              </p14:cNvPr>
              <p14:cNvContentPartPr/>
              <p14:nvPr/>
            </p14:nvContentPartPr>
            <p14:xfrm>
              <a:off x="4902472" y="5591392"/>
              <a:ext cx="135000" cy="141840"/>
            </p14:xfrm>
          </p:contentPart>
        </mc:Choice>
        <mc:Fallback xmlns="">
          <p:pic>
            <p:nvPicPr>
              <p:cNvPr id="5" name="Encre 4">
                <a:extLst>
                  <a:ext uri="{FF2B5EF4-FFF2-40B4-BE49-F238E27FC236}">
                    <a16:creationId xmlns:a16="http://schemas.microsoft.com/office/drawing/2014/main" id="{A574595C-A6BF-0880-9721-95B8BDCA028C}"/>
                  </a:ext>
                </a:extLst>
              </p:cNvPr>
              <p:cNvPicPr/>
              <p:nvPr/>
            </p:nvPicPr>
            <p:blipFill>
              <a:blip r:embed="rId5"/>
              <a:stretch>
                <a:fillRect/>
              </a:stretch>
            </p:blipFill>
            <p:spPr>
              <a:xfrm>
                <a:off x="4848832" y="5483392"/>
                <a:ext cx="242640" cy="357480"/>
              </a:xfrm>
              <a:prstGeom prst="rect">
                <a:avLst/>
              </a:prstGeom>
            </p:spPr>
          </p:pic>
        </mc:Fallback>
      </mc:AlternateContent>
      <p:pic>
        <p:nvPicPr>
          <p:cNvPr id="7" name="Image 6">
            <a:extLst>
              <a:ext uri="{FF2B5EF4-FFF2-40B4-BE49-F238E27FC236}">
                <a16:creationId xmlns:a16="http://schemas.microsoft.com/office/drawing/2014/main" id="{BEAEB825-3C63-587D-799B-3F43AD17ADB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8" name="Zone de texte 6">
            <a:extLst>
              <a:ext uri="{FF2B5EF4-FFF2-40B4-BE49-F238E27FC236}">
                <a16:creationId xmlns:a16="http://schemas.microsoft.com/office/drawing/2014/main" id="{5C6F03A8-9398-132D-C9F1-51DB36B6B854}"/>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386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7C4DC-CEF7-0643-EC3C-BDCEB7ABC4B9}"/>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B88AFF5F-D6C5-6BE0-9F23-E45B134150ED}"/>
              </a:ext>
            </a:extLst>
          </p:cNvPr>
          <p:cNvSpPr>
            <a:spLocks noGrp="1"/>
          </p:cNvSpPr>
          <p:nvPr>
            <p:ph idx="1"/>
          </p:nvPr>
        </p:nvSpPr>
        <p:spPr/>
        <p:txBody>
          <a:bodyPr>
            <a:normAutofit fontScale="85000" lnSpcReduction="20000"/>
          </a:bodyPr>
          <a:lstStyle/>
          <a:p>
            <a:pPr marL="0" indent="0">
              <a:buNone/>
            </a:pPr>
            <a:r>
              <a:rPr lang="fr-FR" sz="3600" b="1" u="sng" dirty="0">
                <a:solidFill>
                  <a:srgbClr val="0070C0"/>
                </a:solidFill>
                <a:latin typeface="Gill Sans MT" panose="020B0502020104020203" pitchFamily="34" charset="0"/>
                <a:ea typeface="Meiryo" panose="020B0604030504040204" pitchFamily="34" charset="-128"/>
                <a:cs typeface="Meiryo" panose="020B0604030504040204" pitchFamily="34" charset="-128"/>
              </a:rPr>
              <a:t> Notre obligation</a:t>
            </a:r>
            <a:endParaRPr lang="fr-FR" sz="3600" b="1" i="0" u="sng" strike="noStrike" cap="none" dirty="0">
              <a:solidFill>
                <a:srgbClr val="0070C0"/>
              </a:solidFill>
              <a:latin typeface="Segoe UI" panose="020B0502040204020203" pitchFamily="34" charset="0"/>
              <a:ea typeface="Calibri"/>
              <a:cs typeface="Segoe UI" panose="020B0502040204020203" pitchFamily="34" charset="0"/>
              <a:sym typeface="Calibri"/>
            </a:endParaRPr>
          </a:p>
          <a:p>
            <a:pPr marL="0" indent="0">
              <a:buNone/>
            </a:pPr>
            <a:r>
              <a:rPr lang="fr-FR" b="1" dirty="0">
                <a:latin typeface="Gill Sans MT" panose="020B0502020104020203" pitchFamily="34" charset="0"/>
                <a:ea typeface="Meiryo" panose="020B0604030504040204" pitchFamily="34" charset="-128"/>
                <a:cs typeface="Meiryo" panose="020B0604030504040204" pitchFamily="34" charset="-128"/>
              </a:rPr>
              <a:t>La SEA se produit sur tous les sites d’intervention où des acteurs humanitaires sont présents</a:t>
            </a:r>
          </a:p>
          <a:p>
            <a:pPr marL="0" indent="0">
              <a:buNone/>
            </a:pPr>
            <a:endParaRPr lang="fr-FR" dirty="0">
              <a:solidFill>
                <a:schemeClr val="accent2">
                  <a:lumMod val="75000"/>
                </a:schemeClr>
              </a:solidFill>
            </a:endParaRPr>
          </a:p>
          <a:p>
            <a:pPr marL="0" indent="0">
              <a:buNone/>
            </a:pPr>
            <a:r>
              <a:rPr lang="fr-FR" dirty="0">
                <a:solidFill>
                  <a:schemeClr val="accent2">
                    <a:lumMod val="75000"/>
                  </a:schemeClr>
                </a:solidFill>
              </a:rPr>
              <a:t>Si vous soupçonnons qu'il y a un cas de SEA</a:t>
            </a:r>
            <a:endParaRPr lang="fr-FR" dirty="0"/>
          </a:p>
          <a:p>
            <a:pPr marL="457200" indent="-457200">
              <a:buFont typeface="Arial" pitchFamily="34" charset="0"/>
              <a:buChar char="•"/>
              <a:defRPr/>
            </a:pPr>
            <a:r>
              <a:rPr lang="fr-FR" dirty="0">
                <a:solidFill>
                  <a:srgbClr val="0070C0"/>
                </a:solidFill>
              </a:rPr>
              <a:t>Vous</a:t>
            </a:r>
            <a:r>
              <a:rPr lang="fr-FR" sz="2800" dirty="0">
                <a:solidFill>
                  <a:srgbClr val="0070C0"/>
                </a:solidFill>
              </a:rPr>
              <a:t> devons le signaler</a:t>
            </a:r>
            <a:r>
              <a:rPr lang="fr-FR" sz="2800" dirty="0"/>
              <a:t>;</a:t>
            </a:r>
          </a:p>
          <a:p>
            <a:pPr marL="457200" indent="-457200">
              <a:buFont typeface="Arial" pitchFamily="34" charset="0"/>
              <a:buChar char="•"/>
              <a:defRPr/>
            </a:pPr>
            <a:r>
              <a:rPr lang="fr-FR" sz="2800" dirty="0"/>
              <a:t>Vous n'avez pas besoin de savoir si l'allégation est vraie ou pas ... </a:t>
            </a:r>
          </a:p>
          <a:p>
            <a:pPr marL="457200" indent="-457200">
              <a:buFont typeface="Arial" pitchFamily="34" charset="0"/>
              <a:buChar char="•"/>
              <a:defRPr/>
            </a:pPr>
            <a:r>
              <a:rPr lang="fr-FR" sz="2800" dirty="0"/>
              <a:t>Il n’est pas nécessaire de trouver un témoin, une victime ou une personne pour remplir un formulaire de plainte… </a:t>
            </a:r>
          </a:p>
          <a:p>
            <a:pPr marL="457200" indent="-457200">
              <a:buFont typeface="Arial" pitchFamily="34" charset="0"/>
              <a:buChar char="•"/>
              <a:defRPr/>
            </a:pPr>
            <a:r>
              <a:rPr lang="fr-FR" sz="2800" dirty="0"/>
              <a:t>Vous n’avez pas besoin d’enquêter pour savoir si une rumeur est vraie ou non… (et vous ne devriez pas le faire);</a:t>
            </a:r>
          </a:p>
          <a:p>
            <a:pPr marL="457200" indent="-457200">
              <a:buFont typeface="Arial" pitchFamily="34" charset="0"/>
              <a:buChar char="•"/>
              <a:defRPr/>
            </a:pPr>
            <a:r>
              <a:rPr lang="fr-FR" sz="2800" b="1" dirty="0">
                <a:solidFill>
                  <a:srgbClr val="0070C0"/>
                </a:solidFill>
              </a:rPr>
              <a:t>Il suffit de signaler!</a:t>
            </a:r>
            <a:endParaRPr lang="en-US" sz="2800" b="1" u="sng" dirty="0">
              <a:solidFill>
                <a:srgbClr val="0070C0"/>
              </a:solidFill>
            </a:endParaRPr>
          </a:p>
          <a:p>
            <a:endParaRPr lang="en-US" dirty="0"/>
          </a:p>
          <a:p>
            <a:endParaRPr lang="fr-FR" dirty="0"/>
          </a:p>
        </p:txBody>
      </p:sp>
      <p:pic>
        <p:nvPicPr>
          <p:cNvPr id="7" name="Image 6">
            <a:extLst>
              <a:ext uri="{FF2B5EF4-FFF2-40B4-BE49-F238E27FC236}">
                <a16:creationId xmlns:a16="http://schemas.microsoft.com/office/drawing/2014/main" id="{7D746958-8CCB-138F-E89B-4EC1B25AF44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4" name="Zone de texte 6">
            <a:extLst>
              <a:ext uri="{FF2B5EF4-FFF2-40B4-BE49-F238E27FC236}">
                <a16:creationId xmlns:a16="http://schemas.microsoft.com/office/drawing/2014/main" id="{C4E31943-2067-9CBD-1CC9-F912BA230873}"/>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92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509C2-024C-27A4-A7C3-56F447EC9B61}"/>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3E2D4A78-7951-15F5-B9A5-0CF219A80805}"/>
              </a:ext>
            </a:extLst>
          </p:cNvPr>
          <p:cNvSpPr>
            <a:spLocks noGrp="1"/>
          </p:cNvSpPr>
          <p:nvPr>
            <p:ph idx="1"/>
          </p:nvPr>
        </p:nvSpPr>
        <p:spPr>
          <a:xfrm>
            <a:off x="838200" y="1995055"/>
            <a:ext cx="11015748" cy="4123112"/>
          </a:xfrm>
        </p:spPr>
        <p:txBody>
          <a:bodyPr>
            <a:noAutofit/>
          </a:bodyPr>
          <a:lstStyle/>
          <a:p>
            <a:pPr marL="0" indent="0" algn="ctr">
              <a:buNone/>
            </a:pPr>
            <a:r>
              <a:rPr lang="fr-BE" sz="5400" b="1" dirty="0">
                <a:solidFill>
                  <a:srgbClr val="002060"/>
                </a:solidFill>
                <a:latin typeface="Helvetica-Bold"/>
              </a:rPr>
              <a:t>THEME 2: </a:t>
            </a:r>
            <a:r>
              <a:rPr lang="fr-FR" sz="5400" b="1" dirty="0">
                <a:solidFill>
                  <a:srgbClr val="002060"/>
                </a:solidFill>
                <a:latin typeface="Helvetica-Bold"/>
              </a:rPr>
              <a:t>RENFORCER LA PREVENTION ET LA LUTTE CONTRE L’EXPLOITATION ET L’ABUS SEXUEL</a:t>
            </a:r>
          </a:p>
        </p:txBody>
      </p:sp>
      <p:pic>
        <p:nvPicPr>
          <p:cNvPr id="5" name="Image 4">
            <a:extLst>
              <a:ext uri="{FF2B5EF4-FFF2-40B4-BE49-F238E27FC236}">
                <a16:creationId xmlns:a16="http://schemas.microsoft.com/office/drawing/2014/main" id="{5BA46D0A-3032-1F36-F311-C097DAEBF15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6D681DAB-EA0C-DD54-8A4A-C16B9A4359E1}"/>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85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F5973-8DCE-9849-DAE4-0DF5E13EE9CD}"/>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F56DDC52-BCFD-8814-CDF1-02330E09B33C}"/>
              </a:ext>
            </a:extLst>
          </p:cNvPr>
          <p:cNvSpPr>
            <a:spLocks noGrp="1"/>
          </p:cNvSpPr>
          <p:nvPr>
            <p:ph idx="1"/>
          </p:nvPr>
        </p:nvSpPr>
        <p:spPr/>
        <p:txBody>
          <a:bodyPr>
            <a:normAutofit/>
          </a:bodyPr>
          <a:lstStyle/>
          <a:p>
            <a:pPr marL="0" indent="0" algn="l">
              <a:buNone/>
            </a:pPr>
            <a:r>
              <a:rPr lang="fr-FR" sz="3600" b="1" i="0" u="none" strike="noStrike" baseline="0" dirty="0">
                <a:solidFill>
                  <a:srgbClr val="4F6228"/>
                </a:solidFill>
                <a:latin typeface="Helvetica-Bold"/>
              </a:rPr>
              <a:t>À la fin de la séance, les participants seront en mesure de:</a:t>
            </a:r>
          </a:p>
          <a:p>
            <a:pPr marL="0" indent="0" algn="l">
              <a:buNone/>
            </a:pPr>
            <a:endParaRPr lang="fr-FR" sz="1800" b="1" i="0" u="none" strike="noStrike" baseline="0" dirty="0">
              <a:solidFill>
                <a:srgbClr val="4F6228"/>
              </a:solidFill>
              <a:latin typeface="Helvetica-Bold"/>
            </a:endParaRPr>
          </a:p>
          <a:p>
            <a:pPr algn="just"/>
            <a:r>
              <a:rPr lang="fr-FR" sz="2600" b="1" i="1" u="none" strike="noStrike" baseline="0" dirty="0">
                <a:latin typeface="Helvetica" panose="020B0604020202020204" pitchFamily="34" charset="0"/>
              </a:rPr>
              <a:t>Connaître la définition d’abus sexuel, d’exploitation sexuelle et de harcèlement sexuel.</a:t>
            </a:r>
          </a:p>
          <a:p>
            <a:pPr algn="just"/>
            <a:r>
              <a:rPr lang="fr-FR" sz="2600" b="1" i="0" u="none" strike="noStrike" baseline="0" dirty="0">
                <a:latin typeface="Helvetica" panose="020B0604020202020204" pitchFamily="34" charset="0"/>
              </a:rPr>
              <a:t>Savoir comment améliorer la lutte contre le harcèlement, l’exploitation et les abus sexuels.</a:t>
            </a:r>
            <a:endParaRPr lang="fr-FR" sz="2600" b="1" u="sng" dirty="0">
              <a:latin typeface="Arial Narrow" panose="020B0606020202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0C33A490-9445-6745-24D0-DAB91F8BCD5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096833" y="485054"/>
            <a:ext cx="1392392" cy="1205634"/>
          </a:xfrm>
          <a:prstGeom prst="rect">
            <a:avLst/>
          </a:prstGeom>
          <a:noFill/>
          <a:ln>
            <a:noFill/>
          </a:ln>
        </p:spPr>
      </p:pic>
      <p:sp>
        <p:nvSpPr>
          <p:cNvPr id="6" name="Zone de texte 6">
            <a:extLst>
              <a:ext uri="{FF2B5EF4-FFF2-40B4-BE49-F238E27FC236}">
                <a16:creationId xmlns:a16="http://schemas.microsoft.com/office/drawing/2014/main" id="{63A048FA-950F-8230-952C-4A767311E271}"/>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470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D9B0F-F17E-6AF3-042D-F0CA385E892E}"/>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1FBE7B64-0F01-E3C0-17E0-B21351B15B62}"/>
              </a:ext>
            </a:extLst>
          </p:cNvPr>
          <p:cNvSpPr>
            <a:spLocks noGrp="1"/>
          </p:cNvSpPr>
          <p:nvPr>
            <p:ph idx="1"/>
          </p:nvPr>
        </p:nvSpPr>
        <p:spPr/>
        <p:txBody>
          <a:bodyPr/>
          <a:lstStyle/>
          <a:p>
            <a:pPr marL="0" indent="0" algn="l">
              <a:buNone/>
            </a:pPr>
            <a:r>
              <a:rPr lang="fr-FR" sz="6000" b="1" dirty="0">
                <a:solidFill>
                  <a:srgbClr val="4F6228"/>
                </a:solidFill>
                <a:latin typeface="Helvetica-Bold"/>
              </a:rPr>
              <a:t>Comment renforcer prévention et la lutte contre l’exploitation et l’abus sexuel </a:t>
            </a: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B9C930F1-199B-8796-9AC6-75FA04D24C03}"/>
                  </a:ext>
                </a:extLst>
              </p14:cNvPr>
              <p14:cNvContentPartPr/>
              <p14:nvPr/>
            </p14:nvContentPartPr>
            <p14:xfrm>
              <a:off x="4803741" y="4394849"/>
              <a:ext cx="332463" cy="894652"/>
            </p14:xfrm>
          </p:contentPart>
        </mc:Choice>
        <mc:Fallback xmlns="">
          <p:pic>
            <p:nvPicPr>
              <p:cNvPr id="4" name="Encre 3">
                <a:extLst>
                  <a:ext uri="{FF2B5EF4-FFF2-40B4-BE49-F238E27FC236}">
                    <a16:creationId xmlns:a16="http://schemas.microsoft.com/office/drawing/2014/main" id="{B9C930F1-199B-8796-9AC6-75FA04D24C03}"/>
                  </a:ext>
                </a:extLst>
              </p:cNvPr>
              <p:cNvPicPr/>
              <p:nvPr/>
            </p:nvPicPr>
            <p:blipFill>
              <a:blip r:embed="rId3"/>
              <a:stretch>
                <a:fillRect/>
              </a:stretch>
            </p:blipFill>
            <p:spPr>
              <a:xfrm>
                <a:off x="4750130" y="4286843"/>
                <a:ext cx="440046" cy="11103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6EF60D14-C84E-7CC5-6C83-96432CE4C665}"/>
                  </a:ext>
                </a:extLst>
              </p14:cNvPr>
              <p14:cNvContentPartPr/>
              <p14:nvPr/>
            </p14:nvContentPartPr>
            <p14:xfrm>
              <a:off x="4902472" y="5591392"/>
              <a:ext cx="135000" cy="141840"/>
            </p14:xfrm>
          </p:contentPart>
        </mc:Choice>
        <mc:Fallback xmlns="">
          <p:pic>
            <p:nvPicPr>
              <p:cNvPr id="5" name="Encre 4">
                <a:extLst>
                  <a:ext uri="{FF2B5EF4-FFF2-40B4-BE49-F238E27FC236}">
                    <a16:creationId xmlns:a16="http://schemas.microsoft.com/office/drawing/2014/main" id="{6EF60D14-C84E-7CC5-6C83-96432CE4C665}"/>
                  </a:ext>
                </a:extLst>
              </p:cNvPr>
              <p:cNvPicPr/>
              <p:nvPr/>
            </p:nvPicPr>
            <p:blipFill>
              <a:blip r:embed="rId5"/>
              <a:stretch>
                <a:fillRect/>
              </a:stretch>
            </p:blipFill>
            <p:spPr>
              <a:xfrm>
                <a:off x="4848832" y="5483392"/>
                <a:ext cx="242640" cy="357480"/>
              </a:xfrm>
              <a:prstGeom prst="rect">
                <a:avLst/>
              </a:prstGeom>
            </p:spPr>
          </p:pic>
        </mc:Fallback>
      </mc:AlternateContent>
      <p:pic>
        <p:nvPicPr>
          <p:cNvPr id="7" name="Image 6">
            <a:extLst>
              <a:ext uri="{FF2B5EF4-FFF2-40B4-BE49-F238E27FC236}">
                <a16:creationId xmlns:a16="http://schemas.microsoft.com/office/drawing/2014/main" id="{E59FE669-6505-B940-4680-67B34ECF7A5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8" name="Zone de texte 6">
            <a:extLst>
              <a:ext uri="{FF2B5EF4-FFF2-40B4-BE49-F238E27FC236}">
                <a16:creationId xmlns:a16="http://schemas.microsoft.com/office/drawing/2014/main" id="{CBD7B543-B846-6AD1-BEC2-E0363790FC99}"/>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01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094AD-FE44-05E8-19CB-D3EE49ECC91A}"/>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D8FEDEE1-0419-DD11-8209-BEEC1A33B72F}"/>
              </a:ext>
            </a:extLst>
          </p:cNvPr>
          <p:cNvSpPr>
            <a:spLocks noGrp="1"/>
          </p:cNvSpPr>
          <p:nvPr>
            <p:ph idx="1"/>
          </p:nvPr>
        </p:nvSpPr>
        <p:spPr/>
        <p:txBody>
          <a:bodyPr/>
          <a:lstStyle/>
          <a:p>
            <a:pPr marL="0" indent="0" algn="just">
              <a:buNone/>
            </a:pPr>
            <a:r>
              <a:rPr lang="fr-BE" sz="5600" b="1" dirty="0">
                <a:latin typeface="Calibri" panose="020F0502020204030204" pitchFamily="34" charset="0"/>
                <a:cs typeface="Times New Roman" panose="02020603050405020304" pitchFamily="18" charset="0"/>
              </a:rPr>
              <a:t>a. COMMENT RENFORCER LA PRÉVENTION ET LA LUTTE CONTRE L’EXPLOITATION ET L’ABUS SEXUEL : LA COORDINATION INTER ORGANISATION</a:t>
            </a:r>
            <a:endParaRPr lang="fr-FR" sz="5600" b="1" dirty="0">
              <a:latin typeface="Calibri" panose="020F0502020204030204" pitchFamily="34" charset="0"/>
              <a:cs typeface="Times New Roman" panose="02020603050405020304" pitchFamily="18" charset="0"/>
            </a:endParaRPr>
          </a:p>
          <a:p>
            <a:endParaRPr lang="fr-FR" dirty="0"/>
          </a:p>
        </p:txBody>
      </p:sp>
      <p:pic>
        <p:nvPicPr>
          <p:cNvPr id="5" name="Image 4">
            <a:extLst>
              <a:ext uri="{FF2B5EF4-FFF2-40B4-BE49-F238E27FC236}">
                <a16:creationId xmlns:a16="http://schemas.microsoft.com/office/drawing/2014/main" id="{1F5F57D8-4A4F-4E43-F4F6-85EA39CA438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C3B7A61F-FAF7-E252-0A38-D0420D551395}"/>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602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079AB-4E95-3ABC-8953-F584E5D46FFB}"/>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E9C8918D-98C7-9126-080A-826BEB1B0C03}"/>
              </a:ext>
            </a:extLst>
          </p:cNvPr>
          <p:cNvSpPr>
            <a:spLocks noGrp="1"/>
          </p:cNvSpPr>
          <p:nvPr>
            <p:ph idx="1"/>
          </p:nvPr>
        </p:nvSpPr>
        <p:spPr/>
        <p:txBody>
          <a:bodyPr/>
          <a:lstStyle/>
          <a:p>
            <a:r>
              <a:rPr lang="fr-FR" dirty="0"/>
              <a:t>.</a:t>
            </a:r>
          </a:p>
        </p:txBody>
      </p:sp>
      <p:sp>
        <p:nvSpPr>
          <p:cNvPr id="4" name="Rectangle 3">
            <a:extLst>
              <a:ext uri="{FF2B5EF4-FFF2-40B4-BE49-F238E27FC236}">
                <a16:creationId xmlns:a16="http://schemas.microsoft.com/office/drawing/2014/main" id="{A798214F-4B3A-9847-F0F2-88A646D16F09}"/>
              </a:ext>
            </a:extLst>
          </p:cNvPr>
          <p:cNvSpPr/>
          <p:nvPr/>
        </p:nvSpPr>
        <p:spPr>
          <a:xfrm>
            <a:off x="802510" y="1761600"/>
            <a:ext cx="7982675" cy="1015663"/>
          </a:xfrm>
          <a:prstGeom prst="rect">
            <a:avLst/>
          </a:prstGeom>
        </p:spPr>
        <p:txBody>
          <a:bodyPr wrap="square">
            <a:spAutoFit/>
          </a:bodyPr>
          <a:lstStyle/>
          <a:p>
            <a:pPr algn="ctr"/>
            <a:r>
              <a:rPr lang="fr-FR" sz="2000" b="1" dirty="0">
                <a:latin typeface="Gill Sans MT" panose="020B0502020104020203" pitchFamily="34" charset="0"/>
                <a:ea typeface="Meiryo" panose="020B0604030504040204" pitchFamily="34" charset="-128"/>
                <a:cs typeface="Meiryo" panose="020B0604030504040204" pitchFamily="34" charset="-128"/>
              </a:rPr>
              <a:t>Nous savons que la SEA se produit et qu’elle est sous-signalée</a:t>
            </a:r>
            <a:endParaRPr lang="fr-FR" sz="2000" dirty="0">
              <a:latin typeface="Gill Sans MT" panose="020B0502020104020203" pitchFamily="34" charset="0"/>
              <a:ea typeface="Meiryo" panose="020B0604030504040204" pitchFamily="34" charset="-128"/>
              <a:cs typeface="Meiryo" panose="020B0604030504040204" pitchFamily="34" charset="-128"/>
            </a:endParaRPr>
          </a:p>
          <a:p>
            <a:pPr algn="ctr"/>
            <a:r>
              <a:rPr lang="fr-FR" sz="2000" dirty="0">
                <a:latin typeface="Gill Sans MT" panose="020B0502020104020203" pitchFamily="34" charset="0"/>
                <a:ea typeface="Meiryo" panose="020B0604030504040204" pitchFamily="34" charset="-128"/>
                <a:cs typeface="Meiryo" panose="020B0604030504040204" pitchFamily="34" charset="-128"/>
              </a:rPr>
              <a:t>Comment pouvons-nous encourager les signalements et nous assurer qu’ils parviennent à l’endroit où une enquête pourra être menée ?</a:t>
            </a:r>
          </a:p>
        </p:txBody>
      </p:sp>
      <p:sp>
        <p:nvSpPr>
          <p:cNvPr id="5" name="Rectangle 4">
            <a:extLst>
              <a:ext uri="{FF2B5EF4-FFF2-40B4-BE49-F238E27FC236}">
                <a16:creationId xmlns:a16="http://schemas.microsoft.com/office/drawing/2014/main" id="{51D3685E-E387-5FAD-E9E5-943E9215C682}"/>
              </a:ext>
            </a:extLst>
          </p:cNvPr>
          <p:cNvSpPr/>
          <p:nvPr/>
        </p:nvSpPr>
        <p:spPr>
          <a:xfrm>
            <a:off x="2726044" y="2811197"/>
            <a:ext cx="6705600" cy="1569660"/>
          </a:xfrm>
          <a:prstGeom prst="rect">
            <a:avLst/>
          </a:prstGeom>
        </p:spPr>
        <p:txBody>
          <a:bodyPr wrap="square">
            <a:spAutoFit/>
          </a:bodyPr>
          <a:lstStyle/>
          <a:p>
            <a:pPr algn="ctr"/>
            <a:r>
              <a:rPr lang="en-US" sz="4800" b="1" i="1" dirty="0">
                <a:latin typeface="Gill Sans MT" panose="020B0502020104020203" pitchFamily="34" charset="0"/>
                <a:ea typeface="Meiryo" panose="020B0604030504040204" pitchFamily="34" charset="-128"/>
                <a:cs typeface="Meiryo" panose="020B0604030504040204" pitchFamily="34" charset="-128"/>
              </a:rPr>
              <a:t>	</a:t>
            </a:r>
            <a:r>
              <a:rPr lang="fr-FR" sz="4800" b="1" i="1" dirty="0">
                <a:latin typeface="Gill Sans MT" panose="020B0502020104020203" pitchFamily="34" charset="0"/>
                <a:ea typeface="Meiryo" panose="020B0604030504040204" pitchFamily="34" charset="-128"/>
                <a:cs typeface="Meiryo" panose="020B0604030504040204" pitchFamily="34" charset="-128"/>
              </a:rPr>
              <a:t>Coordination inter organisations </a:t>
            </a:r>
          </a:p>
        </p:txBody>
      </p:sp>
      <p:sp>
        <p:nvSpPr>
          <p:cNvPr id="6" name="Arrow: Right 6">
            <a:extLst>
              <a:ext uri="{FF2B5EF4-FFF2-40B4-BE49-F238E27FC236}">
                <a16:creationId xmlns:a16="http://schemas.microsoft.com/office/drawing/2014/main" id="{96F88238-4202-2DF5-159C-0E11D8BFBBB4}"/>
              </a:ext>
            </a:extLst>
          </p:cNvPr>
          <p:cNvSpPr/>
          <p:nvPr/>
        </p:nvSpPr>
        <p:spPr>
          <a:xfrm>
            <a:off x="2323071" y="3076111"/>
            <a:ext cx="1095963"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4A73D77-6BEA-BDC8-06B2-FAA7A48089C3}"/>
              </a:ext>
            </a:extLst>
          </p:cNvPr>
          <p:cNvSpPr/>
          <p:nvPr/>
        </p:nvSpPr>
        <p:spPr>
          <a:xfrm>
            <a:off x="1718427" y="4446344"/>
            <a:ext cx="7491987" cy="2092881"/>
          </a:xfrm>
          <a:prstGeom prst="rect">
            <a:avLst/>
          </a:prstGeom>
        </p:spPr>
        <p:txBody>
          <a:bodyPr wrap="none">
            <a:spAutoFit/>
          </a:bodyPr>
          <a:lstStyle/>
          <a:p>
            <a:pPr lvl="0"/>
            <a:r>
              <a:rPr lang="fr-FR" sz="2800" b="1" dirty="0">
                <a:latin typeface="Gill Sans MT" panose="020B0502020104020203" pitchFamily="34" charset="0"/>
                <a:ea typeface="Meiryo" panose="020B0604030504040204" pitchFamily="34" charset="-128"/>
                <a:cs typeface="Meiryo" panose="020B0604030504040204" pitchFamily="34" charset="-128"/>
              </a:rPr>
              <a:t>Paracerque ceci est:</a:t>
            </a:r>
          </a:p>
          <a:p>
            <a:pPr marL="571500" lvl="0" indent="-571500">
              <a:buFont typeface="Arial" panose="020B0604020202020204" pitchFamily="34" charset="0"/>
              <a:buChar char="•"/>
            </a:pPr>
            <a:r>
              <a:rPr lang="fr-FR" sz="2800" b="1" dirty="0">
                <a:latin typeface="Gill Sans MT" panose="020B0502020104020203" pitchFamily="34" charset="0"/>
                <a:ea typeface="Meiryo" panose="020B0604030504040204" pitchFamily="34" charset="-128"/>
                <a:cs typeface="Meiryo" panose="020B0604030504040204" pitchFamily="34" charset="-128"/>
              </a:rPr>
              <a:t>Une pratique reposant sur des principes</a:t>
            </a:r>
          </a:p>
          <a:p>
            <a:pPr marL="571500" lvl="0" indent="-571500">
              <a:buFont typeface="Arial" panose="020B0604020202020204" pitchFamily="34" charset="0"/>
              <a:buChar char="•"/>
            </a:pPr>
            <a:r>
              <a:rPr lang="fr-FR" sz="2800" b="1" dirty="0">
                <a:solidFill>
                  <a:prstClr val="black"/>
                </a:solidFill>
                <a:latin typeface="Gill Sans MT" panose="020B0502020104020203" pitchFamily="34" charset="0"/>
                <a:ea typeface="Meiryo" panose="020B0604030504040204" pitchFamily="34" charset="-128"/>
                <a:cs typeface="Meiryo" panose="020B0604030504040204" pitchFamily="34" charset="-128"/>
              </a:rPr>
              <a:t>Un engagements mondiaux</a:t>
            </a:r>
          </a:p>
          <a:p>
            <a:pPr marL="571500" indent="-571500">
              <a:buFont typeface="Arial" panose="020B0604020202020204" pitchFamily="34" charset="0"/>
              <a:buChar char="•"/>
            </a:pPr>
            <a:r>
              <a:rPr lang="fr-FR" sz="2800" b="1" dirty="0">
                <a:solidFill>
                  <a:prstClr val="black"/>
                </a:solidFill>
                <a:latin typeface="Gill Sans MT" panose="020B0502020104020203" pitchFamily="34" charset="0"/>
                <a:ea typeface="Meiryo" panose="020B0604030504040204" pitchFamily="34" charset="-128"/>
                <a:cs typeface="Meiryo" panose="020B0604030504040204" pitchFamily="34" charset="-128"/>
              </a:rPr>
              <a:t>Un avantages concrets</a:t>
            </a:r>
          </a:p>
          <a:p>
            <a:pPr marL="571500" lvl="0" indent="-571500">
              <a:buFont typeface="Arial" panose="020B0604020202020204" pitchFamily="34" charset="0"/>
              <a:buChar char="•"/>
            </a:pPr>
            <a:endParaRPr lang="fr-FR" b="1" dirty="0">
              <a:latin typeface="Gill Sans MT" panose="020B0502020104020203" pitchFamily="34" charset="0"/>
              <a:ea typeface="Meiryo" panose="020B0604030504040204" pitchFamily="34" charset="-128"/>
              <a:cs typeface="Meiryo" panose="020B0604030504040204" pitchFamily="34" charset="-128"/>
            </a:endParaRPr>
          </a:p>
        </p:txBody>
      </p:sp>
      <p:pic>
        <p:nvPicPr>
          <p:cNvPr id="9" name="Image 8">
            <a:extLst>
              <a:ext uri="{FF2B5EF4-FFF2-40B4-BE49-F238E27FC236}">
                <a16:creationId xmlns:a16="http://schemas.microsoft.com/office/drawing/2014/main" id="{11B0F106-5119-85BE-878E-09F6986AC70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10" name="Zone de texte 6">
            <a:extLst>
              <a:ext uri="{FF2B5EF4-FFF2-40B4-BE49-F238E27FC236}">
                <a16:creationId xmlns:a16="http://schemas.microsoft.com/office/drawing/2014/main" id="{782DE12A-9D1D-7788-9729-9DC9C496762A}"/>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69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19"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lvl="0">
              <a:buSzPts val="3800"/>
            </a:pPr>
            <a:r>
              <a:rPr lang="fr-FR" sz="4000" b="1" dirty="0"/>
              <a:t>Collaboration inter organisations </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pic>
        <p:nvPicPr>
          <p:cNvPr id="8" name="Picture 1">
            <a:extLst>
              <a:ext uri="{FF2B5EF4-FFF2-40B4-BE49-F238E27FC236}">
                <a16:creationId xmlns:a16="http://schemas.microsoft.com/office/drawing/2014/main" id="{4C8039E1-D763-4107-B51A-6E8B697555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651" y="6141244"/>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p:nvPr/>
        </p:nvSpPr>
        <p:spPr>
          <a:xfrm>
            <a:off x="224244" y="1313357"/>
            <a:ext cx="8686799" cy="1692771"/>
          </a:xfrm>
          <a:prstGeom prst="rect">
            <a:avLst/>
          </a:prstGeom>
          <a:noFill/>
        </p:spPr>
        <p:txBody>
          <a:bodyPr wrap="square" rtlCol="0">
            <a:spAutoFit/>
          </a:bodyPr>
          <a:lstStyle/>
          <a:p>
            <a:pPr marL="0" lvl="1" algn="ctr"/>
            <a:r>
              <a:rPr lang="fr-FR" sz="3200" dirty="0"/>
              <a:t>Si la collaboration interorganisations est essentielle, </a:t>
            </a:r>
          </a:p>
          <a:p>
            <a:pPr marL="0" lvl="1" algn="ctr"/>
            <a:r>
              <a:rPr lang="fr-FR" sz="4000" b="1" dirty="0">
                <a:solidFill>
                  <a:srgbClr val="C00000"/>
                </a:solidFill>
                <a:latin typeface="Gill Sans MT" panose="020B0502020104020203" pitchFamily="34" charset="0"/>
                <a:ea typeface="Meiryo" panose="020B0604030504040204" pitchFamily="34" charset="-128"/>
                <a:cs typeface="Meiryo" panose="020B0604030504040204" pitchFamily="34" charset="-128"/>
              </a:rPr>
              <a:t>COMMENT</a:t>
            </a:r>
            <a:r>
              <a:rPr lang="fr-FR" sz="3200" dirty="0"/>
              <a:t> la mettre en place ?</a:t>
            </a:r>
            <a:endParaRPr lang="fr-FR" sz="6000" dirty="0">
              <a:latin typeface="Gill Sans MT" panose="020B0502020104020203" pitchFamily="34" charset="0"/>
              <a:ea typeface="Meiryo" panose="020B0604030504040204" pitchFamily="34" charset="-128"/>
              <a:cs typeface="Meiryo" panose="020B0604030504040204" pitchFamily="34" charset="-128"/>
            </a:endParaRPr>
          </a:p>
        </p:txBody>
      </p:sp>
      <p:sp>
        <p:nvSpPr>
          <p:cNvPr id="9" name="Oval 3"/>
          <p:cNvSpPr/>
          <p:nvPr/>
        </p:nvSpPr>
        <p:spPr>
          <a:xfrm>
            <a:off x="1371600" y="3421099"/>
            <a:ext cx="2971800" cy="2362200"/>
          </a:xfrm>
          <a:prstGeom prst="ellipse">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ill Sans MT" panose="020B0502020104020203" pitchFamily="34" charset="0"/>
                <a:ea typeface="Meiryo" panose="020B0604030504040204" pitchFamily="34" charset="-128"/>
                <a:cs typeface="Meiryo" panose="020B0604030504040204" pitchFamily="34" charset="-128"/>
              </a:rPr>
              <a:t>Facile</a:t>
            </a:r>
            <a:br>
              <a:rPr lang="fr-FR" sz="2400" b="1" dirty="0">
                <a:latin typeface="Gill Sans MT" panose="020B0502020104020203" pitchFamily="34" charset="0"/>
                <a:ea typeface="Meiryo" panose="020B0604030504040204" pitchFamily="34" charset="-128"/>
                <a:cs typeface="Meiryo" panose="020B0604030504040204" pitchFamily="34" charset="-128"/>
              </a:rPr>
            </a:br>
            <a:r>
              <a:rPr lang="fr-FR" sz="2400" b="1" dirty="0">
                <a:latin typeface="Gill Sans MT" panose="020B0502020104020203" pitchFamily="34" charset="0"/>
                <a:ea typeface="Meiryo" panose="020B0604030504040204" pitchFamily="34" charset="-128"/>
                <a:cs typeface="Meiryo" panose="020B0604030504040204" pitchFamily="34" charset="-128"/>
              </a:rPr>
              <a:t>pour les bénéficiaires</a:t>
            </a:r>
          </a:p>
        </p:txBody>
      </p:sp>
      <p:sp>
        <p:nvSpPr>
          <p:cNvPr id="10" name="Oval 4"/>
          <p:cNvSpPr/>
          <p:nvPr/>
        </p:nvSpPr>
        <p:spPr>
          <a:xfrm>
            <a:off x="6493838" y="3421099"/>
            <a:ext cx="2929276" cy="2362200"/>
          </a:xfrm>
          <a:prstGeom prst="ellipse">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ill Sans MT" panose="020B0502020104020203" pitchFamily="34" charset="0"/>
                <a:ea typeface="Meiryo" panose="020B0604030504040204" pitchFamily="34" charset="-128"/>
                <a:cs typeface="Meiryo" panose="020B0604030504040204" pitchFamily="34" charset="-128"/>
              </a:rPr>
              <a:t>Facile</a:t>
            </a:r>
            <a:br>
              <a:rPr lang="fr-FR" sz="2400" b="1" dirty="0">
                <a:latin typeface="Gill Sans MT" panose="020B0502020104020203" pitchFamily="34" charset="0"/>
                <a:ea typeface="Meiryo" panose="020B0604030504040204" pitchFamily="34" charset="-128"/>
                <a:cs typeface="Meiryo" panose="020B0604030504040204" pitchFamily="34" charset="-128"/>
              </a:rPr>
            </a:br>
            <a:r>
              <a:rPr lang="fr-FR" sz="2400" b="1" dirty="0">
                <a:latin typeface="Gill Sans MT" panose="020B0502020104020203" pitchFamily="34" charset="0"/>
                <a:ea typeface="Meiryo" panose="020B0604030504040204" pitchFamily="34" charset="-128"/>
                <a:cs typeface="Meiryo" panose="020B0604030504040204" pitchFamily="34" charset="-128"/>
              </a:rPr>
              <a:t>pour le</a:t>
            </a:r>
            <a:br>
              <a:rPr lang="fr-FR" sz="2400" b="1" dirty="0">
                <a:latin typeface="Gill Sans MT" panose="020B0502020104020203" pitchFamily="34" charset="0"/>
                <a:ea typeface="Meiryo" panose="020B0604030504040204" pitchFamily="34" charset="-128"/>
                <a:cs typeface="Meiryo" panose="020B0604030504040204" pitchFamily="34" charset="-128"/>
              </a:rPr>
            </a:br>
            <a:r>
              <a:rPr lang="fr-FR" sz="2400" b="1" dirty="0">
                <a:latin typeface="Gill Sans MT" panose="020B0502020104020203" pitchFamily="34" charset="0"/>
                <a:ea typeface="Meiryo" panose="020B0604030504040204" pitchFamily="34" charset="-128"/>
                <a:cs typeface="Meiryo" panose="020B0604030504040204" pitchFamily="34" charset="-128"/>
              </a:rPr>
              <a:t>personnel très occupé</a:t>
            </a:r>
          </a:p>
        </p:txBody>
      </p:sp>
    </p:spTree>
    <p:extLst>
      <p:ext uri="{BB962C8B-B14F-4D97-AF65-F5344CB8AC3E}">
        <p14:creationId xmlns:p14="http://schemas.microsoft.com/office/powerpoint/2010/main" val="234563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5" name="Google Shape;315;p28"/>
          <p:cNvSpPr txBox="1">
            <a:spLocks noGrp="1"/>
          </p:cNvSpPr>
          <p:nvPr>
            <p:ph type="dt" idx="10"/>
          </p:nvPr>
        </p:nvSpPr>
        <p:spPr>
          <a:xfrm>
            <a:off x="838200" y="6356350"/>
            <a:ext cx="2049855"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GB">
                <a:solidFill>
                  <a:srgbClr val="FFFFFF"/>
                </a:solidFill>
                <a:latin typeface="Calibri"/>
                <a:ea typeface="Calibri"/>
                <a:cs typeface="Calibri"/>
                <a:sym typeface="Calibri"/>
              </a:rPr>
              <a:t>4/2/2021</a:t>
            </a:r>
            <a:endParaRPr>
              <a:solidFill>
                <a:srgbClr val="FFFFFF"/>
              </a:solidFill>
              <a:latin typeface="Calibri"/>
              <a:ea typeface="Calibri"/>
              <a:cs typeface="Calibri"/>
              <a:sym typeface="Calibri"/>
            </a:endParaRPr>
          </a:p>
        </p:txBody>
      </p:sp>
      <p:pic>
        <p:nvPicPr>
          <p:cNvPr id="11" name="Picture 1">
            <a:extLst>
              <a:ext uri="{FF2B5EF4-FFF2-40B4-BE49-F238E27FC236}">
                <a16:creationId xmlns:a16="http://schemas.microsoft.com/office/drawing/2014/main" id="{17D4A575-62C0-4BF6-916E-C6B092C652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651" y="6141244"/>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lvl="0">
              <a:buSzPts val="3800"/>
            </a:pPr>
            <a:r>
              <a:rPr lang="fr-FR" sz="4000" b="1" dirty="0">
                <a:solidFill>
                  <a:srgbClr val="C00000"/>
                </a:solidFill>
                <a:latin typeface="Gill Sans MT" panose="020B0502020104020203" pitchFamily="34" charset="0"/>
                <a:ea typeface="Meiryo" panose="020B0604030504040204" pitchFamily="34" charset="-128"/>
                <a:cs typeface="Meiryo" panose="020B0604030504040204" pitchFamily="34" charset="-128"/>
              </a:rPr>
              <a:t>Une solution : le CBCM inter organisations !</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sp>
        <p:nvSpPr>
          <p:cNvPr id="4" name="Rectangle 3"/>
          <p:cNvSpPr/>
          <p:nvPr/>
        </p:nvSpPr>
        <p:spPr>
          <a:xfrm>
            <a:off x="200627" y="1219161"/>
            <a:ext cx="10517529" cy="369332"/>
          </a:xfrm>
          <a:prstGeom prst="rect">
            <a:avLst/>
          </a:prstGeom>
        </p:spPr>
        <p:txBody>
          <a:bodyPr wrap="square">
            <a:spAutoFit/>
          </a:bodyPr>
          <a:lstStyle/>
          <a:p>
            <a:pPr algn="ctr"/>
            <a:r>
              <a:rPr lang="fr-FR" b="1" dirty="0">
                <a:latin typeface="Gill Sans MT" panose="020B0502020104020203" pitchFamily="34" charset="0"/>
                <a:ea typeface="Meiryo" panose="020B0604030504040204" pitchFamily="34" charset="-128"/>
                <a:cs typeface="Meiryo" panose="020B0604030504040204" pitchFamily="34" charset="-128"/>
              </a:rPr>
              <a:t>CBCM : Mécanisme communautaire de plainte inter organisations</a:t>
            </a:r>
          </a:p>
        </p:txBody>
      </p:sp>
      <p:sp>
        <p:nvSpPr>
          <p:cNvPr id="5" name="Rectangle 4"/>
          <p:cNvSpPr/>
          <p:nvPr/>
        </p:nvSpPr>
        <p:spPr>
          <a:xfrm>
            <a:off x="497711" y="2367171"/>
            <a:ext cx="10833904" cy="3816429"/>
          </a:xfrm>
          <a:prstGeom prst="rect">
            <a:avLst/>
          </a:prstGeom>
        </p:spPr>
        <p:txBody>
          <a:bodyPr wrap="square">
            <a:spAutoFit/>
          </a:bodyPr>
          <a:lstStyle/>
          <a:p>
            <a:pPr marL="914400" lvl="1" indent="-457200">
              <a:buAutoNum type="arabicPeriod"/>
            </a:pPr>
            <a:r>
              <a:rPr lang="fr-FR" sz="2200" b="1" dirty="0">
                <a:solidFill>
                  <a:prstClr val="black"/>
                </a:solidFill>
                <a:latin typeface="Gill Sans MT" panose="020B0502020104020203" pitchFamily="34" charset="0"/>
                <a:ea typeface="Meiryo" panose="020B0604030504040204" pitchFamily="34" charset="-128"/>
                <a:cs typeface="Meiryo" panose="020B0604030504040204" pitchFamily="34" charset="-128"/>
              </a:rPr>
              <a:t>« </a:t>
            </a:r>
            <a:r>
              <a:rPr lang="fr-FR" sz="2200" b="1" dirty="0" err="1">
                <a:solidFill>
                  <a:prstClr val="black"/>
                </a:solidFill>
                <a:latin typeface="Gill Sans MT" panose="020B0502020104020203" pitchFamily="34" charset="0"/>
                <a:ea typeface="Meiryo" panose="020B0604030504040204" pitchFamily="34" charset="-128"/>
                <a:cs typeface="Meiryo" panose="020B0604030504040204" pitchFamily="34" charset="-128"/>
              </a:rPr>
              <a:t>interorganisations</a:t>
            </a:r>
            <a:r>
              <a:rPr lang="fr-FR" sz="2200" b="1" dirty="0">
                <a:solidFill>
                  <a:prstClr val="black"/>
                </a:solidFill>
                <a:latin typeface="Gill Sans MT" panose="020B0502020104020203" pitchFamily="34" charset="0"/>
                <a:ea typeface="Meiryo" panose="020B0604030504040204" pitchFamily="34" charset="-128"/>
                <a:cs typeface="Meiryo" panose="020B0604030504040204" pitchFamily="34" charset="-128"/>
              </a:rPr>
              <a:t> » : </a:t>
            </a:r>
            <a:r>
              <a:rPr lang="fr-FR" sz="2200" dirty="0">
                <a:solidFill>
                  <a:prstClr val="black"/>
                </a:solidFill>
                <a:latin typeface="Gill Sans MT" panose="020B0502020104020203" pitchFamily="34" charset="0"/>
                <a:ea typeface="Meiryo" panose="020B0604030504040204" pitchFamily="34" charset="-128"/>
                <a:cs typeface="Meiryo" panose="020B0604030504040204" pitchFamily="34" charset="-128"/>
              </a:rPr>
              <a:t>Un seul processus de traitement des plaintes pour tout le site, qui favorise la coordination entre les organismes sur la prévention et l’intervention en matière d’exploitation et d’abus sexuels</a:t>
            </a:r>
          </a:p>
          <a:p>
            <a:pPr marL="914400" lvl="1" indent="-457200">
              <a:buAutoNum type="arabicPeriod"/>
            </a:pPr>
            <a:endParaRPr lang="fr-FR" sz="2200" dirty="0">
              <a:solidFill>
                <a:prstClr val="black"/>
              </a:solidFill>
              <a:latin typeface="Gill Sans MT" panose="020B0502020104020203" pitchFamily="34" charset="0"/>
              <a:ea typeface="Meiryo" panose="020B0604030504040204" pitchFamily="34" charset="-128"/>
              <a:cs typeface="Meiryo" panose="020B0604030504040204" pitchFamily="34" charset="-128"/>
            </a:endParaRPr>
          </a:p>
          <a:p>
            <a:pPr marL="914400" lvl="1" indent="-457200">
              <a:buFontTx/>
              <a:buAutoNum type="arabicPeriod"/>
            </a:pPr>
            <a:r>
              <a:rPr lang="fr-FR" sz="2200" b="1" dirty="0">
                <a:solidFill>
                  <a:prstClr val="black"/>
                </a:solidFill>
                <a:latin typeface="Gill Sans MT" panose="020B0502020104020203" pitchFamily="34" charset="0"/>
                <a:ea typeface="Meiryo" panose="020B0604030504040204" pitchFamily="34" charset="-128"/>
                <a:cs typeface="Meiryo" panose="020B0604030504040204" pitchFamily="34" charset="-128"/>
              </a:rPr>
              <a:t>« communautaire » : </a:t>
            </a:r>
            <a:r>
              <a:rPr lang="fr-FR" sz="2200" dirty="0">
                <a:solidFill>
                  <a:prstClr val="black"/>
                </a:solidFill>
                <a:latin typeface="Gill Sans MT" panose="020B0502020104020203" pitchFamily="34" charset="0"/>
                <a:ea typeface="Meiryo" panose="020B0604030504040204" pitchFamily="34" charset="-128"/>
                <a:cs typeface="Meiryo" panose="020B0604030504040204" pitchFamily="34" charset="-128"/>
              </a:rPr>
              <a:t>Elaboré avec la contribution de la communauté, et ajusté en fonction de ses commentaires</a:t>
            </a:r>
          </a:p>
          <a:p>
            <a:pPr marL="914400" lvl="1" indent="-457200">
              <a:buAutoNum type="arabicPeriod"/>
            </a:pPr>
            <a:endParaRPr lang="fr-FR" sz="2200" dirty="0">
              <a:solidFill>
                <a:prstClr val="black"/>
              </a:solidFill>
              <a:latin typeface="Gill Sans MT" panose="020B0502020104020203" pitchFamily="34" charset="0"/>
              <a:ea typeface="Meiryo" panose="020B0604030504040204" pitchFamily="34" charset="-128"/>
              <a:cs typeface="Meiryo" panose="020B0604030504040204" pitchFamily="34" charset="-128"/>
            </a:endParaRPr>
          </a:p>
          <a:p>
            <a:pPr marL="914400" lvl="1" indent="-457200">
              <a:buFontTx/>
              <a:buAutoNum type="arabicPeriod"/>
            </a:pPr>
            <a:r>
              <a:rPr lang="fr-FR" sz="2200" b="1" dirty="0">
                <a:solidFill>
                  <a:prstClr val="black"/>
                </a:solidFill>
                <a:latin typeface="Gill Sans MT" panose="020B0502020104020203" pitchFamily="34" charset="0"/>
                <a:ea typeface="Meiryo" panose="020B0604030504040204" pitchFamily="34" charset="-128"/>
                <a:cs typeface="Meiryo" panose="020B0604030504040204" pitchFamily="34" charset="-128"/>
              </a:rPr>
              <a:t>« Mécanisme de plainte » :  </a:t>
            </a:r>
            <a:r>
              <a:rPr lang="fr-FR" sz="2200" dirty="0">
                <a:solidFill>
                  <a:prstClr val="black"/>
                </a:solidFill>
                <a:latin typeface="Gill Sans MT" panose="020B0502020104020203" pitchFamily="34" charset="0"/>
                <a:ea typeface="Meiryo" panose="020B0604030504040204" pitchFamily="34" charset="-128"/>
                <a:cs typeface="Meiryo" panose="020B0604030504040204" pitchFamily="34" charset="-128"/>
              </a:rPr>
              <a:t>Est relié aux procédures de plainte internes de tous les organismes, afin que les plaintes pour exploitation et abus sexuels soient renvoyées vers l’unité compétente en vue de l’adoption de mesures</a:t>
            </a:r>
          </a:p>
          <a:p>
            <a:pPr marL="914400" lvl="1" indent="-457200">
              <a:buAutoNum type="arabicPeriod"/>
            </a:pPr>
            <a:endParaRPr lang="fr-FR" sz="2200" dirty="0">
              <a:solidFill>
                <a:prstClr val="black"/>
              </a:solidFill>
              <a:latin typeface="Gill Sans MT" panose="020B0502020104020203"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065136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lvl="0">
              <a:buSzPts val="3800"/>
            </a:pPr>
            <a:r>
              <a:rPr lang="fr-FR" sz="4000" b="1" dirty="0">
                <a:solidFill>
                  <a:srgbClr val="C00000"/>
                </a:solidFill>
                <a:latin typeface="Gill Sans MT" panose="020B0502020104020203" pitchFamily="34" charset="0"/>
                <a:ea typeface="Meiryo" panose="020B0604030504040204" pitchFamily="34" charset="-128"/>
                <a:cs typeface="Meiryo" panose="020B0604030504040204" pitchFamily="34" charset="-128"/>
              </a:rPr>
              <a:t>Entité (structure) du CBCM et leur rôle</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pic>
        <p:nvPicPr>
          <p:cNvPr id="6" name="Picture 2">
            <a:extLst>
              <a:ext uri="{FF2B5EF4-FFF2-40B4-BE49-F238E27FC236}">
                <a16:creationId xmlns:a16="http://schemas.microsoft.com/office/drawing/2014/main" id="{C25A5019-A5DB-4800-8516-BAF5A9BE2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49" y="1091541"/>
            <a:ext cx="8549086" cy="1453779"/>
          </a:xfrm>
          <a:prstGeom prst="rect">
            <a:avLst/>
          </a:prstGeom>
        </p:spPr>
      </p:pic>
      <p:pic>
        <p:nvPicPr>
          <p:cNvPr id="7" name="Picture 5">
            <a:extLst>
              <a:ext uri="{FF2B5EF4-FFF2-40B4-BE49-F238E27FC236}">
                <a16:creationId xmlns:a16="http://schemas.microsoft.com/office/drawing/2014/main" id="{57F08621-9B5E-4114-ABA5-A761D615D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7" y="2545320"/>
            <a:ext cx="8613861" cy="1382737"/>
          </a:xfrm>
          <a:prstGeom prst="rect">
            <a:avLst/>
          </a:prstGeom>
        </p:spPr>
      </p:pic>
      <p:pic>
        <p:nvPicPr>
          <p:cNvPr id="8" name="Picture 17">
            <a:extLst>
              <a:ext uri="{FF2B5EF4-FFF2-40B4-BE49-F238E27FC236}">
                <a16:creationId xmlns:a16="http://schemas.microsoft.com/office/drawing/2014/main" id="{ECBE6F50-4E18-4F2C-B3B0-618C6E1D7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11" y="3968407"/>
            <a:ext cx="8591163" cy="1362736"/>
          </a:xfrm>
          <a:prstGeom prst="rect">
            <a:avLst/>
          </a:prstGeom>
        </p:spPr>
      </p:pic>
      <p:pic>
        <p:nvPicPr>
          <p:cNvPr id="9" name="Picture 19">
            <a:extLst>
              <a:ext uri="{FF2B5EF4-FFF2-40B4-BE49-F238E27FC236}">
                <a16:creationId xmlns:a16="http://schemas.microsoft.com/office/drawing/2014/main" id="{1833611F-81A2-4156-BD7A-4E56824861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711" y="5331143"/>
            <a:ext cx="8569617" cy="1362736"/>
          </a:xfrm>
          <a:prstGeom prst="rect">
            <a:avLst/>
          </a:prstGeom>
        </p:spPr>
      </p:pic>
      <p:pic>
        <p:nvPicPr>
          <p:cNvPr id="10" name="Picture 1">
            <a:extLst>
              <a:ext uri="{FF2B5EF4-FFF2-40B4-BE49-F238E27FC236}">
                <a16:creationId xmlns:a16="http://schemas.microsoft.com/office/drawing/2014/main" id="{17D4A575-62C0-4BF6-916E-C6B092C652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5651" y="6141244"/>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8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19"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endParaRPr lang="fr-BE" sz="4000" b="0" i="0" u="none" strike="noStrike" baseline="0" dirty="0">
              <a:solidFill>
                <a:schemeClr val="accent1">
                  <a:lumMod val="50000"/>
                </a:schemeClr>
              </a:solidFill>
              <a:latin typeface="Segoe UI" panose="020B0502040204020203" pitchFamily="34" charset="0"/>
              <a:cs typeface="Segoe UI" panose="020B0502040204020203" pitchFamily="34" charset="0"/>
            </a:endParaRPr>
          </a:p>
          <a:p>
            <a:r>
              <a:rPr lang="fr-FR" sz="4000" b="0" i="0" u="none" strike="noStrike" baseline="0" dirty="0">
                <a:solidFill>
                  <a:schemeClr val="accent1">
                    <a:lumMod val="50000"/>
                  </a:schemeClr>
                </a:solidFill>
                <a:latin typeface="Segoe UI" panose="020B0502040204020203" pitchFamily="34" charset="0"/>
                <a:cs typeface="Segoe UI" panose="020B0502040204020203" pitchFamily="34" charset="0"/>
              </a:rPr>
              <a:t> </a:t>
            </a:r>
            <a:r>
              <a:rPr lang="fr-FR" sz="4000" b="1" dirty="0">
                <a:solidFill>
                  <a:schemeClr val="accent1">
                    <a:lumMod val="50000"/>
                  </a:schemeClr>
                </a:solidFill>
                <a:latin typeface="Segoe UI" panose="020B0502040204020203" pitchFamily="34" charset="0"/>
                <a:cs typeface="Segoe UI" panose="020B0502040204020203" pitchFamily="34" charset="0"/>
              </a:rPr>
              <a:t>M</a:t>
            </a:r>
            <a:r>
              <a:rPr lang="fr-FR" sz="4000" b="1" i="0" u="none" strike="noStrike" baseline="0" dirty="0">
                <a:solidFill>
                  <a:schemeClr val="accent1">
                    <a:lumMod val="50000"/>
                  </a:schemeClr>
                </a:solidFill>
                <a:latin typeface="Segoe UI" panose="020B0502040204020203" pitchFamily="34" charset="0"/>
                <a:cs typeface="Segoe UI" panose="020B0502040204020203" pitchFamily="34" charset="0"/>
              </a:rPr>
              <a:t>obilisation des parties prenantes</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pic>
        <p:nvPicPr>
          <p:cNvPr id="7" name="Picture 1">
            <a:extLst>
              <a:ext uri="{FF2B5EF4-FFF2-40B4-BE49-F238E27FC236}">
                <a16:creationId xmlns:a16="http://schemas.microsoft.com/office/drawing/2014/main" id="{30894B68-4608-4C8C-B37A-3ABB97517B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651" y="6141244"/>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3616" y="1476582"/>
            <a:ext cx="8762035" cy="3416320"/>
          </a:xfrm>
          <a:prstGeom prst="rect">
            <a:avLst/>
          </a:prstGeom>
        </p:spPr>
        <p:txBody>
          <a:bodyPr wrap="square">
            <a:spAutoFit/>
          </a:bodyPr>
          <a:lstStyle/>
          <a:p>
            <a:pPr marL="514350" lvl="0" indent="-514350">
              <a:lnSpc>
                <a:spcPct val="150000"/>
              </a:lnSpc>
              <a:buFont typeface="Wingdings" panose="05000000000000000000" pitchFamily="2" charset="2"/>
              <a:buChar char="ü"/>
            </a:pPr>
            <a:r>
              <a:rPr lang="fr-FR" sz="2400" dirty="0"/>
              <a:t>Organismes humanitaires (Nations Unies et ONGI)</a:t>
            </a:r>
          </a:p>
          <a:p>
            <a:pPr marL="514350" lvl="0" indent="-514350">
              <a:lnSpc>
                <a:spcPct val="150000"/>
              </a:lnSpc>
              <a:buFont typeface="Wingdings" panose="05000000000000000000" pitchFamily="2" charset="2"/>
              <a:buChar char="ü"/>
            </a:pPr>
            <a:r>
              <a:rPr lang="fr-FR" sz="2400" dirty="0"/>
              <a:t>ONG nationales, organisations communautaires et structures communautaires</a:t>
            </a:r>
          </a:p>
          <a:p>
            <a:pPr marL="514350" lvl="0" indent="-514350">
              <a:lnSpc>
                <a:spcPct val="150000"/>
              </a:lnSpc>
              <a:buFont typeface="Wingdings" panose="05000000000000000000" pitchFamily="2" charset="2"/>
              <a:buChar char="ü"/>
            </a:pPr>
            <a:r>
              <a:rPr lang="fr-FR" sz="2400" dirty="0"/>
              <a:t>Gouvernement(s) hôte(s)</a:t>
            </a:r>
          </a:p>
          <a:p>
            <a:pPr marL="514350" lvl="0" indent="-514350">
              <a:lnSpc>
                <a:spcPct val="150000"/>
              </a:lnSpc>
              <a:buFont typeface="Wingdings" panose="05000000000000000000" pitchFamily="2" charset="2"/>
              <a:buChar char="ü"/>
            </a:pPr>
            <a:r>
              <a:rPr lang="fr-FR" sz="2400" dirty="0"/>
              <a:t>Communauté touchée</a:t>
            </a:r>
          </a:p>
          <a:p>
            <a:pPr lvl="0">
              <a:lnSpc>
                <a:spcPct val="150000"/>
              </a:lnSpc>
            </a:pPr>
            <a:r>
              <a:rPr lang="fr-FR" sz="2400" i="1" dirty="0">
                <a:latin typeface="Gill Sans MT" panose="020B0502020104020203" pitchFamily="34" charset="0"/>
              </a:rPr>
              <a:t>    Autres ?</a:t>
            </a:r>
            <a:endParaRPr lang="fr-FR" sz="2400" dirty="0">
              <a:latin typeface="Gill Sans MT" panose="020B0502020104020203" pitchFamily="34" charset="0"/>
            </a:endParaRPr>
          </a:p>
        </p:txBody>
      </p:sp>
    </p:spTree>
    <p:extLst>
      <p:ext uri="{BB962C8B-B14F-4D97-AF65-F5344CB8AC3E}">
        <p14:creationId xmlns:p14="http://schemas.microsoft.com/office/powerpoint/2010/main" val="3045800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7D80C-D61C-3F27-7D26-844393916A30}"/>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C89831D7-85BA-079D-ED8B-2BBCAF0DB864}"/>
              </a:ext>
            </a:extLst>
          </p:cNvPr>
          <p:cNvSpPr>
            <a:spLocks noGrp="1"/>
          </p:cNvSpPr>
          <p:nvPr>
            <p:ph idx="1"/>
          </p:nvPr>
        </p:nvSpPr>
        <p:spPr>
          <a:xfrm>
            <a:off x="1004454" y="2889654"/>
            <a:ext cx="10515600" cy="2064731"/>
          </a:xfrm>
        </p:spPr>
        <p:txBody>
          <a:bodyPr/>
          <a:lstStyle/>
          <a:p>
            <a:pPr marL="0" indent="0" algn="ctr">
              <a:buNone/>
            </a:pPr>
            <a:r>
              <a:rPr lang="fr-FR" sz="5600" b="1" dirty="0">
                <a:latin typeface="Calibri" panose="020F0502020204030204" pitchFamily="34" charset="0"/>
                <a:cs typeface="Times New Roman" panose="02020603050405020304" pitchFamily="18" charset="0"/>
              </a:rPr>
              <a:t>b. LES VOIES DE SIGNALEMENT SURES ET ACCESSIBLES</a:t>
            </a:r>
          </a:p>
        </p:txBody>
      </p:sp>
      <p:pic>
        <p:nvPicPr>
          <p:cNvPr id="5" name="Image 4">
            <a:extLst>
              <a:ext uri="{FF2B5EF4-FFF2-40B4-BE49-F238E27FC236}">
                <a16:creationId xmlns:a16="http://schemas.microsoft.com/office/drawing/2014/main" id="{97302E45-82CC-1AC9-F745-E9183474414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1504C8B7-0D2D-BEE1-AF33-426791FDD7C0}"/>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79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19"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endParaRPr lang="fr-BE" sz="4000" b="0" i="0" u="none" strike="noStrike" baseline="0" dirty="0">
              <a:solidFill>
                <a:schemeClr val="accent1">
                  <a:lumMod val="50000"/>
                </a:schemeClr>
              </a:solidFill>
              <a:latin typeface="Segoe UI" panose="020B0502040204020203" pitchFamily="34" charset="0"/>
              <a:cs typeface="Segoe UI" panose="020B0502040204020203" pitchFamily="34" charset="0"/>
            </a:endParaRPr>
          </a:p>
          <a:p>
            <a:r>
              <a:rPr lang="fr-FR" sz="4000" b="0" i="0" u="none" strike="noStrike" baseline="0" dirty="0">
                <a:solidFill>
                  <a:schemeClr val="accent1">
                    <a:lumMod val="50000"/>
                  </a:schemeClr>
                </a:solidFill>
                <a:latin typeface="Segoe UI" panose="020B0502040204020203" pitchFamily="34" charset="0"/>
                <a:cs typeface="Segoe UI" panose="020B0502040204020203" pitchFamily="34" charset="0"/>
              </a:rPr>
              <a:t> </a:t>
            </a:r>
            <a:r>
              <a:rPr lang="fr-FR" sz="4000" b="1" dirty="0">
                <a:latin typeface="Gill Sans MT" panose="020B0502020104020203" pitchFamily="34" charset="0"/>
                <a:ea typeface="Meiryo" panose="020B0604030504040204" pitchFamily="34" charset="-128"/>
                <a:cs typeface="Meiryo" panose="020B0604030504040204" pitchFamily="34" charset="-128"/>
              </a:rPr>
              <a:t>Voies de signalement sûres et accessibles</a:t>
            </a:r>
            <a:endParaRPr lang="fr-FR" sz="4000" b="1" i="0" u="none" strike="noStrike" cap="none" dirty="0">
              <a:latin typeface="Segoe UI" panose="020B0502040204020203" pitchFamily="34" charset="0"/>
              <a:ea typeface="Calibri"/>
              <a:cs typeface="Segoe UI" panose="020B0502040204020203" pitchFamily="34" charset="0"/>
              <a:sym typeface="Calibri"/>
            </a:endParaRPr>
          </a:p>
        </p:txBody>
      </p:sp>
      <p:pic>
        <p:nvPicPr>
          <p:cNvPr id="8" name="Picture 1">
            <a:extLst>
              <a:ext uri="{FF2B5EF4-FFF2-40B4-BE49-F238E27FC236}">
                <a16:creationId xmlns:a16="http://schemas.microsoft.com/office/drawing/2014/main" id="{34479194-97BE-4961-9655-875D79FE8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6975" y="6188869"/>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8972" y="1114990"/>
            <a:ext cx="6096000" cy="646331"/>
          </a:xfrm>
          <a:prstGeom prst="rect">
            <a:avLst/>
          </a:prstGeom>
        </p:spPr>
        <p:txBody>
          <a:bodyPr>
            <a:spAutoFit/>
          </a:bodyPr>
          <a:lstStyle/>
          <a:p>
            <a:pPr algn="ctr"/>
            <a:r>
              <a:rPr lang="fr-FR" b="1" dirty="0">
                <a:latin typeface="Gill Sans MT" panose="020B0502020104020203" pitchFamily="34" charset="0"/>
                <a:ea typeface="Meiryo UI" panose="020B0604030504040204" pitchFamily="34" charset="-128"/>
                <a:cs typeface="Meiryo UI" panose="020B0604030504040204" pitchFamily="34" charset="-128"/>
              </a:rPr>
              <a:t>Pratique n°</a:t>
            </a:r>
            <a:r>
              <a:rPr lang="fr-FR" b="1" dirty="0">
                <a:latin typeface="Gisha" panose="020B0502040204020203" pitchFamily="34" charset="-79"/>
                <a:ea typeface="Meiryo" panose="020B0604030504040204" pitchFamily="34" charset="-128"/>
                <a:cs typeface="Gisha" panose="020B0502040204020203" pitchFamily="34" charset="-79"/>
              </a:rPr>
              <a:t>1 </a:t>
            </a:r>
            <a:r>
              <a:rPr lang="fr-FR" b="1" dirty="0">
                <a:latin typeface="Gill Sans MT" panose="020B0502020104020203" pitchFamily="34" charset="0"/>
                <a:ea typeface="Meiryo UI" panose="020B0604030504040204" pitchFamily="34" charset="-128"/>
                <a:cs typeface="Meiryo UI" panose="020B0604030504040204" pitchFamily="34" charset="-128"/>
              </a:rPr>
              <a:t>– Disposer de voies multiples de signalement</a:t>
            </a:r>
          </a:p>
        </p:txBody>
      </p:sp>
      <p:sp>
        <p:nvSpPr>
          <p:cNvPr id="7" name="TextBox 49"/>
          <p:cNvSpPr txBox="1"/>
          <p:nvPr/>
        </p:nvSpPr>
        <p:spPr>
          <a:xfrm>
            <a:off x="364584" y="2618129"/>
            <a:ext cx="1257266" cy="400110"/>
          </a:xfrm>
          <a:prstGeom prst="rect">
            <a:avLst/>
          </a:prstGeom>
          <a:noFill/>
        </p:spPr>
        <p:txBody>
          <a:bodyPr wrap="square" rtlCol="0">
            <a:spAutoFit/>
          </a:bodyPr>
          <a:lstStyle/>
          <a:p>
            <a:r>
              <a:rPr lang="fr-FR" sz="2000" b="1" dirty="0">
                <a:solidFill>
                  <a:srgbClr val="FF0000"/>
                </a:solidFill>
                <a:latin typeface="Gill Sans MT" panose="020B0502020104020203" pitchFamily="34" charset="0"/>
                <a:ea typeface="Meiryo UI" panose="020B0604030504040204" pitchFamily="34" charset="-128"/>
                <a:cs typeface="Meiryo UI" panose="020B0604030504040204" pitchFamily="34" charset="-128"/>
              </a:rPr>
              <a:t>Verbales</a:t>
            </a:r>
          </a:p>
        </p:txBody>
      </p:sp>
      <p:graphicFrame>
        <p:nvGraphicFramePr>
          <p:cNvPr id="5" name="Tableau 4"/>
          <p:cNvGraphicFramePr>
            <a:graphicFrameLocks noGrp="1"/>
          </p:cNvGraphicFramePr>
          <p:nvPr/>
        </p:nvGraphicFramePr>
        <p:xfrm>
          <a:off x="1800507" y="2309910"/>
          <a:ext cx="8128000" cy="2377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fr-BE" dirty="0" err="1">
                          <a:solidFill>
                            <a:schemeClr val="tx1"/>
                          </a:solidFill>
                        </a:rPr>
                        <a:t>Poit</a:t>
                      </a:r>
                      <a:r>
                        <a:rPr lang="fr-BE" dirty="0">
                          <a:solidFill>
                            <a:schemeClr val="tx1"/>
                          </a:solidFill>
                        </a:rPr>
                        <a:t> focal/centre pour les femmes</a:t>
                      </a:r>
                    </a:p>
                    <a:p>
                      <a:endParaRPr lang="fr-BE" dirty="0">
                        <a:solidFill>
                          <a:schemeClr val="tx1"/>
                        </a:solidFill>
                      </a:endParaRPr>
                    </a:p>
                    <a:p>
                      <a:endParaRPr lang="fr-BE" dirty="0">
                        <a:solidFill>
                          <a:schemeClr val="tx1"/>
                        </a:solidFill>
                      </a:endParaRPr>
                    </a:p>
                    <a:p>
                      <a:endParaRPr lang="fr-BE" dirty="0"/>
                    </a:p>
                  </a:txBody>
                  <a:tcPr>
                    <a:solidFill>
                      <a:schemeClr val="accent2">
                        <a:lumMod val="40000"/>
                        <a:lumOff val="60000"/>
                      </a:schemeClr>
                    </a:solidFill>
                  </a:tcPr>
                </a:tc>
                <a:tc>
                  <a:txBody>
                    <a:bodyPr/>
                    <a:lstStyle/>
                    <a:p>
                      <a:r>
                        <a:rPr lang="fr-BE" dirty="0">
                          <a:solidFill>
                            <a:schemeClr val="tx1"/>
                          </a:solidFill>
                        </a:rPr>
                        <a:t>Ligne d’assistance téléphonique</a:t>
                      </a:r>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r>
                        <a:rPr lang="fr-BE" dirty="0"/>
                        <a:t>SMS</a:t>
                      </a:r>
                    </a:p>
                    <a:p>
                      <a:endParaRPr lang="fr-BE" dirty="0"/>
                    </a:p>
                    <a:p>
                      <a:endParaRPr lang="fr-BE" dirty="0"/>
                    </a:p>
                    <a:p>
                      <a:endParaRPr lang="fr-BE" dirty="0"/>
                    </a:p>
                  </a:txBody>
                  <a:tcPr>
                    <a:solidFill>
                      <a:schemeClr val="accent2">
                        <a:lumMod val="40000"/>
                        <a:lumOff val="60000"/>
                      </a:schemeClr>
                    </a:solidFill>
                  </a:tcPr>
                </a:tc>
                <a:tc>
                  <a:txBody>
                    <a:bodyPr/>
                    <a:lstStyle/>
                    <a:p>
                      <a:r>
                        <a:rPr lang="fr-BE" dirty="0"/>
                        <a:t>Boîte à suggestion</a:t>
                      </a:r>
                    </a:p>
                  </a:txBody>
                  <a:tcPr>
                    <a:solidFill>
                      <a:schemeClr val="accent2">
                        <a:lumMod val="40000"/>
                        <a:lumOff val="60000"/>
                      </a:schemeClr>
                    </a:solidFill>
                  </a:tcPr>
                </a:tc>
                <a:extLst>
                  <a:ext uri="{0D108BD9-81ED-4DB2-BD59-A6C34878D82A}">
                    <a16:rowId xmlns:a16="http://schemas.microsoft.com/office/drawing/2014/main" val="10001"/>
                  </a:ext>
                </a:extLst>
              </a:tr>
            </a:tbl>
          </a:graphicData>
        </a:graphic>
      </p:graphicFrame>
      <p:pic>
        <p:nvPicPr>
          <p:cNvPr id="11" name="Picture 7" descr="C:\Users\slekan\AppData\Local\Microsoft\Windows\Temporary Internet Files\Content.IE5\XYVLUCR6\iMessage_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559" y="3737330"/>
            <a:ext cx="692335" cy="6554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slekan\AppData\Local\Microsoft\Windows\Temporary Internet Files\Content.IE5\WTZAZKSV\community-150124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38449" y="2816686"/>
            <a:ext cx="946002" cy="473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slekan\AppData\Local\Microsoft\Windows\Temporary Internet Files\Content.IE5\QR2R5ZUR\female-user-icon-ear-headset-call-center-16065-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3387" y="2747939"/>
            <a:ext cx="930157" cy="4349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slekan\AppData\Local\Microsoft\Windows\Temporary Internet Files\Content.IE5\U7QP9YXF\suggestion_box[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0741" y="3604800"/>
            <a:ext cx="841217" cy="7879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49"/>
          <p:cNvSpPr txBox="1"/>
          <p:nvPr/>
        </p:nvSpPr>
        <p:spPr>
          <a:xfrm>
            <a:off x="364584" y="3864980"/>
            <a:ext cx="1257266" cy="400110"/>
          </a:xfrm>
          <a:prstGeom prst="rect">
            <a:avLst/>
          </a:prstGeom>
          <a:noFill/>
        </p:spPr>
        <p:txBody>
          <a:bodyPr wrap="square" rtlCol="0">
            <a:spAutoFit/>
          </a:bodyPr>
          <a:lstStyle/>
          <a:p>
            <a:r>
              <a:rPr lang="fr-FR" sz="2000" b="1" dirty="0">
                <a:solidFill>
                  <a:srgbClr val="FF0000"/>
                </a:solidFill>
                <a:latin typeface="Gill Sans MT" panose="020B0502020104020203" pitchFamily="34" charset="0"/>
                <a:ea typeface="Meiryo UI" panose="020B0604030504040204" pitchFamily="34" charset="-128"/>
                <a:cs typeface="Meiryo UI" panose="020B0604030504040204" pitchFamily="34" charset="-128"/>
              </a:rPr>
              <a:t>Ecrites</a:t>
            </a:r>
          </a:p>
        </p:txBody>
      </p:sp>
      <p:sp>
        <p:nvSpPr>
          <p:cNvPr id="16" name="TextBox 53"/>
          <p:cNvSpPr txBox="1"/>
          <p:nvPr/>
        </p:nvSpPr>
        <p:spPr>
          <a:xfrm>
            <a:off x="2633059" y="4773659"/>
            <a:ext cx="1647825" cy="400110"/>
          </a:xfrm>
          <a:prstGeom prst="rect">
            <a:avLst/>
          </a:prstGeom>
          <a:noFill/>
        </p:spPr>
        <p:txBody>
          <a:bodyPr wrap="square" rtlCol="0">
            <a:spAutoFit/>
          </a:bodyPr>
          <a:lstStyle/>
          <a:p>
            <a:r>
              <a:rPr lang="fr-FR" sz="2000" dirty="0">
                <a:solidFill>
                  <a:schemeClr val="tx2">
                    <a:lumMod val="60000"/>
                    <a:lumOff val="40000"/>
                  </a:schemeClr>
                </a:solidFill>
                <a:latin typeface="Gill Sans MT" panose="020B0502020104020203" pitchFamily="34" charset="0"/>
                <a:ea typeface="Meiryo UI" panose="020B0604030504040204" pitchFamily="34" charset="-128"/>
                <a:cs typeface="Meiryo UI" panose="020B0604030504040204" pitchFamily="34" charset="-128"/>
              </a:rPr>
              <a:t>Nominatives</a:t>
            </a:r>
          </a:p>
        </p:txBody>
      </p:sp>
      <p:sp>
        <p:nvSpPr>
          <p:cNvPr id="17" name="TextBox 53"/>
          <p:cNvSpPr txBox="1"/>
          <p:nvPr/>
        </p:nvSpPr>
        <p:spPr>
          <a:xfrm>
            <a:off x="6863524" y="4729060"/>
            <a:ext cx="1647825" cy="400110"/>
          </a:xfrm>
          <a:prstGeom prst="rect">
            <a:avLst/>
          </a:prstGeom>
          <a:noFill/>
        </p:spPr>
        <p:txBody>
          <a:bodyPr wrap="square" rtlCol="0">
            <a:spAutoFit/>
          </a:bodyPr>
          <a:lstStyle/>
          <a:p>
            <a:r>
              <a:rPr lang="fr-FR" sz="2000" dirty="0">
                <a:solidFill>
                  <a:schemeClr val="tx2">
                    <a:lumMod val="60000"/>
                    <a:lumOff val="40000"/>
                  </a:schemeClr>
                </a:solidFill>
                <a:latin typeface="Gill Sans MT" panose="020B0502020104020203" pitchFamily="34" charset="0"/>
                <a:ea typeface="Meiryo UI" panose="020B0604030504040204" pitchFamily="34" charset="-128"/>
                <a:cs typeface="Meiryo UI" panose="020B0604030504040204" pitchFamily="34" charset="-128"/>
              </a:rPr>
              <a:t>anonymes</a:t>
            </a:r>
          </a:p>
        </p:txBody>
      </p:sp>
      <p:sp>
        <p:nvSpPr>
          <p:cNvPr id="18" name="TextBox 6"/>
          <p:cNvSpPr txBox="1"/>
          <p:nvPr/>
        </p:nvSpPr>
        <p:spPr>
          <a:xfrm>
            <a:off x="592720" y="5219572"/>
            <a:ext cx="9067799" cy="954107"/>
          </a:xfrm>
          <a:prstGeom prst="rect">
            <a:avLst/>
          </a:prstGeom>
          <a:noFill/>
        </p:spPr>
        <p:txBody>
          <a:bodyPr wrap="square" rtlCol="0">
            <a:spAutoFit/>
          </a:bodyPr>
          <a:lstStyle/>
          <a:p>
            <a:pPr algn="ctr"/>
            <a:r>
              <a:rPr lang="fr-FR" sz="2800" b="1" dirty="0">
                <a:solidFill>
                  <a:srgbClr val="00B050"/>
                </a:solidFill>
                <a:latin typeface="Gill Sans MT" panose="020B0502020104020203" pitchFamily="34" charset="0"/>
                <a:ea typeface="Meiryo UI" panose="020B0604030504040204" pitchFamily="34" charset="-128"/>
                <a:cs typeface="Meiryo UI" panose="020B0604030504040204" pitchFamily="34" charset="-128"/>
              </a:rPr>
              <a:t>But : Accessibles par le plus grand nombre de personnes possible</a:t>
            </a:r>
            <a:endParaRPr lang="fr-FR" b="1" dirty="0">
              <a:solidFill>
                <a:srgbClr val="00B050"/>
              </a:solidFill>
              <a:latin typeface="Gill Sans MT" panose="020B0502020104020203" pitchFamily="34" charset="0"/>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00064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561E4C-5EE2-1F25-8EAB-6004C55D32EE}"/>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A7D44DED-B1E3-F767-E552-811BD137FDF3}"/>
              </a:ext>
            </a:extLst>
          </p:cNvPr>
          <p:cNvSpPr>
            <a:spLocks noGrp="1"/>
          </p:cNvSpPr>
          <p:nvPr>
            <p:ph idx="1"/>
          </p:nvPr>
        </p:nvSpPr>
        <p:spPr/>
        <p:txBody>
          <a:bodyPr>
            <a:normAutofit/>
          </a:bodyPr>
          <a:lstStyle/>
          <a:p>
            <a:pPr marL="0" indent="0" algn="ctr">
              <a:buNone/>
            </a:pPr>
            <a:r>
              <a:rPr lang="fr-FR" sz="4400" b="1" dirty="0">
                <a:solidFill>
                  <a:schemeClr val="accent5">
                    <a:lumMod val="50000"/>
                  </a:schemeClr>
                </a:solidFill>
              </a:rPr>
              <a:t>SIGNALER GRATUITTEMENT AU NUMERO </a:t>
            </a:r>
            <a:r>
              <a:rPr lang="fr-FR" sz="4400" b="1" dirty="0">
                <a:solidFill>
                  <a:srgbClr val="00B050"/>
                </a:solidFill>
              </a:rPr>
              <a:t>VERT</a:t>
            </a:r>
            <a:endParaRPr lang="fr-FR" dirty="0">
              <a:solidFill>
                <a:srgbClr val="00B050"/>
              </a:solidFill>
            </a:endParaRPr>
          </a:p>
          <a:p>
            <a:pPr marL="0" indent="0" algn="ctr">
              <a:buNone/>
            </a:pPr>
            <a:r>
              <a:rPr lang="fr-FR" sz="9600" b="1" u="sng" dirty="0">
                <a:solidFill>
                  <a:srgbClr val="00B050"/>
                </a:solidFill>
                <a:latin typeface="Baskerville Old Face" panose="02020602080505020303" pitchFamily="18" charset="0"/>
              </a:rPr>
              <a:t>495555</a:t>
            </a:r>
          </a:p>
          <a:p>
            <a:pPr marL="0" indent="0" algn="ctr">
              <a:buNone/>
            </a:pPr>
            <a:r>
              <a:rPr lang="fr-FR" sz="2000" b="1" dirty="0">
                <a:latin typeface="Bell MT" panose="02020503060305020303" pitchFamily="18" charset="0"/>
              </a:rPr>
              <a:t>COORDINATION INTERORGANISATION</a:t>
            </a:r>
          </a:p>
          <a:p>
            <a:pPr marL="0" indent="0" algn="ctr">
              <a:buNone/>
            </a:pPr>
            <a:endParaRPr lang="fr-FR" sz="8800" dirty="0">
              <a:solidFill>
                <a:srgbClr val="00B050"/>
              </a:solidFill>
              <a:latin typeface="Baskerville Old Face" panose="02020602080505020303" pitchFamily="18" charset="0"/>
            </a:endParaRPr>
          </a:p>
        </p:txBody>
      </p:sp>
      <p:pic>
        <p:nvPicPr>
          <p:cNvPr id="5" name="Image 4">
            <a:extLst>
              <a:ext uri="{FF2B5EF4-FFF2-40B4-BE49-F238E27FC236}">
                <a16:creationId xmlns:a16="http://schemas.microsoft.com/office/drawing/2014/main" id="{9829C626-650B-111A-B08C-8A51C83B5CF5}"/>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35C25342-3A66-8223-6478-56697E469A07}"/>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03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8CEB15-6740-1BD3-F772-6BEDAF30381C}"/>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210849A6-6C2A-DE40-1465-D279852ACD59}"/>
              </a:ext>
            </a:extLst>
          </p:cNvPr>
          <p:cNvSpPr>
            <a:spLocks noGrp="1"/>
          </p:cNvSpPr>
          <p:nvPr>
            <p:ph idx="1"/>
          </p:nvPr>
        </p:nvSpPr>
        <p:spPr>
          <a:xfrm>
            <a:off x="838200" y="3022655"/>
            <a:ext cx="10515600" cy="2214360"/>
          </a:xfrm>
        </p:spPr>
        <p:txBody>
          <a:bodyPr>
            <a:normAutofit/>
          </a:bodyPr>
          <a:lstStyle/>
          <a:p>
            <a:pPr marL="0" indent="0" algn="ctr">
              <a:buNone/>
            </a:pPr>
            <a:r>
              <a:rPr lang="fr-FR" sz="6000" dirty="0"/>
              <a:t>A. DEFINITION DES CONCEPTS</a:t>
            </a:r>
          </a:p>
        </p:txBody>
      </p:sp>
      <p:pic>
        <p:nvPicPr>
          <p:cNvPr id="5" name="Image 4">
            <a:extLst>
              <a:ext uri="{FF2B5EF4-FFF2-40B4-BE49-F238E27FC236}">
                <a16:creationId xmlns:a16="http://schemas.microsoft.com/office/drawing/2014/main" id="{3B3B55A1-6FA5-3197-94CA-9C80226F7F4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628847" y="425089"/>
            <a:ext cx="1392392" cy="1205634"/>
          </a:xfrm>
          <a:prstGeom prst="rect">
            <a:avLst/>
          </a:prstGeom>
          <a:noFill/>
          <a:ln>
            <a:noFill/>
          </a:ln>
        </p:spPr>
      </p:pic>
      <p:sp>
        <p:nvSpPr>
          <p:cNvPr id="6" name="Zone de texte 6">
            <a:extLst>
              <a:ext uri="{FF2B5EF4-FFF2-40B4-BE49-F238E27FC236}">
                <a16:creationId xmlns:a16="http://schemas.microsoft.com/office/drawing/2014/main" id="{E8583AE7-C4FC-A558-22C1-F8FF74F8C2E3}"/>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6727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19"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endParaRPr lang="fr-BE" sz="4000" b="0" i="0" u="none" strike="noStrike" baseline="0" dirty="0">
              <a:solidFill>
                <a:schemeClr val="accent1">
                  <a:lumMod val="50000"/>
                </a:schemeClr>
              </a:solidFill>
              <a:latin typeface="Segoe UI" panose="020B0502040204020203" pitchFamily="34" charset="0"/>
              <a:cs typeface="Segoe UI" panose="020B0502040204020203" pitchFamily="34" charset="0"/>
            </a:endParaRPr>
          </a:p>
          <a:p>
            <a:r>
              <a:rPr lang="fr-FR" sz="4000" b="0" i="0" u="none" strike="noStrike" baseline="0" dirty="0">
                <a:solidFill>
                  <a:schemeClr val="accent1">
                    <a:lumMod val="50000"/>
                  </a:schemeClr>
                </a:solidFill>
                <a:latin typeface="Segoe UI" panose="020B0502040204020203" pitchFamily="34" charset="0"/>
                <a:cs typeface="Segoe UI" panose="020B0502040204020203" pitchFamily="34" charset="0"/>
              </a:rPr>
              <a:t> </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pic>
        <p:nvPicPr>
          <p:cNvPr id="8" name="Picture 1">
            <a:extLst>
              <a:ext uri="{FF2B5EF4-FFF2-40B4-BE49-F238E27FC236}">
                <a16:creationId xmlns:a16="http://schemas.microsoft.com/office/drawing/2014/main" id="{34479194-97BE-4961-9655-875D79FE8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6975" y="6188869"/>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p:nvPr/>
        </p:nvSpPr>
        <p:spPr>
          <a:xfrm>
            <a:off x="291779" y="-3615"/>
            <a:ext cx="9067799" cy="954107"/>
          </a:xfrm>
          <a:prstGeom prst="rect">
            <a:avLst/>
          </a:prstGeom>
          <a:noFill/>
        </p:spPr>
        <p:txBody>
          <a:bodyPr wrap="square" rtlCol="0">
            <a:spAutoFit/>
          </a:bodyPr>
          <a:lstStyle/>
          <a:p>
            <a:pPr algn="ctr"/>
            <a:r>
              <a:rPr lang="fr-FR" sz="2800" b="1" dirty="0">
                <a:latin typeface="Gill Sans MT" panose="020B0502020104020203" pitchFamily="34" charset="0"/>
                <a:ea typeface="Meiryo UI" panose="020B0604030504040204" pitchFamily="34" charset="-128"/>
                <a:cs typeface="Meiryo UI" panose="020B0604030504040204" pitchFamily="34" charset="-128"/>
              </a:rPr>
              <a:t>Pratique n°2: Associer la communauté</a:t>
            </a:r>
          </a:p>
          <a:p>
            <a:pPr algn="ctr"/>
            <a:r>
              <a:rPr lang="fr-FR" sz="2800" b="1" dirty="0">
                <a:solidFill>
                  <a:srgbClr val="00B050"/>
                </a:solidFill>
                <a:latin typeface="Gill Sans MT" panose="020B0502020104020203" pitchFamily="34" charset="0"/>
                <a:ea typeface="Meiryo UI" panose="020B0604030504040204" pitchFamily="34" charset="-128"/>
                <a:cs typeface="Meiryo UI" panose="020B0604030504040204" pitchFamily="34" charset="-128"/>
              </a:rPr>
              <a:t> </a:t>
            </a:r>
            <a:endParaRPr lang="fr-FR" b="1" dirty="0">
              <a:solidFill>
                <a:srgbClr val="00B050"/>
              </a:solidFill>
              <a:latin typeface="Gill Sans MT" panose="020B0502020104020203" pitchFamily="34" charset="0"/>
              <a:ea typeface="Meiryo UI" panose="020B0604030504040204" pitchFamily="34" charset="-128"/>
              <a:cs typeface="Meiryo UI" panose="020B0604030504040204" pitchFamily="34" charset="-128"/>
            </a:endParaRPr>
          </a:p>
        </p:txBody>
      </p:sp>
      <p:sp>
        <p:nvSpPr>
          <p:cNvPr id="2" name="Rectangle 1"/>
          <p:cNvSpPr/>
          <p:nvPr/>
        </p:nvSpPr>
        <p:spPr>
          <a:xfrm>
            <a:off x="291779" y="1020052"/>
            <a:ext cx="6710905" cy="830997"/>
          </a:xfrm>
          <a:prstGeom prst="rect">
            <a:avLst/>
          </a:prstGeom>
        </p:spPr>
        <p:txBody>
          <a:bodyPr wrap="square">
            <a:spAutoFit/>
          </a:bodyPr>
          <a:lstStyle/>
          <a:p>
            <a:pPr algn="ctr"/>
            <a:r>
              <a:rPr lang="fr-FR" sz="2400" dirty="0">
                <a:latin typeface="Gill Sans MT" panose="020B0502020104020203" pitchFamily="34" charset="0"/>
                <a:ea typeface="Meiryo UI" panose="020B0604030504040204" pitchFamily="34" charset="-128"/>
                <a:cs typeface="Meiryo UI" panose="020B0604030504040204" pitchFamily="34" charset="-128"/>
              </a:rPr>
              <a:t>Le Mécanisme répond aux besoins spécifiques à [</a:t>
            </a:r>
            <a:r>
              <a:rPr lang="fr-FR" sz="2400" dirty="0">
                <a:solidFill>
                  <a:srgbClr val="FF0000"/>
                </a:solidFill>
                <a:latin typeface="Gill Sans MT" panose="020B0502020104020203" pitchFamily="34" charset="0"/>
                <a:ea typeface="Meiryo UI" panose="020B0604030504040204" pitchFamily="34" charset="-128"/>
                <a:cs typeface="Meiryo UI" panose="020B0604030504040204" pitchFamily="34" charset="-128"/>
              </a:rPr>
              <a:t>site</a:t>
            </a:r>
            <a:r>
              <a:rPr lang="fr-FR" sz="2400" dirty="0">
                <a:latin typeface="Gill Sans MT" panose="020B0502020104020203" pitchFamily="34" charset="0"/>
                <a:ea typeface="Meiryo UI" panose="020B0604030504040204" pitchFamily="34" charset="-128"/>
                <a:cs typeface="Meiryo UI" panose="020B0604030504040204" pitchFamily="34" charset="-128"/>
              </a:rPr>
              <a:t>], en particulier pour les groupes vulnérables</a:t>
            </a:r>
          </a:p>
        </p:txBody>
      </p:sp>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9732" y="950492"/>
            <a:ext cx="3589438" cy="1329721"/>
          </a:xfrm>
          <a:prstGeom prst="rect">
            <a:avLst/>
          </a:prstGeom>
        </p:spPr>
      </p:pic>
      <p:sp>
        <p:nvSpPr>
          <p:cNvPr id="4" name="Rectangle 3"/>
          <p:cNvSpPr/>
          <p:nvPr/>
        </p:nvSpPr>
        <p:spPr>
          <a:xfrm>
            <a:off x="46299" y="2519816"/>
            <a:ext cx="10461102" cy="954107"/>
          </a:xfrm>
          <a:prstGeom prst="rect">
            <a:avLst/>
          </a:prstGeom>
        </p:spPr>
        <p:txBody>
          <a:bodyPr wrap="square">
            <a:spAutoFit/>
          </a:bodyPr>
          <a:lstStyle/>
          <a:p>
            <a:pPr algn="ctr"/>
            <a:r>
              <a:rPr lang="fr-FR" sz="2800" b="1" dirty="0">
                <a:latin typeface="Gill Sans MT" charset="0"/>
                <a:ea typeface="Gill Sans MT" charset="0"/>
                <a:cs typeface="Gill Sans MT" charset="0"/>
              </a:rPr>
              <a:t>Pratique n° 3 – Etablir des liens avec les mécanismes de plainte et de retour d’informations existants</a:t>
            </a:r>
          </a:p>
        </p:txBody>
      </p:sp>
      <p:sp>
        <p:nvSpPr>
          <p:cNvPr id="6" name="Rectangle 5"/>
          <p:cNvSpPr/>
          <p:nvPr/>
        </p:nvSpPr>
        <p:spPr>
          <a:xfrm>
            <a:off x="708949" y="3568589"/>
            <a:ext cx="10737448" cy="830997"/>
          </a:xfrm>
          <a:prstGeom prst="rect">
            <a:avLst/>
          </a:prstGeom>
        </p:spPr>
        <p:txBody>
          <a:bodyPr wrap="square">
            <a:spAutoFit/>
          </a:bodyPr>
          <a:lstStyle/>
          <a:p>
            <a:r>
              <a:rPr lang="fr-FR" sz="2400" dirty="0">
                <a:latin typeface="Gill Sans MT" panose="020B0502020104020203" pitchFamily="34" charset="0"/>
                <a:ea typeface="Meiryo" panose="020B0604030504040204" pitchFamily="34" charset="-128"/>
                <a:cs typeface="Meiryo" panose="020B0604030504040204" pitchFamily="34" charset="-128"/>
              </a:rPr>
              <a:t>Pourquoi est-il important d’établir des liens avec les mécanismes de plainte et de retour d’informations existants </a:t>
            </a:r>
            <a:endParaRPr lang="fr-BE" sz="2400" dirty="0"/>
          </a:p>
        </p:txBody>
      </p:sp>
      <p:sp>
        <p:nvSpPr>
          <p:cNvPr id="9" name="Rectangle 8"/>
          <p:cNvSpPr/>
          <p:nvPr/>
        </p:nvSpPr>
        <p:spPr>
          <a:xfrm>
            <a:off x="1172902" y="4421600"/>
            <a:ext cx="6096000" cy="1431161"/>
          </a:xfrm>
          <a:prstGeom prst="rect">
            <a:avLst/>
          </a:prstGeom>
        </p:spPr>
        <p:txBody>
          <a:bodyPr>
            <a:spAutoFit/>
          </a:bodyPr>
          <a:lstStyle/>
          <a:p>
            <a:pPr lvl="0">
              <a:spcAft>
                <a:spcPts val="600"/>
              </a:spcAft>
            </a:pPr>
            <a:r>
              <a:rPr lang="fr-FR" b="1" dirty="0">
                <a:solidFill>
                  <a:prstClr val="black"/>
                </a:solidFill>
                <a:latin typeface="Gill Sans MT" panose="020B0502020104020203" pitchFamily="34" charset="0"/>
                <a:ea typeface="Meiryo" panose="020B0604030504040204" pitchFamily="34" charset="-128"/>
                <a:cs typeface="Meiryo" panose="020B0604030504040204" pitchFamily="34" charset="-128"/>
              </a:rPr>
              <a:t>Ces liens permettent d’assurer que le CBCM :</a:t>
            </a:r>
          </a:p>
          <a:p>
            <a:pPr marL="514350" lvl="0" indent="-514350">
              <a:spcAft>
                <a:spcPts val="600"/>
              </a:spcAft>
              <a:buFont typeface="+mj-lt"/>
              <a:buAutoNum type="arabicPeriod"/>
            </a:pPr>
            <a:r>
              <a:rPr lang="fr-FR" dirty="0">
                <a:solidFill>
                  <a:prstClr val="black"/>
                </a:solidFill>
                <a:latin typeface="Gill Sans MT" panose="020B0502020104020203" pitchFamily="34" charset="0"/>
                <a:ea typeface="Meiryo" panose="020B0604030504040204" pitchFamily="34" charset="-128"/>
                <a:cs typeface="Meiryo" panose="020B0604030504040204" pitchFamily="34" charset="-128"/>
              </a:rPr>
              <a:t>Ne fera pas double emploi</a:t>
            </a:r>
          </a:p>
          <a:p>
            <a:pPr marL="514350" indent="-514350">
              <a:spcAft>
                <a:spcPts val="600"/>
              </a:spcAft>
              <a:buFont typeface="+mj-lt"/>
              <a:buAutoNum type="arabicPeriod"/>
            </a:pPr>
            <a:r>
              <a:rPr lang="fr-FR" dirty="0">
                <a:solidFill>
                  <a:prstClr val="black"/>
                </a:solidFill>
                <a:latin typeface="Gill Sans MT" panose="020B0502020104020203" pitchFamily="34" charset="0"/>
                <a:ea typeface="Meiryo" panose="020B0604030504040204" pitchFamily="34" charset="-128"/>
                <a:cs typeface="Meiryo" panose="020B0604030504040204" pitchFamily="34" charset="-128"/>
              </a:rPr>
              <a:t>Répond aux besoins de la communauté</a:t>
            </a:r>
            <a:endParaRPr lang="fr-FR" sz="1600" dirty="0">
              <a:solidFill>
                <a:prstClr val="black"/>
              </a:solidFill>
              <a:latin typeface="Gill Sans MT" panose="020B0502020104020203" pitchFamily="34" charset="0"/>
              <a:ea typeface="Meiryo" panose="020B0604030504040204" pitchFamily="34" charset="-128"/>
              <a:cs typeface="Meiryo" panose="020B0604030504040204" pitchFamily="34" charset="-128"/>
            </a:endParaRPr>
          </a:p>
          <a:p>
            <a:pPr marL="514350" lvl="0" indent="-514350">
              <a:spcAft>
                <a:spcPts val="600"/>
              </a:spcAft>
              <a:buFont typeface="+mj-lt"/>
              <a:buAutoNum type="arabicPeriod"/>
            </a:pPr>
            <a:endParaRPr lang="fr-FR" dirty="0">
              <a:solidFill>
                <a:prstClr val="black"/>
              </a:solidFill>
              <a:latin typeface="Gill Sans MT" panose="020B0502020104020203" pitchFamily="34" charset="0"/>
              <a:ea typeface="Meiryo" panose="020B0604030504040204" pitchFamily="34" charset="-128"/>
              <a:cs typeface="Meiryo" panose="020B0604030504040204" pitchFamily="34" charset="-128"/>
            </a:endParaRPr>
          </a:p>
        </p:txBody>
      </p:sp>
      <p:sp>
        <p:nvSpPr>
          <p:cNvPr id="10" name="Rectangle 9"/>
          <p:cNvSpPr/>
          <p:nvPr/>
        </p:nvSpPr>
        <p:spPr>
          <a:xfrm>
            <a:off x="1047490" y="5582420"/>
            <a:ext cx="5955194" cy="723275"/>
          </a:xfrm>
          <a:prstGeom prst="rect">
            <a:avLst/>
          </a:prstGeom>
        </p:spPr>
        <p:txBody>
          <a:bodyPr wrap="square">
            <a:spAutoFit/>
          </a:bodyPr>
          <a:lstStyle/>
          <a:p>
            <a:pPr lvl="0">
              <a:spcAft>
                <a:spcPts val="600"/>
              </a:spcAft>
            </a:pPr>
            <a:r>
              <a:rPr lang="fr-FR" i="1" dirty="0">
                <a:latin typeface="Gill Sans MT" panose="020B0502020104020203" pitchFamily="34" charset="0"/>
                <a:ea typeface="Meiryo" panose="020B0604030504040204" pitchFamily="34" charset="-128"/>
                <a:cs typeface="Meiryo" panose="020B0604030504040204" pitchFamily="34" charset="-128"/>
              </a:rPr>
              <a:t>Etablir des liens , c’est </a:t>
            </a:r>
            <a:r>
              <a:rPr lang="fr-FR" b="1" dirty="0">
                <a:solidFill>
                  <a:prstClr val="black"/>
                </a:solidFill>
                <a:latin typeface="Gill Sans MT" panose="020B0502020104020203" pitchFamily="34" charset="0"/>
                <a:ea typeface="Meiryo" panose="020B0604030504040204" pitchFamily="34" charset="-128"/>
                <a:cs typeface="Meiryo" panose="020B0604030504040204" pitchFamily="34" charset="-128"/>
              </a:rPr>
              <a:t>Cartographier,  Créer,   Former</a:t>
            </a:r>
          </a:p>
          <a:p>
            <a:pPr>
              <a:spcAft>
                <a:spcPts val="1800"/>
              </a:spcAft>
            </a:pPr>
            <a:endParaRPr lang="fr-FR" dirty="0">
              <a:latin typeface="Gill Sans MT" panose="020B0502020104020203"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1796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B7F1A-B0C6-40BE-2BF9-50DF95A3DCDC}"/>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9146F7EB-0109-13DB-A4D0-BC53631BB997}"/>
              </a:ext>
            </a:extLst>
          </p:cNvPr>
          <p:cNvSpPr>
            <a:spLocks noGrp="1"/>
          </p:cNvSpPr>
          <p:nvPr>
            <p:ph idx="1"/>
          </p:nvPr>
        </p:nvSpPr>
        <p:spPr>
          <a:xfrm>
            <a:off x="838200" y="2789899"/>
            <a:ext cx="10515600" cy="2430491"/>
          </a:xfrm>
        </p:spPr>
        <p:txBody>
          <a:bodyPr/>
          <a:lstStyle/>
          <a:p>
            <a:pPr marL="0" indent="0" algn="ctr">
              <a:buNone/>
            </a:pPr>
            <a:r>
              <a:rPr lang="fr-FR" sz="5600" b="1" dirty="0">
                <a:latin typeface="Calibri" panose="020F0502020204030204" pitchFamily="34" charset="0"/>
                <a:cs typeface="Times New Roman" panose="02020603050405020304" pitchFamily="18" charset="0"/>
              </a:rPr>
              <a:t>c. </a:t>
            </a:r>
            <a:r>
              <a:rPr lang="fr-BE" sz="5600" b="1" dirty="0">
                <a:latin typeface="Calibri" panose="020F0502020204030204" pitchFamily="34" charset="0"/>
                <a:cs typeface="Times New Roman" panose="02020603050405020304" pitchFamily="18" charset="0"/>
              </a:rPr>
              <a:t>LES SENSIBILISATIONS SUR L’EXPLOITATION ET L’ABUS SEXUEL</a:t>
            </a:r>
            <a:endParaRPr lang="fr-FR" sz="5600" b="1" dirty="0">
              <a:latin typeface="Calibri" panose="020F0502020204030204" pitchFamily="34" charset="0"/>
              <a:cs typeface="Times New Roman" panose="02020603050405020304" pitchFamily="18" charset="0"/>
            </a:endParaRPr>
          </a:p>
          <a:p>
            <a:pPr marL="0" indent="0">
              <a:buNone/>
            </a:pPr>
            <a:endParaRPr lang="fr-FR" dirty="0"/>
          </a:p>
        </p:txBody>
      </p:sp>
      <p:pic>
        <p:nvPicPr>
          <p:cNvPr id="5" name="Image 4">
            <a:extLst>
              <a:ext uri="{FF2B5EF4-FFF2-40B4-BE49-F238E27FC236}">
                <a16:creationId xmlns:a16="http://schemas.microsoft.com/office/drawing/2014/main" id="{C2DD13B4-32BE-2649-0066-6ADE732EB52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2712395D-EA2B-6FB1-54F5-F23A548E1145}"/>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944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endParaRPr lang="fr-BE" sz="4000" b="0" i="0" u="none" strike="noStrike" baseline="0" dirty="0">
              <a:solidFill>
                <a:schemeClr val="accent1">
                  <a:lumMod val="50000"/>
                </a:schemeClr>
              </a:solidFill>
              <a:latin typeface="Segoe UI" panose="020B0502040204020203" pitchFamily="34" charset="0"/>
              <a:cs typeface="Segoe UI" panose="020B0502040204020203" pitchFamily="34" charset="0"/>
            </a:endParaRPr>
          </a:p>
          <a:p>
            <a:r>
              <a:rPr lang="fr-FR" sz="4000" b="0" i="0" u="none" strike="noStrike" baseline="0" dirty="0">
                <a:solidFill>
                  <a:schemeClr val="accent1">
                    <a:lumMod val="50000"/>
                  </a:schemeClr>
                </a:solidFill>
                <a:latin typeface="Segoe UI" panose="020B0502040204020203" pitchFamily="34" charset="0"/>
                <a:cs typeface="Segoe UI" panose="020B0502040204020203" pitchFamily="34" charset="0"/>
              </a:rPr>
              <a:t> </a:t>
            </a:r>
            <a:r>
              <a:rPr lang="fr-FR" sz="4000" b="1" i="0" u="none" strike="noStrike" baseline="0" dirty="0">
                <a:solidFill>
                  <a:schemeClr val="accent1">
                    <a:lumMod val="50000"/>
                  </a:schemeClr>
                </a:solidFill>
                <a:latin typeface="Segoe UI" panose="020B0502040204020203" pitchFamily="34" charset="0"/>
                <a:cs typeface="Segoe UI" panose="020B0502040204020203" pitchFamily="34" charset="0"/>
              </a:rPr>
              <a:t>Sensibilisation à</a:t>
            </a:r>
            <a:r>
              <a:rPr lang="fr-FR" sz="4000" b="1" i="0" u="none" strike="noStrike" dirty="0">
                <a:solidFill>
                  <a:schemeClr val="accent1">
                    <a:lumMod val="50000"/>
                  </a:schemeClr>
                </a:solidFill>
                <a:latin typeface="Segoe UI" panose="020B0502040204020203" pitchFamily="34" charset="0"/>
                <a:cs typeface="Segoe UI" panose="020B0502040204020203" pitchFamily="34" charset="0"/>
              </a:rPr>
              <a:t> la PSEA</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pic>
        <p:nvPicPr>
          <p:cNvPr id="5" name="Picture 1">
            <a:extLst>
              <a:ext uri="{FF2B5EF4-FFF2-40B4-BE49-F238E27FC236}">
                <a16:creationId xmlns:a16="http://schemas.microsoft.com/office/drawing/2014/main" id="{34479194-97BE-4961-9655-875D79FE8E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975" y="6188869"/>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06927" y="1437731"/>
            <a:ext cx="9118147" cy="1969770"/>
          </a:xfrm>
          <a:prstGeom prst="rect">
            <a:avLst/>
          </a:prstGeom>
        </p:spPr>
        <p:txBody>
          <a:bodyPr wrap="square">
            <a:spAutoFit/>
          </a:bodyPr>
          <a:lstStyle/>
          <a:p>
            <a:pPr lvl="0"/>
            <a:r>
              <a:rPr lang="fr-FR" sz="2800" b="1" dirty="0">
                <a:latin typeface="Gill Sans MT" panose="020B0502020104020203" pitchFamily="34" charset="0"/>
                <a:ea typeface="Meiryo" panose="020B0604030504040204" pitchFamily="34" charset="-128"/>
                <a:cs typeface="Meiryo" panose="020B0604030504040204" pitchFamily="34" charset="-128"/>
              </a:rPr>
              <a:t>A quoi voulons-nous parvenir avec la sensibilisation à la PSEA ? </a:t>
            </a:r>
          </a:p>
          <a:p>
            <a:pPr lvl="0"/>
            <a:endParaRPr lang="fr-FR" sz="1000" b="1" dirty="0">
              <a:latin typeface="Gill Sans MT" panose="020B0502020104020203" pitchFamily="34" charset="0"/>
              <a:ea typeface="Meiryo" panose="020B0604030504040204" pitchFamily="34" charset="-128"/>
              <a:cs typeface="Meiryo" panose="020B0604030504040204" pitchFamily="34" charset="-128"/>
            </a:endParaRPr>
          </a:p>
          <a:p>
            <a:pPr marL="1371600" lvl="2" indent="-457200">
              <a:buFont typeface="Wingdings" panose="05000000000000000000" pitchFamily="2" charset="2"/>
              <a:buChar char="Ø"/>
            </a:pPr>
            <a:r>
              <a:rPr lang="fr-FR" sz="2800" dirty="0">
                <a:latin typeface="Gill Sans MT" panose="020B0502020104020203" pitchFamily="34" charset="0"/>
                <a:ea typeface="Meiryo" panose="020B0604030504040204" pitchFamily="34" charset="-128"/>
                <a:cs typeface="Meiryo" panose="020B0604030504040204" pitchFamily="34" charset="-128"/>
              </a:rPr>
              <a:t>Pour la communauté ?</a:t>
            </a:r>
          </a:p>
          <a:p>
            <a:pPr marL="1371600" lvl="2" indent="-457200">
              <a:buFont typeface="Wingdings" panose="05000000000000000000" pitchFamily="2" charset="2"/>
              <a:buChar char="Ø"/>
            </a:pPr>
            <a:r>
              <a:rPr lang="fr-FR" sz="2800" dirty="0">
                <a:latin typeface="Gill Sans MT" panose="020B0502020104020203" pitchFamily="34" charset="0"/>
                <a:ea typeface="Meiryo" panose="020B0604030504040204" pitchFamily="34" charset="-128"/>
                <a:cs typeface="Meiryo" panose="020B0604030504040204" pitchFamily="34" charset="-128"/>
              </a:rPr>
              <a:t>Pour le personnel ?</a:t>
            </a:r>
          </a:p>
        </p:txBody>
      </p:sp>
      <p:sp>
        <p:nvSpPr>
          <p:cNvPr id="7" name="Oval 4"/>
          <p:cNvSpPr/>
          <p:nvPr/>
        </p:nvSpPr>
        <p:spPr>
          <a:xfrm>
            <a:off x="261257" y="3407501"/>
            <a:ext cx="2895600" cy="1828799"/>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Gill Sans MT" panose="020B0502020104020203" pitchFamily="34" charset="0"/>
                <a:ea typeface="Meiryo" panose="020B0604030504040204" pitchFamily="34" charset="-128"/>
                <a:cs typeface="Meiryo" panose="020B0604030504040204" pitchFamily="34" charset="-128"/>
              </a:rPr>
              <a:t>A un changement de comportement</a:t>
            </a:r>
          </a:p>
        </p:txBody>
      </p:sp>
      <p:sp>
        <p:nvSpPr>
          <p:cNvPr id="8" name="Oval 6"/>
          <p:cNvSpPr/>
          <p:nvPr/>
        </p:nvSpPr>
        <p:spPr>
          <a:xfrm>
            <a:off x="8813347" y="3144064"/>
            <a:ext cx="2895600" cy="1830705"/>
          </a:xfrm>
          <a:prstGeom prst="ellipse">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Gill Sans MT" panose="020B0502020104020203" pitchFamily="34" charset="0"/>
                <a:ea typeface="Meiryo" panose="020B0604030504040204" pitchFamily="34" charset="-128"/>
                <a:cs typeface="Meiryo" panose="020B0604030504040204" pitchFamily="34" charset="-128"/>
              </a:rPr>
              <a:t>A un renforcement des capacités</a:t>
            </a:r>
          </a:p>
        </p:txBody>
      </p:sp>
      <p:grpSp>
        <p:nvGrpSpPr>
          <p:cNvPr id="9" name="Group 6"/>
          <p:cNvGrpSpPr/>
          <p:nvPr/>
        </p:nvGrpSpPr>
        <p:grpSpPr>
          <a:xfrm>
            <a:off x="4025237" y="4321900"/>
            <a:ext cx="3734670" cy="2297181"/>
            <a:chOff x="4379762" y="1447802"/>
            <a:chExt cx="2706837" cy="2570419"/>
          </a:xfrm>
          <a:solidFill>
            <a:schemeClr val="accent5">
              <a:lumMod val="60000"/>
              <a:lumOff val="40000"/>
            </a:schemeClr>
          </a:solidFill>
        </p:grpSpPr>
        <p:sp>
          <p:nvSpPr>
            <p:cNvPr id="10" name="Oval 8"/>
            <p:cNvSpPr/>
            <p:nvPr/>
          </p:nvSpPr>
          <p:spPr>
            <a:xfrm>
              <a:off x="4379762" y="1447802"/>
              <a:ext cx="2706837" cy="2570419"/>
            </a:xfrm>
            <a:prstGeom prst="ellipse">
              <a:avLst/>
            </a:prstGeom>
            <a:grpFill/>
            <a:ln>
              <a:solidFill>
                <a:schemeClr val="accent4">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Oval 4"/>
            <p:cNvSpPr/>
            <p:nvPr/>
          </p:nvSpPr>
          <p:spPr>
            <a:xfrm>
              <a:off x="4776169" y="1824231"/>
              <a:ext cx="1914023" cy="18175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ts val="0"/>
                </a:spcAft>
              </a:pPr>
              <a:r>
                <a:rPr lang="fr-FR" sz="3300" b="1" kern="1200" dirty="0">
                  <a:solidFill>
                    <a:schemeClr val="tx1"/>
                  </a:solidFill>
                  <a:latin typeface="Gill Sans MT" panose="020B0502020104020203" pitchFamily="34" charset="0"/>
                  <a:ea typeface="Meiryo" panose="020B0604030504040204" pitchFamily="34" charset="-128"/>
                  <a:cs typeface="Meiryo" panose="020B0604030504040204" pitchFamily="34" charset="-128"/>
                </a:rPr>
                <a:t>Plus de signalements et moins de SEA</a:t>
              </a:r>
            </a:p>
          </p:txBody>
        </p:sp>
      </p:grpSp>
    </p:spTree>
    <p:extLst>
      <p:ext uri="{BB962C8B-B14F-4D97-AF65-F5344CB8AC3E}">
        <p14:creationId xmlns:p14="http://schemas.microsoft.com/office/powerpoint/2010/main" val="7643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endParaRPr lang="fr-BE" sz="4000" b="0" i="0" u="none" strike="noStrike" baseline="0" dirty="0">
              <a:solidFill>
                <a:schemeClr val="accent1">
                  <a:lumMod val="50000"/>
                </a:schemeClr>
              </a:solidFill>
              <a:latin typeface="Segoe UI" panose="020B0502040204020203" pitchFamily="34" charset="0"/>
              <a:cs typeface="Segoe UI" panose="020B0502040204020203" pitchFamily="34" charset="0"/>
            </a:endParaRPr>
          </a:p>
          <a:p>
            <a:r>
              <a:rPr lang="fr-FR" sz="4000" b="0" i="0" u="none" strike="noStrike" baseline="0" dirty="0">
                <a:solidFill>
                  <a:schemeClr val="accent1">
                    <a:lumMod val="50000"/>
                  </a:schemeClr>
                </a:solidFill>
                <a:latin typeface="Segoe UI" panose="020B0502040204020203" pitchFamily="34" charset="0"/>
                <a:cs typeface="Segoe UI" panose="020B0502040204020203" pitchFamily="34" charset="0"/>
              </a:rPr>
              <a:t> </a:t>
            </a:r>
            <a:r>
              <a:rPr lang="fr-FR" sz="4000" b="1" dirty="0">
                <a:solidFill>
                  <a:schemeClr val="accent1">
                    <a:lumMod val="50000"/>
                  </a:schemeClr>
                </a:solidFill>
                <a:latin typeface="Segoe UI" panose="020B0502040204020203" pitchFamily="34" charset="0"/>
                <a:cs typeface="Segoe UI" panose="020B0502040204020203" pitchFamily="34" charset="0"/>
              </a:rPr>
              <a:t>M</a:t>
            </a:r>
            <a:r>
              <a:rPr lang="fr-FR" sz="4000" b="1" i="0" u="none" strike="noStrike" baseline="0" dirty="0">
                <a:solidFill>
                  <a:schemeClr val="accent1">
                    <a:lumMod val="50000"/>
                  </a:schemeClr>
                </a:solidFill>
                <a:latin typeface="Segoe UI" panose="020B0502040204020203" pitchFamily="34" charset="0"/>
                <a:cs typeface="Segoe UI" panose="020B0502040204020203" pitchFamily="34" charset="0"/>
              </a:rPr>
              <a:t>essages clés</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sp>
        <p:nvSpPr>
          <p:cNvPr id="5" name="Rectangle 4"/>
          <p:cNvSpPr/>
          <p:nvPr/>
        </p:nvSpPr>
        <p:spPr>
          <a:xfrm>
            <a:off x="531273" y="1088962"/>
            <a:ext cx="2867195" cy="369332"/>
          </a:xfrm>
          <a:prstGeom prst="rect">
            <a:avLst/>
          </a:prstGeom>
        </p:spPr>
        <p:txBody>
          <a:bodyPr wrap="none">
            <a:spAutoFit/>
          </a:bodyPr>
          <a:lstStyle/>
          <a:p>
            <a:pPr algn="ctr"/>
            <a:r>
              <a:rPr lang="fr-FR" b="1" dirty="0">
                <a:solidFill>
                  <a:schemeClr val="accent6"/>
                </a:solidFill>
                <a:latin typeface="Gill Sans MT" panose="020B0502020104020203" pitchFamily="34" charset="0"/>
                <a:ea typeface="Meiryo" panose="020B0604030504040204" pitchFamily="34" charset="-128"/>
                <a:cs typeface="Meiryo" panose="020B0604030504040204" pitchFamily="34" charset="-128"/>
              </a:rPr>
              <a:t>Messages clés : Personnel</a:t>
            </a:r>
          </a:p>
        </p:txBody>
      </p:sp>
      <p:sp>
        <p:nvSpPr>
          <p:cNvPr id="6" name="Rectangle 5"/>
          <p:cNvSpPr/>
          <p:nvPr/>
        </p:nvSpPr>
        <p:spPr>
          <a:xfrm>
            <a:off x="1088570" y="1582341"/>
            <a:ext cx="10161814" cy="1938992"/>
          </a:xfrm>
          <a:prstGeom prst="rect">
            <a:avLst/>
          </a:prstGeom>
        </p:spPr>
        <p:txBody>
          <a:bodyPr wrap="square">
            <a:spAutoFit/>
          </a:bodyPr>
          <a:lstStyle/>
          <a:p>
            <a:pPr marL="742950" indent="-742950">
              <a:buFont typeface="+mj-lt"/>
              <a:buAutoNum type="arabicPeriod"/>
              <a:defRPr/>
            </a:pPr>
            <a:r>
              <a:rPr lang="fr-FR" sz="2000" b="1" dirty="0"/>
              <a:t>La définition de la SEA et le comportement approprié attendu en tout temps</a:t>
            </a:r>
          </a:p>
          <a:p>
            <a:pPr marL="742950" indent="-742950">
              <a:buFont typeface="+mj-lt"/>
              <a:buAutoNum type="arabicPeriod"/>
              <a:defRPr/>
            </a:pPr>
            <a:r>
              <a:rPr lang="fr-FR" sz="2000" b="1" dirty="0"/>
              <a:t>Le signalement de cas de SEA (connaissance avérée ou soupçons) est obligatoire pour tous</a:t>
            </a:r>
          </a:p>
          <a:p>
            <a:pPr marL="742950" indent="-742950">
              <a:buFont typeface="+mj-lt"/>
              <a:buAutoNum type="arabicPeriod"/>
              <a:defRPr/>
            </a:pPr>
            <a:r>
              <a:rPr lang="fr-FR" sz="2000" b="1" dirty="0"/>
              <a:t>Comment signaler des cas de SEA au sein de leur propre organisme</a:t>
            </a:r>
          </a:p>
          <a:p>
            <a:pPr marL="742950" indent="-742950">
              <a:buFont typeface="+mj-lt"/>
              <a:buAutoNum type="arabicPeriod"/>
              <a:defRPr/>
            </a:pPr>
            <a:r>
              <a:rPr lang="fr-FR" sz="2000" b="1" dirty="0"/>
              <a:t>Aucune immunité pour des actes de SEA</a:t>
            </a:r>
          </a:p>
          <a:p>
            <a:pPr marL="742950" indent="-742950">
              <a:buFont typeface="+mj-lt"/>
              <a:buAutoNum type="arabicPeriod"/>
              <a:defRPr/>
            </a:pPr>
            <a:r>
              <a:rPr lang="fr-FR" sz="2000" b="1" dirty="0"/>
              <a:t>Transmettre les résultats des enquêtes sur des cas   de SEA</a:t>
            </a:r>
          </a:p>
        </p:txBody>
      </p:sp>
      <p:sp>
        <p:nvSpPr>
          <p:cNvPr id="7" name="Rectangle 6"/>
          <p:cNvSpPr/>
          <p:nvPr/>
        </p:nvSpPr>
        <p:spPr>
          <a:xfrm>
            <a:off x="531273" y="3613666"/>
            <a:ext cx="3310330" cy="369332"/>
          </a:xfrm>
          <a:prstGeom prst="rect">
            <a:avLst/>
          </a:prstGeom>
        </p:spPr>
        <p:txBody>
          <a:bodyPr wrap="none">
            <a:spAutoFit/>
          </a:bodyPr>
          <a:lstStyle/>
          <a:p>
            <a:pPr algn="ctr"/>
            <a:r>
              <a:rPr lang="fr-FR" b="1" dirty="0">
                <a:solidFill>
                  <a:schemeClr val="accent6"/>
                </a:solidFill>
                <a:latin typeface="Gill Sans MT" panose="020B0502020104020203" pitchFamily="34" charset="0"/>
                <a:ea typeface="Meiryo" panose="020B0604030504040204" pitchFamily="34" charset="-128"/>
                <a:cs typeface="Meiryo" panose="020B0604030504040204" pitchFamily="34" charset="-128"/>
              </a:rPr>
              <a:t>Messages clés : Communauté</a:t>
            </a:r>
          </a:p>
        </p:txBody>
      </p:sp>
      <p:sp>
        <p:nvSpPr>
          <p:cNvPr id="8" name="Rectangle 7"/>
          <p:cNvSpPr/>
          <p:nvPr/>
        </p:nvSpPr>
        <p:spPr>
          <a:xfrm>
            <a:off x="1366156" y="4056068"/>
            <a:ext cx="9606643" cy="2492990"/>
          </a:xfrm>
          <a:prstGeom prst="rect">
            <a:avLst/>
          </a:prstGeom>
        </p:spPr>
        <p:txBody>
          <a:bodyPr wrap="square">
            <a:spAutoFit/>
          </a:bodyPr>
          <a:lstStyle/>
          <a:p>
            <a:pPr marL="742950" indent="-742950">
              <a:buFont typeface="+mj-lt"/>
              <a:buAutoNum type="arabicPeriod"/>
              <a:defRPr/>
            </a:pPr>
            <a:r>
              <a:rPr lang="fr-FR" sz="2000" b="1" dirty="0"/>
              <a:t>Les bénéficiaires ont droit à l’assistance sans faire l’objet d’actes d’exploitation et d’abus sexuels</a:t>
            </a:r>
          </a:p>
          <a:p>
            <a:pPr marL="742950" indent="-742950">
              <a:buFont typeface="+mj-lt"/>
              <a:buAutoNum type="arabicPeriod"/>
              <a:defRPr/>
            </a:pPr>
            <a:r>
              <a:rPr lang="fr-FR" sz="2000" b="1" dirty="0"/>
              <a:t>Comment signaler un acte de SEA et ce que l’on peut attendre d’un signalement au CBCM</a:t>
            </a:r>
          </a:p>
          <a:p>
            <a:pPr marL="742950" indent="-742950">
              <a:buFont typeface="+mj-lt"/>
              <a:buAutoNum type="arabicPeriod"/>
              <a:defRPr/>
            </a:pPr>
            <a:r>
              <a:rPr lang="fr-FR" sz="2000" b="1" dirty="0"/>
              <a:t>Comment le signalement sera bénéfique pour le plaignant et la communauté</a:t>
            </a:r>
          </a:p>
          <a:p>
            <a:pPr marL="742950" indent="-742950">
              <a:buFont typeface="+mj-lt"/>
              <a:buAutoNum type="arabicPeriod"/>
              <a:defRPr/>
            </a:pPr>
            <a:r>
              <a:rPr lang="fr-FR" sz="2000" b="1" dirty="0"/>
              <a:t>Le survivant ne doit jamais être rendu responsable d’un acte de SEA qu’il a subi</a:t>
            </a:r>
          </a:p>
          <a:p>
            <a:pPr marL="742950" indent="-742950">
              <a:buFont typeface="+mj-lt"/>
              <a:buAutoNum type="arabicPeriod"/>
              <a:defRPr/>
            </a:pPr>
            <a:endParaRPr lang="fr-FR" b="1" dirty="0"/>
          </a:p>
          <a:p>
            <a:pPr marL="742950" indent="-742950">
              <a:buFont typeface="+mj-lt"/>
              <a:buAutoNum type="arabicPeriod"/>
              <a:defRPr/>
            </a:pPr>
            <a:endParaRPr lang="fr-FR" b="1" dirty="0"/>
          </a:p>
        </p:txBody>
      </p:sp>
      <p:pic>
        <p:nvPicPr>
          <p:cNvPr id="9" name="Picture 1">
            <a:extLst>
              <a:ext uri="{FF2B5EF4-FFF2-40B4-BE49-F238E27FC236}">
                <a16:creationId xmlns:a16="http://schemas.microsoft.com/office/drawing/2014/main" id="{34479194-97BE-4961-9655-875D79FE8E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975" y="6188869"/>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689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489454"/>
          </a:xfrm>
        </p:spPr>
        <p:txBody>
          <a:bodyPr>
            <a:normAutofit/>
          </a:bodyPr>
          <a:lstStyle/>
          <a:p>
            <a:r>
              <a:rPr lang="fr-BE" sz="2400" b="1" dirty="0"/>
              <a:t>EXEMPLE DE MESSAGES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987425"/>
            <a:ext cx="4630604" cy="4948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526" y="987423"/>
            <a:ext cx="4594492" cy="490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69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amani campa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71" y="652032"/>
            <a:ext cx="8750893"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p:nvPr/>
        </p:nvSpPr>
        <p:spPr>
          <a:xfrm>
            <a:off x="228600" y="91155"/>
            <a:ext cx="8610600" cy="708025"/>
          </a:xfrm>
          <a:prstGeom prst="rect">
            <a:avLst/>
          </a:prstGeom>
          <a:noFill/>
        </p:spPr>
        <p:txBody>
          <a:bodyPr>
            <a:spAutoFit/>
          </a:bodyPr>
          <a:lstStyle/>
          <a:p>
            <a:pPr algn="ctr" fontAlgn="auto">
              <a:spcBef>
                <a:spcPts val="0"/>
              </a:spcBef>
              <a:spcAft>
                <a:spcPts val="0"/>
              </a:spcAft>
              <a:defRPr/>
            </a:pPr>
            <a:r>
              <a:rPr lang="fr-FR" sz="4000" b="1" dirty="0">
                <a:solidFill>
                  <a:schemeClr val="accent6"/>
                </a:solidFill>
                <a:latin typeface="Gill Sans MT" panose="020B0502020104020203" pitchFamily="34" charset="0"/>
                <a:ea typeface="Meiryo" panose="020B0604030504040204" pitchFamily="34" charset="-128"/>
                <a:cs typeface="Meiryo" panose="020B0604030504040204" pitchFamily="34" charset="-128"/>
              </a:rPr>
              <a:t>Exemple de message</a:t>
            </a:r>
          </a:p>
        </p:txBody>
      </p:sp>
      <p:sp>
        <p:nvSpPr>
          <p:cNvPr id="6" name="TextBox 2"/>
          <p:cNvSpPr txBox="1">
            <a:spLocks noChangeArrowheads="1"/>
          </p:cNvSpPr>
          <p:nvPr/>
        </p:nvSpPr>
        <p:spPr bwMode="auto">
          <a:xfrm>
            <a:off x="1613019" y="5445095"/>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3600" b="1" dirty="0">
                <a:latin typeface="Gill Sans MT" pitchFamily="34" charset="0"/>
              </a:rPr>
              <a:t>Quels groupes à [site] devraient recevoir leurs propres messages ciblés ?</a:t>
            </a:r>
          </a:p>
        </p:txBody>
      </p:sp>
    </p:spTree>
    <p:extLst>
      <p:ext uri="{BB962C8B-B14F-4D97-AF65-F5344CB8AC3E}">
        <p14:creationId xmlns:p14="http://schemas.microsoft.com/office/powerpoint/2010/main" val="4038916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DEBB495-6132-4BBB-B2C5-EFC21FDF2830}"/>
              </a:ext>
            </a:extLst>
          </p:cNvPr>
          <p:cNvSpPr txBox="1">
            <a:spLocks/>
          </p:cNvSpPr>
          <p:nvPr/>
        </p:nvSpPr>
        <p:spPr>
          <a:xfrm>
            <a:off x="0" y="-77141"/>
            <a:ext cx="12192000" cy="1318111"/>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lvl="0"/>
            <a:r>
              <a:rPr lang="fr-FR" sz="4000" b="1" dirty="0">
                <a:latin typeface="Gill Sans MT" panose="020B0502020104020203" pitchFamily="34" charset="0"/>
                <a:ea typeface="Meiryo" panose="020B0604030504040204" pitchFamily="34" charset="-128"/>
                <a:cs typeface="Meiryo" panose="020B0604030504040204" pitchFamily="34" charset="-128"/>
              </a:rPr>
              <a:t>Autres groupes ayant besoin d’une formation spécialisée :</a:t>
            </a:r>
          </a:p>
        </p:txBody>
      </p:sp>
      <p:sp>
        <p:nvSpPr>
          <p:cNvPr id="6" name="Oval 1"/>
          <p:cNvSpPr/>
          <p:nvPr/>
        </p:nvSpPr>
        <p:spPr>
          <a:xfrm>
            <a:off x="3896882" y="1803163"/>
            <a:ext cx="3187582" cy="2235435"/>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b="1" dirty="0">
                <a:latin typeface="Gill Sans MT" panose="020B0502020104020203" pitchFamily="34" charset="0"/>
                <a:ea typeface="Meiryo" panose="020B0604030504040204" pitchFamily="34" charset="-128"/>
                <a:cs typeface="Meiryo" panose="020B0604030504040204" pitchFamily="34" charset="-128"/>
              </a:rPr>
              <a:t>Autres groupes ayant besoin d’une formation spécialisée :</a:t>
            </a:r>
          </a:p>
        </p:txBody>
      </p:sp>
      <p:sp>
        <p:nvSpPr>
          <p:cNvPr id="7" name="Oval 9"/>
          <p:cNvSpPr/>
          <p:nvPr/>
        </p:nvSpPr>
        <p:spPr>
          <a:xfrm>
            <a:off x="7690757" y="3429000"/>
            <a:ext cx="3145310" cy="1676400"/>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ill Sans MT" panose="020B0502020104020203" pitchFamily="34" charset="0"/>
                <a:ea typeface="Meiryo" panose="020B0604030504040204" pitchFamily="34" charset="-128"/>
                <a:cs typeface="Meiryo" panose="020B0604030504040204" pitchFamily="34" charset="-128"/>
              </a:rPr>
              <a:t>Services d’assistance aux victimes</a:t>
            </a:r>
          </a:p>
        </p:txBody>
      </p:sp>
      <p:sp>
        <p:nvSpPr>
          <p:cNvPr id="8" name="Oval 6"/>
          <p:cNvSpPr/>
          <p:nvPr/>
        </p:nvSpPr>
        <p:spPr>
          <a:xfrm>
            <a:off x="3896881" y="4332514"/>
            <a:ext cx="3290131" cy="1999920"/>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ill Sans MT" panose="020B0502020104020203" pitchFamily="34" charset="0"/>
                <a:ea typeface="Meiryo" panose="020B0604030504040204" pitchFamily="34" charset="-128"/>
                <a:cs typeface="Meiryo" panose="020B0604030504040204" pitchFamily="34" charset="-128"/>
              </a:rPr>
              <a:t>Comité de pilotage</a:t>
            </a:r>
          </a:p>
        </p:txBody>
      </p:sp>
      <p:sp>
        <p:nvSpPr>
          <p:cNvPr id="9" name="Oval 7"/>
          <p:cNvSpPr/>
          <p:nvPr/>
        </p:nvSpPr>
        <p:spPr>
          <a:xfrm>
            <a:off x="435836" y="3352800"/>
            <a:ext cx="2916964" cy="1752600"/>
          </a:xfrm>
          <a:prstGeom prst="ellipse">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Gill Sans MT" panose="020B0502020104020203" pitchFamily="34" charset="0"/>
                <a:ea typeface="Meiryo" panose="020B0604030504040204" pitchFamily="34" charset="-128"/>
                <a:cs typeface="Meiryo" panose="020B0604030504040204" pitchFamily="34" charset="-128"/>
              </a:rPr>
              <a:t>Responsables de groupe sectoriel</a:t>
            </a:r>
          </a:p>
        </p:txBody>
      </p:sp>
      <p:pic>
        <p:nvPicPr>
          <p:cNvPr id="10" name="Picture 1">
            <a:extLst>
              <a:ext uri="{FF2B5EF4-FFF2-40B4-BE49-F238E27FC236}">
                <a16:creationId xmlns:a16="http://schemas.microsoft.com/office/drawing/2014/main" id="{34479194-97BE-4961-9655-875D79FE8E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6975" y="6188869"/>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8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64204" y="933855"/>
            <a:ext cx="11070077" cy="5447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953638" y="213105"/>
            <a:ext cx="8991599" cy="685800"/>
          </a:xfrm>
        </p:spPr>
        <p:txBody>
          <a:bodyPr>
            <a:noAutofit/>
          </a:bodyPr>
          <a:lstStyle/>
          <a:p>
            <a:r>
              <a:rPr lang="fr-FR" sz="2800" b="1" dirty="0">
                <a:solidFill>
                  <a:srgbClr val="CC3399"/>
                </a:solidFill>
                <a:latin typeface="Gill Sans MT" panose="020B0502020104020203" pitchFamily="34" charset="0"/>
                <a:ea typeface="Meiryo" panose="020B0604030504040204" pitchFamily="34" charset="-128"/>
                <a:cs typeface="Meiryo" panose="020B0604030504040204" pitchFamily="34" charset="-128"/>
              </a:rPr>
              <a:t>Assistance immédiate – Cartographie des services</a:t>
            </a:r>
          </a:p>
        </p:txBody>
      </p:sp>
    </p:spTree>
    <p:extLst>
      <p:ext uri="{BB962C8B-B14F-4D97-AF65-F5344CB8AC3E}">
        <p14:creationId xmlns:p14="http://schemas.microsoft.com/office/powerpoint/2010/main" val="2568007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2043" y="533400"/>
            <a:ext cx="11094143" cy="944562"/>
          </a:xfrm>
        </p:spPr>
        <p:txBody>
          <a:bodyPr>
            <a:normAutofit fontScale="90000"/>
          </a:bodyPr>
          <a:lstStyle/>
          <a:p>
            <a:pPr algn="ctr"/>
            <a:r>
              <a:rPr lang="fr-FR" sz="4500" b="1" dirty="0">
                <a:solidFill>
                  <a:srgbClr val="CC3399"/>
                </a:solidFill>
                <a:latin typeface="Gill Sans MT" panose="020B0502020104020203" pitchFamily="34" charset="0"/>
                <a:ea typeface="Meiryo" panose="020B0604030504040204" pitchFamily="34" charset="-128"/>
                <a:cs typeface="Meiryo" panose="020B0604030504040204" pitchFamily="34" charset="-128"/>
              </a:rPr>
              <a:t>Le retour d’informations comme forme d’assistance</a:t>
            </a:r>
          </a:p>
        </p:txBody>
      </p:sp>
      <p:sp>
        <p:nvSpPr>
          <p:cNvPr id="5" name="Oval 3"/>
          <p:cNvSpPr>
            <a:spLocks noGrp="1"/>
          </p:cNvSpPr>
          <p:nvPr>
            <p:ph idx="1"/>
          </p:nvPr>
        </p:nvSpPr>
        <p:spPr>
          <a:xfrm>
            <a:off x="935476" y="2733471"/>
            <a:ext cx="3782439" cy="2650787"/>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Gill Sans MT" panose="020B0502020104020203" pitchFamily="34" charset="0"/>
                <a:ea typeface="Meiryo" panose="020B0604030504040204" pitchFamily="34" charset="-128"/>
                <a:cs typeface="Meiryo" panose="020B0604030504040204" pitchFamily="34" charset="-128"/>
              </a:rPr>
              <a:t>CBCM</a:t>
            </a:r>
            <a:endParaRPr lang="en-US" b="1" dirty="0">
              <a:latin typeface="Gill Sans MT" panose="020B0502020104020203" pitchFamily="34" charset="0"/>
              <a:ea typeface="Meiryo" panose="020B0604030504040204" pitchFamily="34" charset="-128"/>
              <a:cs typeface="Meiryo" panose="020B0604030504040204" pitchFamily="34" charset="-128"/>
            </a:endParaRPr>
          </a:p>
        </p:txBody>
      </p:sp>
      <p:sp>
        <p:nvSpPr>
          <p:cNvPr id="6" name="Oval 5"/>
          <p:cNvSpPr/>
          <p:nvPr/>
        </p:nvSpPr>
        <p:spPr>
          <a:xfrm>
            <a:off x="7542179" y="2564859"/>
            <a:ext cx="3581400" cy="2819400"/>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Gill Sans MT" panose="020B0502020104020203" pitchFamily="34" charset="0"/>
                <a:ea typeface="Meiryo" panose="020B0604030504040204" pitchFamily="34" charset="-128"/>
                <a:cs typeface="Meiryo" panose="020B0604030504040204" pitchFamily="34" charset="-128"/>
              </a:rPr>
              <a:t>Plaignant</a:t>
            </a:r>
            <a:endParaRPr lang="fr-FR" b="1" dirty="0">
              <a:latin typeface="Gill Sans MT" panose="020B0502020104020203" pitchFamily="34" charset="0"/>
              <a:ea typeface="Meiryo" panose="020B0604030504040204" pitchFamily="34" charset="-128"/>
              <a:cs typeface="Meiryo" panose="020B0604030504040204" pitchFamily="34" charset="-128"/>
            </a:endParaRPr>
          </a:p>
        </p:txBody>
      </p:sp>
      <p:sp>
        <p:nvSpPr>
          <p:cNvPr id="7" name="Notched Right Arrow 4"/>
          <p:cNvSpPr/>
          <p:nvPr/>
        </p:nvSpPr>
        <p:spPr>
          <a:xfrm>
            <a:off x="5435853" y="3564377"/>
            <a:ext cx="1447800" cy="952500"/>
          </a:xfrm>
          <a:prstGeom prst="notchedRight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Gill Sans MT" panose="020B0502020104020203" pitchFamily="34" charset="0"/>
            </a:endParaRPr>
          </a:p>
        </p:txBody>
      </p:sp>
    </p:spTree>
    <p:extLst>
      <p:ext uri="{BB962C8B-B14F-4D97-AF65-F5344CB8AC3E}">
        <p14:creationId xmlns:p14="http://schemas.microsoft.com/office/powerpoint/2010/main" val="1433112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19" name="Título 1">
            <a:extLst>
              <a:ext uri="{FF2B5EF4-FFF2-40B4-BE49-F238E27FC236}">
                <a16:creationId xmlns:a16="http://schemas.microsoft.com/office/drawing/2014/main" id="{CDEBB495-6132-4BBB-B2C5-EFC21FDF2830}"/>
              </a:ext>
            </a:extLst>
          </p:cNvPr>
          <p:cNvSpPr txBox="1">
            <a:spLocks/>
          </p:cNvSpPr>
          <p:nvPr/>
        </p:nvSpPr>
        <p:spPr>
          <a:xfrm>
            <a:off x="0" y="-77140"/>
            <a:ext cx="12192000" cy="1010590"/>
          </a:xfrm>
          <a:prstGeom prst="rect">
            <a:avLst/>
          </a:prstGeom>
          <a:solidFill>
            <a:schemeClr val="accent1">
              <a:lumMod val="40000"/>
              <a:lumOff val="60000"/>
            </a:schemeClr>
          </a:solidFill>
          <a:ln>
            <a:noFill/>
          </a:ln>
        </p:spPr>
        <p:txBody>
          <a:bodyPr spcFirstLastPara="1" vert="horz" wrap="square" lIns="91425" tIns="45700" rIns="91425" bIns="45700" rtlCol="0" anchor="b" anchorCtr="0">
            <a:noAutofit/>
          </a:bodyPr>
          <a:lstStyle>
            <a:lvl1pPr lvl="0" algn="l" defTabSz="914400" rtl="0" eaLnBrk="1" latinLnBrk="0" hangingPunct="1">
              <a:lnSpc>
                <a:spcPct val="90000"/>
              </a:lnSpc>
              <a:spcBef>
                <a:spcPts val="0"/>
              </a:spcBef>
              <a:spcAft>
                <a:spcPts val="0"/>
              </a:spcAft>
              <a:buClr>
                <a:schemeClr val="dk1"/>
              </a:buClr>
              <a:buSzPts val="3200"/>
              <a:buFont typeface="Calibri"/>
              <a:buNone/>
              <a:defRPr sz="3200" kern="1200">
                <a:solidFill>
                  <a:schemeClr val="tx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l"/>
            <a:endParaRPr lang="fr-BE" sz="4000" b="0" i="0" u="none" strike="noStrike" baseline="0" dirty="0">
              <a:solidFill>
                <a:schemeClr val="accent1">
                  <a:lumMod val="50000"/>
                </a:schemeClr>
              </a:solidFill>
              <a:latin typeface="Segoe UI" panose="020B0502040204020203" pitchFamily="34" charset="0"/>
              <a:cs typeface="Segoe UI" panose="020B0502040204020203" pitchFamily="34" charset="0"/>
            </a:endParaRPr>
          </a:p>
          <a:p>
            <a:r>
              <a:rPr lang="fr-FR" sz="4000" b="0" i="0" u="none" strike="noStrike" baseline="0" dirty="0">
                <a:solidFill>
                  <a:schemeClr val="accent1">
                    <a:lumMod val="50000"/>
                  </a:schemeClr>
                </a:solidFill>
                <a:latin typeface="Segoe UI" panose="020B0502040204020203" pitchFamily="34" charset="0"/>
                <a:cs typeface="Segoe UI" panose="020B0502040204020203" pitchFamily="34" charset="0"/>
              </a:rPr>
              <a:t> </a:t>
            </a:r>
            <a:r>
              <a:rPr lang="fr-FR" sz="4000" b="1" dirty="0">
                <a:solidFill>
                  <a:srgbClr val="C00000"/>
                </a:solidFill>
                <a:latin typeface="Gill Sans MT" panose="020B0502020104020203" pitchFamily="34" charset="0"/>
                <a:ea typeface="Meiryo" panose="020B0604030504040204" pitchFamily="34" charset="-128"/>
                <a:cs typeface="Meiryo" panose="020B0604030504040204" pitchFamily="34" charset="-128"/>
              </a:rPr>
              <a:t>Boîte à outils 2016 du IASC sur la PSEA</a:t>
            </a:r>
            <a:endParaRPr lang="fr-FR" sz="4000" b="1" i="0" u="none" strike="noStrike" cap="none" dirty="0">
              <a:solidFill>
                <a:schemeClr val="accent1">
                  <a:lumMod val="50000"/>
                </a:schemeClr>
              </a:solidFill>
              <a:latin typeface="Segoe UI" panose="020B0502040204020203" pitchFamily="34" charset="0"/>
              <a:ea typeface="Calibri"/>
              <a:cs typeface="Segoe UI" panose="020B0502040204020203" pitchFamily="34" charset="0"/>
              <a:sym typeface="Calibri"/>
            </a:endParaRPr>
          </a:p>
        </p:txBody>
      </p:sp>
      <p:pic>
        <p:nvPicPr>
          <p:cNvPr id="8" name="Picture 1">
            <a:extLst>
              <a:ext uri="{FF2B5EF4-FFF2-40B4-BE49-F238E27FC236}">
                <a16:creationId xmlns:a16="http://schemas.microsoft.com/office/drawing/2014/main" id="{34479194-97BE-4961-9655-875D79FE8E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6975" y="6188869"/>
            <a:ext cx="1908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7398" y="1242311"/>
            <a:ext cx="5482541" cy="646331"/>
          </a:xfrm>
          <a:prstGeom prst="rect">
            <a:avLst/>
          </a:prstGeom>
        </p:spPr>
        <p:txBody>
          <a:bodyPr wrap="square">
            <a:spAutoFit/>
          </a:bodyPr>
          <a:lstStyle/>
          <a:p>
            <a:pPr algn="ctr"/>
            <a:r>
              <a:rPr lang="fr-FR" b="1" i="1" dirty="0">
                <a:solidFill>
                  <a:prstClr val="black"/>
                </a:solidFill>
                <a:latin typeface="Gill Sans MT" panose="020B0502020104020203" pitchFamily="34" charset="0"/>
                <a:ea typeface="Meiryo" panose="020B0604030504040204" pitchFamily="34" charset="-128"/>
                <a:cs typeface="Meiryo" panose="020B0604030504040204" pitchFamily="34" charset="-128"/>
              </a:rPr>
              <a:t>CBCM </a:t>
            </a:r>
            <a:r>
              <a:rPr lang="fr-FR" b="1" i="1" dirty="0" err="1">
                <a:solidFill>
                  <a:prstClr val="black"/>
                </a:solidFill>
                <a:latin typeface="Gill Sans MT" panose="020B0502020104020203" pitchFamily="34" charset="0"/>
                <a:ea typeface="Meiryo" panose="020B0604030504040204" pitchFamily="34" charset="-128"/>
                <a:cs typeface="Meiryo" panose="020B0604030504040204" pitchFamily="34" charset="-128"/>
              </a:rPr>
              <a:t>interorganisations</a:t>
            </a:r>
            <a:r>
              <a:rPr lang="fr-FR" b="1" i="1" dirty="0">
                <a:solidFill>
                  <a:prstClr val="black"/>
                </a:solidFill>
                <a:latin typeface="Gill Sans MT" panose="020B0502020104020203" pitchFamily="34" charset="0"/>
                <a:ea typeface="Meiryo" panose="020B0604030504040204" pitchFamily="34" charset="-128"/>
                <a:cs typeface="Meiryo" panose="020B0604030504040204" pitchFamily="34" charset="-128"/>
              </a:rPr>
              <a:t> en matière de PSEA</a:t>
            </a:r>
            <a:br>
              <a:rPr lang="fr-FR" b="1" i="1" dirty="0">
                <a:solidFill>
                  <a:prstClr val="black"/>
                </a:solidFill>
                <a:latin typeface="Gill Sans MT" panose="020B0502020104020203" pitchFamily="34" charset="0"/>
                <a:ea typeface="Meiryo" panose="020B0604030504040204" pitchFamily="34" charset="-128"/>
                <a:cs typeface="Meiryo" panose="020B0604030504040204" pitchFamily="34" charset="-128"/>
              </a:rPr>
            </a:br>
            <a:r>
              <a:rPr lang="fr-FR" b="1" i="1" dirty="0">
                <a:solidFill>
                  <a:prstClr val="black"/>
                </a:solidFill>
                <a:latin typeface="Gill Sans MT" panose="020B0502020104020203" pitchFamily="34" charset="0"/>
                <a:ea typeface="Meiryo" panose="020B0604030504040204" pitchFamily="34" charset="-128"/>
                <a:cs typeface="Meiryo" panose="020B0604030504040204" pitchFamily="34" charset="-128"/>
              </a:rPr>
              <a:t>Guide des pratiques exemplaires </a:t>
            </a:r>
            <a:endParaRPr lang="fr-FR" dirty="0">
              <a:solidFill>
                <a:prstClr val="black"/>
              </a:solidFill>
              <a:latin typeface="Gill Sans MT" panose="020B0502020104020203" pitchFamily="34" charset="0"/>
              <a:ea typeface="Meiryo" panose="020B0604030504040204" pitchFamily="34" charset="-128"/>
              <a:cs typeface="Meiryo" panose="020B0604030504040204" pitchFamily="34" charset="-128"/>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873" y="2133600"/>
            <a:ext cx="2701086" cy="3695710"/>
          </a:xfrm>
          <a:prstGeom prst="rect">
            <a:avLst/>
          </a:prstGeom>
          <a:ln>
            <a:solidFill>
              <a:schemeClr val="tx1"/>
            </a:solidFill>
          </a:ln>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15074" y="2133600"/>
            <a:ext cx="2624901" cy="3695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879939" y="1380810"/>
            <a:ext cx="4062074" cy="369332"/>
          </a:xfrm>
          <a:prstGeom prst="rect">
            <a:avLst/>
          </a:prstGeom>
        </p:spPr>
        <p:txBody>
          <a:bodyPr wrap="none">
            <a:spAutoFit/>
          </a:bodyPr>
          <a:lstStyle/>
          <a:p>
            <a:pPr algn="ctr"/>
            <a:r>
              <a:rPr lang="fr-FR" b="1" i="1" dirty="0">
                <a:solidFill>
                  <a:prstClr val="black"/>
                </a:solidFill>
                <a:latin typeface="Gill Sans MT" panose="020B0502020104020203" pitchFamily="34" charset="0"/>
                <a:ea typeface="Meiryo" panose="020B0604030504040204" pitchFamily="34" charset="-128"/>
                <a:cs typeface="Meiryo" panose="020B0604030504040204" pitchFamily="34" charset="-128"/>
              </a:rPr>
              <a:t>Procédures opérationnelles mondiales </a:t>
            </a:r>
          </a:p>
        </p:txBody>
      </p:sp>
    </p:spTree>
    <p:extLst>
      <p:ext uri="{BB962C8B-B14F-4D97-AF65-F5344CB8AC3E}">
        <p14:creationId xmlns:p14="http://schemas.microsoft.com/office/powerpoint/2010/main" val="333651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5D4681-7DCE-F096-6F1C-D8186074C715}"/>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9EE32046-CC7A-5ADD-B547-3AB8BA25A01E}"/>
              </a:ext>
            </a:extLst>
          </p:cNvPr>
          <p:cNvSpPr>
            <a:spLocks noGrp="1"/>
          </p:cNvSpPr>
          <p:nvPr>
            <p:ph idx="1"/>
          </p:nvPr>
        </p:nvSpPr>
        <p:spPr/>
        <p:txBody>
          <a:bodyPr>
            <a:normAutofit/>
          </a:bodyPr>
          <a:lstStyle/>
          <a:p>
            <a:pPr marL="0" indent="0">
              <a:buNone/>
            </a:pPr>
            <a:r>
              <a:rPr lang="fr-FR" sz="6000" b="1" dirty="0">
                <a:solidFill>
                  <a:srgbClr val="4F6228"/>
                </a:solidFill>
                <a:latin typeface="Helvetica-Bold"/>
              </a:rPr>
              <a:t>C’est quoi un </a:t>
            </a:r>
            <a:r>
              <a:rPr lang="fr-FR" sz="6000" b="1" i="0" u="none" strike="noStrike" baseline="0" dirty="0">
                <a:solidFill>
                  <a:srgbClr val="4F6228"/>
                </a:solidFill>
                <a:latin typeface="Helvetica-Bold"/>
              </a:rPr>
              <a:t>Abus sexuel</a:t>
            </a:r>
          </a:p>
          <a:p>
            <a:pPr marL="0" indent="0">
              <a:buNone/>
            </a:pPr>
            <a:endParaRPr lang="fr-FR" sz="6000" b="1" dirty="0">
              <a:solidFill>
                <a:srgbClr val="4F6228"/>
              </a:solidFill>
              <a:latin typeface="Helvetica-Bold"/>
            </a:endParaRPr>
          </a:p>
          <a:p>
            <a:pPr marL="0" indent="0">
              <a:buNone/>
            </a:pPr>
            <a:endParaRPr lang="fr-FR" sz="6000" dirty="0"/>
          </a:p>
        </p:txBody>
      </p:sp>
      <p:pic>
        <p:nvPicPr>
          <p:cNvPr id="5" name="Image 4">
            <a:extLst>
              <a:ext uri="{FF2B5EF4-FFF2-40B4-BE49-F238E27FC236}">
                <a16:creationId xmlns:a16="http://schemas.microsoft.com/office/drawing/2014/main" id="{68831F0B-911E-FAC9-8C5D-5B0B344D66D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096833" y="485054"/>
            <a:ext cx="1392392" cy="1205634"/>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18" name="Encre 17">
                <a:extLst>
                  <a:ext uri="{FF2B5EF4-FFF2-40B4-BE49-F238E27FC236}">
                    <a16:creationId xmlns:a16="http://schemas.microsoft.com/office/drawing/2014/main" id="{B0C07A13-0819-6F3F-4429-11664F5CC342}"/>
                  </a:ext>
                </a:extLst>
              </p14:cNvPr>
              <p14:cNvContentPartPr/>
              <p14:nvPr/>
            </p14:nvContentPartPr>
            <p14:xfrm>
              <a:off x="5115026" y="2964883"/>
              <a:ext cx="542880" cy="1460880"/>
            </p14:xfrm>
          </p:contentPart>
        </mc:Choice>
        <mc:Fallback xmlns="">
          <p:pic>
            <p:nvPicPr>
              <p:cNvPr id="18" name="Encre 17">
                <a:extLst>
                  <a:ext uri="{FF2B5EF4-FFF2-40B4-BE49-F238E27FC236}">
                    <a16:creationId xmlns:a16="http://schemas.microsoft.com/office/drawing/2014/main" id="{B0C07A13-0819-6F3F-4429-11664F5CC342}"/>
                  </a:ext>
                </a:extLst>
              </p:cNvPr>
              <p:cNvPicPr/>
              <p:nvPr/>
            </p:nvPicPr>
            <p:blipFill>
              <a:blip r:embed="rId5"/>
              <a:stretch>
                <a:fillRect/>
              </a:stretch>
            </p:blipFill>
            <p:spPr>
              <a:xfrm>
                <a:off x="5061386" y="2857243"/>
                <a:ext cx="650520" cy="167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Encre 18">
                <a:extLst>
                  <a:ext uri="{FF2B5EF4-FFF2-40B4-BE49-F238E27FC236}">
                    <a16:creationId xmlns:a16="http://schemas.microsoft.com/office/drawing/2014/main" id="{E9CCD257-98FD-1710-EFF3-0FD4A868D0CC}"/>
                  </a:ext>
                </a:extLst>
              </p14:cNvPr>
              <p14:cNvContentPartPr/>
              <p14:nvPr/>
            </p14:nvContentPartPr>
            <p14:xfrm>
              <a:off x="5319146" y="4949923"/>
              <a:ext cx="360" cy="360"/>
            </p14:xfrm>
          </p:contentPart>
        </mc:Choice>
        <mc:Fallback xmlns="">
          <p:pic>
            <p:nvPicPr>
              <p:cNvPr id="19" name="Encre 18">
                <a:extLst>
                  <a:ext uri="{FF2B5EF4-FFF2-40B4-BE49-F238E27FC236}">
                    <a16:creationId xmlns:a16="http://schemas.microsoft.com/office/drawing/2014/main" id="{E9CCD257-98FD-1710-EFF3-0FD4A868D0CC}"/>
                  </a:ext>
                </a:extLst>
              </p:cNvPr>
              <p:cNvPicPr/>
              <p:nvPr/>
            </p:nvPicPr>
            <p:blipFill>
              <a:blip r:embed="rId7"/>
              <a:stretch>
                <a:fillRect/>
              </a:stretch>
            </p:blipFill>
            <p:spPr>
              <a:xfrm>
                <a:off x="5265146" y="484192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Encre 19">
                <a:extLst>
                  <a:ext uri="{FF2B5EF4-FFF2-40B4-BE49-F238E27FC236}">
                    <a16:creationId xmlns:a16="http://schemas.microsoft.com/office/drawing/2014/main" id="{49F43429-51D2-0F38-3A56-3BBD3335E0CA}"/>
                  </a:ext>
                </a:extLst>
              </p14:cNvPr>
              <p14:cNvContentPartPr/>
              <p14:nvPr/>
            </p14:nvContentPartPr>
            <p14:xfrm>
              <a:off x="5244266" y="4776763"/>
              <a:ext cx="135000" cy="141840"/>
            </p14:xfrm>
          </p:contentPart>
        </mc:Choice>
        <mc:Fallback xmlns="">
          <p:pic>
            <p:nvPicPr>
              <p:cNvPr id="20" name="Encre 19">
                <a:extLst>
                  <a:ext uri="{FF2B5EF4-FFF2-40B4-BE49-F238E27FC236}">
                    <a16:creationId xmlns:a16="http://schemas.microsoft.com/office/drawing/2014/main" id="{49F43429-51D2-0F38-3A56-3BBD3335E0CA}"/>
                  </a:ext>
                </a:extLst>
              </p:cNvPr>
              <p:cNvPicPr/>
              <p:nvPr/>
            </p:nvPicPr>
            <p:blipFill>
              <a:blip r:embed="rId9"/>
              <a:stretch>
                <a:fillRect/>
              </a:stretch>
            </p:blipFill>
            <p:spPr>
              <a:xfrm>
                <a:off x="5190626" y="4668763"/>
                <a:ext cx="242640" cy="357480"/>
              </a:xfrm>
              <a:prstGeom prst="rect">
                <a:avLst/>
              </a:prstGeom>
            </p:spPr>
          </p:pic>
        </mc:Fallback>
      </mc:AlternateContent>
      <p:sp>
        <p:nvSpPr>
          <p:cNvPr id="6" name="Zone de texte 6">
            <a:extLst>
              <a:ext uri="{FF2B5EF4-FFF2-40B4-BE49-F238E27FC236}">
                <a16:creationId xmlns:a16="http://schemas.microsoft.com/office/drawing/2014/main" id="{D2073ECE-B663-E8BD-73A8-A8C03F5E86B2}"/>
              </a:ext>
            </a:extLst>
          </p:cNvPr>
          <p:cNvSpPr txBox="1"/>
          <p:nvPr/>
        </p:nvSpPr>
        <p:spPr>
          <a:xfrm>
            <a:off x="847887" y="517895"/>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425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360D038-B680-1CDF-4A5E-1E1A16CCC845}"/>
              </a:ext>
            </a:extLst>
          </p:cNvPr>
          <p:cNvSpPr>
            <a:spLocks noGrp="1"/>
          </p:cNvSpPr>
          <p:nvPr>
            <p:ph type="title"/>
          </p:nvPr>
        </p:nvSpPr>
        <p:spPr/>
        <p:txBody>
          <a:bodyPr/>
          <a:lstStyle/>
          <a:p>
            <a:r>
              <a:rPr lang="fr-FR" dirty="0"/>
              <a:t>,</a:t>
            </a:r>
          </a:p>
        </p:txBody>
      </p:sp>
      <p:pic>
        <p:nvPicPr>
          <p:cNvPr id="11" name="Image 10">
            <a:extLst>
              <a:ext uri="{FF2B5EF4-FFF2-40B4-BE49-F238E27FC236}">
                <a16:creationId xmlns:a16="http://schemas.microsoft.com/office/drawing/2014/main" id="{22B8E7E0-0E20-9780-9352-59AB79C9CBA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096833" y="485054"/>
            <a:ext cx="1392392" cy="1205634"/>
          </a:xfrm>
          <a:prstGeom prst="rect">
            <a:avLst/>
          </a:prstGeom>
          <a:noFill/>
          <a:ln>
            <a:noFill/>
          </a:ln>
        </p:spPr>
      </p:pic>
      <p:sp>
        <p:nvSpPr>
          <p:cNvPr id="12" name="Titre 5">
            <a:extLst>
              <a:ext uri="{FF2B5EF4-FFF2-40B4-BE49-F238E27FC236}">
                <a16:creationId xmlns:a16="http://schemas.microsoft.com/office/drawing/2014/main" id="{1060C2F6-1D17-D7A1-8480-C5A3126C48DE}"/>
              </a:ext>
            </a:extLst>
          </p:cNvPr>
          <p:cNvSpPr>
            <a:spLocks noGrp="1"/>
          </p:cNvSpPr>
          <p:nvPr>
            <p:ph sz="half" idx="1"/>
          </p:nvPr>
        </p:nvSpPr>
        <p:spPr>
          <a:xfrm>
            <a:off x="838200" y="1825625"/>
            <a:ext cx="10257692" cy="4351338"/>
          </a:xfrm>
          <a:solidFill>
            <a:schemeClr val="accent2">
              <a:lumMod val="40000"/>
              <a:lumOff val="60000"/>
            </a:schemeClr>
          </a:solidFill>
        </p:spPr>
        <p:txBody>
          <a:bodyPr/>
          <a:lstStyle/>
          <a:p>
            <a:pPr marL="0" indent="0" algn="ctr">
              <a:buNone/>
            </a:pPr>
            <a:r>
              <a:rPr lang="fr-FR" b="1" dirty="0">
                <a:solidFill>
                  <a:srgbClr val="002060"/>
                </a:solidFill>
              </a:rPr>
              <a:t>AKSANTI!</a:t>
            </a:r>
            <a:br>
              <a:rPr lang="fr-FR" b="1" dirty="0">
                <a:solidFill>
                  <a:srgbClr val="002060"/>
                </a:solidFill>
              </a:rPr>
            </a:br>
            <a:br>
              <a:rPr lang="fr-FR" b="1" dirty="0">
                <a:solidFill>
                  <a:srgbClr val="002060"/>
                </a:solidFill>
              </a:rPr>
            </a:br>
            <a:br>
              <a:rPr lang="fr-FR" b="1" dirty="0">
                <a:solidFill>
                  <a:srgbClr val="002060"/>
                </a:solidFill>
              </a:rPr>
            </a:br>
            <a:r>
              <a:rPr lang="fr-FR" b="1" dirty="0">
                <a:solidFill>
                  <a:srgbClr val="002060"/>
                </a:solidFill>
              </a:rPr>
              <a:t>MATONDO!</a:t>
            </a:r>
            <a:br>
              <a:rPr lang="fr-FR" b="1" dirty="0">
                <a:solidFill>
                  <a:srgbClr val="002060"/>
                </a:solidFill>
              </a:rPr>
            </a:br>
            <a:br>
              <a:rPr lang="fr-FR" b="1" dirty="0">
                <a:solidFill>
                  <a:srgbClr val="002060"/>
                </a:solidFill>
              </a:rPr>
            </a:br>
            <a:br>
              <a:rPr lang="fr-FR" b="1" dirty="0">
                <a:solidFill>
                  <a:srgbClr val="002060"/>
                </a:solidFill>
              </a:rPr>
            </a:br>
            <a:r>
              <a:rPr lang="fr-FR" b="1" dirty="0">
                <a:solidFill>
                  <a:srgbClr val="002060"/>
                </a:solidFill>
              </a:rPr>
              <a:t>MERCI!</a:t>
            </a:r>
            <a:br>
              <a:rPr lang="fr-FR" b="1" dirty="0">
                <a:solidFill>
                  <a:srgbClr val="002060"/>
                </a:solidFill>
              </a:rPr>
            </a:br>
            <a:br>
              <a:rPr lang="fr-FR" b="1" dirty="0">
                <a:solidFill>
                  <a:srgbClr val="002060"/>
                </a:solidFill>
              </a:rPr>
            </a:br>
            <a:br>
              <a:rPr lang="fr-FR" b="1" dirty="0">
                <a:solidFill>
                  <a:srgbClr val="002060"/>
                </a:solidFill>
              </a:rPr>
            </a:br>
            <a:r>
              <a:rPr lang="fr-FR" b="1" dirty="0">
                <a:solidFill>
                  <a:srgbClr val="002060"/>
                </a:solidFill>
              </a:rPr>
              <a:t>THANKS</a:t>
            </a:r>
            <a:r>
              <a:rPr lang="fr-FR" dirty="0"/>
              <a:t>!</a:t>
            </a:r>
          </a:p>
        </p:txBody>
      </p:sp>
      <p:sp>
        <p:nvSpPr>
          <p:cNvPr id="2" name="Zone de texte 6">
            <a:extLst>
              <a:ext uri="{FF2B5EF4-FFF2-40B4-BE49-F238E27FC236}">
                <a16:creationId xmlns:a16="http://schemas.microsoft.com/office/drawing/2014/main" id="{11D8F1F1-5D0C-82EE-BAF8-4A88FE346078}"/>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986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418D5-6D87-752C-D7B4-6EF3D17F73D8}"/>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EF74C683-8311-F6C9-5AAD-859473A71431}"/>
              </a:ext>
            </a:extLst>
          </p:cNvPr>
          <p:cNvSpPr>
            <a:spLocks noGrp="1"/>
          </p:cNvSpPr>
          <p:nvPr>
            <p:ph idx="1"/>
          </p:nvPr>
        </p:nvSpPr>
        <p:spPr>
          <a:xfrm>
            <a:off x="838200" y="2587556"/>
            <a:ext cx="10515600" cy="2986291"/>
          </a:xfrm>
        </p:spPr>
        <p:txBody>
          <a:bodyPr>
            <a:normAutofit lnSpcReduction="10000"/>
          </a:bodyPr>
          <a:lstStyle/>
          <a:p>
            <a:pPr marL="0" indent="0" algn="ctr">
              <a:buNone/>
            </a:pPr>
            <a:r>
              <a:rPr lang="fr-FR" sz="4400" b="1" i="1" u="sng" strike="noStrike" baseline="0" dirty="0">
                <a:latin typeface="Helvetica-Bold"/>
              </a:rPr>
              <a:t>Abus sexuel</a:t>
            </a:r>
            <a:r>
              <a:rPr lang="fr-FR" sz="4400" b="1" i="1" strike="noStrike" baseline="0" dirty="0">
                <a:latin typeface="Helvetica-Bold"/>
              </a:rPr>
              <a:t> </a:t>
            </a:r>
            <a:r>
              <a:rPr lang="fr-FR" sz="4400" b="1" i="1" u="none" strike="noStrike" baseline="0" dirty="0">
                <a:solidFill>
                  <a:srgbClr val="0070C0"/>
                </a:solidFill>
                <a:latin typeface="Helvetica" panose="020B0604020202020204" pitchFamily="34" charset="0"/>
              </a:rPr>
              <a:t>est une intrusion physique réelle ou menacée de nature sexuelle, perpétrée de force / </a:t>
            </a:r>
            <a:r>
              <a:rPr lang="fr-FR" sz="4400" b="1" i="1" dirty="0">
                <a:solidFill>
                  <a:srgbClr val="0070C0"/>
                </a:solidFill>
                <a:latin typeface="Helvetica" panose="020B0604020202020204" pitchFamily="34" charset="0"/>
              </a:rPr>
              <a:t>avec contrainte,  ou à la faveur d’un rapport inégal</a:t>
            </a:r>
          </a:p>
          <a:p>
            <a:pPr marL="0" indent="0" algn="ctr">
              <a:buNone/>
            </a:pPr>
            <a:endParaRPr lang="fr-FR" sz="4400" b="1" i="1" dirty="0">
              <a:solidFill>
                <a:srgbClr val="0070C0"/>
              </a:solidFill>
            </a:endParaRPr>
          </a:p>
        </p:txBody>
      </p:sp>
      <p:pic>
        <p:nvPicPr>
          <p:cNvPr id="7" name="Image 6">
            <a:extLst>
              <a:ext uri="{FF2B5EF4-FFF2-40B4-BE49-F238E27FC236}">
                <a16:creationId xmlns:a16="http://schemas.microsoft.com/office/drawing/2014/main" id="{D8721CB5-BFE6-C7E8-2D0C-F402CF004FA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096833" y="485054"/>
            <a:ext cx="1392392" cy="1205634"/>
          </a:xfrm>
          <a:prstGeom prst="rect">
            <a:avLst/>
          </a:prstGeom>
          <a:noFill/>
          <a:ln>
            <a:noFill/>
          </a:ln>
        </p:spPr>
      </p:pic>
      <p:sp>
        <p:nvSpPr>
          <p:cNvPr id="4" name="Zone de texte 6">
            <a:extLst>
              <a:ext uri="{FF2B5EF4-FFF2-40B4-BE49-F238E27FC236}">
                <a16:creationId xmlns:a16="http://schemas.microsoft.com/office/drawing/2014/main" id="{5FA72106-E9C2-1362-0ED4-DF4676DEFF75}"/>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421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67BAA4-2B1D-21BF-366C-135C1566574F}"/>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BC8FB0BE-B2AE-E8D3-EA81-CFC219BACDAF}"/>
              </a:ext>
            </a:extLst>
          </p:cNvPr>
          <p:cNvSpPr>
            <a:spLocks noGrp="1"/>
          </p:cNvSpPr>
          <p:nvPr>
            <p:ph idx="1"/>
          </p:nvPr>
        </p:nvSpPr>
        <p:spPr/>
        <p:txBody>
          <a:bodyPr/>
          <a:lstStyle/>
          <a:p>
            <a:pPr marL="0" indent="0">
              <a:buNone/>
            </a:pPr>
            <a:r>
              <a:rPr lang="fr-FR" sz="6000" b="1" dirty="0">
                <a:solidFill>
                  <a:srgbClr val="4F6228"/>
                </a:solidFill>
                <a:latin typeface="Helvetica-Bold"/>
              </a:rPr>
              <a:t>C’est quoi une Exploitation sexuelle    </a:t>
            </a:r>
          </a:p>
        </p:txBody>
      </p:sp>
      <mc:AlternateContent xmlns:mc="http://schemas.openxmlformats.org/markup-compatibility/2006" xmlns:p14="http://schemas.microsoft.com/office/powerpoint/2010/main">
        <mc:Choice Requires="p14">
          <p:contentPart p14:bwMode="auto" r:id="rId2">
            <p14:nvContentPartPr>
              <p14:cNvPr id="4" name="Encre 3">
                <a:extLst>
                  <a:ext uri="{FF2B5EF4-FFF2-40B4-BE49-F238E27FC236}">
                    <a16:creationId xmlns:a16="http://schemas.microsoft.com/office/drawing/2014/main" id="{8A1EFCE0-08B6-F24F-46CF-548BDBD27887}"/>
                  </a:ext>
                </a:extLst>
              </p14:cNvPr>
              <p14:cNvContentPartPr/>
              <p14:nvPr/>
            </p14:nvContentPartPr>
            <p14:xfrm>
              <a:off x="5115026" y="2964883"/>
              <a:ext cx="542880" cy="1460880"/>
            </p14:xfrm>
          </p:contentPart>
        </mc:Choice>
        <mc:Fallback xmlns="">
          <p:pic>
            <p:nvPicPr>
              <p:cNvPr id="4" name="Encre 3">
                <a:extLst>
                  <a:ext uri="{FF2B5EF4-FFF2-40B4-BE49-F238E27FC236}">
                    <a16:creationId xmlns:a16="http://schemas.microsoft.com/office/drawing/2014/main" id="{8A1EFCE0-08B6-F24F-46CF-548BDBD27887}"/>
                  </a:ext>
                </a:extLst>
              </p:cNvPr>
              <p:cNvPicPr/>
              <p:nvPr/>
            </p:nvPicPr>
            <p:blipFill>
              <a:blip r:embed="rId3"/>
              <a:stretch>
                <a:fillRect/>
              </a:stretch>
            </p:blipFill>
            <p:spPr>
              <a:xfrm>
                <a:off x="5061386" y="2857243"/>
                <a:ext cx="650520" cy="1676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cre 4">
                <a:extLst>
                  <a:ext uri="{FF2B5EF4-FFF2-40B4-BE49-F238E27FC236}">
                    <a16:creationId xmlns:a16="http://schemas.microsoft.com/office/drawing/2014/main" id="{0D899696-9709-B47F-9FAF-E284D8C69632}"/>
                  </a:ext>
                </a:extLst>
              </p14:cNvPr>
              <p14:cNvContentPartPr/>
              <p14:nvPr/>
            </p14:nvContentPartPr>
            <p14:xfrm>
              <a:off x="5244266" y="4776763"/>
              <a:ext cx="135000" cy="141840"/>
            </p14:xfrm>
          </p:contentPart>
        </mc:Choice>
        <mc:Fallback xmlns="">
          <p:pic>
            <p:nvPicPr>
              <p:cNvPr id="5" name="Encre 4">
                <a:extLst>
                  <a:ext uri="{FF2B5EF4-FFF2-40B4-BE49-F238E27FC236}">
                    <a16:creationId xmlns:a16="http://schemas.microsoft.com/office/drawing/2014/main" id="{0D899696-9709-B47F-9FAF-E284D8C69632}"/>
                  </a:ext>
                </a:extLst>
              </p:cNvPr>
              <p:cNvPicPr/>
              <p:nvPr/>
            </p:nvPicPr>
            <p:blipFill>
              <a:blip r:embed="rId5"/>
              <a:stretch>
                <a:fillRect/>
              </a:stretch>
            </p:blipFill>
            <p:spPr>
              <a:xfrm>
                <a:off x="5190626" y="4668763"/>
                <a:ext cx="242640" cy="357480"/>
              </a:xfrm>
              <a:prstGeom prst="rect">
                <a:avLst/>
              </a:prstGeom>
            </p:spPr>
          </p:pic>
        </mc:Fallback>
      </mc:AlternateContent>
      <p:pic>
        <p:nvPicPr>
          <p:cNvPr id="7" name="Image 6">
            <a:extLst>
              <a:ext uri="{FF2B5EF4-FFF2-40B4-BE49-F238E27FC236}">
                <a16:creationId xmlns:a16="http://schemas.microsoft.com/office/drawing/2014/main" id="{43C4C295-080C-7842-DBD8-3624BAF41DB7}"/>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838903" y="402088"/>
            <a:ext cx="1392392" cy="1205634"/>
          </a:xfrm>
          <a:prstGeom prst="rect">
            <a:avLst/>
          </a:prstGeom>
          <a:noFill/>
          <a:ln>
            <a:noFill/>
          </a:ln>
        </p:spPr>
      </p:pic>
      <p:sp>
        <p:nvSpPr>
          <p:cNvPr id="8" name="Zone de texte 6">
            <a:extLst>
              <a:ext uri="{FF2B5EF4-FFF2-40B4-BE49-F238E27FC236}">
                <a16:creationId xmlns:a16="http://schemas.microsoft.com/office/drawing/2014/main" id="{478E122E-2062-BCE8-4406-DB5994A3B3FC}"/>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21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89B5A-5EC7-4017-EFFE-AD1F2AA02305}"/>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A324210B-D537-23F1-3496-DBCC420C8B10}"/>
              </a:ext>
            </a:extLst>
          </p:cNvPr>
          <p:cNvSpPr>
            <a:spLocks noGrp="1"/>
          </p:cNvSpPr>
          <p:nvPr>
            <p:ph idx="1"/>
          </p:nvPr>
        </p:nvSpPr>
        <p:spPr/>
        <p:txBody>
          <a:bodyPr>
            <a:normAutofit/>
          </a:bodyPr>
          <a:lstStyle/>
          <a:p>
            <a:pPr marL="0" indent="0" algn="l">
              <a:buNone/>
            </a:pPr>
            <a:r>
              <a:rPr lang="fr-FR" sz="4100" b="1" i="1" u="sng" dirty="0">
                <a:latin typeface="Helvetica-Bold"/>
              </a:rPr>
              <a:t>Une exploitation sexuelle</a:t>
            </a:r>
            <a:r>
              <a:rPr lang="fr-FR" sz="4100" b="1" i="1" dirty="0">
                <a:solidFill>
                  <a:srgbClr val="0070C0"/>
                </a:solidFill>
                <a:latin typeface="Helvetica-Bold"/>
              </a:rPr>
              <a:t> </a:t>
            </a:r>
            <a:r>
              <a:rPr lang="fr-FR" sz="4100" i="1" dirty="0">
                <a:latin typeface="Helvetica-Bold"/>
              </a:rPr>
              <a:t>c’est </a:t>
            </a:r>
          </a:p>
          <a:p>
            <a:pPr marL="0" indent="0">
              <a:buNone/>
            </a:pPr>
            <a:r>
              <a:rPr lang="fr-FR" sz="4000" i="1" dirty="0">
                <a:latin typeface="Helvetica-Bold"/>
              </a:rPr>
              <a:t>Le fait </a:t>
            </a:r>
            <a:r>
              <a:rPr lang="fr-FR" altLang="es-AR" sz="4000" b="1" i="1" dirty="0">
                <a:solidFill>
                  <a:srgbClr val="0070C0"/>
                </a:solidFill>
                <a:latin typeface="Helvetica-Bold"/>
              </a:rPr>
              <a:t>d’abuser ou de tenter d’abuser </a:t>
            </a:r>
            <a:r>
              <a:rPr lang="fr-FR" sz="4000" i="1" dirty="0">
                <a:latin typeface="Helvetica-Bold"/>
              </a:rPr>
              <a:t>à des fins sexuelles</a:t>
            </a:r>
            <a:r>
              <a:rPr lang="fr-FR" altLang="es-AR" sz="4000" i="1" dirty="0">
                <a:latin typeface="Helvetica-Bold"/>
              </a:rPr>
              <a:t> </a:t>
            </a:r>
            <a:r>
              <a:rPr lang="fr-FR" sz="4000" i="1" dirty="0">
                <a:latin typeface="Helvetica-Bold"/>
              </a:rPr>
              <a:t>:  d’un état de </a:t>
            </a:r>
            <a:r>
              <a:rPr lang="fr-FR" sz="4000" i="1" dirty="0">
                <a:solidFill>
                  <a:srgbClr val="0070C0"/>
                </a:solidFill>
                <a:latin typeface="Helvetica-Bold"/>
              </a:rPr>
              <a:t>vulnérabilité</a:t>
            </a:r>
            <a:r>
              <a:rPr lang="fr-FR" sz="4000" i="1" dirty="0">
                <a:latin typeface="Helvetica-Bold"/>
              </a:rPr>
              <a:t>,</a:t>
            </a:r>
            <a:r>
              <a:rPr lang="en-US" sz="4000" i="1" dirty="0">
                <a:latin typeface="Helvetica-Bold"/>
              </a:rPr>
              <a:t> </a:t>
            </a:r>
            <a:r>
              <a:rPr lang="fr-FR" sz="4000" i="1" dirty="0">
                <a:latin typeface="Helvetica-Bold"/>
              </a:rPr>
              <a:t>d’un </a:t>
            </a:r>
            <a:r>
              <a:rPr lang="fr-FR" sz="4000" i="1" dirty="0">
                <a:solidFill>
                  <a:srgbClr val="0070C0"/>
                </a:solidFill>
                <a:latin typeface="Helvetica-Bold"/>
              </a:rPr>
              <a:t>rapport de pouvoir </a:t>
            </a:r>
            <a:r>
              <a:rPr lang="en-US" sz="4000" i="1" dirty="0">
                <a:solidFill>
                  <a:srgbClr val="0070C0"/>
                </a:solidFill>
                <a:latin typeface="Helvetica-Bold"/>
              </a:rPr>
              <a:t> </a:t>
            </a:r>
            <a:r>
              <a:rPr lang="en-US" sz="4000" i="1" dirty="0" err="1">
                <a:latin typeface="Helvetica-Bold"/>
              </a:rPr>
              <a:t>ou</a:t>
            </a:r>
            <a:r>
              <a:rPr lang="en-US" sz="4000" i="1" dirty="0">
                <a:latin typeface="Helvetica-Bold"/>
              </a:rPr>
              <a:t> </a:t>
            </a:r>
            <a:r>
              <a:rPr lang="fr-FR" sz="4000" i="1" dirty="0">
                <a:latin typeface="Helvetica-Bold"/>
              </a:rPr>
              <a:t>de rapports de </a:t>
            </a:r>
            <a:r>
              <a:rPr lang="fr-FR" sz="4000" i="1" dirty="0">
                <a:solidFill>
                  <a:srgbClr val="0070C0"/>
                </a:solidFill>
                <a:latin typeface="Helvetica-Bold"/>
              </a:rPr>
              <a:t>confiance</a:t>
            </a:r>
            <a:r>
              <a:rPr lang="fr-FR" sz="4000" i="1" dirty="0">
                <a:latin typeface="Helvetica-Bold"/>
              </a:rPr>
              <a:t> y compris mais non exclusivement en vue d’en tirer un avantage  </a:t>
            </a:r>
            <a:r>
              <a:rPr lang="fr-FR" altLang="es-AR" sz="4000" i="1" dirty="0">
                <a:latin typeface="Helvetica-Bold"/>
              </a:rPr>
              <a:t>pécuniaire</a:t>
            </a:r>
            <a:r>
              <a:rPr lang="fr-FR" sz="4000" i="1" dirty="0">
                <a:latin typeface="Helvetica-Bold"/>
              </a:rPr>
              <a:t>, social ou politique; </a:t>
            </a:r>
          </a:p>
          <a:p>
            <a:pPr marL="0" indent="0" algn="l">
              <a:buNone/>
            </a:pPr>
            <a:endParaRPr lang="fr-FR" sz="4100" b="1" i="1" dirty="0">
              <a:solidFill>
                <a:srgbClr val="0070C0"/>
              </a:solidFill>
              <a:latin typeface="Helvetica-Bold"/>
            </a:endParaRPr>
          </a:p>
        </p:txBody>
      </p:sp>
      <p:pic>
        <p:nvPicPr>
          <p:cNvPr id="5" name="Image 4">
            <a:extLst>
              <a:ext uri="{FF2B5EF4-FFF2-40B4-BE49-F238E27FC236}">
                <a16:creationId xmlns:a16="http://schemas.microsoft.com/office/drawing/2014/main" id="{17A6CBA9-A014-FF57-AF23-ACE408C033C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91203C3C-1ED6-EE36-DD9C-E53157E0C5D9}"/>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18C61-8E11-4B0A-D26D-11098B10301D}"/>
              </a:ext>
            </a:extLst>
          </p:cNvPr>
          <p:cNvSpPr>
            <a:spLocks noGrp="1"/>
          </p:cNvSpPr>
          <p:nvPr>
            <p:ph type="title"/>
          </p:nvPr>
        </p:nvSpPr>
        <p:spPr/>
        <p:txBody>
          <a:bodyPr/>
          <a:lstStyle/>
          <a:p>
            <a:r>
              <a:rPr lang="fr-FR" dirty="0"/>
              <a:t>,</a:t>
            </a:r>
          </a:p>
        </p:txBody>
      </p:sp>
      <p:sp>
        <p:nvSpPr>
          <p:cNvPr id="3" name="Espace réservé du contenu 2">
            <a:extLst>
              <a:ext uri="{FF2B5EF4-FFF2-40B4-BE49-F238E27FC236}">
                <a16:creationId xmlns:a16="http://schemas.microsoft.com/office/drawing/2014/main" id="{08818B3D-E954-7B99-6249-AF5A34420B76}"/>
              </a:ext>
            </a:extLst>
          </p:cNvPr>
          <p:cNvSpPr>
            <a:spLocks noGrp="1"/>
          </p:cNvSpPr>
          <p:nvPr>
            <p:ph idx="1"/>
          </p:nvPr>
        </p:nvSpPr>
        <p:spPr/>
        <p:txBody>
          <a:bodyPr>
            <a:normAutofit lnSpcReduction="10000"/>
          </a:bodyPr>
          <a:lstStyle/>
          <a:p>
            <a:pPr marL="457200" lvl="1" indent="0">
              <a:buNone/>
            </a:pPr>
            <a:r>
              <a:rPr lang="fr-FR" sz="4100" b="1" i="1" u="sng" dirty="0">
                <a:latin typeface="Helvetica-Bold"/>
              </a:rPr>
              <a:t>Exploitation et abus sexuels (SEA)</a:t>
            </a:r>
          </a:p>
          <a:p>
            <a:pPr marL="914400" lvl="1" indent="-457200">
              <a:buFont typeface="Arial" panose="020B0604020202020204" pitchFamily="34" charset="0"/>
              <a:buChar char="•"/>
            </a:pPr>
            <a:r>
              <a:rPr lang="fr-FR" sz="4000" b="1" i="1" dirty="0">
                <a:solidFill>
                  <a:srgbClr val="0070C0"/>
                </a:solidFill>
                <a:latin typeface="Helvetica-Bold"/>
              </a:rPr>
              <a:t>Auteur</a:t>
            </a:r>
            <a:r>
              <a:rPr lang="fr-FR" sz="4000" i="1" dirty="0">
                <a:latin typeface="Helvetica-Bold"/>
              </a:rPr>
              <a:t> est un </a:t>
            </a:r>
            <a:r>
              <a:rPr lang="fr-FR" sz="4000" i="1" dirty="0">
                <a:solidFill>
                  <a:srgbClr val="0070C0"/>
                </a:solidFill>
                <a:latin typeface="Helvetica-Bold"/>
              </a:rPr>
              <a:t>acteur humanitaire</a:t>
            </a:r>
          </a:p>
          <a:p>
            <a:pPr lvl="1"/>
            <a:endParaRPr lang="fr-FR" sz="4000" i="1" dirty="0">
              <a:latin typeface="Helvetica-Bold"/>
            </a:endParaRPr>
          </a:p>
          <a:p>
            <a:pPr marL="914400" lvl="1" indent="-457200">
              <a:buFont typeface="Arial" panose="020B0604020202020204" pitchFamily="34" charset="0"/>
              <a:buChar char="•"/>
            </a:pPr>
            <a:r>
              <a:rPr lang="fr-FR" sz="4000" b="1" i="1" dirty="0">
                <a:solidFill>
                  <a:srgbClr val="0070C0"/>
                </a:solidFill>
                <a:latin typeface="Helvetica-Bold"/>
              </a:rPr>
              <a:t>Réponse différente </a:t>
            </a:r>
            <a:r>
              <a:rPr lang="fr-FR" sz="4000" i="1" dirty="0">
                <a:latin typeface="Helvetica-Bold"/>
              </a:rPr>
              <a:t>notamment </a:t>
            </a:r>
            <a:r>
              <a:rPr lang="fr-FR" sz="4000" i="1" dirty="0">
                <a:solidFill>
                  <a:srgbClr val="0070C0"/>
                </a:solidFill>
                <a:latin typeface="Helvetica-Bold"/>
              </a:rPr>
              <a:t>l’exception au consentement </a:t>
            </a:r>
            <a:r>
              <a:rPr lang="fr-FR" sz="4000" i="1" dirty="0">
                <a:latin typeface="Helvetica-Bold"/>
              </a:rPr>
              <a:t>de la personne survivante</a:t>
            </a:r>
          </a:p>
          <a:p>
            <a:pPr lvl="1"/>
            <a:endParaRPr lang="fr-FR" sz="4000" i="1" dirty="0">
              <a:latin typeface="Helvetica-Bold"/>
            </a:endParaRPr>
          </a:p>
          <a:p>
            <a:pPr marL="914400" lvl="1" indent="-457200">
              <a:buFont typeface="Arial" panose="020B0604020202020204" pitchFamily="34" charset="0"/>
              <a:buChar char="•"/>
            </a:pPr>
            <a:r>
              <a:rPr lang="fr-FR" sz="4000" b="1" i="1" dirty="0">
                <a:solidFill>
                  <a:srgbClr val="0070C0"/>
                </a:solidFill>
                <a:latin typeface="Helvetica-Bold"/>
              </a:rPr>
              <a:t>Signalement obligatoire</a:t>
            </a:r>
          </a:p>
          <a:p>
            <a:endParaRPr lang="fr-FR" dirty="0"/>
          </a:p>
        </p:txBody>
      </p:sp>
      <p:pic>
        <p:nvPicPr>
          <p:cNvPr id="5" name="Image 4">
            <a:extLst>
              <a:ext uri="{FF2B5EF4-FFF2-40B4-BE49-F238E27FC236}">
                <a16:creationId xmlns:a16="http://schemas.microsoft.com/office/drawing/2014/main" id="{F4B59F26-555D-0A39-22BF-98BB5E6A63A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893" t="25938" r="59465" b="10522"/>
          <a:stretch>
            <a:fillRect/>
          </a:stretch>
        </p:blipFill>
        <p:spPr bwMode="auto">
          <a:xfrm>
            <a:off x="9961408" y="365125"/>
            <a:ext cx="1392392" cy="1205634"/>
          </a:xfrm>
          <a:prstGeom prst="rect">
            <a:avLst/>
          </a:prstGeom>
          <a:noFill/>
          <a:ln>
            <a:noFill/>
          </a:ln>
        </p:spPr>
      </p:pic>
      <p:sp>
        <p:nvSpPr>
          <p:cNvPr id="6" name="Zone de texte 6">
            <a:extLst>
              <a:ext uri="{FF2B5EF4-FFF2-40B4-BE49-F238E27FC236}">
                <a16:creationId xmlns:a16="http://schemas.microsoft.com/office/drawing/2014/main" id="{8C53BE4B-EF5C-ADE5-8981-BEAB2BB62021}"/>
              </a:ext>
            </a:extLst>
          </p:cNvPr>
          <p:cNvSpPr txBox="1"/>
          <p:nvPr/>
        </p:nvSpPr>
        <p:spPr>
          <a:xfrm>
            <a:off x="847887" y="490187"/>
            <a:ext cx="3751821" cy="132556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2000" dirty="0">
                <a:ln>
                  <a:noFill/>
                </a:ln>
                <a:solidFill>
                  <a:srgbClr val="000000"/>
                </a:solidFill>
                <a:effectLst>
                  <a:outerShdw blurRad="38100" dist="19050" dir="2700000" algn="tl">
                    <a:schemeClr val="dk1">
                      <a:alpha val="40000"/>
                    </a:schemeClr>
                  </a:outerShdw>
                </a:effectLst>
                <a:latin typeface="Bahnschrift Condensed" panose="020B0502040204020203" pitchFamily="34" charset="0"/>
                <a:ea typeface="Calibri" panose="020F0502020204030204" pitchFamily="34" charset="0"/>
                <a:cs typeface="Arial" panose="020B0604020202020204" pitchFamily="34" charset="0"/>
              </a:rPr>
              <a:t>Projet financé par le Fonds de communication et de sensibilisation communautaire interagences PSEA</a:t>
            </a:r>
            <a:endParaRPr lang="fr-FR" sz="20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85540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2726</Words>
  <Application>Microsoft Office PowerPoint</Application>
  <PresentationFormat>Grand écran</PresentationFormat>
  <Paragraphs>248</Paragraphs>
  <Slides>50</Slides>
  <Notes>7</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50</vt:i4>
      </vt:variant>
    </vt:vector>
  </HeadingPairs>
  <TitlesOfParts>
    <vt:vector size="65" baseType="lpstr">
      <vt:lpstr>Arial</vt:lpstr>
      <vt:lpstr>Arial Narrow</vt:lpstr>
      <vt:lpstr>Avenir-Book</vt:lpstr>
      <vt:lpstr>Bahnschrift Condensed</vt:lpstr>
      <vt:lpstr>Baskerville Old Face</vt:lpstr>
      <vt:lpstr>Bell MT</vt:lpstr>
      <vt:lpstr>Calibri</vt:lpstr>
      <vt:lpstr>Calibri Light</vt:lpstr>
      <vt:lpstr>Gill Sans MT</vt:lpstr>
      <vt:lpstr>Gisha</vt:lpstr>
      <vt:lpstr>Helvetica</vt:lpstr>
      <vt:lpstr>Helvetica-Bold</vt:lpstr>
      <vt:lpstr>Segoe UI</vt:lpstr>
      <vt:lpstr>Wingdings</vt:lpstr>
      <vt:lpstr>Thème Office</vt:lpstr>
      <vt:lpstr>  </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Présentation PowerPoint</vt:lpstr>
      <vt:lpstr>Présentation PowerPoint</vt:lpstr>
      <vt:lpstr>Présentation PowerPoint</vt:lpstr>
      <vt:lpstr>Présentation PowerPoint</vt:lpstr>
      <vt:lpstr>,</vt:lpstr>
      <vt:lpstr>Présentation PowerPoint</vt:lpstr>
      <vt:lpstr>,</vt:lpstr>
      <vt:lpstr>Présentation PowerPoint</vt:lpstr>
      <vt:lpstr>.</vt:lpstr>
      <vt:lpstr>Présentation PowerPoint</vt:lpstr>
      <vt:lpstr>Présentation PowerPoint</vt:lpstr>
      <vt:lpstr>EXEMPLE DE MESSAGES</vt:lpstr>
      <vt:lpstr>Présentation PowerPoint</vt:lpstr>
      <vt:lpstr>Présentation PowerPoint</vt:lpstr>
      <vt:lpstr>Assistance immédiate – Cartographie des services</vt:lpstr>
      <vt:lpstr>Le retour d’informations comme forme d’assistance</vt:lpstr>
      <vt:lpstr>Présentation PowerPoint</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Grace Wani</dc:creator>
  <cp:lastModifiedBy>Grace Wani</cp:lastModifiedBy>
  <cp:revision>21</cp:revision>
  <cp:lastPrinted>2022-11-21T15:40:53Z</cp:lastPrinted>
  <dcterms:created xsi:type="dcterms:W3CDTF">2022-09-28T09:11:34Z</dcterms:created>
  <dcterms:modified xsi:type="dcterms:W3CDTF">2022-11-21T16:26:29Z</dcterms:modified>
</cp:coreProperties>
</file>