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9" r:id="rId2"/>
    <p:sldId id="270" r:id="rId3"/>
    <p:sldId id="271" r:id="rId4"/>
    <p:sldId id="257" r:id="rId5"/>
    <p:sldId id="273" r:id="rId6"/>
    <p:sldId id="276" r:id="rId7"/>
    <p:sldId id="307" r:id="rId8"/>
    <p:sldId id="308" r:id="rId9"/>
    <p:sldId id="309" r:id="rId10"/>
    <p:sldId id="310" r:id="rId11"/>
    <p:sldId id="311" r:id="rId12"/>
    <p:sldId id="312" r:id="rId13"/>
    <p:sldId id="277" r:id="rId14"/>
    <p:sldId id="313" r:id="rId15"/>
    <p:sldId id="278" r:id="rId16"/>
    <p:sldId id="314" r:id="rId17"/>
    <p:sldId id="31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FF00FF"/>
    <a:srgbClr val="FD6454"/>
    <a:srgbClr val="FAFAF0"/>
    <a:srgbClr val="FFFFE6"/>
    <a:srgbClr val="FFFF00"/>
    <a:srgbClr val="FFFFFF"/>
    <a:srgbClr val="CB4D3C"/>
    <a:srgbClr val="F7AB31"/>
    <a:srgbClr val="ABC5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6" autoAdjust="0"/>
    <p:restoredTop sz="95256" autoAdjust="0"/>
  </p:normalViewPr>
  <p:slideViewPr>
    <p:cSldViewPr snapToGrid="0">
      <p:cViewPr varScale="1">
        <p:scale>
          <a:sx n="82" d="100"/>
          <a:sy n="82" d="100"/>
        </p:scale>
        <p:origin x="99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3F2155E2-D8F7-4AED-8B60-37FA116ADC8D}" type="datetimeFigureOut">
              <a:rPr lang="en-US" smtClean="0"/>
              <a:t>1/10/2021</a:t>
            </a:fld>
            <a:endParaRPr lang="en-US"/>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8841E4CA-1783-426A-9362-8D7240DCC12E}" type="slidenum">
              <a:rPr lang="en-US" smtClean="0"/>
              <a:t>‹#›</a:t>
            </a:fld>
            <a:endParaRPr lang="en-US"/>
          </a:p>
        </p:txBody>
      </p:sp>
    </p:spTree>
    <p:extLst>
      <p:ext uri="{BB962C8B-B14F-4D97-AF65-F5344CB8AC3E}">
        <p14:creationId xmlns:p14="http://schemas.microsoft.com/office/powerpoint/2010/main" val="55614433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1D656-2F39-44F1-8568-A68F5B8757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4E0629-07BA-4B84-B6D5-3614971D3C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A4C150-750E-44F7-AF70-69949FFDD1FD}"/>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EF4F11C9-571A-4FF3-B7CC-F3FF0AE7C5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A84577-9082-4309-85D7-F9FD2B2987CD}"/>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611439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3BB51-58EE-46AB-A14B-57D9CFF9C8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C205D5-F40D-4A7D-9571-66BADAC6D81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66574B-1A25-4A0A-A23C-2A3B55CEA19A}"/>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D1D934AC-4942-4767-8398-E19E5D9A29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614E8-103F-4E92-BCA8-EC06E27AD56E}"/>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1987417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8BC4C7-D06C-4300-B2D3-128188F2A7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636722-BA24-4159-93BA-F90EFA958E3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B11C1-52B1-441B-9498-85B2C66D2994}"/>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0DA96824-C379-472D-8AF7-10251CE764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67B16-D121-4E7B-8986-CDCA3B96A9A7}"/>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393757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23A68-1279-4E0F-B013-2042443448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6AFFAF-6131-4F36-BF41-9CCC7E02523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5C0CDB-5191-4097-8F49-37CF1552FCAF}"/>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2D9E141C-E5A4-4E7B-A3FE-5087ADFD8D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78620C-8319-4D9D-B006-E048D444548F}"/>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1078955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E6FB-1A21-4ED5-8C1A-B37BAE08B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B76EE0-C799-462E-9F6C-BB1C7BE713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59B99ED-8456-49BA-ADCA-E08C7534036E}"/>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0CABCE59-8BBE-4526-8094-B3A5337989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E60CC4-0447-4681-ADCE-D91C527E6F09}"/>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69388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15B40-699C-420F-B8C2-A746D7D9D0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1A6559-48D5-4540-8BA4-3BE3E6CE106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668B89-DEE1-4BA5-AE38-4829B152419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5F1008-F6C6-460F-84A8-5A52FAA28EFE}"/>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6" name="Footer Placeholder 5">
            <a:extLst>
              <a:ext uri="{FF2B5EF4-FFF2-40B4-BE49-F238E27FC236}">
                <a16:creationId xmlns:a16="http://schemas.microsoft.com/office/drawing/2014/main" id="{F54974C5-4170-428E-8A0D-F4EA8EE966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228452-5BA2-4C1F-AE4E-602E9A2DBD7A}"/>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55547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F1F03-08F9-4354-8A7C-692EBB0E86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404A7B-DDC6-4D4D-B1DD-47C0DD4E8C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640B1AF-21D0-4F08-AB25-F4389E8325E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F64D6A-78EE-4B1B-AEC0-E1AB81FD21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1EEF063-F582-4D9B-9B31-46A4247991C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2DB2C9-9905-4E1B-A084-56E2D18A5638}"/>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8" name="Footer Placeholder 7">
            <a:extLst>
              <a:ext uri="{FF2B5EF4-FFF2-40B4-BE49-F238E27FC236}">
                <a16:creationId xmlns:a16="http://schemas.microsoft.com/office/drawing/2014/main" id="{31FAA8B8-B74B-4AE4-8B3B-66D0691502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72A91-8978-4245-A6B8-0C4FF899C7E1}"/>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1109808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3E0D9-8629-4BB7-87AE-5661456777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23B6BD-0BBE-483F-A678-3E14CD39B728}"/>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4" name="Footer Placeholder 3">
            <a:extLst>
              <a:ext uri="{FF2B5EF4-FFF2-40B4-BE49-F238E27FC236}">
                <a16:creationId xmlns:a16="http://schemas.microsoft.com/office/drawing/2014/main" id="{9EF34841-AFA2-48D3-BF74-DE4E39A476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C1EAD7-FB7C-4432-962B-80EC9970E9E2}"/>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2925043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160552-49AD-4A1A-B9D1-4A68ECCDA3B1}"/>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3" name="Footer Placeholder 2">
            <a:extLst>
              <a:ext uri="{FF2B5EF4-FFF2-40B4-BE49-F238E27FC236}">
                <a16:creationId xmlns:a16="http://schemas.microsoft.com/office/drawing/2014/main" id="{5D990CC6-79D8-4CB1-86EC-EC88FA6CA7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467387-AE5A-4CA0-ACE3-BC0111A3A667}"/>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1497779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418C7-9F6A-4E4B-81EE-208F35E266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72AFEC-31BC-4A04-B6A3-0FB14DF06B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E8C853-82B9-4E5E-A43A-3E44E3D75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938FE6-5A57-4436-BF65-1D398D0A64B5}"/>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6" name="Footer Placeholder 5">
            <a:extLst>
              <a:ext uri="{FF2B5EF4-FFF2-40B4-BE49-F238E27FC236}">
                <a16:creationId xmlns:a16="http://schemas.microsoft.com/office/drawing/2014/main" id="{0667D913-A2D4-4A09-8D93-AECC5BD4EE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FCCF27-50B7-4FA6-A000-8754A995F3F6}"/>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1407576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055C3-04A0-4D6E-97EB-D4DB689B64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E5E78F-F437-410B-A745-82BC16C3FC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766178-2A40-495D-AC47-255DC3185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B3E104-5449-4B87-AF6A-769736618D7D}"/>
              </a:ext>
            </a:extLst>
          </p:cNvPr>
          <p:cNvSpPr>
            <a:spLocks noGrp="1"/>
          </p:cNvSpPr>
          <p:nvPr>
            <p:ph type="dt" sz="half" idx="10"/>
          </p:nvPr>
        </p:nvSpPr>
        <p:spPr/>
        <p:txBody>
          <a:bodyPr/>
          <a:lstStyle/>
          <a:p>
            <a:fld id="{12FCF468-56FA-49D2-A33C-DE4F537C3C2A}" type="datetimeFigureOut">
              <a:rPr lang="en-US" smtClean="0"/>
              <a:t>1/10/2021</a:t>
            </a:fld>
            <a:endParaRPr lang="en-US"/>
          </a:p>
        </p:txBody>
      </p:sp>
      <p:sp>
        <p:nvSpPr>
          <p:cNvPr id="6" name="Footer Placeholder 5">
            <a:extLst>
              <a:ext uri="{FF2B5EF4-FFF2-40B4-BE49-F238E27FC236}">
                <a16:creationId xmlns:a16="http://schemas.microsoft.com/office/drawing/2014/main" id="{5E1A15A4-47B1-43A9-AA61-B245C15A0E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4377BD-65EC-4A91-8E3E-85D0BE67AD5A}"/>
              </a:ext>
            </a:extLst>
          </p:cNvPr>
          <p:cNvSpPr>
            <a:spLocks noGrp="1"/>
          </p:cNvSpPr>
          <p:nvPr>
            <p:ph type="sldNum" sz="quarter" idx="12"/>
          </p:nvPr>
        </p:nvSpPr>
        <p:spPr/>
        <p:txBody>
          <a:bodyPr/>
          <a:lstStyle/>
          <a:p>
            <a:fld id="{40C71EB7-451A-41C1-8B20-D0BAC20F0CF2}" type="slidenum">
              <a:rPr lang="en-US" smtClean="0"/>
              <a:t>‹#›</a:t>
            </a:fld>
            <a:endParaRPr lang="en-US"/>
          </a:p>
        </p:txBody>
      </p:sp>
    </p:spTree>
    <p:extLst>
      <p:ext uri="{BB962C8B-B14F-4D97-AF65-F5344CB8AC3E}">
        <p14:creationId xmlns:p14="http://schemas.microsoft.com/office/powerpoint/2010/main" val="3923147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74D0D5-1337-426F-97A5-991BB5DB2B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FD4CF5-3C48-4E2A-B5EC-F079660313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15406B-802C-4409-A64F-FF6B6D185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CF468-56FA-49D2-A33C-DE4F537C3C2A}" type="datetimeFigureOut">
              <a:rPr lang="en-US" smtClean="0"/>
              <a:t>1/10/2021</a:t>
            </a:fld>
            <a:endParaRPr lang="en-US"/>
          </a:p>
        </p:txBody>
      </p:sp>
      <p:sp>
        <p:nvSpPr>
          <p:cNvPr id="5" name="Footer Placeholder 4">
            <a:extLst>
              <a:ext uri="{FF2B5EF4-FFF2-40B4-BE49-F238E27FC236}">
                <a16:creationId xmlns:a16="http://schemas.microsoft.com/office/drawing/2014/main" id="{FDAFBE0C-58F2-475E-80D8-CCB955C9D7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585D7A-1E53-4A96-A9ED-70586354B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71EB7-451A-41C1-8B20-D0BAC20F0CF2}" type="slidenum">
              <a:rPr lang="en-US" smtClean="0"/>
              <a:t>‹#›</a:t>
            </a:fld>
            <a:endParaRPr lang="en-US"/>
          </a:p>
        </p:txBody>
      </p:sp>
    </p:spTree>
    <p:extLst>
      <p:ext uri="{BB962C8B-B14F-4D97-AF65-F5344CB8AC3E}">
        <p14:creationId xmlns:p14="http://schemas.microsoft.com/office/powerpoint/2010/main" val="1551040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AFAF0"/>
        </a:solidFill>
        <a:effectLst/>
      </p:bgPr>
    </p:bg>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B6F23DC3-2ACE-4CE7-9835-63DDBBB5DD67}"/>
              </a:ext>
            </a:extLst>
          </p:cNvPr>
          <p:cNvSpPr txBox="1"/>
          <p:nvPr/>
        </p:nvSpPr>
        <p:spPr>
          <a:xfrm>
            <a:off x="2481943" y="221526"/>
            <a:ext cx="7344228" cy="769441"/>
          </a:xfrm>
          <a:prstGeom prst="rect">
            <a:avLst/>
          </a:prstGeom>
          <a:noFill/>
        </p:spPr>
        <p:txBody>
          <a:bodyPr wrap="square" rtlCol="0">
            <a:spAutoFit/>
          </a:bodyPr>
          <a:lstStyle/>
          <a:p>
            <a:pPr algn="ctr" rtl="1"/>
            <a:r>
              <a:rPr lang="ar-YE" sz="4400" b="1" dirty="0">
                <a:solidFill>
                  <a:schemeClr val="bg1">
                    <a:lumMod val="50000"/>
                  </a:schemeClr>
                </a:solidFill>
                <a:latin typeface="Montserrat" panose="02000505000000020004" pitchFamily="2" charset="0"/>
              </a:rPr>
              <a:t>مفردات دورة تدريب المدربين </a:t>
            </a:r>
            <a:r>
              <a:rPr lang="en-US" sz="4400" b="1" dirty="0">
                <a:solidFill>
                  <a:schemeClr val="bg1">
                    <a:lumMod val="50000"/>
                  </a:schemeClr>
                </a:solidFill>
                <a:latin typeface="Montserrat" panose="02000505000000020004" pitchFamily="2" charset="0"/>
              </a:rPr>
              <a:t>TOT</a:t>
            </a:r>
          </a:p>
        </p:txBody>
      </p:sp>
      <p:grpSp>
        <p:nvGrpSpPr>
          <p:cNvPr id="57" name="مجموعة 56">
            <a:extLst>
              <a:ext uri="{FF2B5EF4-FFF2-40B4-BE49-F238E27FC236}">
                <a16:creationId xmlns:a16="http://schemas.microsoft.com/office/drawing/2014/main" id="{624E295F-1425-4063-A110-3BE8F4EF6C75}"/>
              </a:ext>
            </a:extLst>
          </p:cNvPr>
          <p:cNvGrpSpPr/>
          <p:nvPr/>
        </p:nvGrpSpPr>
        <p:grpSpPr>
          <a:xfrm>
            <a:off x="3396759" y="1648709"/>
            <a:ext cx="4970602" cy="5001310"/>
            <a:chOff x="2864099" y="1466489"/>
            <a:chExt cx="4970602" cy="5001310"/>
          </a:xfrm>
        </p:grpSpPr>
        <p:pic>
          <p:nvPicPr>
            <p:cNvPr id="48" name="صورة 47">
              <a:extLst>
                <a:ext uri="{FF2B5EF4-FFF2-40B4-BE49-F238E27FC236}">
                  <a16:creationId xmlns:a16="http://schemas.microsoft.com/office/drawing/2014/main" id="{CEC6D329-E0AB-488A-8005-DC7E6BEFF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8781" y="1474072"/>
              <a:ext cx="2422473" cy="2542024"/>
            </a:xfrm>
            <a:prstGeom prst="rect">
              <a:avLst/>
            </a:prstGeom>
          </p:spPr>
        </p:pic>
        <p:pic>
          <p:nvPicPr>
            <p:cNvPr id="50" name="صورة 49">
              <a:extLst>
                <a:ext uri="{FF2B5EF4-FFF2-40B4-BE49-F238E27FC236}">
                  <a16:creationId xmlns:a16="http://schemas.microsoft.com/office/drawing/2014/main" id="{53632792-AB1E-4CE7-8F44-4E9410DB8B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3650" y="1466489"/>
              <a:ext cx="2422473" cy="2542024"/>
            </a:xfrm>
            <a:prstGeom prst="rect">
              <a:avLst/>
            </a:prstGeom>
          </p:spPr>
        </p:pic>
        <p:pic>
          <p:nvPicPr>
            <p:cNvPr id="52" name="صورة 51">
              <a:extLst>
                <a:ext uri="{FF2B5EF4-FFF2-40B4-BE49-F238E27FC236}">
                  <a16:creationId xmlns:a16="http://schemas.microsoft.com/office/drawing/2014/main" id="{2BE3E508-E345-4FDD-9E97-AF1A07D0C0D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4099" y="3211196"/>
              <a:ext cx="2542024" cy="2825170"/>
            </a:xfrm>
            <a:prstGeom prst="rect">
              <a:avLst/>
            </a:prstGeom>
          </p:spPr>
        </p:pic>
        <p:pic>
          <p:nvPicPr>
            <p:cNvPr id="54" name="صورة 53">
              <a:extLst>
                <a:ext uri="{FF2B5EF4-FFF2-40B4-BE49-F238E27FC236}">
                  <a16:creationId xmlns:a16="http://schemas.microsoft.com/office/drawing/2014/main" id="{AD2164BD-D90F-4012-8487-DF2060517E1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24324" y="3925775"/>
              <a:ext cx="2963597" cy="2542024"/>
            </a:xfrm>
            <a:prstGeom prst="rect">
              <a:avLst/>
            </a:prstGeom>
          </p:spPr>
        </p:pic>
        <p:pic>
          <p:nvPicPr>
            <p:cNvPr id="56" name="صورة 55">
              <a:extLst>
                <a:ext uri="{FF2B5EF4-FFF2-40B4-BE49-F238E27FC236}">
                  <a16:creationId xmlns:a16="http://schemas.microsoft.com/office/drawing/2014/main" id="{616D52EC-1674-436C-9E59-68E6CF7384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92677" y="3191393"/>
              <a:ext cx="2542024" cy="2825170"/>
            </a:xfrm>
            <a:prstGeom prst="rect">
              <a:avLst/>
            </a:prstGeom>
          </p:spPr>
        </p:pic>
      </p:grpSp>
      <p:sp>
        <p:nvSpPr>
          <p:cNvPr id="2" name="مربع نص 1">
            <a:extLst>
              <a:ext uri="{FF2B5EF4-FFF2-40B4-BE49-F238E27FC236}">
                <a16:creationId xmlns:a16="http://schemas.microsoft.com/office/drawing/2014/main" id="{560F11B7-412B-4E7A-9632-E719F178FFF4}"/>
              </a:ext>
            </a:extLst>
          </p:cNvPr>
          <p:cNvSpPr txBox="1"/>
          <p:nvPr/>
        </p:nvSpPr>
        <p:spPr>
          <a:xfrm>
            <a:off x="8977220" y="1951457"/>
            <a:ext cx="1697901" cy="461665"/>
          </a:xfrm>
          <a:prstGeom prst="rect">
            <a:avLst/>
          </a:prstGeom>
          <a:noFill/>
        </p:spPr>
        <p:txBody>
          <a:bodyPr wrap="none" rtlCol="0">
            <a:spAutoFit/>
          </a:bodyPr>
          <a:lstStyle/>
          <a:p>
            <a:r>
              <a:rPr lang="ar-YE" sz="2400" b="1" dirty="0">
                <a:solidFill>
                  <a:srgbClr val="CC00CC"/>
                </a:solidFill>
              </a:rPr>
              <a:t>أساليب التدريب</a:t>
            </a:r>
            <a:endParaRPr lang="en-US" sz="2400" b="1" dirty="0">
              <a:solidFill>
                <a:srgbClr val="CC00CC"/>
              </a:solidFill>
            </a:endParaRPr>
          </a:p>
        </p:txBody>
      </p:sp>
      <p:sp>
        <p:nvSpPr>
          <p:cNvPr id="11" name="مربع نص 10">
            <a:extLst>
              <a:ext uri="{FF2B5EF4-FFF2-40B4-BE49-F238E27FC236}">
                <a16:creationId xmlns:a16="http://schemas.microsoft.com/office/drawing/2014/main" id="{9659AE50-000A-40CE-91B7-6AE81FE9D1A9}"/>
              </a:ext>
            </a:extLst>
          </p:cNvPr>
          <p:cNvSpPr txBox="1"/>
          <p:nvPr/>
        </p:nvSpPr>
        <p:spPr>
          <a:xfrm>
            <a:off x="8977220" y="4214046"/>
            <a:ext cx="2358338" cy="461665"/>
          </a:xfrm>
          <a:prstGeom prst="rect">
            <a:avLst/>
          </a:prstGeom>
          <a:noFill/>
        </p:spPr>
        <p:txBody>
          <a:bodyPr wrap="none" rtlCol="0">
            <a:spAutoFit/>
          </a:bodyPr>
          <a:lstStyle/>
          <a:p>
            <a:r>
              <a:rPr lang="ar-YE" sz="2400" b="1" dirty="0">
                <a:solidFill>
                  <a:srgbClr val="FD6454"/>
                </a:solidFill>
              </a:rPr>
              <a:t>إدارة جلسات التدريب </a:t>
            </a:r>
            <a:endParaRPr lang="en-US" sz="2400" b="1" dirty="0">
              <a:solidFill>
                <a:srgbClr val="FD6454"/>
              </a:solidFill>
            </a:endParaRPr>
          </a:p>
        </p:txBody>
      </p:sp>
      <p:sp>
        <p:nvSpPr>
          <p:cNvPr id="12" name="مربع نص 11">
            <a:extLst>
              <a:ext uri="{FF2B5EF4-FFF2-40B4-BE49-F238E27FC236}">
                <a16:creationId xmlns:a16="http://schemas.microsoft.com/office/drawing/2014/main" id="{7BC3092B-C7F3-4243-8573-066B8FDEF540}"/>
              </a:ext>
            </a:extLst>
          </p:cNvPr>
          <p:cNvSpPr txBox="1"/>
          <p:nvPr/>
        </p:nvSpPr>
        <p:spPr>
          <a:xfrm>
            <a:off x="7814245" y="6185670"/>
            <a:ext cx="2654894" cy="461665"/>
          </a:xfrm>
          <a:prstGeom prst="rect">
            <a:avLst/>
          </a:prstGeom>
          <a:noFill/>
        </p:spPr>
        <p:txBody>
          <a:bodyPr wrap="none" rtlCol="0">
            <a:spAutoFit/>
          </a:bodyPr>
          <a:lstStyle/>
          <a:p>
            <a:r>
              <a:rPr lang="ar-YE" sz="2400" b="1" dirty="0">
                <a:solidFill>
                  <a:srgbClr val="FF0000"/>
                </a:solidFill>
              </a:rPr>
              <a:t>تصميم المحتوى التدريبي</a:t>
            </a:r>
            <a:endParaRPr lang="en-US" sz="2400" b="1" dirty="0">
              <a:solidFill>
                <a:srgbClr val="FF0000"/>
              </a:solidFill>
            </a:endParaRPr>
          </a:p>
        </p:txBody>
      </p:sp>
      <p:sp>
        <p:nvSpPr>
          <p:cNvPr id="13" name="مربع نص 12">
            <a:extLst>
              <a:ext uri="{FF2B5EF4-FFF2-40B4-BE49-F238E27FC236}">
                <a16:creationId xmlns:a16="http://schemas.microsoft.com/office/drawing/2014/main" id="{ECB9AA38-F1B6-428B-A8C5-834178DFAD50}"/>
              </a:ext>
            </a:extLst>
          </p:cNvPr>
          <p:cNvSpPr txBox="1"/>
          <p:nvPr/>
        </p:nvSpPr>
        <p:spPr>
          <a:xfrm>
            <a:off x="501753" y="4963508"/>
            <a:ext cx="2826415" cy="830997"/>
          </a:xfrm>
          <a:prstGeom prst="rect">
            <a:avLst/>
          </a:prstGeom>
          <a:noFill/>
        </p:spPr>
        <p:txBody>
          <a:bodyPr wrap="none" rtlCol="0">
            <a:spAutoFit/>
          </a:bodyPr>
          <a:lstStyle/>
          <a:p>
            <a:pPr algn="ctr"/>
            <a:r>
              <a:rPr lang="ar-YE" sz="2400" b="1" dirty="0">
                <a:solidFill>
                  <a:srgbClr val="00B050"/>
                </a:solidFill>
              </a:rPr>
              <a:t>التعلم التجريبي </a:t>
            </a:r>
            <a:endParaRPr lang="en-US" sz="2400" b="1" dirty="0">
              <a:solidFill>
                <a:srgbClr val="00B050"/>
              </a:solidFill>
            </a:endParaRPr>
          </a:p>
          <a:p>
            <a:pPr algn="ctr"/>
            <a:r>
              <a:rPr lang="ar-YE" sz="2400" b="1" dirty="0">
                <a:solidFill>
                  <a:srgbClr val="00B050"/>
                </a:solidFill>
              </a:rPr>
              <a:t>مع أدوات وتقنيات تحفيزية</a:t>
            </a:r>
            <a:endParaRPr lang="en-US" sz="2400" b="1" dirty="0">
              <a:solidFill>
                <a:srgbClr val="00B050"/>
              </a:solidFill>
            </a:endParaRPr>
          </a:p>
        </p:txBody>
      </p:sp>
      <p:sp>
        <p:nvSpPr>
          <p:cNvPr id="14" name="مربع نص 13">
            <a:extLst>
              <a:ext uri="{FF2B5EF4-FFF2-40B4-BE49-F238E27FC236}">
                <a16:creationId xmlns:a16="http://schemas.microsoft.com/office/drawing/2014/main" id="{591BCE4D-0607-4623-B05F-CC2FB4C0D7F7}"/>
              </a:ext>
            </a:extLst>
          </p:cNvPr>
          <p:cNvSpPr txBox="1"/>
          <p:nvPr/>
        </p:nvSpPr>
        <p:spPr>
          <a:xfrm>
            <a:off x="1152859" y="1997623"/>
            <a:ext cx="2305438" cy="461665"/>
          </a:xfrm>
          <a:prstGeom prst="rect">
            <a:avLst/>
          </a:prstGeom>
          <a:noFill/>
        </p:spPr>
        <p:txBody>
          <a:bodyPr wrap="none" rtlCol="0">
            <a:spAutoFit/>
          </a:bodyPr>
          <a:lstStyle/>
          <a:p>
            <a:pPr algn="ctr"/>
            <a:r>
              <a:rPr lang="ar-YE" sz="2400" b="1" dirty="0">
                <a:solidFill>
                  <a:srgbClr val="0070C0"/>
                </a:solidFill>
              </a:rPr>
              <a:t>متابعة وتقييم التدريب</a:t>
            </a:r>
            <a:endParaRPr lang="en-US" sz="2400" b="1" dirty="0">
              <a:solidFill>
                <a:srgbClr val="0070C0"/>
              </a:solidFill>
            </a:endParaRPr>
          </a:p>
        </p:txBody>
      </p:sp>
    </p:spTree>
    <p:extLst>
      <p:ext uri="{BB962C8B-B14F-4D97-AF65-F5344CB8AC3E}">
        <p14:creationId xmlns:p14="http://schemas.microsoft.com/office/powerpoint/2010/main" val="3094652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grpSp>
        <p:nvGrpSpPr>
          <p:cNvPr id="172" name="مجموعة 171">
            <a:extLst>
              <a:ext uri="{FF2B5EF4-FFF2-40B4-BE49-F238E27FC236}">
                <a16:creationId xmlns:a16="http://schemas.microsoft.com/office/drawing/2014/main" id="{7F82AD42-CA1E-4D84-AD48-7D9081D1FCF1}"/>
              </a:ext>
            </a:extLst>
          </p:cNvPr>
          <p:cNvGrpSpPr/>
          <p:nvPr/>
        </p:nvGrpSpPr>
        <p:grpSpPr>
          <a:xfrm>
            <a:off x="10110757" y="854715"/>
            <a:ext cx="563653" cy="923330"/>
            <a:chOff x="9583325" y="1954867"/>
            <a:chExt cx="563653" cy="923330"/>
          </a:xfrm>
        </p:grpSpPr>
        <p:sp>
          <p:nvSpPr>
            <p:cNvPr id="95" name="Oval 5">
              <a:extLst>
                <a:ext uri="{FF2B5EF4-FFF2-40B4-BE49-F238E27FC236}">
                  <a16:creationId xmlns:a16="http://schemas.microsoft.com/office/drawing/2014/main" id="{DE996CC9-D0FF-4FE3-B6EF-ED33FFEAE759}"/>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6">
              <a:extLst>
                <a:ext uri="{FF2B5EF4-FFF2-40B4-BE49-F238E27FC236}">
                  <a16:creationId xmlns:a16="http://schemas.microsoft.com/office/drawing/2014/main" id="{28888F66-F5F4-4FEF-A3F3-0F9B772C44C9}"/>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106" name="TextBox 16">
            <a:extLst>
              <a:ext uri="{FF2B5EF4-FFF2-40B4-BE49-F238E27FC236}">
                <a16:creationId xmlns:a16="http://schemas.microsoft.com/office/drawing/2014/main" id="{B8BD14BB-B792-4580-B14F-0B34D9D6335E}"/>
              </a:ext>
            </a:extLst>
          </p:cNvPr>
          <p:cNvSpPr txBox="1"/>
          <p:nvPr/>
        </p:nvSpPr>
        <p:spPr>
          <a:xfrm>
            <a:off x="8011418" y="1116496"/>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1" name="TextBox 17">
            <a:extLst>
              <a:ext uri="{FF2B5EF4-FFF2-40B4-BE49-F238E27FC236}">
                <a16:creationId xmlns:a16="http://schemas.microsoft.com/office/drawing/2014/main" id="{F0E601F8-B07D-46E4-BF0C-FBD4A9082AE7}"/>
              </a:ext>
            </a:extLst>
          </p:cNvPr>
          <p:cNvSpPr txBox="1"/>
          <p:nvPr/>
        </p:nvSpPr>
        <p:spPr>
          <a:xfrm>
            <a:off x="2739294" y="1472698"/>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بتواجد المدرب والمتدربين في مكان واحد، ويُنفذ التدريب</a:t>
            </a:r>
          </a:p>
          <a:p>
            <a:pPr algn="ctr" rtl="1"/>
            <a:r>
              <a:rPr lang="ar-YE" sz="2400" b="1" dirty="0">
                <a:solidFill>
                  <a:schemeClr val="tx1">
                    <a:lumMod val="65000"/>
                    <a:lumOff val="35000"/>
                  </a:schemeClr>
                </a:solidFill>
                <a:latin typeface="Tw Cen MT" panose="020B0602020104020603" pitchFamily="34" charset="0"/>
              </a:rPr>
              <a:t> وجهاً لوجه</a:t>
            </a:r>
          </a:p>
        </p:txBody>
      </p:sp>
      <p:grpSp>
        <p:nvGrpSpPr>
          <p:cNvPr id="111" name="Group 116">
            <a:extLst>
              <a:ext uri="{FF2B5EF4-FFF2-40B4-BE49-F238E27FC236}">
                <a16:creationId xmlns:a16="http://schemas.microsoft.com/office/drawing/2014/main" id="{D26F4918-714F-467B-8430-9469580B9B45}"/>
              </a:ext>
            </a:extLst>
          </p:cNvPr>
          <p:cNvGrpSpPr/>
          <p:nvPr/>
        </p:nvGrpSpPr>
        <p:grpSpPr>
          <a:xfrm rot="9055375" flipH="1">
            <a:off x="5275448" y="4719218"/>
            <a:ext cx="403869" cy="786473"/>
            <a:chOff x="2139874" y="3125583"/>
            <a:chExt cx="216163" cy="605926"/>
          </a:xfrm>
        </p:grpSpPr>
        <p:cxnSp>
          <p:nvCxnSpPr>
            <p:cNvPr id="112" name="Straight Connector 117">
              <a:extLst>
                <a:ext uri="{FF2B5EF4-FFF2-40B4-BE49-F238E27FC236}">
                  <a16:creationId xmlns:a16="http://schemas.microsoft.com/office/drawing/2014/main" id="{120716CB-3DD9-4893-BCA9-30C402F16BC5}"/>
                </a:ext>
              </a:extLst>
            </p:cNvPr>
            <p:cNvCxnSpPr>
              <a:cxnSpLocks/>
            </p:cNvCxnSpPr>
            <p:nvPr/>
          </p:nvCxnSpPr>
          <p:spPr>
            <a:xfrm rot="9055375" flipV="1">
              <a:off x="2139874" y="3125583"/>
              <a:ext cx="216163" cy="541308"/>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8">
              <a:extLst>
                <a:ext uri="{FF2B5EF4-FFF2-40B4-BE49-F238E27FC236}">
                  <a16:creationId xmlns:a16="http://schemas.microsoft.com/office/drawing/2014/main" id="{60D2673B-5943-440F-9107-98CBD22EEB61}"/>
                </a:ext>
              </a:extLst>
            </p:cNvPr>
            <p:cNvCxnSpPr>
              <a:cxnSpLocks/>
            </p:cNvCxnSpPr>
            <p:nvPr/>
          </p:nvCxnSpPr>
          <p:spPr>
            <a:xfrm rot="9055375" flipV="1">
              <a:off x="2161841" y="3731508"/>
              <a:ext cx="89966" cy="1"/>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114" name="Oval 119">
            <a:extLst>
              <a:ext uri="{FF2B5EF4-FFF2-40B4-BE49-F238E27FC236}">
                <a16:creationId xmlns:a16="http://schemas.microsoft.com/office/drawing/2014/main" id="{108D3447-4ED1-4286-930D-3710A63EEAA5}"/>
              </a:ext>
            </a:extLst>
          </p:cNvPr>
          <p:cNvSpPr/>
          <p:nvPr/>
        </p:nvSpPr>
        <p:spPr>
          <a:xfrm>
            <a:off x="5425656" y="4588735"/>
            <a:ext cx="1107918" cy="1107918"/>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5" name="Group 120">
            <a:extLst>
              <a:ext uri="{FF2B5EF4-FFF2-40B4-BE49-F238E27FC236}">
                <a16:creationId xmlns:a16="http://schemas.microsoft.com/office/drawing/2014/main" id="{57BB9A4B-B8A2-45D3-8957-FE1FD366D06A}"/>
              </a:ext>
            </a:extLst>
          </p:cNvPr>
          <p:cNvGrpSpPr/>
          <p:nvPr/>
        </p:nvGrpSpPr>
        <p:grpSpPr>
          <a:xfrm flipH="1" flipV="1">
            <a:off x="9366745" y="3338553"/>
            <a:ext cx="530422" cy="539365"/>
            <a:chOff x="2142648" y="3262589"/>
            <a:chExt cx="530422" cy="539365"/>
          </a:xfrm>
        </p:grpSpPr>
        <p:cxnSp>
          <p:nvCxnSpPr>
            <p:cNvPr id="116" name="Straight Connector 121">
              <a:extLst>
                <a:ext uri="{FF2B5EF4-FFF2-40B4-BE49-F238E27FC236}">
                  <a16:creationId xmlns:a16="http://schemas.microsoft.com/office/drawing/2014/main" id="{7FDD5834-4751-4392-8F9B-82C628F8A6A5}"/>
                </a:ext>
              </a:extLst>
            </p:cNvPr>
            <p:cNvCxnSpPr>
              <a:cxnSpLocks/>
            </p:cNvCxnSpPr>
            <p:nvPr/>
          </p:nvCxnSpPr>
          <p:spPr>
            <a:xfrm flipH="1" flipV="1">
              <a:off x="2392240" y="3262589"/>
              <a:ext cx="280830" cy="539365"/>
            </a:xfrm>
            <a:prstGeom prst="line">
              <a:avLst/>
            </a:prstGeom>
            <a:ln w="28575">
              <a:solidFill>
                <a:srgbClr val="FF5969"/>
              </a:solidFill>
            </a:ln>
          </p:spPr>
          <p:style>
            <a:lnRef idx="1">
              <a:schemeClr val="accent1"/>
            </a:lnRef>
            <a:fillRef idx="0">
              <a:schemeClr val="accent1"/>
            </a:fillRef>
            <a:effectRef idx="0">
              <a:schemeClr val="accent1"/>
            </a:effectRef>
            <a:fontRef idx="minor">
              <a:schemeClr val="tx1"/>
            </a:fontRef>
          </p:style>
        </p:cxnSp>
        <p:cxnSp>
          <p:nvCxnSpPr>
            <p:cNvPr id="117" name="Straight Connector 122">
              <a:extLst>
                <a:ext uri="{FF2B5EF4-FFF2-40B4-BE49-F238E27FC236}">
                  <a16:creationId xmlns:a16="http://schemas.microsoft.com/office/drawing/2014/main" id="{9A896AE5-874D-45E3-85CC-AD444368D941}"/>
                </a:ext>
              </a:extLst>
            </p:cNvPr>
            <p:cNvCxnSpPr>
              <a:cxnSpLocks/>
            </p:cNvCxnSpPr>
            <p:nvPr/>
          </p:nvCxnSpPr>
          <p:spPr>
            <a:xfrm flipH="1" flipV="1">
              <a:off x="2142648" y="3264970"/>
              <a:ext cx="259116" cy="0"/>
            </a:xfrm>
            <a:prstGeom prst="line">
              <a:avLst/>
            </a:prstGeom>
            <a:ln w="28575">
              <a:solidFill>
                <a:srgbClr val="FF5969"/>
              </a:solidFill>
            </a:ln>
          </p:spPr>
          <p:style>
            <a:lnRef idx="1">
              <a:schemeClr val="accent1"/>
            </a:lnRef>
            <a:fillRef idx="0">
              <a:schemeClr val="accent1"/>
            </a:fillRef>
            <a:effectRef idx="0">
              <a:schemeClr val="accent1"/>
            </a:effectRef>
            <a:fontRef idx="minor">
              <a:schemeClr val="tx1"/>
            </a:fontRef>
          </p:style>
        </p:cxnSp>
      </p:grpSp>
      <p:sp>
        <p:nvSpPr>
          <p:cNvPr id="118" name="Oval 123">
            <a:extLst>
              <a:ext uri="{FF2B5EF4-FFF2-40B4-BE49-F238E27FC236}">
                <a16:creationId xmlns:a16="http://schemas.microsoft.com/office/drawing/2014/main" id="{EFC2E129-45BC-4BD6-915B-6C8F46564211}"/>
              </a:ext>
            </a:extLst>
          </p:cNvPr>
          <p:cNvSpPr/>
          <p:nvPr/>
        </p:nvSpPr>
        <p:spPr>
          <a:xfrm>
            <a:off x="8623602" y="2456615"/>
            <a:ext cx="1174956" cy="1174956"/>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9" name="Group 124">
            <a:extLst>
              <a:ext uri="{FF2B5EF4-FFF2-40B4-BE49-F238E27FC236}">
                <a16:creationId xmlns:a16="http://schemas.microsoft.com/office/drawing/2014/main" id="{D2B772C1-1222-4F5E-ACB7-6F4C2DC66F21}"/>
              </a:ext>
            </a:extLst>
          </p:cNvPr>
          <p:cNvGrpSpPr/>
          <p:nvPr/>
        </p:nvGrpSpPr>
        <p:grpSpPr>
          <a:xfrm>
            <a:off x="6007531" y="2385253"/>
            <a:ext cx="976405" cy="824338"/>
            <a:chOff x="4551111" y="2049196"/>
            <a:chExt cx="976405" cy="824338"/>
          </a:xfrm>
        </p:grpSpPr>
        <p:cxnSp>
          <p:nvCxnSpPr>
            <p:cNvPr id="121" name="Straight Connector 125">
              <a:extLst>
                <a:ext uri="{FF2B5EF4-FFF2-40B4-BE49-F238E27FC236}">
                  <a16:creationId xmlns:a16="http://schemas.microsoft.com/office/drawing/2014/main" id="{43CCE435-6297-4C1D-82DD-2CD1F6E472EC}"/>
                </a:ext>
              </a:extLst>
            </p:cNvPr>
            <p:cNvCxnSpPr>
              <a:cxnSpLocks/>
            </p:cNvCxnSpPr>
            <p:nvPr/>
          </p:nvCxnSpPr>
          <p:spPr>
            <a:xfrm flipH="1" flipV="1">
              <a:off x="5099050" y="2049196"/>
              <a:ext cx="428466" cy="824338"/>
            </a:xfrm>
            <a:prstGeom prst="line">
              <a:avLst/>
            </a:prstGeom>
            <a:ln w="28575">
              <a:solidFill>
                <a:srgbClr val="52C9BD"/>
              </a:solidFill>
            </a:ln>
          </p:spPr>
          <p:style>
            <a:lnRef idx="1">
              <a:schemeClr val="accent1"/>
            </a:lnRef>
            <a:fillRef idx="0">
              <a:schemeClr val="accent1"/>
            </a:fillRef>
            <a:effectRef idx="0">
              <a:schemeClr val="accent1"/>
            </a:effectRef>
            <a:fontRef idx="minor">
              <a:schemeClr val="tx1"/>
            </a:fontRef>
          </p:style>
        </p:cxnSp>
        <p:cxnSp>
          <p:nvCxnSpPr>
            <p:cNvPr id="122" name="Straight Connector 126">
              <a:extLst>
                <a:ext uri="{FF2B5EF4-FFF2-40B4-BE49-F238E27FC236}">
                  <a16:creationId xmlns:a16="http://schemas.microsoft.com/office/drawing/2014/main" id="{5317F3D6-D494-46ED-91DD-F7A621468307}"/>
                </a:ext>
              </a:extLst>
            </p:cNvPr>
            <p:cNvCxnSpPr>
              <a:cxnSpLocks/>
            </p:cNvCxnSpPr>
            <p:nvPr/>
          </p:nvCxnSpPr>
          <p:spPr>
            <a:xfrm flipH="1">
              <a:off x="4551111" y="2051577"/>
              <a:ext cx="557464" cy="0"/>
            </a:xfrm>
            <a:prstGeom prst="line">
              <a:avLst/>
            </a:prstGeom>
            <a:ln w="28575">
              <a:solidFill>
                <a:srgbClr val="52C9BD"/>
              </a:solidFill>
            </a:ln>
          </p:spPr>
          <p:style>
            <a:lnRef idx="1">
              <a:schemeClr val="accent1"/>
            </a:lnRef>
            <a:fillRef idx="0">
              <a:schemeClr val="accent1"/>
            </a:fillRef>
            <a:effectRef idx="0">
              <a:schemeClr val="accent1"/>
            </a:effectRef>
            <a:fontRef idx="minor">
              <a:schemeClr val="tx1"/>
            </a:fontRef>
          </p:style>
        </p:cxnSp>
      </p:grpSp>
      <p:sp>
        <p:nvSpPr>
          <p:cNvPr id="123" name="Oval 127">
            <a:extLst>
              <a:ext uri="{FF2B5EF4-FFF2-40B4-BE49-F238E27FC236}">
                <a16:creationId xmlns:a16="http://schemas.microsoft.com/office/drawing/2014/main" id="{B69608C3-F2E5-4D62-ADBB-874AEA2B54E1}"/>
              </a:ext>
            </a:extLst>
          </p:cNvPr>
          <p:cNvSpPr/>
          <p:nvPr/>
        </p:nvSpPr>
        <p:spPr>
          <a:xfrm>
            <a:off x="6713743" y="2370655"/>
            <a:ext cx="1783393" cy="1783393"/>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4" name="Group 128">
            <a:extLst>
              <a:ext uri="{FF2B5EF4-FFF2-40B4-BE49-F238E27FC236}">
                <a16:creationId xmlns:a16="http://schemas.microsoft.com/office/drawing/2014/main" id="{0EE30BA3-486E-4601-98BD-CC530AA5F8C3}"/>
              </a:ext>
            </a:extLst>
          </p:cNvPr>
          <p:cNvGrpSpPr/>
          <p:nvPr/>
        </p:nvGrpSpPr>
        <p:grpSpPr>
          <a:xfrm flipV="1">
            <a:off x="5090419" y="3517956"/>
            <a:ext cx="377465" cy="821078"/>
            <a:chOff x="2277387" y="2945884"/>
            <a:chExt cx="377465" cy="821078"/>
          </a:xfrm>
        </p:grpSpPr>
        <p:cxnSp>
          <p:nvCxnSpPr>
            <p:cNvPr id="125" name="Straight Connector 129">
              <a:extLst>
                <a:ext uri="{FF2B5EF4-FFF2-40B4-BE49-F238E27FC236}">
                  <a16:creationId xmlns:a16="http://schemas.microsoft.com/office/drawing/2014/main" id="{E202CF05-3092-48A1-B1F9-6F4EC1C00139}"/>
                </a:ext>
              </a:extLst>
            </p:cNvPr>
            <p:cNvCxnSpPr>
              <a:cxnSpLocks/>
            </p:cNvCxnSpPr>
            <p:nvPr/>
          </p:nvCxnSpPr>
          <p:spPr>
            <a:xfrm flipH="1" flipV="1">
              <a:off x="2449965" y="2945884"/>
              <a:ext cx="204887" cy="821078"/>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6" name="Straight Connector 130">
              <a:extLst>
                <a:ext uri="{FF2B5EF4-FFF2-40B4-BE49-F238E27FC236}">
                  <a16:creationId xmlns:a16="http://schemas.microsoft.com/office/drawing/2014/main" id="{AD8EAEAD-250A-4554-B369-5E7EBBAFE627}"/>
                </a:ext>
              </a:extLst>
            </p:cNvPr>
            <p:cNvCxnSpPr>
              <a:cxnSpLocks/>
            </p:cNvCxnSpPr>
            <p:nvPr/>
          </p:nvCxnSpPr>
          <p:spPr>
            <a:xfrm flipH="1" flipV="1">
              <a:off x="2277387" y="2947977"/>
              <a:ext cx="1844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27" name="Oval 131">
            <a:extLst>
              <a:ext uri="{FF2B5EF4-FFF2-40B4-BE49-F238E27FC236}">
                <a16:creationId xmlns:a16="http://schemas.microsoft.com/office/drawing/2014/main" id="{563F3C5A-BF0E-4A42-B0C3-4568B1514074}"/>
              </a:ext>
            </a:extLst>
          </p:cNvPr>
          <p:cNvSpPr/>
          <p:nvPr/>
        </p:nvSpPr>
        <p:spPr>
          <a:xfrm>
            <a:off x="5386942" y="3151749"/>
            <a:ext cx="1337753" cy="1337753"/>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Oval 132">
            <a:extLst>
              <a:ext uri="{FF2B5EF4-FFF2-40B4-BE49-F238E27FC236}">
                <a16:creationId xmlns:a16="http://schemas.microsoft.com/office/drawing/2014/main" id="{098F51DF-DA74-4FDB-8C6B-2FBB9850432D}"/>
              </a:ext>
            </a:extLst>
          </p:cNvPr>
          <p:cNvSpPr/>
          <p:nvPr/>
        </p:nvSpPr>
        <p:spPr>
          <a:xfrm>
            <a:off x="5468306" y="3247819"/>
            <a:ext cx="1167147" cy="1167147"/>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33">
            <a:extLst>
              <a:ext uri="{FF2B5EF4-FFF2-40B4-BE49-F238E27FC236}">
                <a16:creationId xmlns:a16="http://schemas.microsoft.com/office/drawing/2014/main" id="{A43E26D8-F63E-4ACB-820C-AED498BF6ABD}"/>
              </a:ext>
            </a:extLst>
          </p:cNvPr>
          <p:cNvSpPr/>
          <p:nvPr/>
        </p:nvSpPr>
        <p:spPr>
          <a:xfrm>
            <a:off x="6805058" y="2471271"/>
            <a:ext cx="1606521" cy="1606521"/>
          </a:xfrm>
          <a:prstGeom prst="ellipse">
            <a:avLst/>
          </a:prstGeom>
          <a:solidFill>
            <a:srgbClr val="52C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 name="Oval 134">
            <a:extLst>
              <a:ext uri="{FF2B5EF4-FFF2-40B4-BE49-F238E27FC236}">
                <a16:creationId xmlns:a16="http://schemas.microsoft.com/office/drawing/2014/main" id="{FAA90FF4-E97C-4287-B9F0-9A7A5D384CEA}"/>
              </a:ext>
            </a:extLst>
          </p:cNvPr>
          <p:cNvSpPr/>
          <p:nvPr/>
        </p:nvSpPr>
        <p:spPr>
          <a:xfrm>
            <a:off x="5511844" y="4674923"/>
            <a:ext cx="935542" cy="93554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5">
            <a:extLst>
              <a:ext uri="{FF2B5EF4-FFF2-40B4-BE49-F238E27FC236}">
                <a16:creationId xmlns:a16="http://schemas.microsoft.com/office/drawing/2014/main" id="{0ABF188F-0163-439B-97DE-F4D9FDE9FA4C}"/>
              </a:ext>
            </a:extLst>
          </p:cNvPr>
          <p:cNvSpPr/>
          <p:nvPr/>
        </p:nvSpPr>
        <p:spPr>
          <a:xfrm>
            <a:off x="8702152" y="2529061"/>
            <a:ext cx="1030968" cy="1030968"/>
          </a:xfrm>
          <a:prstGeom prst="ellipse">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2" name="Group 136">
            <a:extLst>
              <a:ext uri="{FF2B5EF4-FFF2-40B4-BE49-F238E27FC236}">
                <a16:creationId xmlns:a16="http://schemas.microsoft.com/office/drawing/2014/main" id="{450DAB22-3CFD-4DCA-8C78-CAF9FC385835}"/>
              </a:ext>
            </a:extLst>
          </p:cNvPr>
          <p:cNvGrpSpPr/>
          <p:nvPr/>
        </p:nvGrpSpPr>
        <p:grpSpPr>
          <a:xfrm>
            <a:off x="2469810" y="3445946"/>
            <a:ext cx="2526854" cy="1544457"/>
            <a:chOff x="661293" y="5072730"/>
            <a:chExt cx="2167106" cy="1544457"/>
          </a:xfrm>
        </p:grpSpPr>
        <p:sp>
          <p:nvSpPr>
            <p:cNvPr id="133" name="TextBox 137">
              <a:extLst>
                <a:ext uri="{FF2B5EF4-FFF2-40B4-BE49-F238E27FC236}">
                  <a16:creationId xmlns:a16="http://schemas.microsoft.com/office/drawing/2014/main" id="{9FFD53B2-1682-4DF9-AEF6-B4B6EE3F58A9}"/>
                </a:ext>
              </a:extLst>
            </p:cNvPr>
            <p:cNvSpPr txBox="1"/>
            <p:nvPr/>
          </p:nvSpPr>
          <p:spPr>
            <a:xfrm>
              <a:off x="2103586" y="5072730"/>
              <a:ext cx="724812" cy="461665"/>
            </a:xfrm>
            <a:prstGeom prst="rect">
              <a:avLst/>
            </a:prstGeom>
            <a:noFill/>
          </p:spPr>
          <p:txBody>
            <a:bodyPr wrap="square" rtlCol="0">
              <a:spAutoFit/>
            </a:bodyPr>
            <a:lstStyle/>
            <a:p>
              <a:pPr algn="r"/>
              <a:r>
                <a:rPr lang="en-US" sz="2400" b="1" dirty="0">
                  <a:solidFill>
                    <a:srgbClr val="00B0F0"/>
                  </a:solidFill>
                  <a:latin typeface="Tw Cen MT" panose="020B0602020104020603" pitchFamily="34" charset="0"/>
                </a:rPr>
                <a:t>03</a:t>
              </a:r>
            </a:p>
          </p:txBody>
        </p:sp>
        <p:sp>
          <p:nvSpPr>
            <p:cNvPr id="134" name="TextBox 138">
              <a:extLst>
                <a:ext uri="{FF2B5EF4-FFF2-40B4-BE49-F238E27FC236}">
                  <a16:creationId xmlns:a16="http://schemas.microsoft.com/office/drawing/2014/main" id="{05CC3924-D640-4E5E-9401-97A9DBDB0E11}"/>
                </a:ext>
              </a:extLst>
            </p:cNvPr>
            <p:cNvSpPr txBox="1"/>
            <p:nvPr/>
          </p:nvSpPr>
          <p:spPr>
            <a:xfrm>
              <a:off x="1441079" y="5391747"/>
              <a:ext cx="1387320" cy="461665"/>
            </a:xfrm>
            <a:prstGeom prst="rect">
              <a:avLst/>
            </a:prstGeom>
            <a:noFill/>
          </p:spPr>
          <p:txBody>
            <a:bodyPr wrap="square" rtlCol="0">
              <a:spAutoFit/>
            </a:bodyPr>
            <a:lstStyle/>
            <a:p>
              <a:pPr algn="r"/>
              <a:r>
                <a:rPr lang="ar-YE" sz="2400" b="1" dirty="0">
                  <a:solidFill>
                    <a:srgbClr val="00B0F0"/>
                  </a:solidFill>
                  <a:latin typeface="Tw Cen MT" panose="020B0602020104020603" pitchFamily="34" charset="0"/>
                </a:rPr>
                <a:t>لا مشتتات</a:t>
              </a:r>
              <a:endParaRPr lang="en-US" sz="2400" b="1" dirty="0">
                <a:solidFill>
                  <a:srgbClr val="00B0F0"/>
                </a:solidFill>
                <a:latin typeface="Tw Cen MT" panose="020B0602020104020603" pitchFamily="34" charset="0"/>
              </a:endParaRPr>
            </a:p>
          </p:txBody>
        </p:sp>
        <p:sp>
          <p:nvSpPr>
            <p:cNvPr id="135" name="TextBox 139">
              <a:extLst>
                <a:ext uri="{FF2B5EF4-FFF2-40B4-BE49-F238E27FC236}">
                  <a16:creationId xmlns:a16="http://schemas.microsoft.com/office/drawing/2014/main" id="{2604DFFF-87B4-4B66-B551-236AAC773913}"/>
                </a:ext>
              </a:extLst>
            </p:cNvPr>
            <p:cNvSpPr txBox="1"/>
            <p:nvPr/>
          </p:nvSpPr>
          <p:spPr>
            <a:xfrm>
              <a:off x="661293" y="5693857"/>
              <a:ext cx="2167106" cy="923330"/>
            </a:xfrm>
            <a:prstGeom prst="rect">
              <a:avLst/>
            </a:prstGeom>
            <a:noFill/>
          </p:spPr>
          <p:txBody>
            <a:bodyPr wrap="square" rtlCol="0">
              <a:spAutoFit/>
            </a:bodyPr>
            <a:lstStyle/>
            <a:p>
              <a:pPr algn="r"/>
              <a:r>
                <a:rPr lang="ar-YE" dirty="0">
                  <a:solidFill>
                    <a:schemeClr val="tx1">
                      <a:lumMod val="75000"/>
                      <a:lumOff val="25000"/>
                    </a:schemeClr>
                  </a:solidFill>
                  <a:latin typeface="Tw Cen MT" panose="020B0602020104020603" pitchFamily="34" charset="0"/>
                </a:rPr>
                <a:t>استبعاد أي أشياء قد تكون بمثابة مشتتات ذهنية للمشاركين.</a:t>
              </a:r>
              <a:endParaRPr lang="en-US" dirty="0">
                <a:solidFill>
                  <a:schemeClr val="tx1">
                    <a:lumMod val="75000"/>
                    <a:lumOff val="25000"/>
                  </a:schemeClr>
                </a:solidFill>
                <a:latin typeface="Tw Cen MT" panose="020B0602020104020603" pitchFamily="34" charset="0"/>
              </a:endParaRPr>
            </a:p>
          </p:txBody>
        </p:sp>
      </p:grpSp>
      <p:grpSp>
        <p:nvGrpSpPr>
          <p:cNvPr id="136" name="Group 140">
            <a:extLst>
              <a:ext uri="{FF2B5EF4-FFF2-40B4-BE49-F238E27FC236}">
                <a16:creationId xmlns:a16="http://schemas.microsoft.com/office/drawing/2014/main" id="{4B1EC559-8B1F-4E97-9FA1-8A16CFEFD41A}"/>
              </a:ext>
            </a:extLst>
          </p:cNvPr>
          <p:cNvGrpSpPr/>
          <p:nvPr/>
        </p:nvGrpSpPr>
        <p:grpSpPr>
          <a:xfrm>
            <a:off x="2495809" y="1861978"/>
            <a:ext cx="4311764" cy="1559908"/>
            <a:chOff x="2782610" y="1561866"/>
            <a:chExt cx="1650091" cy="1498513"/>
          </a:xfrm>
        </p:grpSpPr>
        <p:sp>
          <p:nvSpPr>
            <p:cNvPr id="137" name="TextBox 141">
              <a:extLst>
                <a:ext uri="{FF2B5EF4-FFF2-40B4-BE49-F238E27FC236}">
                  <a16:creationId xmlns:a16="http://schemas.microsoft.com/office/drawing/2014/main" id="{C38BD8A2-0D4B-4D49-AF75-B4CB4A1E38B0}"/>
                </a:ext>
              </a:extLst>
            </p:cNvPr>
            <p:cNvSpPr txBox="1"/>
            <p:nvPr/>
          </p:nvSpPr>
          <p:spPr>
            <a:xfrm>
              <a:off x="3627851" y="1561866"/>
              <a:ext cx="375929" cy="443495"/>
            </a:xfrm>
            <a:prstGeom prst="rect">
              <a:avLst/>
            </a:prstGeom>
            <a:noFill/>
          </p:spPr>
          <p:txBody>
            <a:bodyPr wrap="square" rtlCol="0">
              <a:spAutoFit/>
            </a:bodyPr>
            <a:lstStyle/>
            <a:p>
              <a:pPr algn="r"/>
              <a:r>
                <a:rPr lang="en-US" sz="2400" b="1" dirty="0">
                  <a:solidFill>
                    <a:srgbClr val="52C9BD"/>
                  </a:solidFill>
                  <a:latin typeface="Tw Cen MT" panose="020B0602020104020603" pitchFamily="34" charset="0"/>
                </a:rPr>
                <a:t>02</a:t>
              </a:r>
            </a:p>
          </p:txBody>
        </p:sp>
        <p:sp>
          <p:nvSpPr>
            <p:cNvPr id="138" name="TextBox 142">
              <a:extLst>
                <a:ext uri="{FF2B5EF4-FFF2-40B4-BE49-F238E27FC236}">
                  <a16:creationId xmlns:a16="http://schemas.microsoft.com/office/drawing/2014/main" id="{AA76D653-F8E0-4678-AD2D-15F995DA6B04}"/>
                </a:ext>
              </a:extLst>
            </p:cNvPr>
            <p:cNvSpPr txBox="1"/>
            <p:nvPr/>
          </p:nvSpPr>
          <p:spPr>
            <a:xfrm>
              <a:off x="2831019" y="1857049"/>
              <a:ext cx="1172761" cy="443495"/>
            </a:xfrm>
            <a:prstGeom prst="rect">
              <a:avLst/>
            </a:prstGeom>
            <a:noFill/>
          </p:spPr>
          <p:txBody>
            <a:bodyPr wrap="square" rtlCol="0">
              <a:spAutoFit/>
            </a:bodyPr>
            <a:lstStyle/>
            <a:p>
              <a:pPr algn="r"/>
              <a:r>
                <a:rPr lang="ar-YE" sz="2400" b="1" dirty="0">
                  <a:solidFill>
                    <a:srgbClr val="52C9BD"/>
                  </a:solidFill>
                  <a:latin typeface="Tw Cen MT" panose="020B0602020104020603" pitchFamily="34" charset="0"/>
                </a:rPr>
                <a:t>توافر الأجهزة والمعدات</a:t>
              </a:r>
              <a:endParaRPr lang="en-US" sz="2400" b="1" dirty="0">
                <a:solidFill>
                  <a:srgbClr val="52C9BD"/>
                </a:solidFill>
                <a:latin typeface="Tw Cen MT" panose="020B0602020104020603" pitchFamily="34" charset="0"/>
              </a:endParaRPr>
            </a:p>
          </p:txBody>
        </p:sp>
        <p:sp>
          <p:nvSpPr>
            <p:cNvPr id="139" name="TextBox 143">
              <a:extLst>
                <a:ext uri="{FF2B5EF4-FFF2-40B4-BE49-F238E27FC236}">
                  <a16:creationId xmlns:a16="http://schemas.microsoft.com/office/drawing/2014/main" id="{066C2961-B45C-48A0-A121-D66BA7361341}"/>
                </a:ext>
              </a:extLst>
            </p:cNvPr>
            <p:cNvSpPr txBox="1"/>
            <p:nvPr/>
          </p:nvSpPr>
          <p:spPr>
            <a:xfrm>
              <a:off x="2782610" y="2173390"/>
              <a:ext cx="1650091" cy="886989"/>
            </a:xfrm>
            <a:prstGeom prst="rect">
              <a:avLst/>
            </a:prstGeom>
            <a:noFill/>
          </p:spPr>
          <p:txBody>
            <a:bodyPr wrap="square" rtlCol="0">
              <a:spAutoFit/>
            </a:bodyPr>
            <a:lstStyle/>
            <a:p>
              <a:r>
                <a:rPr lang="ar-YE" dirty="0">
                  <a:solidFill>
                    <a:schemeClr val="tx1">
                      <a:lumMod val="75000"/>
                      <a:lumOff val="25000"/>
                    </a:schemeClr>
                  </a:solidFill>
                  <a:latin typeface="Tw Cen MT" panose="020B0602020104020603" pitchFamily="34" charset="0"/>
                </a:rPr>
                <a:t>(الإضاءة، المعينات التدريبية، التوصيلات الكهربائية، الأدوات المساعدة في تهيئة جو ومناخ المكان مثل التهوية ودرجة الحرارة).</a:t>
              </a:r>
            </a:p>
          </p:txBody>
        </p:sp>
      </p:grpSp>
      <p:grpSp>
        <p:nvGrpSpPr>
          <p:cNvPr id="140" name="Group 144">
            <a:extLst>
              <a:ext uri="{FF2B5EF4-FFF2-40B4-BE49-F238E27FC236}">
                <a16:creationId xmlns:a16="http://schemas.microsoft.com/office/drawing/2014/main" id="{B1BA678D-4974-4E04-B90D-8EB2A481B509}"/>
              </a:ext>
            </a:extLst>
          </p:cNvPr>
          <p:cNvGrpSpPr/>
          <p:nvPr/>
        </p:nvGrpSpPr>
        <p:grpSpPr>
          <a:xfrm>
            <a:off x="8644856" y="3067656"/>
            <a:ext cx="2539532" cy="1671613"/>
            <a:chOff x="9152127" y="5207379"/>
            <a:chExt cx="1706462" cy="1800455"/>
          </a:xfrm>
        </p:grpSpPr>
        <p:sp>
          <p:nvSpPr>
            <p:cNvPr id="141" name="TextBox 145">
              <a:extLst>
                <a:ext uri="{FF2B5EF4-FFF2-40B4-BE49-F238E27FC236}">
                  <a16:creationId xmlns:a16="http://schemas.microsoft.com/office/drawing/2014/main" id="{8D00280F-07A1-463C-90C8-66CFD1AC1A12}"/>
                </a:ext>
              </a:extLst>
            </p:cNvPr>
            <p:cNvSpPr txBox="1"/>
            <p:nvPr/>
          </p:nvSpPr>
          <p:spPr>
            <a:xfrm>
              <a:off x="10066597" y="5207379"/>
              <a:ext cx="724812" cy="497249"/>
            </a:xfrm>
            <a:prstGeom prst="rect">
              <a:avLst/>
            </a:prstGeom>
            <a:noFill/>
          </p:spPr>
          <p:txBody>
            <a:bodyPr wrap="square" rtlCol="0">
              <a:spAutoFit/>
            </a:bodyPr>
            <a:lstStyle/>
            <a:p>
              <a:pPr algn="r"/>
              <a:r>
                <a:rPr lang="en-US" sz="2400" b="1" dirty="0">
                  <a:solidFill>
                    <a:srgbClr val="FF5969"/>
                  </a:solidFill>
                  <a:latin typeface="Tw Cen MT" panose="020B0602020104020603" pitchFamily="34" charset="0"/>
                </a:rPr>
                <a:t>01</a:t>
              </a:r>
            </a:p>
          </p:txBody>
        </p:sp>
        <p:sp>
          <p:nvSpPr>
            <p:cNvPr id="142" name="TextBox 146">
              <a:extLst>
                <a:ext uri="{FF2B5EF4-FFF2-40B4-BE49-F238E27FC236}">
                  <a16:creationId xmlns:a16="http://schemas.microsoft.com/office/drawing/2014/main" id="{7DAF9C0C-0169-4BCD-A62A-689FF6729981}"/>
                </a:ext>
              </a:extLst>
            </p:cNvPr>
            <p:cNvSpPr txBox="1"/>
            <p:nvPr/>
          </p:nvSpPr>
          <p:spPr>
            <a:xfrm>
              <a:off x="9152127" y="5516089"/>
              <a:ext cx="1706462" cy="497249"/>
            </a:xfrm>
            <a:prstGeom prst="rect">
              <a:avLst/>
            </a:prstGeom>
            <a:noFill/>
          </p:spPr>
          <p:txBody>
            <a:bodyPr wrap="square" rtlCol="0">
              <a:spAutoFit/>
            </a:bodyPr>
            <a:lstStyle/>
            <a:p>
              <a:pPr algn="r"/>
              <a:r>
                <a:rPr lang="ar-YE" sz="2400" b="1" dirty="0">
                  <a:solidFill>
                    <a:srgbClr val="FF5969"/>
                  </a:solidFill>
                  <a:latin typeface="Tw Cen MT" panose="020B0602020104020603" pitchFamily="34" charset="0"/>
                </a:rPr>
                <a:t>مساحة المكان</a:t>
              </a:r>
              <a:endParaRPr lang="en-US" sz="2400" b="1" dirty="0">
                <a:solidFill>
                  <a:srgbClr val="FF5969"/>
                </a:solidFill>
                <a:latin typeface="Tw Cen MT" panose="020B0602020104020603" pitchFamily="34" charset="0"/>
              </a:endParaRPr>
            </a:p>
          </p:txBody>
        </p:sp>
        <p:sp>
          <p:nvSpPr>
            <p:cNvPr id="143" name="TextBox 147">
              <a:extLst>
                <a:ext uri="{FF2B5EF4-FFF2-40B4-BE49-F238E27FC236}">
                  <a16:creationId xmlns:a16="http://schemas.microsoft.com/office/drawing/2014/main" id="{257B1F42-8F8F-462E-86A1-6E54271577AA}"/>
                </a:ext>
              </a:extLst>
            </p:cNvPr>
            <p:cNvSpPr txBox="1"/>
            <p:nvPr/>
          </p:nvSpPr>
          <p:spPr>
            <a:xfrm>
              <a:off x="9664224" y="6013337"/>
              <a:ext cx="1148423" cy="994497"/>
            </a:xfrm>
            <a:prstGeom prst="rect">
              <a:avLst/>
            </a:prstGeom>
            <a:noFill/>
          </p:spPr>
          <p:txBody>
            <a:bodyPr wrap="square" rtlCol="0">
              <a:spAutoFit/>
            </a:bodyPr>
            <a:lstStyle/>
            <a:p>
              <a:pPr algn="r"/>
              <a:r>
                <a:rPr lang="ar-YE" dirty="0">
                  <a:solidFill>
                    <a:schemeClr val="tx1">
                      <a:lumMod val="75000"/>
                      <a:lumOff val="25000"/>
                    </a:schemeClr>
                  </a:solidFill>
                  <a:latin typeface="Tw Cen MT" panose="020B0602020104020603" pitchFamily="34" charset="0"/>
                </a:rPr>
                <a:t>بناء على عدد المشاركين ونوع الأنشطة المخطط لها.</a:t>
              </a:r>
            </a:p>
          </p:txBody>
        </p:sp>
      </p:grpSp>
      <p:grpSp>
        <p:nvGrpSpPr>
          <p:cNvPr id="144" name="Group 148">
            <a:extLst>
              <a:ext uri="{FF2B5EF4-FFF2-40B4-BE49-F238E27FC236}">
                <a16:creationId xmlns:a16="http://schemas.microsoft.com/office/drawing/2014/main" id="{6F821DE6-01B0-44FD-B694-63BBA59A811B}"/>
              </a:ext>
            </a:extLst>
          </p:cNvPr>
          <p:cNvGrpSpPr/>
          <p:nvPr/>
        </p:nvGrpSpPr>
        <p:grpSpPr>
          <a:xfrm>
            <a:off x="2147525" y="4783084"/>
            <a:ext cx="3106779" cy="1767554"/>
            <a:chOff x="7587821" y="2085925"/>
            <a:chExt cx="1996249" cy="2073755"/>
          </a:xfrm>
        </p:grpSpPr>
        <p:sp>
          <p:nvSpPr>
            <p:cNvPr id="145" name="TextBox 149">
              <a:extLst>
                <a:ext uri="{FF2B5EF4-FFF2-40B4-BE49-F238E27FC236}">
                  <a16:creationId xmlns:a16="http://schemas.microsoft.com/office/drawing/2014/main" id="{298FD5BA-447F-44FD-991D-A4ACA37ABDAC}"/>
                </a:ext>
              </a:extLst>
            </p:cNvPr>
            <p:cNvSpPr txBox="1"/>
            <p:nvPr/>
          </p:nvSpPr>
          <p:spPr>
            <a:xfrm>
              <a:off x="8765203" y="2085925"/>
              <a:ext cx="724812" cy="461665"/>
            </a:xfrm>
            <a:prstGeom prst="rect">
              <a:avLst/>
            </a:prstGeom>
            <a:noFill/>
          </p:spPr>
          <p:txBody>
            <a:bodyPr wrap="square" rtlCol="0">
              <a:spAutoFit/>
            </a:bodyPr>
            <a:lstStyle/>
            <a:p>
              <a:pPr algn="r"/>
              <a:r>
                <a:rPr lang="ar-YE" sz="2400" b="1" dirty="0">
                  <a:solidFill>
                    <a:srgbClr val="00B050"/>
                  </a:solidFill>
                  <a:latin typeface="Tw Cen MT" panose="020B0602020104020603" pitchFamily="34" charset="0"/>
                </a:rPr>
                <a:t>04</a:t>
              </a:r>
              <a:endParaRPr lang="en-US" sz="2400" b="1" dirty="0">
                <a:solidFill>
                  <a:srgbClr val="00B050"/>
                </a:solidFill>
                <a:latin typeface="Tw Cen MT" panose="020B0602020104020603" pitchFamily="34" charset="0"/>
              </a:endParaRPr>
            </a:p>
          </p:txBody>
        </p:sp>
        <p:sp>
          <p:nvSpPr>
            <p:cNvPr id="146" name="TextBox 150">
              <a:extLst>
                <a:ext uri="{FF2B5EF4-FFF2-40B4-BE49-F238E27FC236}">
                  <a16:creationId xmlns:a16="http://schemas.microsoft.com/office/drawing/2014/main" id="{492160F9-6CAA-4F3C-A2D5-B1CCDB0C7CA1}"/>
                </a:ext>
              </a:extLst>
            </p:cNvPr>
            <p:cNvSpPr txBox="1"/>
            <p:nvPr/>
          </p:nvSpPr>
          <p:spPr>
            <a:xfrm>
              <a:off x="7846935" y="2405695"/>
              <a:ext cx="1737135" cy="411378"/>
            </a:xfrm>
            <a:prstGeom prst="rect">
              <a:avLst/>
            </a:prstGeom>
            <a:noFill/>
          </p:spPr>
          <p:txBody>
            <a:bodyPr wrap="square" rtlCol="0">
              <a:spAutoFit/>
            </a:bodyPr>
            <a:lstStyle/>
            <a:p>
              <a:pPr algn="r"/>
              <a:r>
                <a:rPr lang="ar-YE" sz="2400" b="1" dirty="0">
                  <a:solidFill>
                    <a:srgbClr val="00B050"/>
                  </a:solidFill>
                  <a:latin typeface="Tw Cen MT" panose="020B0602020104020603" pitchFamily="34" charset="0"/>
                </a:rPr>
                <a:t>وسائل الراحة</a:t>
              </a:r>
              <a:endParaRPr lang="en-US" sz="2400" b="1" dirty="0">
                <a:solidFill>
                  <a:srgbClr val="00B050"/>
                </a:solidFill>
                <a:latin typeface="Tw Cen MT" panose="020B0602020104020603" pitchFamily="34" charset="0"/>
              </a:endParaRPr>
            </a:p>
          </p:txBody>
        </p:sp>
        <p:sp>
          <p:nvSpPr>
            <p:cNvPr id="147" name="TextBox 151">
              <a:extLst>
                <a:ext uri="{FF2B5EF4-FFF2-40B4-BE49-F238E27FC236}">
                  <a16:creationId xmlns:a16="http://schemas.microsoft.com/office/drawing/2014/main" id="{CFCEE9D6-863B-4EE0-8F93-DC92939F30FC}"/>
                </a:ext>
              </a:extLst>
            </p:cNvPr>
            <p:cNvSpPr txBox="1"/>
            <p:nvPr/>
          </p:nvSpPr>
          <p:spPr>
            <a:xfrm>
              <a:off x="7587821" y="2843269"/>
              <a:ext cx="1919635" cy="1316411"/>
            </a:xfrm>
            <a:prstGeom prst="rect">
              <a:avLst/>
            </a:prstGeom>
            <a:noFill/>
          </p:spPr>
          <p:txBody>
            <a:bodyPr wrap="square" rtlCol="0">
              <a:spAutoFit/>
            </a:bodyPr>
            <a:lstStyle/>
            <a:p>
              <a:pPr algn="r"/>
              <a:r>
                <a:rPr lang="ar-YE" dirty="0">
                  <a:solidFill>
                    <a:schemeClr val="tx1">
                      <a:lumMod val="75000"/>
                      <a:lumOff val="25000"/>
                    </a:schemeClr>
                  </a:solidFill>
                  <a:latin typeface="Tw Cen MT" panose="020B0602020104020603" pitchFamily="34" charset="0"/>
                </a:rPr>
                <a:t>مثل غرف استراحة وحمامات والاخذ بالاعتبار نوع وحجم الكراسي، وبما يراعي احتياجات النساء وأصحاب الاحتياجات الخاصة.</a:t>
              </a:r>
              <a:endParaRPr lang="en-US" dirty="0">
                <a:solidFill>
                  <a:schemeClr val="tx1">
                    <a:lumMod val="75000"/>
                    <a:lumOff val="25000"/>
                  </a:schemeClr>
                </a:solidFill>
                <a:latin typeface="Tw Cen MT" panose="020B0602020104020603" pitchFamily="34" charset="0"/>
              </a:endParaRPr>
            </a:p>
          </p:txBody>
        </p:sp>
      </p:grpSp>
      <p:grpSp>
        <p:nvGrpSpPr>
          <p:cNvPr id="167" name="Group 116">
            <a:extLst>
              <a:ext uri="{FF2B5EF4-FFF2-40B4-BE49-F238E27FC236}">
                <a16:creationId xmlns:a16="http://schemas.microsoft.com/office/drawing/2014/main" id="{306EB244-F98C-465B-B6BB-37CFC47BAFD0}"/>
              </a:ext>
            </a:extLst>
          </p:cNvPr>
          <p:cNvGrpSpPr/>
          <p:nvPr/>
        </p:nvGrpSpPr>
        <p:grpSpPr>
          <a:xfrm flipH="1">
            <a:off x="7910453" y="5241727"/>
            <a:ext cx="201930" cy="747890"/>
            <a:chOff x="1490808" y="3833629"/>
            <a:chExt cx="108079" cy="400295"/>
          </a:xfrm>
        </p:grpSpPr>
        <p:cxnSp>
          <p:nvCxnSpPr>
            <p:cNvPr id="168" name="Straight Connector 117">
              <a:extLst>
                <a:ext uri="{FF2B5EF4-FFF2-40B4-BE49-F238E27FC236}">
                  <a16:creationId xmlns:a16="http://schemas.microsoft.com/office/drawing/2014/main" id="{217D4F84-EC57-4F25-A4A3-4DE5718A1FD7}"/>
                </a:ext>
              </a:extLst>
            </p:cNvPr>
            <p:cNvCxnSpPr>
              <a:cxnSpLocks/>
            </p:cNvCxnSpPr>
            <p:nvPr/>
          </p:nvCxnSpPr>
          <p:spPr>
            <a:xfrm flipH="1">
              <a:off x="1499135" y="3833629"/>
              <a:ext cx="87773" cy="400295"/>
            </a:xfrm>
            <a:prstGeom prst="line">
              <a:avLst/>
            </a:prstGeom>
            <a:ln w="28575">
              <a:solidFill>
                <a:srgbClr val="5D7373"/>
              </a:solidFill>
            </a:ln>
          </p:spPr>
          <p:style>
            <a:lnRef idx="1">
              <a:schemeClr val="accent1"/>
            </a:lnRef>
            <a:fillRef idx="0">
              <a:schemeClr val="accent1"/>
            </a:fillRef>
            <a:effectRef idx="0">
              <a:schemeClr val="accent1"/>
            </a:effectRef>
            <a:fontRef idx="minor">
              <a:schemeClr val="tx1"/>
            </a:fontRef>
          </p:style>
        </p:cxnSp>
        <p:cxnSp>
          <p:nvCxnSpPr>
            <p:cNvPr id="169" name="Straight Connector 118">
              <a:extLst>
                <a:ext uri="{FF2B5EF4-FFF2-40B4-BE49-F238E27FC236}">
                  <a16:creationId xmlns:a16="http://schemas.microsoft.com/office/drawing/2014/main" id="{AE36B5A8-E719-48BF-B7E1-BD39371AA54A}"/>
                </a:ext>
              </a:extLst>
            </p:cNvPr>
            <p:cNvCxnSpPr>
              <a:cxnSpLocks/>
            </p:cNvCxnSpPr>
            <p:nvPr/>
          </p:nvCxnSpPr>
          <p:spPr>
            <a:xfrm flipH="1">
              <a:off x="1490808" y="4229182"/>
              <a:ext cx="108079" cy="0"/>
            </a:xfrm>
            <a:prstGeom prst="line">
              <a:avLst/>
            </a:prstGeom>
            <a:ln w="28575">
              <a:solidFill>
                <a:srgbClr val="5D7373"/>
              </a:solidFill>
            </a:ln>
          </p:spPr>
          <p:style>
            <a:lnRef idx="1">
              <a:schemeClr val="accent1"/>
            </a:lnRef>
            <a:fillRef idx="0">
              <a:schemeClr val="accent1"/>
            </a:fillRef>
            <a:effectRef idx="0">
              <a:schemeClr val="accent1"/>
            </a:effectRef>
            <a:fontRef idx="minor">
              <a:schemeClr val="tx1"/>
            </a:fontRef>
          </p:style>
        </p:cxnSp>
      </p:grpSp>
      <p:sp>
        <p:nvSpPr>
          <p:cNvPr id="170" name="Oval 119">
            <a:extLst>
              <a:ext uri="{FF2B5EF4-FFF2-40B4-BE49-F238E27FC236}">
                <a16:creationId xmlns:a16="http://schemas.microsoft.com/office/drawing/2014/main" id="{CAABF641-F2EA-4C9B-BC2C-C75A5C25F3EC}"/>
              </a:ext>
            </a:extLst>
          </p:cNvPr>
          <p:cNvSpPr/>
          <p:nvPr/>
        </p:nvSpPr>
        <p:spPr>
          <a:xfrm>
            <a:off x="6717294" y="4220229"/>
            <a:ext cx="1414086" cy="1414086"/>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1" name="Oval 134">
            <a:extLst>
              <a:ext uri="{FF2B5EF4-FFF2-40B4-BE49-F238E27FC236}">
                <a16:creationId xmlns:a16="http://schemas.microsoft.com/office/drawing/2014/main" id="{F99CB06C-522F-4183-AD36-E645F9F037BE}"/>
              </a:ext>
            </a:extLst>
          </p:cNvPr>
          <p:cNvSpPr/>
          <p:nvPr/>
        </p:nvSpPr>
        <p:spPr>
          <a:xfrm>
            <a:off x="6820424" y="4332035"/>
            <a:ext cx="1194075" cy="1194075"/>
          </a:xfrm>
          <a:prstGeom prst="ellipse">
            <a:avLst/>
          </a:prstGeom>
          <a:solidFill>
            <a:srgbClr val="5D7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3" name="Group 148">
            <a:extLst>
              <a:ext uri="{FF2B5EF4-FFF2-40B4-BE49-F238E27FC236}">
                <a16:creationId xmlns:a16="http://schemas.microsoft.com/office/drawing/2014/main" id="{420746FF-3F40-4908-925D-2FF662662A4A}"/>
              </a:ext>
            </a:extLst>
          </p:cNvPr>
          <p:cNvGrpSpPr/>
          <p:nvPr/>
        </p:nvGrpSpPr>
        <p:grpSpPr>
          <a:xfrm>
            <a:off x="5181249" y="5673753"/>
            <a:ext cx="2653952" cy="946201"/>
            <a:chOff x="7840984" y="2082078"/>
            <a:chExt cx="1666472" cy="1025104"/>
          </a:xfrm>
        </p:grpSpPr>
        <p:sp>
          <p:nvSpPr>
            <p:cNvPr id="174" name="TextBox 149">
              <a:extLst>
                <a:ext uri="{FF2B5EF4-FFF2-40B4-BE49-F238E27FC236}">
                  <a16:creationId xmlns:a16="http://schemas.microsoft.com/office/drawing/2014/main" id="{6146CEF4-5DA3-4062-BFAE-0B083C895A4F}"/>
                </a:ext>
              </a:extLst>
            </p:cNvPr>
            <p:cNvSpPr txBox="1"/>
            <p:nvPr/>
          </p:nvSpPr>
          <p:spPr>
            <a:xfrm>
              <a:off x="8760338" y="2082078"/>
              <a:ext cx="724812" cy="461665"/>
            </a:xfrm>
            <a:prstGeom prst="rect">
              <a:avLst/>
            </a:prstGeom>
            <a:noFill/>
          </p:spPr>
          <p:txBody>
            <a:bodyPr wrap="square" rtlCol="0">
              <a:spAutoFit/>
            </a:bodyPr>
            <a:lstStyle/>
            <a:p>
              <a:pPr algn="r"/>
              <a:r>
                <a:rPr lang="ar-YE" sz="2400" b="1" dirty="0">
                  <a:solidFill>
                    <a:srgbClr val="5D7373"/>
                  </a:solidFill>
                  <a:latin typeface="Tw Cen MT" panose="020B0602020104020603" pitchFamily="34" charset="0"/>
                </a:rPr>
                <a:t>05</a:t>
              </a:r>
              <a:endParaRPr lang="en-US" sz="2400" b="1" dirty="0">
                <a:solidFill>
                  <a:srgbClr val="5D7373"/>
                </a:solidFill>
                <a:latin typeface="Tw Cen MT" panose="020B0602020104020603" pitchFamily="34" charset="0"/>
              </a:endParaRPr>
            </a:p>
          </p:txBody>
        </p:sp>
        <p:sp>
          <p:nvSpPr>
            <p:cNvPr id="175" name="TextBox 150">
              <a:extLst>
                <a:ext uri="{FF2B5EF4-FFF2-40B4-BE49-F238E27FC236}">
                  <a16:creationId xmlns:a16="http://schemas.microsoft.com/office/drawing/2014/main" id="{A10972FE-A526-4ED9-973F-1837AB286C16}"/>
                </a:ext>
              </a:extLst>
            </p:cNvPr>
            <p:cNvSpPr txBox="1"/>
            <p:nvPr/>
          </p:nvSpPr>
          <p:spPr>
            <a:xfrm>
              <a:off x="8113200" y="2368247"/>
              <a:ext cx="1387320" cy="500163"/>
            </a:xfrm>
            <a:prstGeom prst="rect">
              <a:avLst/>
            </a:prstGeom>
            <a:noFill/>
          </p:spPr>
          <p:txBody>
            <a:bodyPr wrap="square" rtlCol="0">
              <a:spAutoFit/>
            </a:bodyPr>
            <a:lstStyle/>
            <a:p>
              <a:pPr algn="r"/>
              <a:r>
                <a:rPr lang="ar-YE" sz="2400" b="1" dirty="0">
                  <a:solidFill>
                    <a:srgbClr val="5D7373"/>
                  </a:solidFill>
                  <a:latin typeface="Tw Cen MT" panose="020B0602020104020603" pitchFamily="34" charset="0"/>
                </a:rPr>
                <a:t>البعد عن الضوضاء</a:t>
              </a:r>
              <a:endParaRPr lang="en-US" sz="2400" b="1" dirty="0">
                <a:solidFill>
                  <a:srgbClr val="5D7373"/>
                </a:solidFill>
                <a:latin typeface="Tw Cen MT" panose="020B0602020104020603" pitchFamily="34" charset="0"/>
              </a:endParaRPr>
            </a:p>
          </p:txBody>
        </p:sp>
        <p:sp>
          <p:nvSpPr>
            <p:cNvPr id="176" name="TextBox 151">
              <a:extLst>
                <a:ext uri="{FF2B5EF4-FFF2-40B4-BE49-F238E27FC236}">
                  <a16:creationId xmlns:a16="http://schemas.microsoft.com/office/drawing/2014/main" id="{2CA9DF97-8416-4331-89E0-6E4FF56E03E4}"/>
                </a:ext>
              </a:extLst>
            </p:cNvPr>
            <p:cNvSpPr txBox="1"/>
            <p:nvPr/>
          </p:nvSpPr>
          <p:spPr>
            <a:xfrm>
              <a:off x="7840984" y="2707052"/>
              <a:ext cx="1666472" cy="400130"/>
            </a:xfrm>
            <a:prstGeom prst="rect">
              <a:avLst/>
            </a:prstGeom>
            <a:noFill/>
          </p:spPr>
          <p:txBody>
            <a:bodyPr wrap="square" rtlCol="0">
              <a:spAutoFit/>
            </a:bodyPr>
            <a:lstStyle/>
            <a:p>
              <a:pPr algn="r"/>
              <a:r>
                <a:rPr lang="ar-YE" dirty="0">
                  <a:solidFill>
                    <a:schemeClr val="tx1">
                      <a:lumMod val="75000"/>
                      <a:lumOff val="25000"/>
                    </a:schemeClr>
                  </a:solidFill>
                  <a:latin typeface="Tw Cen MT" panose="020B0602020104020603" pitchFamily="34" charset="0"/>
                </a:rPr>
                <a:t>لتصبح منعدمة أو محدودة.</a:t>
              </a:r>
              <a:endParaRPr lang="en-US" dirty="0">
                <a:solidFill>
                  <a:schemeClr val="tx1">
                    <a:lumMod val="75000"/>
                    <a:lumOff val="25000"/>
                  </a:schemeClr>
                </a:solidFill>
                <a:latin typeface="Tw Cen MT" panose="020B0602020104020603" pitchFamily="34" charset="0"/>
              </a:endParaRPr>
            </a:p>
          </p:txBody>
        </p:sp>
      </p:grpSp>
      <p:pic>
        <p:nvPicPr>
          <p:cNvPr id="4" name="صورة 3">
            <a:extLst>
              <a:ext uri="{FF2B5EF4-FFF2-40B4-BE49-F238E27FC236}">
                <a16:creationId xmlns:a16="http://schemas.microsoft.com/office/drawing/2014/main" id="{096F06F5-F433-4581-B25A-2B49DB31B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0315" y="2640133"/>
            <a:ext cx="888304" cy="893165"/>
          </a:xfrm>
          <a:prstGeom prst="rect">
            <a:avLst/>
          </a:prstGeom>
        </p:spPr>
      </p:pic>
      <p:pic>
        <p:nvPicPr>
          <p:cNvPr id="6" name="صورة 5">
            <a:extLst>
              <a:ext uri="{FF2B5EF4-FFF2-40B4-BE49-F238E27FC236}">
                <a16:creationId xmlns:a16="http://schemas.microsoft.com/office/drawing/2014/main" id="{F2EC05D8-3336-4624-942A-DE71F81E55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2360" y="4797808"/>
            <a:ext cx="823727" cy="705784"/>
          </a:xfrm>
          <a:prstGeom prst="rect">
            <a:avLst/>
          </a:prstGeom>
        </p:spPr>
      </p:pic>
      <p:pic>
        <p:nvPicPr>
          <p:cNvPr id="8" name="صورة 7">
            <a:extLst>
              <a:ext uri="{FF2B5EF4-FFF2-40B4-BE49-F238E27FC236}">
                <a16:creationId xmlns:a16="http://schemas.microsoft.com/office/drawing/2014/main" id="{5C958243-2A78-4D0F-8569-FAA551E1D5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0612" y="3419931"/>
            <a:ext cx="1144841" cy="940984"/>
          </a:xfrm>
          <a:prstGeom prst="rect">
            <a:avLst/>
          </a:prstGeom>
        </p:spPr>
      </p:pic>
      <p:pic>
        <p:nvPicPr>
          <p:cNvPr id="10" name="صورة 9">
            <a:extLst>
              <a:ext uri="{FF2B5EF4-FFF2-40B4-BE49-F238E27FC236}">
                <a16:creationId xmlns:a16="http://schemas.microsoft.com/office/drawing/2014/main" id="{274C9829-C4BA-4F8A-944E-714D49B4E53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90814" y="2515192"/>
            <a:ext cx="1400299" cy="1348365"/>
          </a:xfrm>
          <a:prstGeom prst="rect">
            <a:avLst/>
          </a:prstGeom>
        </p:spPr>
      </p:pic>
      <p:grpSp>
        <p:nvGrpSpPr>
          <p:cNvPr id="178" name="Group 120">
            <a:extLst>
              <a:ext uri="{FF2B5EF4-FFF2-40B4-BE49-F238E27FC236}">
                <a16:creationId xmlns:a16="http://schemas.microsoft.com/office/drawing/2014/main" id="{7B837A92-1906-41FF-A46F-EBBBFACAC407}"/>
              </a:ext>
            </a:extLst>
          </p:cNvPr>
          <p:cNvGrpSpPr/>
          <p:nvPr/>
        </p:nvGrpSpPr>
        <p:grpSpPr>
          <a:xfrm flipH="1" flipV="1">
            <a:off x="8925278" y="4828175"/>
            <a:ext cx="530422" cy="539365"/>
            <a:chOff x="2142648" y="3262589"/>
            <a:chExt cx="530422" cy="539365"/>
          </a:xfrm>
        </p:grpSpPr>
        <p:cxnSp>
          <p:nvCxnSpPr>
            <p:cNvPr id="179" name="Straight Connector 121">
              <a:extLst>
                <a:ext uri="{FF2B5EF4-FFF2-40B4-BE49-F238E27FC236}">
                  <a16:creationId xmlns:a16="http://schemas.microsoft.com/office/drawing/2014/main" id="{FAF6E489-DA41-4B9E-BB4F-E307C2BE41AF}"/>
                </a:ext>
              </a:extLst>
            </p:cNvPr>
            <p:cNvCxnSpPr>
              <a:cxnSpLocks/>
            </p:cNvCxnSpPr>
            <p:nvPr/>
          </p:nvCxnSpPr>
          <p:spPr>
            <a:xfrm flipH="1" flipV="1">
              <a:off x="2392240" y="3262589"/>
              <a:ext cx="280830" cy="539365"/>
            </a:xfrm>
            <a:prstGeom prst="line">
              <a:avLst/>
            </a:prstGeom>
            <a:ln w="28575">
              <a:solidFill>
                <a:srgbClr val="CC00CC"/>
              </a:solidFill>
            </a:ln>
          </p:spPr>
          <p:style>
            <a:lnRef idx="1">
              <a:schemeClr val="accent1"/>
            </a:lnRef>
            <a:fillRef idx="0">
              <a:schemeClr val="accent1"/>
            </a:fillRef>
            <a:effectRef idx="0">
              <a:schemeClr val="accent1"/>
            </a:effectRef>
            <a:fontRef idx="minor">
              <a:schemeClr val="tx1"/>
            </a:fontRef>
          </p:style>
        </p:cxnSp>
        <p:cxnSp>
          <p:nvCxnSpPr>
            <p:cNvPr id="180" name="Straight Connector 122">
              <a:extLst>
                <a:ext uri="{FF2B5EF4-FFF2-40B4-BE49-F238E27FC236}">
                  <a16:creationId xmlns:a16="http://schemas.microsoft.com/office/drawing/2014/main" id="{1ACF9A44-AC1A-4CB8-8DC6-26C21E3E2B65}"/>
                </a:ext>
              </a:extLst>
            </p:cNvPr>
            <p:cNvCxnSpPr>
              <a:cxnSpLocks/>
            </p:cNvCxnSpPr>
            <p:nvPr/>
          </p:nvCxnSpPr>
          <p:spPr>
            <a:xfrm flipH="1" flipV="1">
              <a:off x="2142648" y="3264970"/>
              <a:ext cx="259116" cy="0"/>
            </a:xfrm>
            <a:prstGeom prst="line">
              <a:avLst/>
            </a:prstGeom>
            <a:ln w="28575">
              <a:solidFill>
                <a:srgbClr val="CC00CC"/>
              </a:solidFill>
            </a:ln>
          </p:spPr>
          <p:style>
            <a:lnRef idx="1">
              <a:schemeClr val="accent1"/>
            </a:lnRef>
            <a:fillRef idx="0">
              <a:schemeClr val="accent1"/>
            </a:fillRef>
            <a:effectRef idx="0">
              <a:schemeClr val="accent1"/>
            </a:effectRef>
            <a:fontRef idx="minor">
              <a:schemeClr val="tx1"/>
            </a:fontRef>
          </p:style>
        </p:cxnSp>
      </p:grpSp>
      <p:sp>
        <p:nvSpPr>
          <p:cNvPr id="181" name="Oval 123">
            <a:extLst>
              <a:ext uri="{FF2B5EF4-FFF2-40B4-BE49-F238E27FC236}">
                <a16:creationId xmlns:a16="http://schemas.microsoft.com/office/drawing/2014/main" id="{92113B71-809D-4ACE-AB4D-A94A5E047CDC}"/>
              </a:ext>
            </a:extLst>
          </p:cNvPr>
          <p:cNvSpPr/>
          <p:nvPr/>
        </p:nvSpPr>
        <p:spPr>
          <a:xfrm>
            <a:off x="8138359" y="3778955"/>
            <a:ext cx="1150253" cy="1150253"/>
          </a:xfrm>
          <a:prstGeom prst="ellipse">
            <a:avLst/>
          </a:prstGeom>
          <a:solidFill>
            <a:schemeClr val="bg1"/>
          </a:solidFill>
          <a:ln>
            <a:noFill/>
          </a:ln>
          <a:effectLst>
            <a:outerShdw blurRad="1016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 name="Oval 135">
            <a:extLst>
              <a:ext uri="{FF2B5EF4-FFF2-40B4-BE49-F238E27FC236}">
                <a16:creationId xmlns:a16="http://schemas.microsoft.com/office/drawing/2014/main" id="{ADB882B8-4525-4654-B1FD-813150BD4894}"/>
              </a:ext>
            </a:extLst>
          </p:cNvPr>
          <p:cNvSpPr/>
          <p:nvPr/>
        </p:nvSpPr>
        <p:spPr>
          <a:xfrm>
            <a:off x="8216909" y="3851401"/>
            <a:ext cx="1009292" cy="100929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3" name="صورة 182">
            <a:extLst>
              <a:ext uri="{FF2B5EF4-FFF2-40B4-BE49-F238E27FC236}">
                <a16:creationId xmlns:a16="http://schemas.microsoft.com/office/drawing/2014/main" id="{2FDC5B1A-485A-498A-B7A3-EE3F4CE126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278670" y="4011040"/>
            <a:ext cx="869629" cy="686080"/>
          </a:xfrm>
          <a:prstGeom prst="rect">
            <a:avLst/>
          </a:prstGeom>
        </p:spPr>
      </p:pic>
      <p:grpSp>
        <p:nvGrpSpPr>
          <p:cNvPr id="184" name="Group 144">
            <a:extLst>
              <a:ext uri="{FF2B5EF4-FFF2-40B4-BE49-F238E27FC236}">
                <a16:creationId xmlns:a16="http://schemas.microsoft.com/office/drawing/2014/main" id="{C3D58F18-E9FE-4279-B33D-6760A5B91485}"/>
              </a:ext>
            </a:extLst>
          </p:cNvPr>
          <p:cNvGrpSpPr/>
          <p:nvPr/>
        </p:nvGrpSpPr>
        <p:grpSpPr>
          <a:xfrm>
            <a:off x="7756008" y="4670513"/>
            <a:ext cx="3565268" cy="1948612"/>
            <a:chOff x="9194668" y="5207379"/>
            <a:chExt cx="1663922" cy="2098804"/>
          </a:xfrm>
        </p:grpSpPr>
        <p:sp>
          <p:nvSpPr>
            <p:cNvPr id="185" name="TextBox 145">
              <a:extLst>
                <a:ext uri="{FF2B5EF4-FFF2-40B4-BE49-F238E27FC236}">
                  <a16:creationId xmlns:a16="http://schemas.microsoft.com/office/drawing/2014/main" id="{42340693-C62E-409C-9AE9-A6E4E7F0B0C8}"/>
                </a:ext>
              </a:extLst>
            </p:cNvPr>
            <p:cNvSpPr txBox="1"/>
            <p:nvPr/>
          </p:nvSpPr>
          <p:spPr>
            <a:xfrm>
              <a:off x="10066597" y="5207379"/>
              <a:ext cx="724812" cy="497249"/>
            </a:xfrm>
            <a:prstGeom prst="rect">
              <a:avLst/>
            </a:prstGeom>
            <a:noFill/>
          </p:spPr>
          <p:txBody>
            <a:bodyPr wrap="square" rtlCol="0">
              <a:spAutoFit/>
            </a:bodyPr>
            <a:lstStyle/>
            <a:p>
              <a:pPr algn="r"/>
              <a:r>
                <a:rPr lang="ar-YE" sz="2400" b="1" dirty="0">
                  <a:solidFill>
                    <a:srgbClr val="CC00CC"/>
                  </a:solidFill>
                  <a:latin typeface="Tw Cen MT" panose="020B0602020104020603" pitchFamily="34" charset="0"/>
                </a:rPr>
                <a:t>06</a:t>
              </a:r>
              <a:endParaRPr lang="en-US" sz="2400" b="1" dirty="0">
                <a:solidFill>
                  <a:srgbClr val="CC00CC"/>
                </a:solidFill>
                <a:latin typeface="Tw Cen MT" panose="020B0602020104020603" pitchFamily="34" charset="0"/>
              </a:endParaRPr>
            </a:p>
          </p:txBody>
        </p:sp>
        <p:sp>
          <p:nvSpPr>
            <p:cNvPr id="186" name="TextBox 146">
              <a:extLst>
                <a:ext uri="{FF2B5EF4-FFF2-40B4-BE49-F238E27FC236}">
                  <a16:creationId xmlns:a16="http://schemas.microsoft.com/office/drawing/2014/main" id="{27D50700-DDCF-42C5-BECB-11513D7138A9}"/>
                </a:ext>
              </a:extLst>
            </p:cNvPr>
            <p:cNvSpPr txBox="1"/>
            <p:nvPr/>
          </p:nvSpPr>
          <p:spPr>
            <a:xfrm>
              <a:off x="9194668" y="5516089"/>
              <a:ext cx="1663922" cy="497249"/>
            </a:xfrm>
            <a:prstGeom prst="rect">
              <a:avLst/>
            </a:prstGeom>
            <a:noFill/>
          </p:spPr>
          <p:txBody>
            <a:bodyPr wrap="square" rtlCol="0">
              <a:spAutoFit/>
            </a:bodyPr>
            <a:lstStyle/>
            <a:p>
              <a:pPr algn="r"/>
              <a:r>
                <a:rPr lang="ar-YE" sz="2400" b="1" dirty="0">
                  <a:solidFill>
                    <a:srgbClr val="CC00CC"/>
                  </a:solidFill>
                  <a:latin typeface="Tw Cen MT" panose="020B0602020104020603" pitchFamily="34" charset="0"/>
                </a:rPr>
                <a:t>تصميم شكل الجلوس</a:t>
              </a:r>
              <a:endParaRPr lang="en-US" sz="2400" b="1" dirty="0">
                <a:solidFill>
                  <a:srgbClr val="CC00CC"/>
                </a:solidFill>
                <a:latin typeface="Tw Cen MT" panose="020B0602020104020603" pitchFamily="34" charset="0"/>
              </a:endParaRPr>
            </a:p>
          </p:txBody>
        </p:sp>
        <p:sp>
          <p:nvSpPr>
            <p:cNvPr id="187" name="TextBox 147">
              <a:extLst>
                <a:ext uri="{FF2B5EF4-FFF2-40B4-BE49-F238E27FC236}">
                  <a16:creationId xmlns:a16="http://schemas.microsoft.com/office/drawing/2014/main" id="{37F3CF6C-D3C5-482E-A868-27D8B4F8C3C4}"/>
                </a:ext>
              </a:extLst>
            </p:cNvPr>
            <p:cNvSpPr txBox="1"/>
            <p:nvPr/>
          </p:nvSpPr>
          <p:spPr>
            <a:xfrm>
              <a:off x="9352372" y="6013337"/>
              <a:ext cx="1460275" cy="1292846"/>
            </a:xfrm>
            <a:prstGeom prst="rect">
              <a:avLst/>
            </a:prstGeom>
            <a:noFill/>
          </p:spPr>
          <p:txBody>
            <a:bodyPr wrap="square" rtlCol="0">
              <a:spAutoFit/>
            </a:bodyPr>
            <a:lstStyle/>
            <a:p>
              <a:pPr algn="r"/>
              <a:r>
                <a:rPr lang="ar-YE" dirty="0">
                  <a:solidFill>
                    <a:schemeClr val="tx1">
                      <a:lumMod val="75000"/>
                      <a:lumOff val="25000"/>
                    </a:schemeClr>
                  </a:solidFill>
                  <a:latin typeface="Tw Cen MT" panose="020B0602020104020603" pitchFamily="34" charset="0"/>
                </a:rPr>
                <a:t>بناءً على الأهداف وطبيعة ونوع الأنشطة وبما يعزز الاتصال الفعال، وبما يراعي أيضاً ثقافة المجتمع الذي ينتمي اليه المشاركين.</a:t>
              </a:r>
            </a:p>
          </p:txBody>
        </p:sp>
      </p:grpSp>
      <p:sp>
        <p:nvSpPr>
          <p:cNvPr id="188" name="AutoShape 46">
            <a:extLst>
              <a:ext uri="{FF2B5EF4-FFF2-40B4-BE49-F238E27FC236}">
                <a16:creationId xmlns:a16="http://schemas.microsoft.com/office/drawing/2014/main" id="{FC944372-7460-44AE-9610-EC2EFFE7B403}"/>
              </a:ext>
            </a:extLst>
          </p:cNvPr>
          <p:cNvSpPr>
            <a:spLocks/>
          </p:cNvSpPr>
          <p:nvPr/>
        </p:nvSpPr>
        <p:spPr bwMode="auto">
          <a:xfrm>
            <a:off x="7013213" y="4512078"/>
            <a:ext cx="830387" cy="83038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874" y="17549"/>
                </a:moveTo>
                <a:cubicBezTo>
                  <a:pt x="15513" y="17549"/>
                  <a:pt x="14343" y="15612"/>
                  <a:pt x="13809" y="12825"/>
                </a:cubicBezTo>
                <a:lnTo>
                  <a:pt x="15524" y="12825"/>
                </a:lnTo>
                <a:cubicBezTo>
                  <a:pt x="17038" y="12825"/>
                  <a:pt x="18224" y="11343"/>
                  <a:pt x="18224" y="9450"/>
                </a:cubicBezTo>
                <a:cubicBezTo>
                  <a:pt x="18224" y="7558"/>
                  <a:pt x="17038" y="6075"/>
                  <a:pt x="15524" y="6075"/>
                </a:cubicBezTo>
                <a:lnTo>
                  <a:pt x="13809" y="6075"/>
                </a:lnTo>
                <a:cubicBezTo>
                  <a:pt x="14343" y="3289"/>
                  <a:pt x="15513" y="1350"/>
                  <a:pt x="16874" y="1350"/>
                </a:cubicBezTo>
                <a:cubicBezTo>
                  <a:pt x="18739" y="1350"/>
                  <a:pt x="20249" y="4976"/>
                  <a:pt x="20249" y="9450"/>
                </a:cubicBezTo>
                <a:cubicBezTo>
                  <a:pt x="20249" y="13923"/>
                  <a:pt x="18739" y="17549"/>
                  <a:pt x="16874" y="17549"/>
                </a:cubicBezTo>
                <a:moveTo>
                  <a:pt x="8926" y="11482"/>
                </a:moveTo>
                <a:lnTo>
                  <a:pt x="8774" y="11482"/>
                </a:lnTo>
                <a:lnTo>
                  <a:pt x="8774" y="11475"/>
                </a:lnTo>
                <a:cubicBezTo>
                  <a:pt x="8028" y="11475"/>
                  <a:pt x="7424" y="10569"/>
                  <a:pt x="7424" y="9450"/>
                </a:cubicBezTo>
                <a:cubicBezTo>
                  <a:pt x="7424" y="8332"/>
                  <a:pt x="8028" y="7425"/>
                  <a:pt x="8774" y="7425"/>
                </a:cubicBezTo>
                <a:lnTo>
                  <a:pt x="8926" y="7425"/>
                </a:lnTo>
                <a:cubicBezTo>
                  <a:pt x="10200" y="7425"/>
                  <a:pt x="11391" y="6924"/>
                  <a:pt x="12441" y="6063"/>
                </a:cubicBezTo>
                <a:cubicBezTo>
                  <a:pt x="12248" y="7149"/>
                  <a:pt x="12149" y="8300"/>
                  <a:pt x="12149" y="9450"/>
                </a:cubicBezTo>
                <a:cubicBezTo>
                  <a:pt x="12149" y="10603"/>
                  <a:pt x="12248" y="11758"/>
                  <a:pt x="12442" y="12846"/>
                </a:cubicBezTo>
                <a:cubicBezTo>
                  <a:pt x="11393" y="11983"/>
                  <a:pt x="10200" y="11482"/>
                  <a:pt x="8926" y="11482"/>
                </a:cubicBezTo>
                <a:moveTo>
                  <a:pt x="8096" y="20249"/>
                </a:moveTo>
                <a:lnTo>
                  <a:pt x="5396" y="20249"/>
                </a:lnTo>
                <a:lnTo>
                  <a:pt x="5396" y="14175"/>
                </a:lnTo>
                <a:cubicBezTo>
                  <a:pt x="5396" y="13683"/>
                  <a:pt x="5264" y="13223"/>
                  <a:pt x="5033" y="12825"/>
                </a:cubicBezTo>
                <a:lnTo>
                  <a:pt x="5505" y="12825"/>
                </a:lnTo>
                <a:lnTo>
                  <a:pt x="5505" y="12832"/>
                </a:lnTo>
                <a:lnTo>
                  <a:pt x="7535" y="12832"/>
                </a:lnTo>
                <a:cubicBezTo>
                  <a:pt x="7463" y="13042"/>
                  <a:pt x="7421" y="13265"/>
                  <a:pt x="7421" y="13500"/>
                </a:cubicBezTo>
                <a:lnTo>
                  <a:pt x="7421" y="18225"/>
                </a:lnTo>
                <a:cubicBezTo>
                  <a:pt x="7421" y="18874"/>
                  <a:pt x="7784" y="19307"/>
                  <a:pt x="8001" y="19565"/>
                </a:cubicBezTo>
                <a:cubicBezTo>
                  <a:pt x="8031" y="19601"/>
                  <a:pt x="8065" y="19638"/>
                  <a:pt x="8096" y="19677"/>
                </a:cubicBezTo>
                <a:cubicBezTo>
                  <a:pt x="8096" y="19677"/>
                  <a:pt x="8096" y="20249"/>
                  <a:pt x="8096" y="20249"/>
                </a:cubicBezTo>
                <a:close/>
                <a:moveTo>
                  <a:pt x="1349" y="9450"/>
                </a:moveTo>
                <a:cubicBezTo>
                  <a:pt x="1349" y="8332"/>
                  <a:pt x="1953" y="7425"/>
                  <a:pt x="2699" y="7425"/>
                </a:cubicBezTo>
                <a:lnTo>
                  <a:pt x="7434" y="7425"/>
                </a:lnTo>
                <a:cubicBezTo>
                  <a:pt x="7014" y="7916"/>
                  <a:pt x="6749" y="8631"/>
                  <a:pt x="6749" y="9450"/>
                </a:cubicBezTo>
                <a:cubicBezTo>
                  <a:pt x="6749" y="10270"/>
                  <a:pt x="7014" y="10984"/>
                  <a:pt x="7434" y="11475"/>
                </a:cubicBezTo>
                <a:lnTo>
                  <a:pt x="2699" y="11475"/>
                </a:lnTo>
                <a:cubicBezTo>
                  <a:pt x="1953" y="11475"/>
                  <a:pt x="1349" y="10569"/>
                  <a:pt x="1349" y="9450"/>
                </a:cubicBezTo>
                <a:moveTo>
                  <a:pt x="13499" y="9450"/>
                </a:moveTo>
                <a:cubicBezTo>
                  <a:pt x="13499" y="8749"/>
                  <a:pt x="13540" y="8073"/>
                  <a:pt x="13610" y="7425"/>
                </a:cubicBezTo>
                <a:lnTo>
                  <a:pt x="15524" y="7425"/>
                </a:lnTo>
                <a:cubicBezTo>
                  <a:pt x="16269" y="7425"/>
                  <a:pt x="16874" y="8332"/>
                  <a:pt x="16874" y="9450"/>
                </a:cubicBezTo>
                <a:cubicBezTo>
                  <a:pt x="16874" y="10569"/>
                  <a:pt x="16269" y="11475"/>
                  <a:pt x="15524" y="11475"/>
                </a:cubicBezTo>
                <a:lnTo>
                  <a:pt x="13610" y="11475"/>
                </a:lnTo>
                <a:cubicBezTo>
                  <a:pt x="13540" y="10826"/>
                  <a:pt x="13499" y="10151"/>
                  <a:pt x="13499" y="9450"/>
                </a:cubicBezTo>
                <a:moveTo>
                  <a:pt x="16874" y="0"/>
                </a:moveTo>
                <a:cubicBezTo>
                  <a:pt x="15489" y="0"/>
                  <a:pt x="14400" y="951"/>
                  <a:pt x="13618" y="2420"/>
                </a:cubicBezTo>
                <a:lnTo>
                  <a:pt x="13604" y="2412"/>
                </a:lnTo>
                <a:cubicBezTo>
                  <a:pt x="12469" y="4635"/>
                  <a:pt x="10778" y="6075"/>
                  <a:pt x="8926" y="6075"/>
                </a:cubicBezTo>
                <a:lnTo>
                  <a:pt x="8479" y="6075"/>
                </a:lnTo>
                <a:lnTo>
                  <a:pt x="5505" y="6075"/>
                </a:lnTo>
                <a:lnTo>
                  <a:pt x="2699" y="6075"/>
                </a:lnTo>
                <a:cubicBezTo>
                  <a:pt x="1185" y="6075"/>
                  <a:pt x="0" y="7558"/>
                  <a:pt x="0" y="9450"/>
                </a:cubicBezTo>
                <a:cubicBezTo>
                  <a:pt x="0" y="11343"/>
                  <a:pt x="1185" y="12825"/>
                  <a:pt x="2699" y="12825"/>
                </a:cubicBezTo>
                <a:cubicBezTo>
                  <a:pt x="3443" y="12827"/>
                  <a:pt x="4046" y="13430"/>
                  <a:pt x="4046" y="14175"/>
                </a:cubicBezTo>
                <a:lnTo>
                  <a:pt x="4046" y="20249"/>
                </a:lnTo>
                <a:cubicBezTo>
                  <a:pt x="4046" y="20996"/>
                  <a:pt x="4651" y="21599"/>
                  <a:pt x="5396" y="21599"/>
                </a:cubicBezTo>
                <a:lnTo>
                  <a:pt x="8096" y="21599"/>
                </a:lnTo>
                <a:cubicBezTo>
                  <a:pt x="8842" y="21599"/>
                  <a:pt x="9446" y="20996"/>
                  <a:pt x="9446" y="20249"/>
                </a:cubicBezTo>
                <a:lnTo>
                  <a:pt x="9446" y="19575"/>
                </a:lnTo>
                <a:cubicBezTo>
                  <a:pt x="9446" y="18900"/>
                  <a:pt x="8771" y="18598"/>
                  <a:pt x="8771" y="18225"/>
                </a:cubicBezTo>
                <a:lnTo>
                  <a:pt x="8771" y="13500"/>
                </a:lnTo>
                <a:cubicBezTo>
                  <a:pt x="8771" y="13484"/>
                  <a:pt x="8781" y="13473"/>
                  <a:pt x="8782" y="13458"/>
                </a:cubicBezTo>
                <a:cubicBezTo>
                  <a:pt x="8789" y="13361"/>
                  <a:pt x="8815" y="13271"/>
                  <a:pt x="8859" y="13191"/>
                </a:cubicBezTo>
                <a:cubicBezTo>
                  <a:pt x="8871" y="13169"/>
                  <a:pt x="8884" y="13151"/>
                  <a:pt x="8898" y="13132"/>
                </a:cubicBezTo>
                <a:cubicBezTo>
                  <a:pt x="8952" y="13051"/>
                  <a:pt x="9020" y="12985"/>
                  <a:pt x="9103" y="12934"/>
                </a:cubicBezTo>
                <a:cubicBezTo>
                  <a:pt x="9107" y="12931"/>
                  <a:pt x="9108" y="12927"/>
                  <a:pt x="9112" y="12925"/>
                </a:cubicBezTo>
                <a:cubicBezTo>
                  <a:pt x="9115" y="12925"/>
                  <a:pt x="9117" y="12922"/>
                  <a:pt x="9120" y="12922"/>
                </a:cubicBezTo>
                <a:cubicBezTo>
                  <a:pt x="9174" y="12892"/>
                  <a:pt x="9238" y="12885"/>
                  <a:pt x="9299" y="12868"/>
                </a:cubicBezTo>
                <a:cubicBezTo>
                  <a:pt x="11003" y="13049"/>
                  <a:pt x="12545" y="14424"/>
                  <a:pt x="13604" y="16495"/>
                </a:cubicBezTo>
                <a:lnTo>
                  <a:pt x="13621" y="16487"/>
                </a:lnTo>
                <a:cubicBezTo>
                  <a:pt x="14404" y="17950"/>
                  <a:pt x="15490" y="18900"/>
                  <a:pt x="16874" y="18900"/>
                </a:cubicBezTo>
                <a:cubicBezTo>
                  <a:pt x="19977" y="18900"/>
                  <a:pt x="21600" y="14145"/>
                  <a:pt x="21600" y="9450"/>
                </a:cubicBezTo>
                <a:cubicBezTo>
                  <a:pt x="21600" y="4754"/>
                  <a:pt x="19977" y="0"/>
                  <a:pt x="16874" y="0"/>
                </a:cubicBezTo>
              </a:path>
            </a:pathLst>
          </a:custGeom>
          <a:solidFill>
            <a:schemeClr val="bg1"/>
          </a:solid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dirty="0">
              <a:solidFill>
                <a:srgbClr val="FFFFFF"/>
              </a:solidFill>
              <a:effectLst>
                <a:outerShdw blurRad="38100" dist="38100" dir="2700000" algn="tl">
                  <a:srgbClr val="000000"/>
                </a:outerShdw>
              </a:effectLst>
              <a:latin typeface="Gill Sans" charset="0"/>
              <a:sym typeface="Gill Sans" charset="0"/>
            </a:endParaRPr>
          </a:p>
        </p:txBody>
      </p:sp>
    </p:spTree>
    <p:extLst>
      <p:ext uri="{BB962C8B-B14F-4D97-AF65-F5344CB8AC3E}">
        <p14:creationId xmlns:p14="http://schemas.microsoft.com/office/powerpoint/2010/main" val="228934189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1"/>
                                        </p:tgtEl>
                                      </p:cBhvr>
                                    </p:animEffect>
                                    <p:set>
                                      <p:cBhvr>
                                        <p:cTn id="7" dur="1" fill="hold">
                                          <p:stCondLst>
                                            <p:cond delay="499"/>
                                          </p:stCondLst>
                                        </p:cTn>
                                        <p:tgtEl>
                                          <p:spTgt spid="7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18"/>
                                        </p:tgtEl>
                                        <p:attrNameLst>
                                          <p:attrName>style.visibility</p:attrName>
                                        </p:attrNameLst>
                                      </p:cBhvr>
                                      <p:to>
                                        <p:strVal val="visible"/>
                                      </p:to>
                                    </p:set>
                                    <p:anim calcmode="lin" valueType="num">
                                      <p:cBhvr>
                                        <p:cTn id="12" dur="500" fill="hold"/>
                                        <p:tgtEl>
                                          <p:spTgt spid="118"/>
                                        </p:tgtEl>
                                        <p:attrNameLst>
                                          <p:attrName>ppt_w</p:attrName>
                                        </p:attrNameLst>
                                      </p:cBhvr>
                                      <p:tavLst>
                                        <p:tav tm="0">
                                          <p:val>
                                            <p:fltVal val="0"/>
                                          </p:val>
                                        </p:tav>
                                        <p:tav tm="100000">
                                          <p:val>
                                            <p:strVal val="#ppt_w"/>
                                          </p:val>
                                        </p:tav>
                                      </p:tavLst>
                                    </p:anim>
                                    <p:anim calcmode="lin" valueType="num">
                                      <p:cBhvr>
                                        <p:cTn id="13" dur="500" fill="hold"/>
                                        <p:tgtEl>
                                          <p:spTgt spid="118"/>
                                        </p:tgtEl>
                                        <p:attrNameLst>
                                          <p:attrName>ppt_h</p:attrName>
                                        </p:attrNameLst>
                                      </p:cBhvr>
                                      <p:tavLst>
                                        <p:tav tm="0">
                                          <p:val>
                                            <p:fltVal val="0"/>
                                          </p:val>
                                        </p:tav>
                                        <p:tav tm="100000">
                                          <p:val>
                                            <p:strVal val="#ppt_h"/>
                                          </p:val>
                                        </p:tav>
                                      </p:tavLst>
                                    </p:anim>
                                    <p:animEffect transition="in" filter="fade">
                                      <p:cBhvr>
                                        <p:cTn id="14" dur="500"/>
                                        <p:tgtEl>
                                          <p:spTgt spid="118"/>
                                        </p:tgtEl>
                                      </p:cBhvr>
                                    </p:animEffect>
                                  </p:childTnLst>
                                </p:cTn>
                              </p:par>
                              <p:par>
                                <p:cTn id="15" presetID="53" presetClass="entr" presetSubtype="16" fill="hold" grpId="0" nodeType="withEffect">
                                  <p:stCondLst>
                                    <p:cond delay="250"/>
                                  </p:stCondLst>
                                  <p:childTnLst>
                                    <p:set>
                                      <p:cBhvr>
                                        <p:cTn id="16" dur="1" fill="hold">
                                          <p:stCondLst>
                                            <p:cond delay="0"/>
                                          </p:stCondLst>
                                        </p:cTn>
                                        <p:tgtEl>
                                          <p:spTgt spid="131"/>
                                        </p:tgtEl>
                                        <p:attrNameLst>
                                          <p:attrName>style.visibility</p:attrName>
                                        </p:attrNameLst>
                                      </p:cBhvr>
                                      <p:to>
                                        <p:strVal val="visible"/>
                                      </p:to>
                                    </p:set>
                                    <p:anim calcmode="lin" valueType="num">
                                      <p:cBhvr>
                                        <p:cTn id="17" dur="500" fill="hold"/>
                                        <p:tgtEl>
                                          <p:spTgt spid="131"/>
                                        </p:tgtEl>
                                        <p:attrNameLst>
                                          <p:attrName>ppt_w</p:attrName>
                                        </p:attrNameLst>
                                      </p:cBhvr>
                                      <p:tavLst>
                                        <p:tav tm="0">
                                          <p:val>
                                            <p:fltVal val="0"/>
                                          </p:val>
                                        </p:tav>
                                        <p:tav tm="100000">
                                          <p:val>
                                            <p:strVal val="#ppt_w"/>
                                          </p:val>
                                        </p:tav>
                                      </p:tavLst>
                                    </p:anim>
                                    <p:anim calcmode="lin" valueType="num">
                                      <p:cBhvr>
                                        <p:cTn id="18" dur="500" fill="hold"/>
                                        <p:tgtEl>
                                          <p:spTgt spid="131"/>
                                        </p:tgtEl>
                                        <p:attrNameLst>
                                          <p:attrName>ppt_h</p:attrName>
                                        </p:attrNameLst>
                                      </p:cBhvr>
                                      <p:tavLst>
                                        <p:tav tm="0">
                                          <p:val>
                                            <p:fltVal val="0"/>
                                          </p:val>
                                        </p:tav>
                                        <p:tav tm="100000">
                                          <p:val>
                                            <p:strVal val="#ppt_h"/>
                                          </p:val>
                                        </p:tav>
                                      </p:tavLst>
                                    </p:anim>
                                    <p:animEffect transition="in" filter="fade">
                                      <p:cBhvr>
                                        <p:cTn id="19" dur="500"/>
                                        <p:tgtEl>
                                          <p:spTgt spid="131"/>
                                        </p:tgtEl>
                                      </p:cBhvr>
                                    </p:animEffect>
                                  </p:childTnLst>
                                </p:cTn>
                              </p:par>
                              <p:par>
                                <p:cTn id="20" presetID="53" presetClass="entr" presetSubtype="16" fill="hold" nodeType="withEffect">
                                  <p:stCondLst>
                                    <p:cond delay="50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childTnLst>
                          </p:cTn>
                        </p:par>
                        <p:par>
                          <p:cTn id="25" fill="hold">
                            <p:stCondLst>
                              <p:cond delay="1000"/>
                            </p:stCondLst>
                            <p:childTnLst>
                              <p:par>
                                <p:cTn id="26" presetID="22" presetClass="entr" presetSubtype="8" fill="hold" nodeType="afterEffect">
                                  <p:stCondLst>
                                    <p:cond delay="100"/>
                                  </p:stCondLst>
                                  <p:childTnLst>
                                    <p:set>
                                      <p:cBhvr>
                                        <p:cTn id="27" dur="1" fill="hold">
                                          <p:stCondLst>
                                            <p:cond delay="0"/>
                                          </p:stCondLst>
                                        </p:cTn>
                                        <p:tgtEl>
                                          <p:spTgt spid="115"/>
                                        </p:tgtEl>
                                        <p:attrNameLst>
                                          <p:attrName>style.visibility</p:attrName>
                                        </p:attrNameLst>
                                      </p:cBhvr>
                                      <p:to>
                                        <p:strVal val="visible"/>
                                      </p:to>
                                    </p:set>
                                    <p:animEffect transition="in" filter="wipe(left)">
                                      <p:cBhvr>
                                        <p:cTn id="28" dur="500"/>
                                        <p:tgtEl>
                                          <p:spTgt spid="115"/>
                                        </p:tgtEl>
                                      </p:cBhvr>
                                    </p:animEffect>
                                  </p:childTnLst>
                                </p:cTn>
                              </p:par>
                            </p:childTnLst>
                          </p:cTn>
                        </p:par>
                        <p:par>
                          <p:cTn id="29" fill="hold">
                            <p:stCondLst>
                              <p:cond delay="1600"/>
                            </p:stCondLst>
                            <p:childTnLst>
                              <p:par>
                                <p:cTn id="30" presetID="53" presetClass="entr" presetSubtype="16" fill="hold" nodeType="afterEffect">
                                  <p:stCondLst>
                                    <p:cond delay="100"/>
                                  </p:stCondLst>
                                  <p:childTnLst>
                                    <p:set>
                                      <p:cBhvr>
                                        <p:cTn id="31" dur="1" fill="hold">
                                          <p:stCondLst>
                                            <p:cond delay="0"/>
                                          </p:stCondLst>
                                        </p:cTn>
                                        <p:tgtEl>
                                          <p:spTgt spid="140"/>
                                        </p:tgtEl>
                                        <p:attrNameLst>
                                          <p:attrName>style.visibility</p:attrName>
                                        </p:attrNameLst>
                                      </p:cBhvr>
                                      <p:to>
                                        <p:strVal val="visible"/>
                                      </p:to>
                                    </p:set>
                                    <p:anim calcmode="lin" valueType="num">
                                      <p:cBhvr>
                                        <p:cTn id="32" dur="500" fill="hold"/>
                                        <p:tgtEl>
                                          <p:spTgt spid="140"/>
                                        </p:tgtEl>
                                        <p:attrNameLst>
                                          <p:attrName>ppt_w</p:attrName>
                                        </p:attrNameLst>
                                      </p:cBhvr>
                                      <p:tavLst>
                                        <p:tav tm="0">
                                          <p:val>
                                            <p:fltVal val="0"/>
                                          </p:val>
                                        </p:tav>
                                        <p:tav tm="100000">
                                          <p:val>
                                            <p:strVal val="#ppt_w"/>
                                          </p:val>
                                        </p:tav>
                                      </p:tavLst>
                                    </p:anim>
                                    <p:anim calcmode="lin" valueType="num">
                                      <p:cBhvr>
                                        <p:cTn id="33" dur="500" fill="hold"/>
                                        <p:tgtEl>
                                          <p:spTgt spid="140"/>
                                        </p:tgtEl>
                                        <p:attrNameLst>
                                          <p:attrName>ppt_h</p:attrName>
                                        </p:attrNameLst>
                                      </p:cBhvr>
                                      <p:tavLst>
                                        <p:tav tm="0">
                                          <p:val>
                                            <p:fltVal val="0"/>
                                          </p:val>
                                        </p:tav>
                                        <p:tav tm="100000">
                                          <p:val>
                                            <p:strVal val="#ppt_h"/>
                                          </p:val>
                                        </p:tav>
                                      </p:tavLst>
                                    </p:anim>
                                    <p:animEffect transition="in" filter="fade">
                                      <p:cBhvr>
                                        <p:cTn id="34" dur="500"/>
                                        <p:tgtEl>
                                          <p:spTgt spid="140"/>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23"/>
                                        </p:tgtEl>
                                        <p:attrNameLst>
                                          <p:attrName>style.visibility</p:attrName>
                                        </p:attrNameLst>
                                      </p:cBhvr>
                                      <p:to>
                                        <p:strVal val="visible"/>
                                      </p:to>
                                    </p:set>
                                    <p:anim calcmode="lin" valueType="num">
                                      <p:cBhvr>
                                        <p:cTn id="39" dur="500" fill="hold"/>
                                        <p:tgtEl>
                                          <p:spTgt spid="123"/>
                                        </p:tgtEl>
                                        <p:attrNameLst>
                                          <p:attrName>ppt_w</p:attrName>
                                        </p:attrNameLst>
                                      </p:cBhvr>
                                      <p:tavLst>
                                        <p:tav tm="0">
                                          <p:val>
                                            <p:fltVal val="0"/>
                                          </p:val>
                                        </p:tav>
                                        <p:tav tm="100000">
                                          <p:val>
                                            <p:strVal val="#ppt_w"/>
                                          </p:val>
                                        </p:tav>
                                      </p:tavLst>
                                    </p:anim>
                                    <p:anim calcmode="lin" valueType="num">
                                      <p:cBhvr>
                                        <p:cTn id="40" dur="500" fill="hold"/>
                                        <p:tgtEl>
                                          <p:spTgt spid="123"/>
                                        </p:tgtEl>
                                        <p:attrNameLst>
                                          <p:attrName>ppt_h</p:attrName>
                                        </p:attrNameLst>
                                      </p:cBhvr>
                                      <p:tavLst>
                                        <p:tav tm="0">
                                          <p:val>
                                            <p:fltVal val="0"/>
                                          </p:val>
                                        </p:tav>
                                        <p:tav tm="100000">
                                          <p:val>
                                            <p:strVal val="#ppt_h"/>
                                          </p:val>
                                        </p:tav>
                                      </p:tavLst>
                                    </p:anim>
                                    <p:animEffect transition="in" filter="fade">
                                      <p:cBhvr>
                                        <p:cTn id="41" dur="500"/>
                                        <p:tgtEl>
                                          <p:spTgt spid="123"/>
                                        </p:tgtEl>
                                      </p:cBhvr>
                                    </p:animEffect>
                                  </p:childTnLst>
                                </p:cTn>
                              </p:par>
                              <p:par>
                                <p:cTn id="42" presetID="53" presetClass="entr" presetSubtype="16" fill="hold" nodeType="withEffect">
                                  <p:stCondLst>
                                    <p:cond delay="0"/>
                                  </p:stCondLst>
                                  <p:childTnLst>
                                    <p:set>
                                      <p:cBhvr>
                                        <p:cTn id="43" dur="1" fill="hold">
                                          <p:stCondLst>
                                            <p:cond delay="0"/>
                                          </p:stCondLst>
                                        </p:cTn>
                                        <p:tgtEl>
                                          <p:spTgt spid="10"/>
                                        </p:tgtEl>
                                        <p:attrNameLst>
                                          <p:attrName>style.visibility</p:attrName>
                                        </p:attrNameLst>
                                      </p:cBhvr>
                                      <p:to>
                                        <p:strVal val="visible"/>
                                      </p:to>
                                    </p:set>
                                    <p:anim calcmode="lin" valueType="num">
                                      <p:cBhvr>
                                        <p:cTn id="44" dur="500" fill="hold"/>
                                        <p:tgtEl>
                                          <p:spTgt spid="10"/>
                                        </p:tgtEl>
                                        <p:attrNameLst>
                                          <p:attrName>ppt_w</p:attrName>
                                        </p:attrNameLst>
                                      </p:cBhvr>
                                      <p:tavLst>
                                        <p:tav tm="0">
                                          <p:val>
                                            <p:fltVal val="0"/>
                                          </p:val>
                                        </p:tav>
                                        <p:tav tm="100000">
                                          <p:val>
                                            <p:strVal val="#ppt_w"/>
                                          </p:val>
                                        </p:tav>
                                      </p:tavLst>
                                    </p:anim>
                                    <p:anim calcmode="lin" valueType="num">
                                      <p:cBhvr>
                                        <p:cTn id="45" dur="500" fill="hold"/>
                                        <p:tgtEl>
                                          <p:spTgt spid="10"/>
                                        </p:tgtEl>
                                        <p:attrNameLst>
                                          <p:attrName>ppt_h</p:attrName>
                                        </p:attrNameLst>
                                      </p:cBhvr>
                                      <p:tavLst>
                                        <p:tav tm="0">
                                          <p:val>
                                            <p:fltVal val="0"/>
                                          </p:val>
                                        </p:tav>
                                        <p:tav tm="100000">
                                          <p:val>
                                            <p:strVal val="#ppt_h"/>
                                          </p:val>
                                        </p:tav>
                                      </p:tavLst>
                                    </p:anim>
                                    <p:animEffect transition="in" filter="fade">
                                      <p:cBhvr>
                                        <p:cTn id="46" dur="500"/>
                                        <p:tgtEl>
                                          <p:spTgt spid="10"/>
                                        </p:tgtEl>
                                      </p:cBhvr>
                                    </p:animEffect>
                                  </p:childTnLst>
                                </p:cTn>
                              </p:par>
                              <p:par>
                                <p:cTn id="47" presetID="53" presetClass="entr" presetSubtype="16" fill="hold" grpId="0" nodeType="withEffect">
                                  <p:stCondLst>
                                    <p:cond delay="250"/>
                                  </p:stCondLst>
                                  <p:childTnLst>
                                    <p:set>
                                      <p:cBhvr>
                                        <p:cTn id="48" dur="1" fill="hold">
                                          <p:stCondLst>
                                            <p:cond delay="0"/>
                                          </p:stCondLst>
                                        </p:cTn>
                                        <p:tgtEl>
                                          <p:spTgt spid="129"/>
                                        </p:tgtEl>
                                        <p:attrNameLst>
                                          <p:attrName>style.visibility</p:attrName>
                                        </p:attrNameLst>
                                      </p:cBhvr>
                                      <p:to>
                                        <p:strVal val="visible"/>
                                      </p:to>
                                    </p:set>
                                    <p:anim calcmode="lin" valueType="num">
                                      <p:cBhvr>
                                        <p:cTn id="49" dur="500" fill="hold"/>
                                        <p:tgtEl>
                                          <p:spTgt spid="129"/>
                                        </p:tgtEl>
                                        <p:attrNameLst>
                                          <p:attrName>ppt_w</p:attrName>
                                        </p:attrNameLst>
                                      </p:cBhvr>
                                      <p:tavLst>
                                        <p:tav tm="0">
                                          <p:val>
                                            <p:fltVal val="0"/>
                                          </p:val>
                                        </p:tav>
                                        <p:tav tm="100000">
                                          <p:val>
                                            <p:strVal val="#ppt_w"/>
                                          </p:val>
                                        </p:tav>
                                      </p:tavLst>
                                    </p:anim>
                                    <p:anim calcmode="lin" valueType="num">
                                      <p:cBhvr>
                                        <p:cTn id="50" dur="500" fill="hold"/>
                                        <p:tgtEl>
                                          <p:spTgt spid="129"/>
                                        </p:tgtEl>
                                        <p:attrNameLst>
                                          <p:attrName>ppt_h</p:attrName>
                                        </p:attrNameLst>
                                      </p:cBhvr>
                                      <p:tavLst>
                                        <p:tav tm="0">
                                          <p:val>
                                            <p:fltVal val="0"/>
                                          </p:val>
                                        </p:tav>
                                        <p:tav tm="100000">
                                          <p:val>
                                            <p:strVal val="#ppt_h"/>
                                          </p:val>
                                        </p:tav>
                                      </p:tavLst>
                                    </p:anim>
                                    <p:animEffect transition="in" filter="fade">
                                      <p:cBhvr>
                                        <p:cTn id="51" dur="500"/>
                                        <p:tgtEl>
                                          <p:spTgt spid="129"/>
                                        </p:tgtEl>
                                      </p:cBhvr>
                                    </p:animEffect>
                                  </p:childTnLst>
                                </p:cTn>
                              </p:par>
                            </p:childTnLst>
                          </p:cTn>
                        </p:par>
                        <p:par>
                          <p:cTn id="52" fill="hold">
                            <p:stCondLst>
                              <p:cond delay="750"/>
                            </p:stCondLst>
                            <p:childTnLst>
                              <p:par>
                                <p:cTn id="53" presetID="22" presetClass="entr" presetSubtype="2" fill="hold" nodeType="afterEffect">
                                  <p:stCondLst>
                                    <p:cond delay="100"/>
                                  </p:stCondLst>
                                  <p:childTnLst>
                                    <p:set>
                                      <p:cBhvr>
                                        <p:cTn id="54" dur="1" fill="hold">
                                          <p:stCondLst>
                                            <p:cond delay="0"/>
                                          </p:stCondLst>
                                        </p:cTn>
                                        <p:tgtEl>
                                          <p:spTgt spid="119"/>
                                        </p:tgtEl>
                                        <p:attrNameLst>
                                          <p:attrName>style.visibility</p:attrName>
                                        </p:attrNameLst>
                                      </p:cBhvr>
                                      <p:to>
                                        <p:strVal val="visible"/>
                                      </p:to>
                                    </p:set>
                                    <p:animEffect transition="in" filter="wipe(right)">
                                      <p:cBhvr>
                                        <p:cTn id="55" dur="500"/>
                                        <p:tgtEl>
                                          <p:spTgt spid="119"/>
                                        </p:tgtEl>
                                      </p:cBhvr>
                                    </p:animEffect>
                                  </p:childTnLst>
                                </p:cTn>
                              </p:par>
                            </p:childTnLst>
                          </p:cTn>
                        </p:par>
                        <p:par>
                          <p:cTn id="56" fill="hold">
                            <p:stCondLst>
                              <p:cond delay="1350"/>
                            </p:stCondLst>
                            <p:childTnLst>
                              <p:par>
                                <p:cTn id="57" presetID="53" presetClass="entr" presetSubtype="16" fill="hold" nodeType="afterEffect">
                                  <p:stCondLst>
                                    <p:cond delay="100"/>
                                  </p:stCondLst>
                                  <p:childTnLst>
                                    <p:set>
                                      <p:cBhvr>
                                        <p:cTn id="58" dur="1" fill="hold">
                                          <p:stCondLst>
                                            <p:cond delay="0"/>
                                          </p:stCondLst>
                                        </p:cTn>
                                        <p:tgtEl>
                                          <p:spTgt spid="136"/>
                                        </p:tgtEl>
                                        <p:attrNameLst>
                                          <p:attrName>style.visibility</p:attrName>
                                        </p:attrNameLst>
                                      </p:cBhvr>
                                      <p:to>
                                        <p:strVal val="visible"/>
                                      </p:to>
                                    </p:set>
                                    <p:anim calcmode="lin" valueType="num">
                                      <p:cBhvr>
                                        <p:cTn id="59" dur="500" fill="hold"/>
                                        <p:tgtEl>
                                          <p:spTgt spid="136"/>
                                        </p:tgtEl>
                                        <p:attrNameLst>
                                          <p:attrName>ppt_w</p:attrName>
                                        </p:attrNameLst>
                                      </p:cBhvr>
                                      <p:tavLst>
                                        <p:tav tm="0">
                                          <p:val>
                                            <p:fltVal val="0"/>
                                          </p:val>
                                        </p:tav>
                                        <p:tav tm="100000">
                                          <p:val>
                                            <p:strVal val="#ppt_w"/>
                                          </p:val>
                                        </p:tav>
                                      </p:tavLst>
                                    </p:anim>
                                    <p:anim calcmode="lin" valueType="num">
                                      <p:cBhvr>
                                        <p:cTn id="60" dur="500" fill="hold"/>
                                        <p:tgtEl>
                                          <p:spTgt spid="136"/>
                                        </p:tgtEl>
                                        <p:attrNameLst>
                                          <p:attrName>ppt_h</p:attrName>
                                        </p:attrNameLst>
                                      </p:cBhvr>
                                      <p:tavLst>
                                        <p:tav tm="0">
                                          <p:val>
                                            <p:fltVal val="0"/>
                                          </p:val>
                                        </p:tav>
                                        <p:tav tm="100000">
                                          <p:val>
                                            <p:strVal val="#ppt_h"/>
                                          </p:val>
                                        </p:tav>
                                      </p:tavLst>
                                    </p:anim>
                                    <p:animEffect transition="in" filter="fade">
                                      <p:cBhvr>
                                        <p:cTn id="61" dur="500"/>
                                        <p:tgtEl>
                                          <p:spTgt spid="136"/>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27"/>
                                        </p:tgtEl>
                                        <p:attrNameLst>
                                          <p:attrName>style.visibility</p:attrName>
                                        </p:attrNameLst>
                                      </p:cBhvr>
                                      <p:to>
                                        <p:strVal val="visible"/>
                                      </p:to>
                                    </p:set>
                                    <p:anim calcmode="lin" valueType="num">
                                      <p:cBhvr>
                                        <p:cTn id="66" dur="500" fill="hold"/>
                                        <p:tgtEl>
                                          <p:spTgt spid="127"/>
                                        </p:tgtEl>
                                        <p:attrNameLst>
                                          <p:attrName>ppt_w</p:attrName>
                                        </p:attrNameLst>
                                      </p:cBhvr>
                                      <p:tavLst>
                                        <p:tav tm="0">
                                          <p:val>
                                            <p:fltVal val="0"/>
                                          </p:val>
                                        </p:tav>
                                        <p:tav tm="100000">
                                          <p:val>
                                            <p:strVal val="#ppt_w"/>
                                          </p:val>
                                        </p:tav>
                                      </p:tavLst>
                                    </p:anim>
                                    <p:anim calcmode="lin" valueType="num">
                                      <p:cBhvr>
                                        <p:cTn id="67" dur="500" fill="hold"/>
                                        <p:tgtEl>
                                          <p:spTgt spid="127"/>
                                        </p:tgtEl>
                                        <p:attrNameLst>
                                          <p:attrName>ppt_h</p:attrName>
                                        </p:attrNameLst>
                                      </p:cBhvr>
                                      <p:tavLst>
                                        <p:tav tm="0">
                                          <p:val>
                                            <p:fltVal val="0"/>
                                          </p:val>
                                        </p:tav>
                                        <p:tav tm="100000">
                                          <p:val>
                                            <p:strVal val="#ppt_h"/>
                                          </p:val>
                                        </p:tav>
                                      </p:tavLst>
                                    </p:anim>
                                    <p:animEffect transition="in" filter="fade">
                                      <p:cBhvr>
                                        <p:cTn id="68" dur="500"/>
                                        <p:tgtEl>
                                          <p:spTgt spid="127"/>
                                        </p:tgtEl>
                                      </p:cBhvr>
                                    </p:animEffect>
                                  </p:childTnLst>
                                </p:cTn>
                              </p:par>
                              <p:par>
                                <p:cTn id="69" presetID="53" presetClass="entr" presetSubtype="16" fill="hold" grpId="0" nodeType="withEffect">
                                  <p:stCondLst>
                                    <p:cond delay="250"/>
                                  </p:stCondLst>
                                  <p:childTnLst>
                                    <p:set>
                                      <p:cBhvr>
                                        <p:cTn id="70" dur="1" fill="hold">
                                          <p:stCondLst>
                                            <p:cond delay="0"/>
                                          </p:stCondLst>
                                        </p:cTn>
                                        <p:tgtEl>
                                          <p:spTgt spid="128"/>
                                        </p:tgtEl>
                                        <p:attrNameLst>
                                          <p:attrName>style.visibility</p:attrName>
                                        </p:attrNameLst>
                                      </p:cBhvr>
                                      <p:to>
                                        <p:strVal val="visible"/>
                                      </p:to>
                                    </p:set>
                                    <p:anim calcmode="lin" valueType="num">
                                      <p:cBhvr>
                                        <p:cTn id="71" dur="500" fill="hold"/>
                                        <p:tgtEl>
                                          <p:spTgt spid="128"/>
                                        </p:tgtEl>
                                        <p:attrNameLst>
                                          <p:attrName>ppt_w</p:attrName>
                                        </p:attrNameLst>
                                      </p:cBhvr>
                                      <p:tavLst>
                                        <p:tav tm="0">
                                          <p:val>
                                            <p:fltVal val="0"/>
                                          </p:val>
                                        </p:tav>
                                        <p:tav tm="100000">
                                          <p:val>
                                            <p:strVal val="#ppt_w"/>
                                          </p:val>
                                        </p:tav>
                                      </p:tavLst>
                                    </p:anim>
                                    <p:anim calcmode="lin" valueType="num">
                                      <p:cBhvr>
                                        <p:cTn id="72" dur="500" fill="hold"/>
                                        <p:tgtEl>
                                          <p:spTgt spid="128"/>
                                        </p:tgtEl>
                                        <p:attrNameLst>
                                          <p:attrName>ppt_h</p:attrName>
                                        </p:attrNameLst>
                                      </p:cBhvr>
                                      <p:tavLst>
                                        <p:tav tm="0">
                                          <p:val>
                                            <p:fltVal val="0"/>
                                          </p:val>
                                        </p:tav>
                                        <p:tav tm="100000">
                                          <p:val>
                                            <p:strVal val="#ppt_h"/>
                                          </p:val>
                                        </p:tav>
                                      </p:tavLst>
                                    </p:anim>
                                    <p:animEffect transition="in" filter="fade">
                                      <p:cBhvr>
                                        <p:cTn id="73" dur="500"/>
                                        <p:tgtEl>
                                          <p:spTgt spid="128"/>
                                        </p:tgtEl>
                                      </p:cBhvr>
                                    </p:animEffect>
                                  </p:childTnLst>
                                </p:cTn>
                              </p:par>
                              <p:par>
                                <p:cTn id="74" presetID="53" presetClass="entr" presetSubtype="16" fill="hold" nodeType="withEffect">
                                  <p:stCondLst>
                                    <p:cond delay="250"/>
                                  </p:stCondLst>
                                  <p:childTnLst>
                                    <p:set>
                                      <p:cBhvr>
                                        <p:cTn id="75" dur="1" fill="hold">
                                          <p:stCondLst>
                                            <p:cond delay="0"/>
                                          </p:stCondLst>
                                        </p:cTn>
                                        <p:tgtEl>
                                          <p:spTgt spid="8"/>
                                        </p:tgtEl>
                                        <p:attrNameLst>
                                          <p:attrName>style.visibility</p:attrName>
                                        </p:attrNameLst>
                                      </p:cBhvr>
                                      <p:to>
                                        <p:strVal val="visible"/>
                                      </p:to>
                                    </p:set>
                                    <p:anim calcmode="lin" valueType="num">
                                      <p:cBhvr>
                                        <p:cTn id="76" dur="500" fill="hold"/>
                                        <p:tgtEl>
                                          <p:spTgt spid="8"/>
                                        </p:tgtEl>
                                        <p:attrNameLst>
                                          <p:attrName>ppt_w</p:attrName>
                                        </p:attrNameLst>
                                      </p:cBhvr>
                                      <p:tavLst>
                                        <p:tav tm="0">
                                          <p:val>
                                            <p:fltVal val="0"/>
                                          </p:val>
                                        </p:tav>
                                        <p:tav tm="100000">
                                          <p:val>
                                            <p:strVal val="#ppt_w"/>
                                          </p:val>
                                        </p:tav>
                                      </p:tavLst>
                                    </p:anim>
                                    <p:anim calcmode="lin" valueType="num">
                                      <p:cBhvr>
                                        <p:cTn id="77" dur="500" fill="hold"/>
                                        <p:tgtEl>
                                          <p:spTgt spid="8"/>
                                        </p:tgtEl>
                                        <p:attrNameLst>
                                          <p:attrName>ppt_h</p:attrName>
                                        </p:attrNameLst>
                                      </p:cBhvr>
                                      <p:tavLst>
                                        <p:tav tm="0">
                                          <p:val>
                                            <p:fltVal val="0"/>
                                          </p:val>
                                        </p:tav>
                                        <p:tav tm="100000">
                                          <p:val>
                                            <p:strVal val="#ppt_h"/>
                                          </p:val>
                                        </p:tav>
                                      </p:tavLst>
                                    </p:anim>
                                    <p:animEffect transition="in" filter="fade">
                                      <p:cBhvr>
                                        <p:cTn id="78" dur="500"/>
                                        <p:tgtEl>
                                          <p:spTgt spid="8"/>
                                        </p:tgtEl>
                                      </p:cBhvr>
                                    </p:animEffect>
                                  </p:childTnLst>
                                </p:cTn>
                              </p:par>
                            </p:childTnLst>
                          </p:cTn>
                        </p:par>
                        <p:par>
                          <p:cTn id="79" fill="hold">
                            <p:stCondLst>
                              <p:cond delay="750"/>
                            </p:stCondLst>
                            <p:childTnLst>
                              <p:par>
                                <p:cTn id="80" presetID="22" presetClass="entr" presetSubtype="2" fill="hold" nodeType="afterEffect">
                                  <p:stCondLst>
                                    <p:cond delay="100"/>
                                  </p:stCondLst>
                                  <p:childTnLst>
                                    <p:set>
                                      <p:cBhvr>
                                        <p:cTn id="81" dur="1" fill="hold">
                                          <p:stCondLst>
                                            <p:cond delay="0"/>
                                          </p:stCondLst>
                                        </p:cTn>
                                        <p:tgtEl>
                                          <p:spTgt spid="124"/>
                                        </p:tgtEl>
                                        <p:attrNameLst>
                                          <p:attrName>style.visibility</p:attrName>
                                        </p:attrNameLst>
                                      </p:cBhvr>
                                      <p:to>
                                        <p:strVal val="visible"/>
                                      </p:to>
                                    </p:set>
                                    <p:animEffect transition="in" filter="wipe(right)">
                                      <p:cBhvr>
                                        <p:cTn id="82" dur="500"/>
                                        <p:tgtEl>
                                          <p:spTgt spid="124"/>
                                        </p:tgtEl>
                                      </p:cBhvr>
                                    </p:animEffect>
                                  </p:childTnLst>
                                </p:cTn>
                              </p:par>
                            </p:childTnLst>
                          </p:cTn>
                        </p:par>
                        <p:par>
                          <p:cTn id="83" fill="hold">
                            <p:stCondLst>
                              <p:cond delay="1350"/>
                            </p:stCondLst>
                            <p:childTnLst>
                              <p:par>
                                <p:cTn id="84" presetID="53" presetClass="entr" presetSubtype="16" fill="hold" nodeType="afterEffect">
                                  <p:stCondLst>
                                    <p:cond delay="100"/>
                                  </p:stCondLst>
                                  <p:childTnLst>
                                    <p:set>
                                      <p:cBhvr>
                                        <p:cTn id="85" dur="1" fill="hold">
                                          <p:stCondLst>
                                            <p:cond delay="0"/>
                                          </p:stCondLst>
                                        </p:cTn>
                                        <p:tgtEl>
                                          <p:spTgt spid="132"/>
                                        </p:tgtEl>
                                        <p:attrNameLst>
                                          <p:attrName>style.visibility</p:attrName>
                                        </p:attrNameLst>
                                      </p:cBhvr>
                                      <p:to>
                                        <p:strVal val="visible"/>
                                      </p:to>
                                    </p:set>
                                    <p:anim calcmode="lin" valueType="num">
                                      <p:cBhvr>
                                        <p:cTn id="86" dur="500" fill="hold"/>
                                        <p:tgtEl>
                                          <p:spTgt spid="132"/>
                                        </p:tgtEl>
                                        <p:attrNameLst>
                                          <p:attrName>ppt_w</p:attrName>
                                        </p:attrNameLst>
                                      </p:cBhvr>
                                      <p:tavLst>
                                        <p:tav tm="0">
                                          <p:val>
                                            <p:fltVal val="0"/>
                                          </p:val>
                                        </p:tav>
                                        <p:tav tm="100000">
                                          <p:val>
                                            <p:strVal val="#ppt_w"/>
                                          </p:val>
                                        </p:tav>
                                      </p:tavLst>
                                    </p:anim>
                                    <p:anim calcmode="lin" valueType="num">
                                      <p:cBhvr>
                                        <p:cTn id="87" dur="500" fill="hold"/>
                                        <p:tgtEl>
                                          <p:spTgt spid="132"/>
                                        </p:tgtEl>
                                        <p:attrNameLst>
                                          <p:attrName>ppt_h</p:attrName>
                                        </p:attrNameLst>
                                      </p:cBhvr>
                                      <p:tavLst>
                                        <p:tav tm="0">
                                          <p:val>
                                            <p:fltVal val="0"/>
                                          </p:val>
                                        </p:tav>
                                        <p:tav tm="100000">
                                          <p:val>
                                            <p:strVal val="#ppt_h"/>
                                          </p:val>
                                        </p:tav>
                                      </p:tavLst>
                                    </p:anim>
                                    <p:animEffect transition="in" filter="fade">
                                      <p:cBhvr>
                                        <p:cTn id="88" dur="500"/>
                                        <p:tgtEl>
                                          <p:spTgt spid="132"/>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114"/>
                                        </p:tgtEl>
                                        <p:attrNameLst>
                                          <p:attrName>style.visibility</p:attrName>
                                        </p:attrNameLst>
                                      </p:cBhvr>
                                      <p:to>
                                        <p:strVal val="visible"/>
                                      </p:to>
                                    </p:set>
                                    <p:anim calcmode="lin" valueType="num">
                                      <p:cBhvr>
                                        <p:cTn id="93" dur="500" fill="hold"/>
                                        <p:tgtEl>
                                          <p:spTgt spid="114"/>
                                        </p:tgtEl>
                                        <p:attrNameLst>
                                          <p:attrName>ppt_w</p:attrName>
                                        </p:attrNameLst>
                                      </p:cBhvr>
                                      <p:tavLst>
                                        <p:tav tm="0">
                                          <p:val>
                                            <p:fltVal val="0"/>
                                          </p:val>
                                        </p:tav>
                                        <p:tav tm="100000">
                                          <p:val>
                                            <p:strVal val="#ppt_w"/>
                                          </p:val>
                                        </p:tav>
                                      </p:tavLst>
                                    </p:anim>
                                    <p:anim calcmode="lin" valueType="num">
                                      <p:cBhvr>
                                        <p:cTn id="94" dur="500" fill="hold"/>
                                        <p:tgtEl>
                                          <p:spTgt spid="114"/>
                                        </p:tgtEl>
                                        <p:attrNameLst>
                                          <p:attrName>ppt_h</p:attrName>
                                        </p:attrNameLst>
                                      </p:cBhvr>
                                      <p:tavLst>
                                        <p:tav tm="0">
                                          <p:val>
                                            <p:fltVal val="0"/>
                                          </p:val>
                                        </p:tav>
                                        <p:tav tm="100000">
                                          <p:val>
                                            <p:strVal val="#ppt_h"/>
                                          </p:val>
                                        </p:tav>
                                      </p:tavLst>
                                    </p:anim>
                                    <p:animEffect transition="in" filter="fade">
                                      <p:cBhvr>
                                        <p:cTn id="95" dur="500"/>
                                        <p:tgtEl>
                                          <p:spTgt spid="114"/>
                                        </p:tgtEl>
                                      </p:cBhvr>
                                    </p:animEffect>
                                  </p:childTnLst>
                                </p:cTn>
                              </p:par>
                              <p:par>
                                <p:cTn id="96" presetID="53" presetClass="entr" presetSubtype="16" fill="hold" grpId="0" nodeType="withEffect">
                                  <p:stCondLst>
                                    <p:cond delay="250"/>
                                  </p:stCondLst>
                                  <p:childTnLst>
                                    <p:set>
                                      <p:cBhvr>
                                        <p:cTn id="97" dur="1" fill="hold">
                                          <p:stCondLst>
                                            <p:cond delay="0"/>
                                          </p:stCondLst>
                                        </p:cTn>
                                        <p:tgtEl>
                                          <p:spTgt spid="130"/>
                                        </p:tgtEl>
                                        <p:attrNameLst>
                                          <p:attrName>style.visibility</p:attrName>
                                        </p:attrNameLst>
                                      </p:cBhvr>
                                      <p:to>
                                        <p:strVal val="visible"/>
                                      </p:to>
                                    </p:set>
                                    <p:anim calcmode="lin" valueType="num">
                                      <p:cBhvr>
                                        <p:cTn id="98" dur="500" fill="hold"/>
                                        <p:tgtEl>
                                          <p:spTgt spid="130"/>
                                        </p:tgtEl>
                                        <p:attrNameLst>
                                          <p:attrName>ppt_w</p:attrName>
                                        </p:attrNameLst>
                                      </p:cBhvr>
                                      <p:tavLst>
                                        <p:tav tm="0">
                                          <p:val>
                                            <p:fltVal val="0"/>
                                          </p:val>
                                        </p:tav>
                                        <p:tav tm="100000">
                                          <p:val>
                                            <p:strVal val="#ppt_w"/>
                                          </p:val>
                                        </p:tav>
                                      </p:tavLst>
                                    </p:anim>
                                    <p:anim calcmode="lin" valueType="num">
                                      <p:cBhvr>
                                        <p:cTn id="99" dur="500" fill="hold"/>
                                        <p:tgtEl>
                                          <p:spTgt spid="130"/>
                                        </p:tgtEl>
                                        <p:attrNameLst>
                                          <p:attrName>ppt_h</p:attrName>
                                        </p:attrNameLst>
                                      </p:cBhvr>
                                      <p:tavLst>
                                        <p:tav tm="0">
                                          <p:val>
                                            <p:fltVal val="0"/>
                                          </p:val>
                                        </p:tav>
                                        <p:tav tm="100000">
                                          <p:val>
                                            <p:strVal val="#ppt_h"/>
                                          </p:val>
                                        </p:tav>
                                      </p:tavLst>
                                    </p:anim>
                                    <p:animEffect transition="in" filter="fade">
                                      <p:cBhvr>
                                        <p:cTn id="100" dur="500"/>
                                        <p:tgtEl>
                                          <p:spTgt spid="130"/>
                                        </p:tgtEl>
                                      </p:cBhvr>
                                    </p:animEffect>
                                  </p:childTnLst>
                                </p:cTn>
                              </p:par>
                              <p:par>
                                <p:cTn id="101" presetID="53" presetClass="entr" presetSubtype="16" fill="hold" nodeType="withEffect">
                                  <p:stCondLst>
                                    <p:cond delay="250"/>
                                  </p:stCondLst>
                                  <p:childTnLst>
                                    <p:set>
                                      <p:cBhvr>
                                        <p:cTn id="102" dur="1" fill="hold">
                                          <p:stCondLst>
                                            <p:cond delay="0"/>
                                          </p:stCondLst>
                                        </p:cTn>
                                        <p:tgtEl>
                                          <p:spTgt spid="6"/>
                                        </p:tgtEl>
                                        <p:attrNameLst>
                                          <p:attrName>style.visibility</p:attrName>
                                        </p:attrNameLst>
                                      </p:cBhvr>
                                      <p:to>
                                        <p:strVal val="visible"/>
                                      </p:to>
                                    </p:set>
                                    <p:anim calcmode="lin" valueType="num">
                                      <p:cBhvr>
                                        <p:cTn id="103" dur="500" fill="hold"/>
                                        <p:tgtEl>
                                          <p:spTgt spid="6"/>
                                        </p:tgtEl>
                                        <p:attrNameLst>
                                          <p:attrName>ppt_w</p:attrName>
                                        </p:attrNameLst>
                                      </p:cBhvr>
                                      <p:tavLst>
                                        <p:tav tm="0">
                                          <p:val>
                                            <p:fltVal val="0"/>
                                          </p:val>
                                        </p:tav>
                                        <p:tav tm="100000">
                                          <p:val>
                                            <p:strVal val="#ppt_w"/>
                                          </p:val>
                                        </p:tav>
                                      </p:tavLst>
                                    </p:anim>
                                    <p:anim calcmode="lin" valueType="num">
                                      <p:cBhvr>
                                        <p:cTn id="104" dur="500" fill="hold"/>
                                        <p:tgtEl>
                                          <p:spTgt spid="6"/>
                                        </p:tgtEl>
                                        <p:attrNameLst>
                                          <p:attrName>ppt_h</p:attrName>
                                        </p:attrNameLst>
                                      </p:cBhvr>
                                      <p:tavLst>
                                        <p:tav tm="0">
                                          <p:val>
                                            <p:fltVal val="0"/>
                                          </p:val>
                                        </p:tav>
                                        <p:tav tm="100000">
                                          <p:val>
                                            <p:strVal val="#ppt_h"/>
                                          </p:val>
                                        </p:tav>
                                      </p:tavLst>
                                    </p:anim>
                                    <p:animEffect transition="in" filter="fade">
                                      <p:cBhvr>
                                        <p:cTn id="105" dur="500"/>
                                        <p:tgtEl>
                                          <p:spTgt spid="6"/>
                                        </p:tgtEl>
                                      </p:cBhvr>
                                    </p:animEffect>
                                  </p:childTnLst>
                                </p:cTn>
                              </p:par>
                            </p:childTnLst>
                          </p:cTn>
                        </p:par>
                        <p:par>
                          <p:cTn id="106" fill="hold">
                            <p:stCondLst>
                              <p:cond delay="750"/>
                            </p:stCondLst>
                            <p:childTnLst>
                              <p:par>
                                <p:cTn id="107" presetID="22" presetClass="entr" presetSubtype="8" fill="hold" nodeType="afterEffect">
                                  <p:stCondLst>
                                    <p:cond delay="100"/>
                                  </p:stCondLst>
                                  <p:childTnLst>
                                    <p:set>
                                      <p:cBhvr>
                                        <p:cTn id="108" dur="1" fill="hold">
                                          <p:stCondLst>
                                            <p:cond delay="0"/>
                                          </p:stCondLst>
                                        </p:cTn>
                                        <p:tgtEl>
                                          <p:spTgt spid="111"/>
                                        </p:tgtEl>
                                        <p:attrNameLst>
                                          <p:attrName>style.visibility</p:attrName>
                                        </p:attrNameLst>
                                      </p:cBhvr>
                                      <p:to>
                                        <p:strVal val="visible"/>
                                      </p:to>
                                    </p:set>
                                    <p:animEffect transition="in" filter="wipe(left)">
                                      <p:cBhvr>
                                        <p:cTn id="109" dur="500"/>
                                        <p:tgtEl>
                                          <p:spTgt spid="111"/>
                                        </p:tgtEl>
                                      </p:cBhvr>
                                    </p:animEffect>
                                  </p:childTnLst>
                                </p:cTn>
                              </p:par>
                            </p:childTnLst>
                          </p:cTn>
                        </p:par>
                        <p:par>
                          <p:cTn id="110" fill="hold">
                            <p:stCondLst>
                              <p:cond delay="1350"/>
                            </p:stCondLst>
                            <p:childTnLst>
                              <p:par>
                                <p:cTn id="111" presetID="53" presetClass="entr" presetSubtype="16" fill="hold" nodeType="afterEffect">
                                  <p:stCondLst>
                                    <p:cond delay="100"/>
                                  </p:stCondLst>
                                  <p:childTnLst>
                                    <p:set>
                                      <p:cBhvr>
                                        <p:cTn id="112" dur="1" fill="hold">
                                          <p:stCondLst>
                                            <p:cond delay="0"/>
                                          </p:stCondLst>
                                        </p:cTn>
                                        <p:tgtEl>
                                          <p:spTgt spid="144"/>
                                        </p:tgtEl>
                                        <p:attrNameLst>
                                          <p:attrName>style.visibility</p:attrName>
                                        </p:attrNameLst>
                                      </p:cBhvr>
                                      <p:to>
                                        <p:strVal val="visible"/>
                                      </p:to>
                                    </p:set>
                                    <p:anim calcmode="lin" valueType="num">
                                      <p:cBhvr>
                                        <p:cTn id="113" dur="500" fill="hold"/>
                                        <p:tgtEl>
                                          <p:spTgt spid="144"/>
                                        </p:tgtEl>
                                        <p:attrNameLst>
                                          <p:attrName>ppt_w</p:attrName>
                                        </p:attrNameLst>
                                      </p:cBhvr>
                                      <p:tavLst>
                                        <p:tav tm="0">
                                          <p:val>
                                            <p:fltVal val="0"/>
                                          </p:val>
                                        </p:tav>
                                        <p:tav tm="100000">
                                          <p:val>
                                            <p:strVal val="#ppt_w"/>
                                          </p:val>
                                        </p:tav>
                                      </p:tavLst>
                                    </p:anim>
                                    <p:anim calcmode="lin" valueType="num">
                                      <p:cBhvr>
                                        <p:cTn id="114" dur="500" fill="hold"/>
                                        <p:tgtEl>
                                          <p:spTgt spid="144"/>
                                        </p:tgtEl>
                                        <p:attrNameLst>
                                          <p:attrName>ppt_h</p:attrName>
                                        </p:attrNameLst>
                                      </p:cBhvr>
                                      <p:tavLst>
                                        <p:tav tm="0">
                                          <p:val>
                                            <p:fltVal val="0"/>
                                          </p:val>
                                        </p:tav>
                                        <p:tav tm="100000">
                                          <p:val>
                                            <p:strVal val="#ppt_h"/>
                                          </p:val>
                                        </p:tav>
                                      </p:tavLst>
                                    </p:anim>
                                    <p:animEffect transition="in" filter="fade">
                                      <p:cBhvr>
                                        <p:cTn id="115" dur="500"/>
                                        <p:tgtEl>
                                          <p:spTgt spid="144"/>
                                        </p:tgtEl>
                                      </p:cBhvr>
                                    </p:animEffect>
                                  </p:childTnLst>
                                </p:cTn>
                              </p:par>
                            </p:childTnLst>
                          </p:cTn>
                        </p:par>
                      </p:childTnLst>
                    </p:cTn>
                  </p:par>
                  <p:par>
                    <p:cTn id="116" fill="hold">
                      <p:stCondLst>
                        <p:cond delay="indefinite"/>
                      </p:stCondLst>
                      <p:childTnLst>
                        <p:par>
                          <p:cTn id="117" fill="hold">
                            <p:stCondLst>
                              <p:cond delay="0"/>
                            </p:stCondLst>
                            <p:childTnLst>
                              <p:par>
                                <p:cTn id="118" presetID="53" presetClass="entr" presetSubtype="16" fill="hold" grpId="0" nodeType="clickEffect">
                                  <p:stCondLst>
                                    <p:cond delay="0"/>
                                  </p:stCondLst>
                                  <p:childTnLst>
                                    <p:set>
                                      <p:cBhvr>
                                        <p:cTn id="119" dur="1" fill="hold">
                                          <p:stCondLst>
                                            <p:cond delay="0"/>
                                          </p:stCondLst>
                                        </p:cTn>
                                        <p:tgtEl>
                                          <p:spTgt spid="170"/>
                                        </p:tgtEl>
                                        <p:attrNameLst>
                                          <p:attrName>style.visibility</p:attrName>
                                        </p:attrNameLst>
                                      </p:cBhvr>
                                      <p:to>
                                        <p:strVal val="visible"/>
                                      </p:to>
                                    </p:set>
                                    <p:anim calcmode="lin" valueType="num">
                                      <p:cBhvr>
                                        <p:cTn id="120" dur="500" fill="hold"/>
                                        <p:tgtEl>
                                          <p:spTgt spid="170"/>
                                        </p:tgtEl>
                                        <p:attrNameLst>
                                          <p:attrName>ppt_w</p:attrName>
                                        </p:attrNameLst>
                                      </p:cBhvr>
                                      <p:tavLst>
                                        <p:tav tm="0">
                                          <p:val>
                                            <p:fltVal val="0"/>
                                          </p:val>
                                        </p:tav>
                                        <p:tav tm="100000">
                                          <p:val>
                                            <p:strVal val="#ppt_w"/>
                                          </p:val>
                                        </p:tav>
                                      </p:tavLst>
                                    </p:anim>
                                    <p:anim calcmode="lin" valueType="num">
                                      <p:cBhvr>
                                        <p:cTn id="121" dur="500" fill="hold"/>
                                        <p:tgtEl>
                                          <p:spTgt spid="170"/>
                                        </p:tgtEl>
                                        <p:attrNameLst>
                                          <p:attrName>ppt_h</p:attrName>
                                        </p:attrNameLst>
                                      </p:cBhvr>
                                      <p:tavLst>
                                        <p:tav tm="0">
                                          <p:val>
                                            <p:fltVal val="0"/>
                                          </p:val>
                                        </p:tav>
                                        <p:tav tm="100000">
                                          <p:val>
                                            <p:strVal val="#ppt_h"/>
                                          </p:val>
                                        </p:tav>
                                      </p:tavLst>
                                    </p:anim>
                                    <p:animEffect transition="in" filter="fade">
                                      <p:cBhvr>
                                        <p:cTn id="122" dur="500"/>
                                        <p:tgtEl>
                                          <p:spTgt spid="170"/>
                                        </p:tgtEl>
                                      </p:cBhvr>
                                    </p:animEffect>
                                  </p:childTnLst>
                                </p:cTn>
                              </p:par>
                              <p:par>
                                <p:cTn id="123" presetID="53" presetClass="entr" presetSubtype="16" fill="hold" grpId="0" nodeType="withEffect">
                                  <p:stCondLst>
                                    <p:cond delay="250"/>
                                  </p:stCondLst>
                                  <p:childTnLst>
                                    <p:set>
                                      <p:cBhvr>
                                        <p:cTn id="124" dur="1" fill="hold">
                                          <p:stCondLst>
                                            <p:cond delay="0"/>
                                          </p:stCondLst>
                                        </p:cTn>
                                        <p:tgtEl>
                                          <p:spTgt spid="171"/>
                                        </p:tgtEl>
                                        <p:attrNameLst>
                                          <p:attrName>style.visibility</p:attrName>
                                        </p:attrNameLst>
                                      </p:cBhvr>
                                      <p:to>
                                        <p:strVal val="visible"/>
                                      </p:to>
                                    </p:set>
                                    <p:anim calcmode="lin" valueType="num">
                                      <p:cBhvr>
                                        <p:cTn id="125" dur="500" fill="hold"/>
                                        <p:tgtEl>
                                          <p:spTgt spid="171"/>
                                        </p:tgtEl>
                                        <p:attrNameLst>
                                          <p:attrName>ppt_w</p:attrName>
                                        </p:attrNameLst>
                                      </p:cBhvr>
                                      <p:tavLst>
                                        <p:tav tm="0">
                                          <p:val>
                                            <p:fltVal val="0"/>
                                          </p:val>
                                        </p:tav>
                                        <p:tav tm="100000">
                                          <p:val>
                                            <p:strVal val="#ppt_w"/>
                                          </p:val>
                                        </p:tav>
                                      </p:tavLst>
                                    </p:anim>
                                    <p:anim calcmode="lin" valueType="num">
                                      <p:cBhvr>
                                        <p:cTn id="126" dur="500" fill="hold"/>
                                        <p:tgtEl>
                                          <p:spTgt spid="171"/>
                                        </p:tgtEl>
                                        <p:attrNameLst>
                                          <p:attrName>ppt_h</p:attrName>
                                        </p:attrNameLst>
                                      </p:cBhvr>
                                      <p:tavLst>
                                        <p:tav tm="0">
                                          <p:val>
                                            <p:fltVal val="0"/>
                                          </p:val>
                                        </p:tav>
                                        <p:tav tm="100000">
                                          <p:val>
                                            <p:strVal val="#ppt_h"/>
                                          </p:val>
                                        </p:tav>
                                      </p:tavLst>
                                    </p:anim>
                                    <p:animEffect transition="in" filter="fade">
                                      <p:cBhvr>
                                        <p:cTn id="127" dur="500"/>
                                        <p:tgtEl>
                                          <p:spTgt spid="171"/>
                                        </p:tgtEl>
                                      </p:cBhvr>
                                    </p:animEffect>
                                  </p:childTnLst>
                                </p:cTn>
                              </p:par>
                              <p:par>
                                <p:cTn id="128" presetID="53" presetClass="entr" presetSubtype="16" fill="hold" grpId="0" nodeType="withEffect">
                                  <p:stCondLst>
                                    <p:cond delay="250"/>
                                  </p:stCondLst>
                                  <p:childTnLst>
                                    <p:set>
                                      <p:cBhvr>
                                        <p:cTn id="129" dur="1" fill="hold">
                                          <p:stCondLst>
                                            <p:cond delay="0"/>
                                          </p:stCondLst>
                                        </p:cTn>
                                        <p:tgtEl>
                                          <p:spTgt spid="188"/>
                                        </p:tgtEl>
                                        <p:attrNameLst>
                                          <p:attrName>style.visibility</p:attrName>
                                        </p:attrNameLst>
                                      </p:cBhvr>
                                      <p:to>
                                        <p:strVal val="visible"/>
                                      </p:to>
                                    </p:set>
                                    <p:anim calcmode="lin" valueType="num">
                                      <p:cBhvr>
                                        <p:cTn id="130" dur="500" fill="hold"/>
                                        <p:tgtEl>
                                          <p:spTgt spid="188"/>
                                        </p:tgtEl>
                                        <p:attrNameLst>
                                          <p:attrName>ppt_w</p:attrName>
                                        </p:attrNameLst>
                                      </p:cBhvr>
                                      <p:tavLst>
                                        <p:tav tm="0">
                                          <p:val>
                                            <p:fltVal val="0"/>
                                          </p:val>
                                        </p:tav>
                                        <p:tav tm="100000">
                                          <p:val>
                                            <p:strVal val="#ppt_w"/>
                                          </p:val>
                                        </p:tav>
                                      </p:tavLst>
                                    </p:anim>
                                    <p:anim calcmode="lin" valueType="num">
                                      <p:cBhvr>
                                        <p:cTn id="131" dur="500" fill="hold"/>
                                        <p:tgtEl>
                                          <p:spTgt spid="188"/>
                                        </p:tgtEl>
                                        <p:attrNameLst>
                                          <p:attrName>ppt_h</p:attrName>
                                        </p:attrNameLst>
                                      </p:cBhvr>
                                      <p:tavLst>
                                        <p:tav tm="0">
                                          <p:val>
                                            <p:fltVal val="0"/>
                                          </p:val>
                                        </p:tav>
                                        <p:tav tm="100000">
                                          <p:val>
                                            <p:strVal val="#ppt_h"/>
                                          </p:val>
                                        </p:tav>
                                      </p:tavLst>
                                    </p:anim>
                                    <p:animEffect transition="in" filter="fade">
                                      <p:cBhvr>
                                        <p:cTn id="132" dur="500"/>
                                        <p:tgtEl>
                                          <p:spTgt spid="188"/>
                                        </p:tgtEl>
                                      </p:cBhvr>
                                    </p:animEffect>
                                  </p:childTnLst>
                                </p:cTn>
                              </p:par>
                            </p:childTnLst>
                          </p:cTn>
                        </p:par>
                        <p:par>
                          <p:cTn id="133" fill="hold">
                            <p:stCondLst>
                              <p:cond delay="750"/>
                            </p:stCondLst>
                            <p:childTnLst>
                              <p:par>
                                <p:cTn id="134" presetID="22" presetClass="entr" presetSubtype="8" fill="hold" nodeType="afterEffect">
                                  <p:stCondLst>
                                    <p:cond delay="100"/>
                                  </p:stCondLst>
                                  <p:childTnLst>
                                    <p:set>
                                      <p:cBhvr>
                                        <p:cTn id="135" dur="1" fill="hold">
                                          <p:stCondLst>
                                            <p:cond delay="0"/>
                                          </p:stCondLst>
                                        </p:cTn>
                                        <p:tgtEl>
                                          <p:spTgt spid="167"/>
                                        </p:tgtEl>
                                        <p:attrNameLst>
                                          <p:attrName>style.visibility</p:attrName>
                                        </p:attrNameLst>
                                      </p:cBhvr>
                                      <p:to>
                                        <p:strVal val="visible"/>
                                      </p:to>
                                    </p:set>
                                    <p:animEffect transition="in" filter="wipe(left)">
                                      <p:cBhvr>
                                        <p:cTn id="136" dur="500"/>
                                        <p:tgtEl>
                                          <p:spTgt spid="167"/>
                                        </p:tgtEl>
                                      </p:cBhvr>
                                    </p:animEffect>
                                  </p:childTnLst>
                                </p:cTn>
                              </p:par>
                            </p:childTnLst>
                          </p:cTn>
                        </p:par>
                        <p:par>
                          <p:cTn id="137" fill="hold">
                            <p:stCondLst>
                              <p:cond delay="1350"/>
                            </p:stCondLst>
                            <p:childTnLst>
                              <p:par>
                                <p:cTn id="138" presetID="53" presetClass="entr" presetSubtype="16" fill="hold" nodeType="afterEffect">
                                  <p:stCondLst>
                                    <p:cond delay="100"/>
                                  </p:stCondLst>
                                  <p:childTnLst>
                                    <p:set>
                                      <p:cBhvr>
                                        <p:cTn id="139" dur="1" fill="hold">
                                          <p:stCondLst>
                                            <p:cond delay="0"/>
                                          </p:stCondLst>
                                        </p:cTn>
                                        <p:tgtEl>
                                          <p:spTgt spid="173"/>
                                        </p:tgtEl>
                                        <p:attrNameLst>
                                          <p:attrName>style.visibility</p:attrName>
                                        </p:attrNameLst>
                                      </p:cBhvr>
                                      <p:to>
                                        <p:strVal val="visible"/>
                                      </p:to>
                                    </p:set>
                                    <p:anim calcmode="lin" valueType="num">
                                      <p:cBhvr>
                                        <p:cTn id="140" dur="500" fill="hold"/>
                                        <p:tgtEl>
                                          <p:spTgt spid="173"/>
                                        </p:tgtEl>
                                        <p:attrNameLst>
                                          <p:attrName>ppt_w</p:attrName>
                                        </p:attrNameLst>
                                      </p:cBhvr>
                                      <p:tavLst>
                                        <p:tav tm="0">
                                          <p:val>
                                            <p:fltVal val="0"/>
                                          </p:val>
                                        </p:tav>
                                        <p:tav tm="100000">
                                          <p:val>
                                            <p:strVal val="#ppt_w"/>
                                          </p:val>
                                        </p:tav>
                                      </p:tavLst>
                                    </p:anim>
                                    <p:anim calcmode="lin" valueType="num">
                                      <p:cBhvr>
                                        <p:cTn id="141" dur="500" fill="hold"/>
                                        <p:tgtEl>
                                          <p:spTgt spid="173"/>
                                        </p:tgtEl>
                                        <p:attrNameLst>
                                          <p:attrName>ppt_h</p:attrName>
                                        </p:attrNameLst>
                                      </p:cBhvr>
                                      <p:tavLst>
                                        <p:tav tm="0">
                                          <p:val>
                                            <p:fltVal val="0"/>
                                          </p:val>
                                        </p:tav>
                                        <p:tav tm="100000">
                                          <p:val>
                                            <p:strVal val="#ppt_h"/>
                                          </p:val>
                                        </p:tav>
                                      </p:tavLst>
                                    </p:anim>
                                    <p:animEffect transition="in" filter="fade">
                                      <p:cBhvr>
                                        <p:cTn id="142" dur="500"/>
                                        <p:tgtEl>
                                          <p:spTgt spid="173"/>
                                        </p:tgtEl>
                                      </p:cBhvr>
                                    </p:animEffect>
                                  </p:childTnLst>
                                </p:cTn>
                              </p:par>
                            </p:childTnLst>
                          </p:cTn>
                        </p:par>
                      </p:childTnLst>
                    </p:cTn>
                  </p:par>
                  <p:par>
                    <p:cTn id="143" fill="hold">
                      <p:stCondLst>
                        <p:cond delay="indefinite"/>
                      </p:stCondLst>
                      <p:childTnLst>
                        <p:par>
                          <p:cTn id="144" fill="hold">
                            <p:stCondLst>
                              <p:cond delay="0"/>
                            </p:stCondLst>
                            <p:childTnLst>
                              <p:par>
                                <p:cTn id="145" presetID="53" presetClass="entr" presetSubtype="16" fill="hold" grpId="0" nodeType="clickEffect">
                                  <p:stCondLst>
                                    <p:cond delay="0"/>
                                  </p:stCondLst>
                                  <p:childTnLst>
                                    <p:set>
                                      <p:cBhvr>
                                        <p:cTn id="146" dur="1" fill="hold">
                                          <p:stCondLst>
                                            <p:cond delay="0"/>
                                          </p:stCondLst>
                                        </p:cTn>
                                        <p:tgtEl>
                                          <p:spTgt spid="181"/>
                                        </p:tgtEl>
                                        <p:attrNameLst>
                                          <p:attrName>style.visibility</p:attrName>
                                        </p:attrNameLst>
                                      </p:cBhvr>
                                      <p:to>
                                        <p:strVal val="visible"/>
                                      </p:to>
                                    </p:set>
                                    <p:anim calcmode="lin" valueType="num">
                                      <p:cBhvr>
                                        <p:cTn id="147" dur="500" fill="hold"/>
                                        <p:tgtEl>
                                          <p:spTgt spid="181"/>
                                        </p:tgtEl>
                                        <p:attrNameLst>
                                          <p:attrName>ppt_w</p:attrName>
                                        </p:attrNameLst>
                                      </p:cBhvr>
                                      <p:tavLst>
                                        <p:tav tm="0">
                                          <p:val>
                                            <p:fltVal val="0"/>
                                          </p:val>
                                        </p:tav>
                                        <p:tav tm="100000">
                                          <p:val>
                                            <p:strVal val="#ppt_w"/>
                                          </p:val>
                                        </p:tav>
                                      </p:tavLst>
                                    </p:anim>
                                    <p:anim calcmode="lin" valueType="num">
                                      <p:cBhvr>
                                        <p:cTn id="148" dur="500" fill="hold"/>
                                        <p:tgtEl>
                                          <p:spTgt spid="181"/>
                                        </p:tgtEl>
                                        <p:attrNameLst>
                                          <p:attrName>ppt_h</p:attrName>
                                        </p:attrNameLst>
                                      </p:cBhvr>
                                      <p:tavLst>
                                        <p:tav tm="0">
                                          <p:val>
                                            <p:fltVal val="0"/>
                                          </p:val>
                                        </p:tav>
                                        <p:tav tm="100000">
                                          <p:val>
                                            <p:strVal val="#ppt_h"/>
                                          </p:val>
                                        </p:tav>
                                      </p:tavLst>
                                    </p:anim>
                                    <p:animEffect transition="in" filter="fade">
                                      <p:cBhvr>
                                        <p:cTn id="149" dur="500"/>
                                        <p:tgtEl>
                                          <p:spTgt spid="181"/>
                                        </p:tgtEl>
                                      </p:cBhvr>
                                    </p:animEffect>
                                  </p:childTnLst>
                                </p:cTn>
                              </p:par>
                              <p:par>
                                <p:cTn id="150" presetID="53" presetClass="entr" presetSubtype="16" fill="hold" grpId="0" nodeType="withEffect">
                                  <p:stCondLst>
                                    <p:cond delay="250"/>
                                  </p:stCondLst>
                                  <p:childTnLst>
                                    <p:set>
                                      <p:cBhvr>
                                        <p:cTn id="151" dur="1" fill="hold">
                                          <p:stCondLst>
                                            <p:cond delay="0"/>
                                          </p:stCondLst>
                                        </p:cTn>
                                        <p:tgtEl>
                                          <p:spTgt spid="182"/>
                                        </p:tgtEl>
                                        <p:attrNameLst>
                                          <p:attrName>style.visibility</p:attrName>
                                        </p:attrNameLst>
                                      </p:cBhvr>
                                      <p:to>
                                        <p:strVal val="visible"/>
                                      </p:to>
                                    </p:set>
                                    <p:anim calcmode="lin" valueType="num">
                                      <p:cBhvr>
                                        <p:cTn id="152" dur="500" fill="hold"/>
                                        <p:tgtEl>
                                          <p:spTgt spid="182"/>
                                        </p:tgtEl>
                                        <p:attrNameLst>
                                          <p:attrName>ppt_w</p:attrName>
                                        </p:attrNameLst>
                                      </p:cBhvr>
                                      <p:tavLst>
                                        <p:tav tm="0">
                                          <p:val>
                                            <p:fltVal val="0"/>
                                          </p:val>
                                        </p:tav>
                                        <p:tav tm="100000">
                                          <p:val>
                                            <p:strVal val="#ppt_w"/>
                                          </p:val>
                                        </p:tav>
                                      </p:tavLst>
                                    </p:anim>
                                    <p:anim calcmode="lin" valueType="num">
                                      <p:cBhvr>
                                        <p:cTn id="153" dur="500" fill="hold"/>
                                        <p:tgtEl>
                                          <p:spTgt spid="182"/>
                                        </p:tgtEl>
                                        <p:attrNameLst>
                                          <p:attrName>ppt_h</p:attrName>
                                        </p:attrNameLst>
                                      </p:cBhvr>
                                      <p:tavLst>
                                        <p:tav tm="0">
                                          <p:val>
                                            <p:fltVal val="0"/>
                                          </p:val>
                                        </p:tav>
                                        <p:tav tm="100000">
                                          <p:val>
                                            <p:strVal val="#ppt_h"/>
                                          </p:val>
                                        </p:tav>
                                      </p:tavLst>
                                    </p:anim>
                                    <p:animEffect transition="in" filter="fade">
                                      <p:cBhvr>
                                        <p:cTn id="154" dur="500"/>
                                        <p:tgtEl>
                                          <p:spTgt spid="182"/>
                                        </p:tgtEl>
                                      </p:cBhvr>
                                    </p:animEffect>
                                  </p:childTnLst>
                                </p:cTn>
                              </p:par>
                              <p:par>
                                <p:cTn id="155" presetID="53" presetClass="entr" presetSubtype="16" fill="hold" nodeType="withEffect">
                                  <p:stCondLst>
                                    <p:cond delay="500"/>
                                  </p:stCondLst>
                                  <p:childTnLst>
                                    <p:set>
                                      <p:cBhvr>
                                        <p:cTn id="156" dur="1" fill="hold">
                                          <p:stCondLst>
                                            <p:cond delay="0"/>
                                          </p:stCondLst>
                                        </p:cTn>
                                        <p:tgtEl>
                                          <p:spTgt spid="183"/>
                                        </p:tgtEl>
                                        <p:attrNameLst>
                                          <p:attrName>style.visibility</p:attrName>
                                        </p:attrNameLst>
                                      </p:cBhvr>
                                      <p:to>
                                        <p:strVal val="visible"/>
                                      </p:to>
                                    </p:set>
                                    <p:anim calcmode="lin" valueType="num">
                                      <p:cBhvr>
                                        <p:cTn id="157" dur="500" fill="hold"/>
                                        <p:tgtEl>
                                          <p:spTgt spid="183"/>
                                        </p:tgtEl>
                                        <p:attrNameLst>
                                          <p:attrName>ppt_w</p:attrName>
                                        </p:attrNameLst>
                                      </p:cBhvr>
                                      <p:tavLst>
                                        <p:tav tm="0">
                                          <p:val>
                                            <p:fltVal val="0"/>
                                          </p:val>
                                        </p:tav>
                                        <p:tav tm="100000">
                                          <p:val>
                                            <p:strVal val="#ppt_w"/>
                                          </p:val>
                                        </p:tav>
                                      </p:tavLst>
                                    </p:anim>
                                    <p:anim calcmode="lin" valueType="num">
                                      <p:cBhvr>
                                        <p:cTn id="158" dur="500" fill="hold"/>
                                        <p:tgtEl>
                                          <p:spTgt spid="183"/>
                                        </p:tgtEl>
                                        <p:attrNameLst>
                                          <p:attrName>ppt_h</p:attrName>
                                        </p:attrNameLst>
                                      </p:cBhvr>
                                      <p:tavLst>
                                        <p:tav tm="0">
                                          <p:val>
                                            <p:fltVal val="0"/>
                                          </p:val>
                                        </p:tav>
                                        <p:tav tm="100000">
                                          <p:val>
                                            <p:strVal val="#ppt_h"/>
                                          </p:val>
                                        </p:tav>
                                      </p:tavLst>
                                    </p:anim>
                                    <p:animEffect transition="in" filter="fade">
                                      <p:cBhvr>
                                        <p:cTn id="159" dur="500"/>
                                        <p:tgtEl>
                                          <p:spTgt spid="183"/>
                                        </p:tgtEl>
                                      </p:cBhvr>
                                    </p:animEffect>
                                  </p:childTnLst>
                                </p:cTn>
                              </p:par>
                            </p:childTnLst>
                          </p:cTn>
                        </p:par>
                        <p:par>
                          <p:cTn id="160" fill="hold">
                            <p:stCondLst>
                              <p:cond delay="1000"/>
                            </p:stCondLst>
                            <p:childTnLst>
                              <p:par>
                                <p:cTn id="161" presetID="22" presetClass="entr" presetSubtype="8" fill="hold" nodeType="afterEffect">
                                  <p:stCondLst>
                                    <p:cond delay="100"/>
                                  </p:stCondLst>
                                  <p:childTnLst>
                                    <p:set>
                                      <p:cBhvr>
                                        <p:cTn id="162" dur="1" fill="hold">
                                          <p:stCondLst>
                                            <p:cond delay="0"/>
                                          </p:stCondLst>
                                        </p:cTn>
                                        <p:tgtEl>
                                          <p:spTgt spid="178"/>
                                        </p:tgtEl>
                                        <p:attrNameLst>
                                          <p:attrName>style.visibility</p:attrName>
                                        </p:attrNameLst>
                                      </p:cBhvr>
                                      <p:to>
                                        <p:strVal val="visible"/>
                                      </p:to>
                                    </p:set>
                                    <p:animEffect transition="in" filter="wipe(left)">
                                      <p:cBhvr>
                                        <p:cTn id="163" dur="500"/>
                                        <p:tgtEl>
                                          <p:spTgt spid="178"/>
                                        </p:tgtEl>
                                      </p:cBhvr>
                                    </p:animEffect>
                                  </p:childTnLst>
                                </p:cTn>
                              </p:par>
                            </p:childTnLst>
                          </p:cTn>
                        </p:par>
                        <p:par>
                          <p:cTn id="164" fill="hold">
                            <p:stCondLst>
                              <p:cond delay="1600"/>
                            </p:stCondLst>
                            <p:childTnLst>
                              <p:par>
                                <p:cTn id="165" presetID="53" presetClass="entr" presetSubtype="16" fill="hold" nodeType="afterEffect">
                                  <p:stCondLst>
                                    <p:cond delay="100"/>
                                  </p:stCondLst>
                                  <p:childTnLst>
                                    <p:set>
                                      <p:cBhvr>
                                        <p:cTn id="166" dur="1" fill="hold">
                                          <p:stCondLst>
                                            <p:cond delay="0"/>
                                          </p:stCondLst>
                                        </p:cTn>
                                        <p:tgtEl>
                                          <p:spTgt spid="184"/>
                                        </p:tgtEl>
                                        <p:attrNameLst>
                                          <p:attrName>style.visibility</p:attrName>
                                        </p:attrNameLst>
                                      </p:cBhvr>
                                      <p:to>
                                        <p:strVal val="visible"/>
                                      </p:to>
                                    </p:set>
                                    <p:anim calcmode="lin" valueType="num">
                                      <p:cBhvr>
                                        <p:cTn id="167" dur="500" fill="hold"/>
                                        <p:tgtEl>
                                          <p:spTgt spid="184"/>
                                        </p:tgtEl>
                                        <p:attrNameLst>
                                          <p:attrName>ppt_w</p:attrName>
                                        </p:attrNameLst>
                                      </p:cBhvr>
                                      <p:tavLst>
                                        <p:tav tm="0">
                                          <p:val>
                                            <p:fltVal val="0"/>
                                          </p:val>
                                        </p:tav>
                                        <p:tav tm="100000">
                                          <p:val>
                                            <p:strVal val="#ppt_w"/>
                                          </p:val>
                                        </p:tav>
                                      </p:tavLst>
                                    </p:anim>
                                    <p:anim calcmode="lin" valueType="num">
                                      <p:cBhvr>
                                        <p:cTn id="168" dur="500" fill="hold"/>
                                        <p:tgtEl>
                                          <p:spTgt spid="184"/>
                                        </p:tgtEl>
                                        <p:attrNameLst>
                                          <p:attrName>ppt_h</p:attrName>
                                        </p:attrNameLst>
                                      </p:cBhvr>
                                      <p:tavLst>
                                        <p:tav tm="0">
                                          <p:val>
                                            <p:fltVal val="0"/>
                                          </p:val>
                                        </p:tav>
                                        <p:tav tm="100000">
                                          <p:val>
                                            <p:strVal val="#ppt_h"/>
                                          </p:val>
                                        </p:tav>
                                      </p:tavLst>
                                    </p:anim>
                                    <p:animEffect transition="in" filter="fade">
                                      <p:cBhvr>
                                        <p:cTn id="169" dur="5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114" grpId="0" animBg="1"/>
      <p:bldP spid="118" grpId="0" animBg="1"/>
      <p:bldP spid="123" grpId="0" animBg="1"/>
      <p:bldP spid="127" grpId="0" animBg="1"/>
      <p:bldP spid="128" grpId="0" animBg="1"/>
      <p:bldP spid="129" grpId="0" animBg="1"/>
      <p:bldP spid="130" grpId="0" animBg="1"/>
      <p:bldP spid="131" grpId="0" animBg="1"/>
      <p:bldP spid="170" grpId="0" animBg="1"/>
      <p:bldP spid="171" grpId="0" animBg="1"/>
      <p:bldP spid="181" grpId="0" animBg="1"/>
      <p:bldP spid="182" grpId="0" animBg="1"/>
      <p:bldP spid="18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grpSp>
        <p:nvGrpSpPr>
          <p:cNvPr id="40" name="مجموعة 39">
            <a:extLst>
              <a:ext uri="{FF2B5EF4-FFF2-40B4-BE49-F238E27FC236}">
                <a16:creationId xmlns:a16="http://schemas.microsoft.com/office/drawing/2014/main" id="{CE15B213-0CD9-4091-8059-DA5A6A1B0588}"/>
              </a:ext>
            </a:extLst>
          </p:cNvPr>
          <p:cNvGrpSpPr/>
          <p:nvPr/>
        </p:nvGrpSpPr>
        <p:grpSpPr>
          <a:xfrm>
            <a:off x="10263157" y="3737286"/>
            <a:ext cx="563653" cy="923330"/>
            <a:chOff x="9583325" y="1966351"/>
            <a:chExt cx="563653" cy="923330"/>
          </a:xfrm>
        </p:grpSpPr>
        <p:sp>
          <p:nvSpPr>
            <p:cNvPr id="41" name="Oval 5">
              <a:extLst>
                <a:ext uri="{FF2B5EF4-FFF2-40B4-BE49-F238E27FC236}">
                  <a16:creationId xmlns:a16="http://schemas.microsoft.com/office/drawing/2014/main" id="{25C8E3D0-2A3D-4B07-B6ED-1E2DBAEA5BD6}"/>
                </a:ext>
              </a:extLst>
            </p:cNvPr>
            <p:cNvSpPr/>
            <p:nvPr/>
          </p:nvSpPr>
          <p:spPr>
            <a:xfrm>
              <a:off x="9583325" y="2114660"/>
              <a:ext cx="563653" cy="563653"/>
            </a:xfrm>
            <a:prstGeom prst="ellipse">
              <a:avLst/>
            </a:prstGeom>
            <a:solidFill>
              <a:srgbClr val="0070C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6">
              <a:extLst>
                <a:ext uri="{FF2B5EF4-FFF2-40B4-BE49-F238E27FC236}">
                  <a16:creationId xmlns:a16="http://schemas.microsoft.com/office/drawing/2014/main" id="{2A03A2F8-8996-4045-94FF-E98F8C6E793A}"/>
                </a:ext>
              </a:extLst>
            </p:cNvPr>
            <p:cNvSpPr txBox="1"/>
            <p:nvPr/>
          </p:nvSpPr>
          <p:spPr>
            <a:xfrm>
              <a:off x="9788698" y="196635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2</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49" name="TextBox 16">
            <a:extLst>
              <a:ext uri="{FF2B5EF4-FFF2-40B4-BE49-F238E27FC236}">
                <a16:creationId xmlns:a16="http://schemas.microsoft.com/office/drawing/2014/main" id="{F91509A4-FED3-4E1A-9634-53195E49AA4E}"/>
              </a:ext>
            </a:extLst>
          </p:cNvPr>
          <p:cNvSpPr txBox="1"/>
          <p:nvPr/>
        </p:nvSpPr>
        <p:spPr>
          <a:xfrm>
            <a:off x="7915706" y="3999047"/>
            <a:ext cx="2126507" cy="461665"/>
          </a:xfrm>
          <a:prstGeom prst="rect">
            <a:avLst/>
          </a:prstGeom>
          <a:noFill/>
        </p:spPr>
        <p:txBody>
          <a:bodyPr wrap="square" rtlCol="0">
            <a:spAutoFit/>
          </a:bodyPr>
          <a:lstStyle/>
          <a:p>
            <a:pPr algn="ctr"/>
            <a:r>
              <a:rPr lang="ar-YE" sz="2400" b="1" dirty="0">
                <a:solidFill>
                  <a:srgbClr val="0070C0"/>
                </a:solidFill>
                <a:latin typeface="Tw Cen MT" panose="020B0602020104020603" pitchFamily="34" charset="0"/>
              </a:rPr>
              <a:t>تدريب أون لاين </a:t>
            </a:r>
            <a:endParaRPr lang="en-US" sz="2000" b="1" dirty="0">
              <a:solidFill>
                <a:srgbClr val="0070C0"/>
              </a:solidFill>
              <a:latin typeface="Tw Cen MT" panose="020B0602020104020603" pitchFamily="34" charset="0"/>
            </a:endParaRPr>
          </a:p>
        </p:txBody>
      </p:sp>
      <p:sp>
        <p:nvSpPr>
          <p:cNvPr id="50" name="TextBox 17">
            <a:extLst>
              <a:ext uri="{FF2B5EF4-FFF2-40B4-BE49-F238E27FC236}">
                <a16:creationId xmlns:a16="http://schemas.microsoft.com/office/drawing/2014/main" id="{FE697DAF-9A75-4CD9-BA0F-84889E79ACD1}"/>
              </a:ext>
            </a:extLst>
          </p:cNvPr>
          <p:cNvSpPr txBox="1"/>
          <p:nvPr/>
        </p:nvSpPr>
        <p:spPr>
          <a:xfrm>
            <a:off x="2891694" y="4343785"/>
            <a:ext cx="7357877" cy="461665"/>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باستخدام تقنيات الانترنت كلاً من موقعه)، وينفذ التدريب عن بعد. </a:t>
            </a:r>
          </a:p>
        </p:txBody>
      </p:sp>
      <p:grpSp>
        <p:nvGrpSpPr>
          <p:cNvPr id="31" name="مجموعة 30">
            <a:extLst>
              <a:ext uri="{FF2B5EF4-FFF2-40B4-BE49-F238E27FC236}">
                <a16:creationId xmlns:a16="http://schemas.microsoft.com/office/drawing/2014/main" id="{EE8291E0-7AE1-42B8-B3D4-9712ED51C535}"/>
              </a:ext>
            </a:extLst>
          </p:cNvPr>
          <p:cNvGrpSpPr/>
          <p:nvPr/>
        </p:nvGrpSpPr>
        <p:grpSpPr>
          <a:xfrm>
            <a:off x="10110757" y="854715"/>
            <a:ext cx="563653" cy="923330"/>
            <a:chOff x="9583325" y="1954867"/>
            <a:chExt cx="563653" cy="923330"/>
          </a:xfrm>
        </p:grpSpPr>
        <p:sp>
          <p:nvSpPr>
            <p:cNvPr id="32" name="Oval 5">
              <a:extLst>
                <a:ext uri="{FF2B5EF4-FFF2-40B4-BE49-F238E27FC236}">
                  <a16:creationId xmlns:a16="http://schemas.microsoft.com/office/drawing/2014/main" id="{96E5CF04-9954-4495-A4A0-006ED7BE5F4F}"/>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6">
              <a:extLst>
                <a:ext uri="{FF2B5EF4-FFF2-40B4-BE49-F238E27FC236}">
                  <a16:creationId xmlns:a16="http://schemas.microsoft.com/office/drawing/2014/main" id="{AD3E002E-5B44-4A34-920B-46CC6F068A5F}"/>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34" name="TextBox 16">
            <a:extLst>
              <a:ext uri="{FF2B5EF4-FFF2-40B4-BE49-F238E27FC236}">
                <a16:creationId xmlns:a16="http://schemas.microsoft.com/office/drawing/2014/main" id="{53456162-E9C6-43E6-8ECE-6299BF2A60E4}"/>
              </a:ext>
            </a:extLst>
          </p:cNvPr>
          <p:cNvSpPr txBox="1"/>
          <p:nvPr/>
        </p:nvSpPr>
        <p:spPr>
          <a:xfrm>
            <a:off x="8011418" y="1116496"/>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37" name="TextBox 30">
            <a:extLst>
              <a:ext uri="{FF2B5EF4-FFF2-40B4-BE49-F238E27FC236}">
                <a16:creationId xmlns:a16="http://schemas.microsoft.com/office/drawing/2014/main" id="{B31CE8F4-7F74-42DA-9F4F-D638A69C6ECA}"/>
              </a:ext>
            </a:extLst>
          </p:cNvPr>
          <p:cNvSpPr txBox="1"/>
          <p:nvPr/>
        </p:nvSpPr>
        <p:spPr>
          <a:xfrm>
            <a:off x="4112760" y="296939"/>
            <a:ext cx="5862789"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 أون لاين</a:t>
            </a:r>
            <a:endParaRPr lang="en-US" sz="3600" b="1" dirty="0">
              <a:solidFill>
                <a:srgbClr val="FF5969"/>
              </a:solidFill>
              <a:latin typeface="Tw Cen MT" panose="020B0602020104020603" pitchFamily="34" charset="0"/>
            </a:endParaRPr>
          </a:p>
        </p:txBody>
      </p:sp>
    </p:spTree>
    <p:extLst>
      <p:ext uri="{BB962C8B-B14F-4D97-AF65-F5344CB8AC3E}">
        <p14:creationId xmlns:p14="http://schemas.microsoft.com/office/powerpoint/2010/main" val="209536595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4"/>
                                        </p:tgtEl>
                                      </p:cBhvr>
                                    </p:animEffect>
                                    <p:set>
                                      <p:cBhvr>
                                        <p:cTn id="7" dur="1" fill="hold">
                                          <p:stCondLst>
                                            <p:cond delay="499"/>
                                          </p:stCondLst>
                                        </p:cTn>
                                        <p:tgtEl>
                                          <p:spTgt spid="34"/>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31"/>
                                        </p:tgtEl>
                                      </p:cBhvr>
                                    </p:animEffect>
                                    <p:set>
                                      <p:cBhvr>
                                        <p:cTn id="10" dur="1" fill="hold">
                                          <p:stCondLst>
                                            <p:cond delay="499"/>
                                          </p:stCondLst>
                                        </p:cTn>
                                        <p:tgtEl>
                                          <p:spTgt spid="3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0" nodeType="clickEffect">
                                  <p:stCondLst>
                                    <p:cond delay="0"/>
                                  </p:stCondLst>
                                  <p:childTnLst>
                                    <p:animEffect transition="out" filter="fade">
                                      <p:cBhvr>
                                        <p:cTn id="14" dur="500"/>
                                        <p:tgtEl>
                                          <p:spTgt spid="120"/>
                                        </p:tgtEl>
                                      </p:cBhvr>
                                    </p:animEffect>
                                    <p:set>
                                      <p:cBhvr>
                                        <p:cTn id="15" dur="1" fill="hold">
                                          <p:stCondLst>
                                            <p:cond delay="499"/>
                                          </p:stCondLst>
                                        </p:cTn>
                                        <p:tgtEl>
                                          <p:spTgt spid="12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right)">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nodeType="clickEffect">
                                  <p:stCondLst>
                                    <p:cond delay="0"/>
                                  </p:stCondLst>
                                  <p:childTnLst>
                                    <p:animMotion origin="layout" path="M -3.75E-6 1.48148E-6 L 0.00092 -0.42083 " pathEditMode="relative" rAng="0" ptsTypes="AA">
                                      <p:cBhvr>
                                        <p:cTn id="24" dur="2000" fill="hold"/>
                                        <p:tgtEl>
                                          <p:spTgt spid="40"/>
                                        </p:tgtEl>
                                        <p:attrNameLst>
                                          <p:attrName>ppt_x</p:attrName>
                                          <p:attrName>ppt_y</p:attrName>
                                        </p:attrNameLst>
                                      </p:cBhvr>
                                      <p:rCtr x="39" y="-21042"/>
                                    </p:animMotion>
                                  </p:childTnLst>
                                </p:cTn>
                              </p:par>
                              <p:par>
                                <p:cTn id="25" presetID="42" presetClass="path" presetSubtype="0" accel="50000" decel="50000" fill="hold" grpId="0" nodeType="withEffect">
                                  <p:stCondLst>
                                    <p:cond delay="0"/>
                                  </p:stCondLst>
                                  <p:childTnLst>
                                    <p:animMotion origin="layout" path="M -2.29167E-6 1.85185E-6 L -2.29167E-6 -0.40764 " pathEditMode="relative" rAng="0" ptsTypes="AA">
                                      <p:cBhvr>
                                        <p:cTn id="26" dur="2000" fill="hold"/>
                                        <p:tgtEl>
                                          <p:spTgt spid="50"/>
                                        </p:tgtEl>
                                        <p:attrNameLst>
                                          <p:attrName>ppt_x</p:attrName>
                                          <p:attrName>ppt_y</p:attrName>
                                        </p:attrNameLst>
                                      </p:cBhvr>
                                      <p:rCtr x="0" y="-20394"/>
                                    </p:animMotion>
                                  </p:childTnLst>
                                </p:cTn>
                              </p:par>
                              <p:par>
                                <p:cTn id="27" presetID="42" presetClass="path" presetSubtype="0" accel="50000" decel="50000" fill="hold" grpId="0" nodeType="withEffect">
                                  <p:stCondLst>
                                    <p:cond delay="0"/>
                                  </p:stCondLst>
                                  <p:childTnLst>
                                    <p:animMotion origin="layout" path="M 1.66667E-6 3.33333E-6 L -0.00195 -0.41297 " pathEditMode="relative" rAng="0" ptsTypes="AA">
                                      <p:cBhvr>
                                        <p:cTn id="28" dur="2000" fill="hold"/>
                                        <p:tgtEl>
                                          <p:spTgt spid="49"/>
                                        </p:tgtEl>
                                        <p:attrNameLst>
                                          <p:attrName>ppt_x</p:attrName>
                                          <p:attrName>ppt_y</p:attrName>
                                        </p:attrNameLst>
                                      </p:cBhvr>
                                      <p:rCtr x="-104" y="-20648"/>
                                    </p:animMotion>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50"/>
                                        </p:tgtEl>
                                      </p:cBhvr>
                                    </p:animEffect>
                                    <p:set>
                                      <p:cBhvr>
                                        <p:cTn id="33" dur="1" fill="hold">
                                          <p:stCondLst>
                                            <p:cond delay="499"/>
                                          </p:stCondLst>
                                        </p:cTn>
                                        <p:tgtEl>
                                          <p:spTgt spid="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p:bldP spid="49" grpId="0"/>
      <p:bldP spid="50" grpId="0"/>
      <p:bldP spid="50" grpId="1"/>
      <p:bldP spid="34" grpId="0"/>
      <p:bldP spid="3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63100"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120" name="TextBox 30">
            <a:extLst>
              <a:ext uri="{FF2B5EF4-FFF2-40B4-BE49-F238E27FC236}">
                <a16:creationId xmlns:a16="http://schemas.microsoft.com/office/drawing/2014/main" id="{536A67F6-428D-4282-B919-2B8619C3AE26}"/>
              </a:ext>
            </a:extLst>
          </p:cNvPr>
          <p:cNvSpPr txBox="1"/>
          <p:nvPr/>
        </p:nvSpPr>
        <p:spPr>
          <a:xfrm>
            <a:off x="4112760" y="295741"/>
            <a:ext cx="5862789"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 أون لاين</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grpSp>
        <p:nvGrpSpPr>
          <p:cNvPr id="40" name="مجموعة 39">
            <a:extLst>
              <a:ext uri="{FF2B5EF4-FFF2-40B4-BE49-F238E27FC236}">
                <a16:creationId xmlns:a16="http://schemas.microsoft.com/office/drawing/2014/main" id="{CE15B213-0CD9-4091-8059-DA5A6A1B0588}"/>
              </a:ext>
            </a:extLst>
          </p:cNvPr>
          <p:cNvGrpSpPr/>
          <p:nvPr/>
        </p:nvGrpSpPr>
        <p:grpSpPr>
          <a:xfrm>
            <a:off x="10272682" y="851045"/>
            <a:ext cx="563653" cy="923330"/>
            <a:chOff x="9583325" y="1966351"/>
            <a:chExt cx="563653" cy="923330"/>
          </a:xfrm>
        </p:grpSpPr>
        <p:sp>
          <p:nvSpPr>
            <p:cNvPr id="41" name="Oval 5">
              <a:extLst>
                <a:ext uri="{FF2B5EF4-FFF2-40B4-BE49-F238E27FC236}">
                  <a16:creationId xmlns:a16="http://schemas.microsoft.com/office/drawing/2014/main" id="{25C8E3D0-2A3D-4B07-B6ED-1E2DBAEA5BD6}"/>
                </a:ext>
              </a:extLst>
            </p:cNvPr>
            <p:cNvSpPr/>
            <p:nvPr/>
          </p:nvSpPr>
          <p:spPr>
            <a:xfrm>
              <a:off x="9583325" y="2114660"/>
              <a:ext cx="563653" cy="563653"/>
            </a:xfrm>
            <a:prstGeom prst="ellipse">
              <a:avLst/>
            </a:prstGeom>
            <a:solidFill>
              <a:srgbClr val="0070C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6">
              <a:extLst>
                <a:ext uri="{FF2B5EF4-FFF2-40B4-BE49-F238E27FC236}">
                  <a16:creationId xmlns:a16="http://schemas.microsoft.com/office/drawing/2014/main" id="{2A03A2F8-8996-4045-94FF-E98F8C6E793A}"/>
                </a:ext>
              </a:extLst>
            </p:cNvPr>
            <p:cNvSpPr txBox="1"/>
            <p:nvPr/>
          </p:nvSpPr>
          <p:spPr>
            <a:xfrm>
              <a:off x="9788698" y="196635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2</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49" name="TextBox 16">
            <a:extLst>
              <a:ext uri="{FF2B5EF4-FFF2-40B4-BE49-F238E27FC236}">
                <a16:creationId xmlns:a16="http://schemas.microsoft.com/office/drawing/2014/main" id="{F91509A4-FED3-4E1A-9634-53195E49AA4E}"/>
              </a:ext>
            </a:extLst>
          </p:cNvPr>
          <p:cNvSpPr txBox="1"/>
          <p:nvPr/>
        </p:nvSpPr>
        <p:spPr>
          <a:xfrm>
            <a:off x="7883473" y="1165665"/>
            <a:ext cx="2126507" cy="461665"/>
          </a:xfrm>
          <a:prstGeom prst="rect">
            <a:avLst/>
          </a:prstGeom>
          <a:noFill/>
        </p:spPr>
        <p:txBody>
          <a:bodyPr wrap="square" rtlCol="0">
            <a:spAutoFit/>
          </a:bodyPr>
          <a:lstStyle/>
          <a:p>
            <a:pPr algn="ctr"/>
            <a:r>
              <a:rPr lang="ar-YE" sz="2400" b="1" dirty="0">
                <a:solidFill>
                  <a:srgbClr val="0070C0"/>
                </a:solidFill>
                <a:latin typeface="Tw Cen MT" panose="020B0602020104020603" pitchFamily="34" charset="0"/>
              </a:rPr>
              <a:t>تدريب أون لاين </a:t>
            </a:r>
            <a:endParaRPr lang="en-US" sz="2000" b="1" dirty="0">
              <a:solidFill>
                <a:srgbClr val="0070C0"/>
              </a:solidFill>
              <a:latin typeface="Tw Cen MT" panose="020B0602020104020603" pitchFamily="34" charset="0"/>
            </a:endParaRPr>
          </a:p>
        </p:txBody>
      </p:sp>
      <p:cxnSp>
        <p:nvCxnSpPr>
          <p:cNvPr id="29" name="Straight Connector 1">
            <a:extLst>
              <a:ext uri="{FF2B5EF4-FFF2-40B4-BE49-F238E27FC236}">
                <a16:creationId xmlns:a16="http://schemas.microsoft.com/office/drawing/2014/main" id="{0CD3A94A-36F0-4307-90C2-EF63CCDE0B50}"/>
              </a:ext>
            </a:extLst>
          </p:cNvPr>
          <p:cNvCxnSpPr>
            <a:cxnSpLocks/>
            <a:stCxn id="52" idx="6"/>
            <a:endCxn id="47" idx="2"/>
          </p:cNvCxnSpPr>
          <p:nvPr/>
        </p:nvCxnSpPr>
        <p:spPr>
          <a:xfrm>
            <a:off x="4071528" y="2136050"/>
            <a:ext cx="1487561" cy="914145"/>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
            <a:extLst>
              <a:ext uri="{FF2B5EF4-FFF2-40B4-BE49-F238E27FC236}">
                <a16:creationId xmlns:a16="http://schemas.microsoft.com/office/drawing/2014/main" id="{7EDCF98D-2835-454E-9C07-4762FC11A715}"/>
              </a:ext>
            </a:extLst>
          </p:cNvPr>
          <p:cNvCxnSpPr>
            <a:cxnSpLocks/>
            <a:stCxn id="55" idx="0"/>
            <a:endCxn id="52" idx="3"/>
          </p:cNvCxnSpPr>
          <p:nvPr/>
        </p:nvCxnSpPr>
        <p:spPr>
          <a:xfrm flipV="1">
            <a:off x="2753551" y="2335331"/>
            <a:ext cx="836869" cy="1183072"/>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
            <a:extLst>
              <a:ext uri="{FF2B5EF4-FFF2-40B4-BE49-F238E27FC236}">
                <a16:creationId xmlns:a16="http://schemas.microsoft.com/office/drawing/2014/main" id="{C4EC5DBD-4677-4802-AB8F-ABD7BCFC94D1}"/>
              </a:ext>
            </a:extLst>
          </p:cNvPr>
          <p:cNvCxnSpPr>
            <a:cxnSpLocks/>
            <a:stCxn id="47" idx="6"/>
            <a:endCxn id="44" idx="2"/>
          </p:cNvCxnSpPr>
          <p:nvPr/>
        </p:nvCxnSpPr>
        <p:spPr>
          <a:xfrm flipV="1">
            <a:off x="6122742" y="2315973"/>
            <a:ext cx="1842132" cy="734222"/>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4">
            <a:extLst>
              <a:ext uri="{FF2B5EF4-FFF2-40B4-BE49-F238E27FC236}">
                <a16:creationId xmlns:a16="http://schemas.microsoft.com/office/drawing/2014/main" id="{0F7833E9-2441-489E-B65A-417A09C3DD67}"/>
              </a:ext>
            </a:extLst>
          </p:cNvPr>
          <p:cNvCxnSpPr>
            <a:cxnSpLocks/>
            <a:stCxn id="44" idx="5"/>
            <a:endCxn id="38" idx="1"/>
          </p:cNvCxnSpPr>
          <p:nvPr/>
        </p:nvCxnSpPr>
        <p:spPr>
          <a:xfrm>
            <a:off x="8445982" y="2515254"/>
            <a:ext cx="689299" cy="1306467"/>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37" name="مجموعة 36">
            <a:extLst>
              <a:ext uri="{FF2B5EF4-FFF2-40B4-BE49-F238E27FC236}">
                <a16:creationId xmlns:a16="http://schemas.microsoft.com/office/drawing/2014/main" id="{4AE4C8FA-03EF-4600-B870-728C4FEFF576}"/>
              </a:ext>
            </a:extLst>
          </p:cNvPr>
          <p:cNvGrpSpPr/>
          <p:nvPr/>
        </p:nvGrpSpPr>
        <p:grpSpPr>
          <a:xfrm>
            <a:off x="9052736" y="3579383"/>
            <a:ext cx="563653" cy="923330"/>
            <a:chOff x="9583325" y="1954867"/>
            <a:chExt cx="563653" cy="923330"/>
          </a:xfrm>
        </p:grpSpPr>
        <p:sp>
          <p:nvSpPr>
            <p:cNvPr id="38" name="Oval 5">
              <a:extLst>
                <a:ext uri="{FF2B5EF4-FFF2-40B4-BE49-F238E27FC236}">
                  <a16:creationId xmlns:a16="http://schemas.microsoft.com/office/drawing/2014/main" id="{1EA967B2-B4AD-4830-88DC-411228693B86}"/>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6">
              <a:extLst>
                <a:ext uri="{FF2B5EF4-FFF2-40B4-BE49-F238E27FC236}">
                  <a16:creationId xmlns:a16="http://schemas.microsoft.com/office/drawing/2014/main" id="{101EF9F2-ED00-4166-BA79-E681A2788B57}"/>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grpSp>
        <p:nvGrpSpPr>
          <p:cNvPr id="43" name="مجموعة 42">
            <a:extLst>
              <a:ext uri="{FF2B5EF4-FFF2-40B4-BE49-F238E27FC236}">
                <a16:creationId xmlns:a16="http://schemas.microsoft.com/office/drawing/2014/main" id="{DD9FBA83-8E51-4495-9270-F19223378A16}"/>
              </a:ext>
            </a:extLst>
          </p:cNvPr>
          <p:cNvGrpSpPr/>
          <p:nvPr/>
        </p:nvGrpSpPr>
        <p:grpSpPr>
          <a:xfrm>
            <a:off x="7964874" y="1857406"/>
            <a:ext cx="563653" cy="923330"/>
            <a:chOff x="7719569" y="1950022"/>
            <a:chExt cx="563653" cy="923330"/>
          </a:xfrm>
        </p:grpSpPr>
        <p:sp>
          <p:nvSpPr>
            <p:cNvPr id="44" name="Oval 7">
              <a:extLst>
                <a:ext uri="{FF2B5EF4-FFF2-40B4-BE49-F238E27FC236}">
                  <a16:creationId xmlns:a16="http://schemas.microsoft.com/office/drawing/2014/main" id="{B2B3366F-159E-4005-BF1F-FA49783D3F4D}"/>
                </a:ext>
              </a:extLst>
            </p:cNvPr>
            <p:cNvSpPr/>
            <p:nvPr/>
          </p:nvSpPr>
          <p:spPr>
            <a:xfrm>
              <a:off x="7719569" y="2126762"/>
              <a:ext cx="563653" cy="563653"/>
            </a:xfrm>
            <a:prstGeom prst="ellipse">
              <a:avLst/>
            </a:prstGeom>
            <a:solidFill>
              <a:srgbClr val="7030A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8">
              <a:extLst>
                <a:ext uri="{FF2B5EF4-FFF2-40B4-BE49-F238E27FC236}">
                  <a16:creationId xmlns:a16="http://schemas.microsoft.com/office/drawing/2014/main" id="{2A8AE075-D636-456A-9797-7210A3A4CEAD}"/>
                </a:ext>
              </a:extLst>
            </p:cNvPr>
            <p:cNvSpPr txBox="1"/>
            <p:nvPr/>
          </p:nvSpPr>
          <p:spPr>
            <a:xfrm>
              <a:off x="7926018" y="1950022"/>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2</a:t>
              </a:r>
            </a:p>
          </p:txBody>
        </p:sp>
      </p:grpSp>
      <p:grpSp>
        <p:nvGrpSpPr>
          <p:cNvPr id="46" name="مجموعة 45">
            <a:extLst>
              <a:ext uri="{FF2B5EF4-FFF2-40B4-BE49-F238E27FC236}">
                <a16:creationId xmlns:a16="http://schemas.microsoft.com/office/drawing/2014/main" id="{5EFD10F6-9FA1-4179-86C9-778DFDFF9BEF}"/>
              </a:ext>
            </a:extLst>
          </p:cNvPr>
          <p:cNvGrpSpPr/>
          <p:nvPr/>
        </p:nvGrpSpPr>
        <p:grpSpPr>
          <a:xfrm>
            <a:off x="5559089" y="2626574"/>
            <a:ext cx="563653" cy="923330"/>
            <a:chOff x="5581800" y="1992912"/>
            <a:chExt cx="563653" cy="923330"/>
          </a:xfrm>
        </p:grpSpPr>
        <p:sp>
          <p:nvSpPr>
            <p:cNvPr id="47" name="Oval 9">
              <a:extLst>
                <a:ext uri="{FF2B5EF4-FFF2-40B4-BE49-F238E27FC236}">
                  <a16:creationId xmlns:a16="http://schemas.microsoft.com/office/drawing/2014/main" id="{59154EBF-E1A2-445E-A4DF-AFD886D332F1}"/>
                </a:ext>
              </a:extLst>
            </p:cNvPr>
            <p:cNvSpPr/>
            <p:nvPr/>
          </p:nvSpPr>
          <p:spPr>
            <a:xfrm>
              <a:off x="5581800" y="2134706"/>
              <a:ext cx="563653" cy="563653"/>
            </a:xfrm>
            <a:prstGeom prst="ellipse">
              <a:avLst/>
            </a:prstGeom>
            <a:solidFill>
              <a:schemeClr val="accent6">
                <a:lumMod val="75000"/>
              </a:schemeClr>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10">
              <a:extLst>
                <a:ext uri="{FF2B5EF4-FFF2-40B4-BE49-F238E27FC236}">
                  <a16:creationId xmlns:a16="http://schemas.microsoft.com/office/drawing/2014/main" id="{4D115B1D-C600-4258-A45A-1FE5DE1E6ABF}"/>
                </a:ext>
              </a:extLst>
            </p:cNvPr>
            <p:cNvSpPr txBox="1"/>
            <p:nvPr/>
          </p:nvSpPr>
          <p:spPr>
            <a:xfrm>
              <a:off x="5810888" y="1992912"/>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3</a:t>
              </a:r>
            </a:p>
          </p:txBody>
        </p:sp>
      </p:grpSp>
      <p:grpSp>
        <p:nvGrpSpPr>
          <p:cNvPr id="51" name="مجموعة 50">
            <a:extLst>
              <a:ext uri="{FF2B5EF4-FFF2-40B4-BE49-F238E27FC236}">
                <a16:creationId xmlns:a16="http://schemas.microsoft.com/office/drawing/2014/main" id="{45CA0596-E280-499D-8B96-B8E8FD090D2D}"/>
              </a:ext>
            </a:extLst>
          </p:cNvPr>
          <p:cNvGrpSpPr/>
          <p:nvPr/>
        </p:nvGrpSpPr>
        <p:grpSpPr>
          <a:xfrm>
            <a:off x="3507875" y="1759754"/>
            <a:ext cx="563653" cy="923330"/>
            <a:chOff x="3632779" y="2026086"/>
            <a:chExt cx="563653" cy="923330"/>
          </a:xfrm>
        </p:grpSpPr>
        <p:sp>
          <p:nvSpPr>
            <p:cNvPr id="52" name="Oval 11">
              <a:extLst>
                <a:ext uri="{FF2B5EF4-FFF2-40B4-BE49-F238E27FC236}">
                  <a16:creationId xmlns:a16="http://schemas.microsoft.com/office/drawing/2014/main" id="{2BE866EB-2D84-49A9-B359-2BED05C2D80E}"/>
                </a:ext>
              </a:extLst>
            </p:cNvPr>
            <p:cNvSpPr/>
            <p:nvPr/>
          </p:nvSpPr>
          <p:spPr>
            <a:xfrm>
              <a:off x="3632779" y="2120555"/>
              <a:ext cx="563653" cy="563653"/>
            </a:xfrm>
            <a:prstGeom prst="ellipse">
              <a:avLst/>
            </a:prstGeom>
            <a:solidFill>
              <a:srgbClr val="00B05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12">
              <a:extLst>
                <a:ext uri="{FF2B5EF4-FFF2-40B4-BE49-F238E27FC236}">
                  <a16:creationId xmlns:a16="http://schemas.microsoft.com/office/drawing/2014/main" id="{9C916E2A-3FAF-4FEA-8F41-20496D389C12}"/>
                </a:ext>
              </a:extLst>
            </p:cNvPr>
            <p:cNvSpPr txBox="1"/>
            <p:nvPr/>
          </p:nvSpPr>
          <p:spPr>
            <a:xfrm>
              <a:off x="3838152" y="2026086"/>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4</a:t>
              </a:r>
            </a:p>
          </p:txBody>
        </p:sp>
      </p:grpSp>
      <p:grpSp>
        <p:nvGrpSpPr>
          <p:cNvPr id="54" name="مجموعة 53">
            <a:extLst>
              <a:ext uri="{FF2B5EF4-FFF2-40B4-BE49-F238E27FC236}">
                <a16:creationId xmlns:a16="http://schemas.microsoft.com/office/drawing/2014/main" id="{B8A69E11-7EC3-4E95-B71A-6EE84A935F31}"/>
              </a:ext>
            </a:extLst>
          </p:cNvPr>
          <p:cNvGrpSpPr/>
          <p:nvPr/>
        </p:nvGrpSpPr>
        <p:grpSpPr>
          <a:xfrm>
            <a:off x="2471724" y="3363409"/>
            <a:ext cx="563653" cy="923330"/>
            <a:chOff x="3626599" y="3871666"/>
            <a:chExt cx="563653" cy="923330"/>
          </a:xfrm>
        </p:grpSpPr>
        <p:sp>
          <p:nvSpPr>
            <p:cNvPr id="55" name="Oval 13">
              <a:extLst>
                <a:ext uri="{FF2B5EF4-FFF2-40B4-BE49-F238E27FC236}">
                  <a16:creationId xmlns:a16="http://schemas.microsoft.com/office/drawing/2014/main" id="{3A8B41F1-B91C-426B-BCEE-557C3700AAAB}"/>
                </a:ext>
              </a:extLst>
            </p:cNvPr>
            <p:cNvSpPr/>
            <p:nvPr/>
          </p:nvSpPr>
          <p:spPr>
            <a:xfrm>
              <a:off x="3626599" y="4026660"/>
              <a:ext cx="563653" cy="563653"/>
            </a:xfrm>
            <a:prstGeom prst="ellipse">
              <a:avLst/>
            </a:prstGeom>
            <a:solidFill>
              <a:srgbClr val="5D7373"/>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14">
              <a:extLst>
                <a:ext uri="{FF2B5EF4-FFF2-40B4-BE49-F238E27FC236}">
                  <a16:creationId xmlns:a16="http://schemas.microsoft.com/office/drawing/2014/main" id="{AD0CDB20-944D-491A-9D99-72CD70EE5F1D}"/>
                </a:ext>
              </a:extLst>
            </p:cNvPr>
            <p:cNvSpPr txBox="1"/>
            <p:nvPr/>
          </p:nvSpPr>
          <p:spPr>
            <a:xfrm>
              <a:off x="3847621" y="3871666"/>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5</a:t>
              </a:r>
            </a:p>
          </p:txBody>
        </p:sp>
      </p:grpSp>
      <p:sp>
        <p:nvSpPr>
          <p:cNvPr id="61" name="TextBox 16">
            <a:extLst>
              <a:ext uri="{FF2B5EF4-FFF2-40B4-BE49-F238E27FC236}">
                <a16:creationId xmlns:a16="http://schemas.microsoft.com/office/drawing/2014/main" id="{92C01CEF-8372-4420-9363-F81EBD1B52EC}"/>
              </a:ext>
            </a:extLst>
          </p:cNvPr>
          <p:cNvSpPr txBox="1"/>
          <p:nvPr/>
        </p:nvSpPr>
        <p:spPr>
          <a:xfrm>
            <a:off x="8847162" y="2851252"/>
            <a:ext cx="1706029" cy="707886"/>
          </a:xfrm>
          <a:prstGeom prst="rect">
            <a:avLst/>
          </a:prstGeom>
          <a:noFill/>
        </p:spPr>
        <p:txBody>
          <a:bodyPr wrap="square" rtlCol="0">
            <a:spAutoFit/>
          </a:bodyPr>
          <a:lstStyle/>
          <a:p>
            <a:pPr algn="ctr"/>
            <a:r>
              <a:rPr lang="ar-YE" sz="2000" b="1" dirty="0">
                <a:solidFill>
                  <a:srgbClr val="FF5969"/>
                </a:solidFill>
                <a:latin typeface="Tw Cen MT" panose="020B0602020104020603" pitchFamily="34" charset="0"/>
              </a:rPr>
              <a:t>وسيلة التواصل الالكترونية</a:t>
            </a:r>
            <a:endParaRPr lang="en-US" sz="2000" b="1" dirty="0">
              <a:solidFill>
                <a:srgbClr val="FF5969"/>
              </a:solidFill>
              <a:latin typeface="Tw Cen MT" panose="020B0602020104020603" pitchFamily="34" charset="0"/>
            </a:endParaRPr>
          </a:p>
        </p:txBody>
      </p:sp>
      <p:sp>
        <p:nvSpPr>
          <p:cNvPr id="66" name="TextBox 19">
            <a:extLst>
              <a:ext uri="{FF2B5EF4-FFF2-40B4-BE49-F238E27FC236}">
                <a16:creationId xmlns:a16="http://schemas.microsoft.com/office/drawing/2014/main" id="{7FBCBDB3-C01D-4260-A445-1F5E41E1B728}"/>
              </a:ext>
            </a:extLst>
          </p:cNvPr>
          <p:cNvSpPr txBox="1"/>
          <p:nvPr/>
        </p:nvSpPr>
        <p:spPr>
          <a:xfrm>
            <a:off x="5394009" y="1820537"/>
            <a:ext cx="2852691" cy="400110"/>
          </a:xfrm>
          <a:prstGeom prst="rect">
            <a:avLst/>
          </a:prstGeom>
          <a:noFill/>
        </p:spPr>
        <p:txBody>
          <a:bodyPr wrap="square" rtlCol="0">
            <a:spAutoFit/>
          </a:bodyPr>
          <a:lstStyle/>
          <a:p>
            <a:pPr algn="ctr"/>
            <a:r>
              <a:rPr lang="ar-YE" sz="2000" b="1" dirty="0">
                <a:solidFill>
                  <a:srgbClr val="7030A0"/>
                </a:solidFill>
                <a:latin typeface="Tw Cen MT" panose="020B0602020104020603" pitchFamily="34" charset="0"/>
              </a:rPr>
              <a:t>توافر شبكة انترنت قوية</a:t>
            </a:r>
            <a:endParaRPr lang="en-US" sz="2000" b="1" dirty="0">
              <a:solidFill>
                <a:srgbClr val="7030A0"/>
              </a:solidFill>
              <a:latin typeface="Tw Cen MT" panose="020B0602020104020603" pitchFamily="34" charset="0"/>
            </a:endParaRPr>
          </a:p>
        </p:txBody>
      </p:sp>
      <p:sp>
        <p:nvSpPr>
          <p:cNvPr id="71" name="TextBox 22">
            <a:extLst>
              <a:ext uri="{FF2B5EF4-FFF2-40B4-BE49-F238E27FC236}">
                <a16:creationId xmlns:a16="http://schemas.microsoft.com/office/drawing/2014/main" id="{8E2B6BC2-1F58-4468-A61E-42FA4650261C}"/>
              </a:ext>
            </a:extLst>
          </p:cNvPr>
          <p:cNvSpPr txBox="1"/>
          <p:nvPr/>
        </p:nvSpPr>
        <p:spPr>
          <a:xfrm>
            <a:off x="6133492" y="3363409"/>
            <a:ext cx="2355096" cy="1015663"/>
          </a:xfrm>
          <a:prstGeom prst="rect">
            <a:avLst/>
          </a:prstGeom>
          <a:noFill/>
        </p:spPr>
        <p:txBody>
          <a:bodyPr wrap="square" rtlCol="0">
            <a:spAutoFit/>
          </a:bodyPr>
          <a:lstStyle/>
          <a:p>
            <a:pPr algn="ctr"/>
            <a:r>
              <a:rPr lang="ar-YE" sz="2000" b="1" dirty="0">
                <a:solidFill>
                  <a:schemeClr val="accent6">
                    <a:lumMod val="75000"/>
                  </a:schemeClr>
                </a:solidFill>
                <a:latin typeface="Tw Cen MT" panose="020B0602020104020603" pitchFamily="34" charset="0"/>
              </a:rPr>
              <a:t>تهيئة المكان أثناء التدريب من حيث الهدوء والخلفية المعبرة</a:t>
            </a:r>
            <a:endParaRPr lang="en-US" sz="2000" b="1" dirty="0">
              <a:solidFill>
                <a:schemeClr val="accent6">
                  <a:lumMod val="75000"/>
                </a:schemeClr>
              </a:solidFill>
              <a:latin typeface="Tw Cen MT" panose="020B0602020104020603" pitchFamily="34" charset="0"/>
            </a:endParaRPr>
          </a:p>
        </p:txBody>
      </p:sp>
      <p:sp>
        <p:nvSpPr>
          <p:cNvPr id="73" name="TextBox 25">
            <a:extLst>
              <a:ext uri="{FF2B5EF4-FFF2-40B4-BE49-F238E27FC236}">
                <a16:creationId xmlns:a16="http://schemas.microsoft.com/office/drawing/2014/main" id="{78E52F90-E5E5-4644-B78F-BCEAD1D883DF}"/>
              </a:ext>
            </a:extLst>
          </p:cNvPr>
          <p:cNvSpPr txBox="1"/>
          <p:nvPr/>
        </p:nvSpPr>
        <p:spPr>
          <a:xfrm>
            <a:off x="2536795" y="1092067"/>
            <a:ext cx="2477950" cy="707886"/>
          </a:xfrm>
          <a:prstGeom prst="rect">
            <a:avLst/>
          </a:prstGeom>
          <a:noFill/>
        </p:spPr>
        <p:txBody>
          <a:bodyPr wrap="square" rtlCol="0">
            <a:spAutoFit/>
          </a:bodyPr>
          <a:lstStyle/>
          <a:p>
            <a:pPr algn="ctr"/>
            <a:r>
              <a:rPr lang="ar-YE" sz="2000" b="1" dirty="0">
                <a:solidFill>
                  <a:srgbClr val="00B050"/>
                </a:solidFill>
                <a:latin typeface="Tw Cen MT" panose="020B0602020104020603" pitchFamily="34" charset="0"/>
              </a:rPr>
              <a:t>الطلب من المشاركين استخدام أماكن مناسبة </a:t>
            </a:r>
            <a:endParaRPr lang="en-US" sz="2000" b="1" dirty="0">
              <a:solidFill>
                <a:srgbClr val="00B050"/>
              </a:solidFill>
              <a:latin typeface="Tw Cen MT" panose="020B0602020104020603" pitchFamily="34" charset="0"/>
            </a:endParaRPr>
          </a:p>
        </p:txBody>
      </p:sp>
      <p:sp>
        <p:nvSpPr>
          <p:cNvPr id="75" name="TextBox 28">
            <a:extLst>
              <a:ext uri="{FF2B5EF4-FFF2-40B4-BE49-F238E27FC236}">
                <a16:creationId xmlns:a16="http://schemas.microsoft.com/office/drawing/2014/main" id="{34D1B390-11B5-48DF-8083-77DD6C7517FF}"/>
              </a:ext>
            </a:extLst>
          </p:cNvPr>
          <p:cNvSpPr txBox="1"/>
          <p:nvPr/>
        </p:nvSpPr>
        <p:spPr>
          <a:xfrm>
            <a:off x="3076818" y="3358348"/>
            <a:ext cx="2258422" cy="1015663"/>
          </a:xfrm>
          <a:prstGeom prst="rect">
            <a:avLst/>
          </a:prstGeom>
          <a:noFill/>
        </p:spPr>
        <p:txBody>
          <a:bodyPr wrap="square" rtlCol="0">
            <a:spAutoFit/>
          </a:bodyPr>
          <a:lstStyle/>
          <a:p>
            <a:pPr algn="ctr"/>
            <a:r>
              <a:rPr lang="ar-YE" sz="2000" b="1" dirty="0">
                <a:solidFill>
                  <a:srgbClr val="5D7373"/>
                </a:solidFill>
                <a:latin typeface="Tw Cen MT" panose="020B0602020104020603" pitchFamily="34" charset="0"/>
              </a:rPr>
              <a:t>تهيئة غرفة الدردشة المرتبطة بوسيلة وتقنية التواصل التدريبي</a:t>
            </a:r>
            <a:endParaRPr lang="en-US" sz="2000" b="1" dirty="0">
              <a:solidFill>
                <a:srgbClr val="5D7373"/>
              </a:solidFill>
              <a:latin typeface="Tw Cen MT" panose="020B0602020104020603" pitchFamily="34" charset="0"/>
            </a:endParaRPr>
          </a:p>
        </p:txBody>
      </p:sp>
      <p:grpSp>
        <p:nvGrpSpPr>
          <p:cNvPr id="76" name="مجموعة 75">
            <a:extLst>
              <a:ext uri="{FF2B5EF4-FFF2-40B4-BE49-F238E27FC236}">
                <a16:creationId xmlns:a16="http://schemas.microsoft.com/office/drawing/2014/main" id="{7E486BDE-EE9C-4BC0-8B9E-4AEB25484C61}"/>
              </a:ext>
            </a:extLst>
          </p:cNvPr>
          <p:cNvGrpSpPr/>
          <p:nvPr/>
        </p:nvGrpSpPr>
        <p:grpSpPr>
          <a:xfrm>
            <a:off x="3680623" y="5184038"/>
            <a:ext cx="563653" cy="923330"/>
            <a:chOff x="5581800" y="3886504"/>
            <a:chExt cx="563653" cy="923330"/>
          </a:xfrm>
        </p:grpSpPr>
        <p:sp>
          <p:nvSpPr>
            <p:cNvPr id="77" name="Oval 13">
              <a:extLst>
                <a:ext uri="{FF2B5EF4-FFF2-40B4-BE49-F238E27FC236}">
                  <a16:creationId xmlns:a16="http://schemas.microsoft.com/office/drawing/2014/main" id="{A4F09312-FB9B-4B69-BA5D-EA6280A0A683}"/>
                </a:ext>
              </a:extLst>
            </p:cNvPr>
            <p:cNvSpPr/>
            <p:nvPr/>
          </p:nvSpPr>
          <p:spPr>
            <a:xfrm>
              <a:off x="5581800" y="4021268"/>
              <a:ext cx="563653" cy="563653"/>
            </a:xfrm>
            <a:prstGeom prst="ellipse">
              <a:avLst/>
            </a:prstGeom>
            <a:solidFill>
              <a:srgbClr val="00B0F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14">
              <a:extLst>
                <a:ext uri="{FF2B5EF4-FFF2-40B4-BE49-F238E27FC236}">
                  <a16:creationId xmlns:a16="http://schemas.microsoft.com/office/drawing/2014/main" id="{98C76A04-FCB3-42BA-ABDD-5F0B4D83BD84}"/>
                </a:ext>
              </a:extLst>
            </p:cNvPr>
            <p:cNvSpPr txBox="1"/>
            <p:nvPr/>
          </p:nvSpPr>
          <p:spPr>
            <a:xfrm>
              <a:off x="5787051" y="3886504"/>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6</a:t>
              </a:r>
            </a:p>
          </p:txBody>
        </p:sp>
      </p:grpSp>
      <p:cxnSp>
        <p:nvCxnSpPr>
          <p:cNvPr id="79" name="Straight Connector 2">
            <a:extLst>
              <a:ext uri="{FF2B5EF4-FFF2-40B4-BE49-F238E27FC236}">
                <a16:creationId xmlns:a16="http://schemas.microsoft.com/office/drawing/2014/main" id="{D88FC77C-255E-495E-857B-1FA1657D5503}"/>
              </a:ext>
            </a:extLst>
          </p:cNvPr>
          <p:cNvCxnSpPr>
            <a:cxnSpLocks/>
            <a:stCxn id="55" idx="4"/>
            <a:endCxn id="77" idx="1"/>
          </p:cNvCxnSpPr>
          <p:nvPr/>
        </p:nvCxnSpPr>
        <p:spPr>
          <a:xfrm>
            <a:off x="2753551" y="4082056"/>
            <a:ext cx="1009617" cy="1319291"/>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2">
            <a:extLst>
              <a:ext uri="{FF2B5EF4-FFF2-40B4-BE49-F238E27FC236}">
                <a16:creationId xmlns:a16="http://schemas.microsoft.com/office/drawing/2014/main" id="{0A27DA2E-2D18-49A4-921F-01F477F92780}"/>
              </a:ext>
            </a:extLst>
          </p:cNvPr>
          <p:cNvCxnSpPr>
            <a:cxnSpLocks/>
            <a:stCxn id="77" idx="6"/>
            <a:endCxn id="83" idx="2"/>
          </p:cNvCxnSpPr>
          <p:nvPr/>
        </p:nvCxnSpPr>
        <p:spPr>
          <a:xfrm flipV="1">
            <a:off x="4244276" y="5418119"/>
            <a:ext cx="3058067" cy="18251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1" name="TextBox 28">
            <a:extLst>
              <a:ext uri="{FF2B5EF4-FFF2-40B4-BE49-F238E27FC236}">
                <a16:creationId xmlns:a16="http://schemas.microsoft.com/office/drawing/2014/main" id="{AEDAC5AB-FB00-468A-9C42-251896865635}"/>
              </a:ext>
            </a:extLst>
          </p:cNvPr>
          <p:cNvSpPr txBox="1"/>
          <p:nvPr/>
        </p:nvSpPr>
        <p:spPr>
          <a:xfrm>
            <a:off x="2279789" y="5926391"/>
            <a:ext cx="2650077" cy="707886"/>
          </a:xfrm>
          <a:prstGeom prst="rect">
            <a:avLst/>
          </a:prstGeom>
          <a:noFill/>
        </p:spPr>
        <p:txBody>
          <a:bodyPr wrap="square" rtlCol="0">
            <a:spAutoFit/>
          </a:bodyPr>
          <a:lstStyle/>
          <a:p>
            <a:pPr algn="ctr"/>
            <a:r>
              <a:rPr lang="ar-YE" sz="2000" b="1" dirty="0">
                <a:solidFill>
                  <a:srgbClr val="00B0F0"/>
                </a:solidFill>
                <a:latin typeface="Tw Cen MT" panose="020B0602020104020603" pitchFamily="34" charset="0"/>
              </a:rPr>
              <a:t>تصميم شكل جلوس المتدربين والمسافات بناءً على الأهداف</a:t>
            </a:r>
            <a:endParaRPr lang="en-US" sz="2000" b="1" dirty="0">
              <a:solidFill>
                <a:srgbClr val="00B0F0"/>
              </a:solidFill>
              <a:latin typeface="Tw Cen MT" panose="020B0602020104020603" pitchFamily="34" charset="0"/>
            </a:endParaRPr>
          </a:p>
        </p:txBody>
      </p:sp>
      <p:grpSp>
        <p:nvGrpSpPr>
          <p:cNvPr id="82" name="مجموعة 81">
            <a:extLst>
              <a:ext uri="{FF2B5EF4-FFF2-40B4-BE49-F238E27FC236}">
                <a16:creationId xmlns:a16="http://schemas.microsoft.com/office/drawing/2014/main" id="{96A0F01C-3EAB-4070-94C6-1659B956C640}"/>
              </a:ext>
            </a:extLst>
          </p:cNvPr>
          <p:cNvGrpSpPr/>
          <p:nvPr/>
        </p:nvGrpSpPr>
        <p:grpSpPr>
          <a:xfrm>
            <a:off x="7302343" y="5013353"/>
            <a:ext cx="563653" cy="923330"/>
            <a:chOff x="3626599" y="3903721"/>
            <a:chExt cx="563653" cy="923330"/>
          </a:xfrm>
        </p:grpSpPr>
        <p:sp>
          <p:nvSpPr>
            <p:cNvPr id="83" name="Oval 13">
              <a:extLst>
                <a:ext uri="{FF2B5EF4-FFF2-40B4-BE49-F238E27FC236}">
                  <a16:creationId xmlns:a16="http://schemas.microsoft.com/office/drawing/2014/main" id="{326892F5-4E26-4458-A32D-24628668ED7A}"/>
                </a:ext>
              </a:extLst>
            </p:cNvPr>
            <p:cNvSpPr/>
            <p:nvPr/>
          </p:nvSpPr>
          <p:spPr>
            <a:xfrm>
              <a:off x="3626599" y="4026660"/>
              <a:ext cx="563653" cy="563653"/>
            </a:xfrm>
            <a:prstGeom prst="ellipse">
              <a:avLst/>
            </a:prstGeom>
            <a:solidFill>
              <a:srgbClr val="CC00CC"/>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14">
              <a:extLst>
                <a:ext uri="{FF2B5EF4-FFF2-40B4-BE49-F238E27FC236}">
                  <a16:creationId xmlns:a16="http://schemas.microsoft.com/office/drawing/2014/main" id="{86E439CB-2AC8-473B-8F5E-610180561A9C}"/>
                </a:ext>
              </a:extLst>
            </p:cNvPr>
            <p:cNvSpPr txBox="1"/>
            <p:nvPr/>
          </p:nvSpPr>
          <p:spPr>
            <a:xfrm>
              <a:off x="3850018" y="390372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7</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85" name="TextBox 28">
            <a:extLst>
              <a:ext uri="{FF2B5EF4-FFF2-40B4-BE49-F238E27FC236}">
                <a16:creationId xmlns:a16="http://schemas.microsoft.com/office/drawing/2014/main" id="{5707BF85-AF40-48EA-B065-4A97982B7674}"/>
              </a:ext>
            </a:extLst>
          </p:cNvPr>
          <p:cNvSpPr txBox="1"/>
          <p:nvPr/>
        </p:nvSpPr>
        <p:spPr>
          <a:xfrm>
            <a:off x="7735188" y="5384735"/>
            <a:ext cx="2178009" cy="707886"/>
          </a:xfrm>
          <a:prstGeom prst="rect">
            <a:avLst/>
          </a:prstGeom>
          <a:noFill/>
        </p:spPr>
        <p:txBody>
          <a:bodyPr wrap="square" rtlCol="0">
            <a:spAutoFit/>
          </a:bodyPr>
          <a:lstStyle/>
          <a:p>
            <a:pPr algn="ctr"/>
            <a:r>
              <a:rPr lang="ar-YE" sz="2000" b="1" dirty="0">
                <a:solidFill>
                  <a:srgbClr val="CC00CC"/>
                </a:solidFill>
                <a:latin typeface="Tw Cen MT" panose="020B0602020104020603" pitchFamily="34" charset="0"/>
              </a:rPr>
              <a:t>استبعاد أي مشتتات أثناء عملية التواصل </a:t>
            </a:r>
            <a:endParaRPr lang="en-US" sz="2000" b="1" dirty="0">
              <a:solidFill>
                <a:srgbClr val="CC00CC"/>
              </a:solidFill>
              <a:latin typeface="Tw Cen MT" panose="020B0602020104020603" pitchFamily="34" charset="0"/>
            </a:endParaRPr>
          </a:p>
        </p:txBody>
      </p:sp>
      <p:cxnSp>
        <p:nvCxnSpPr>
          <p:cNvPr id="86" name="Straight Connector 2">
            <a:extLst>
              <a:ext uri="{FF2B5EF4-FFF2-40B4-BE49-F238E27FC236}">
                <a16:creationId xmlns:a16="http://schemas.microsoft.com/office/drawing/2014/main" id="{3E2D7F75-F742-453B-9CBB-1F22AB8E5C77}"/>
              </a:ext>
            </a:extLst>
          </p:cNvPr>
          <p:cNvCxnSpPr>
            <a:cxnSpLocks/>
            <a:stCxn id="83" idx="7"/>
            <a:endCxn id="38" idx="3"/>
          </p:cNvCxnSpPr>
          <p:nvPr/>
        </p:nvCxnSpPr>
        <p:spPr>
          <a:xfrm flipV="1">
            <a:off x="7783451" y="4220284"/>
            <a:ext cx="1351830" cy="998553"/>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259933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2.91667E-6 0 L 0.74336 0 " pathEditMode="relative" rAng="0" ptsTypes="AA">
                                      <p:cBhvr>
                                        <p:cTn id="6" dur="2000" fill="hold"/>
                                        <p:tgtEl>
                                          <p:spTgt spid="67"/>
                                        </p:tgtEl>
                                        <p:attrNameLst>
                                          <p:attrName>ppt_x</p:attrName>
                                          <p:attrName>ppt_y</p:attrName>
                                        </p:attrNameLst>
                                      </p:cBhvr>
                                      <p:rCtr x="37161" y="0"/>
                                    </p:animMotion>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anim calcmode="lin" valueType="num">
                                      <p:cBhvr>
                                        <p:cTn id="11" dur="500" fill="hold"/>
                                        <p:tgtEl>
                                          <p:spTgt spid="37"/>
                                        </p:tgtEl>
                                        <p:attrNameLst>
                                          <p:attrName>ppt_w</p:attrName>
                                        </p:attrNameLst>
                                      </p:cBhvr>
                                      <p:tavLst>
                                        <p:tav tm="0">
                                          <p:val>
                                            <p:fltVal val="0"/>
                                          </p:val>
                                        </p:tav>
                                        <p:tav tm="100000">
                                          <p:val>
                                            <p:strVal val="#ppt_w"/>
                                          </p:val>
                                        </p:tav>
                                      </p:tavLst>
                                    </p:anim>
                                    <p:anim calcmode="lin" valueType="num">
                                      <p:cBhvr>
                                        <p:cTn id="12" dur="500" fill="hold"/>
                                        <p:tgtEl>
                                          <p:spTgt spid="37"/>
                                        </p:tgtEl>
                                        <p:attrNameLst>
                                          <p:attrName>ppt_h</p:attrName>
                                        </p:attrNameLst>
                                      </p:cBhvr>
                                      <p:tavLst>
                                        <p:tav tm="0">
                                          <p:val>
                                            <p:fltVal val="0"/>
                                          </p:val>
                                        </p:tav>
                                        <p:tav tm="100000">
                                          <p:val>
                                            <p:strVal val="#ppt_h"/>
                                          </p:val>
                                        </p:tav>
                                      </p:tavLst>
                                    </p:anim>
                                    <p:animEffect transition="in" filter="fade">
                                      <p:cBhvr>
                                        <p:cTn id="13" dur="500"/>
                                        <p:tgtEl>
                                          <p:spTgt spid="37"/>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61"/>
                                        </p:tgtEl>
                                        <p:attrNameLst>
                                          <p:attrName>style.visibility</p:attrName>
                                        </p:attrNameLst>
                                      </p:cBhvr>
                                      <p:to>
                                        <p:strVal val="visible"/>
                                      </p:to>
                                    </p:set>
                                    <p:animEffect transition="in" filter="wipe(right)">
                                      <p:cBhvr>
                                        <p:cTn id="16" dur="500"/>
                                        <p:tgtEl>
                                          <p:spTgt spid="6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wipe(right)">
                                      <p:cBhvr>
                                        <p:cTn id="21" dur="500"/>
                                        <p:tgtEl>
                                          <p:spTgt spid="36"/>
                                        </p:tgtEl>
                                      </p:cBhvr>
                                    </p:animEffect>
                                  </p:childTnLst>
                                </p:cTn>
                              </p:par>
                            </p:childTnLst>
                          </p:cTn>
                        </p:par>
                        <p:par>
                          <p:cTn id="22" fill="hold">
                            <p:stCondLst>
                              <p:cond delay="500"/>
                            </p:stCondLst>
                            <p:childTnLst>
                              <p:par>
                                <p:cTn id="23" presetID="53" presetClass="entr" presetSubtype="16" fill="hold" nodeType="afterEffect">
                                  <p:stCondLst>
                                    <p:cond delay="0"/>
                                  </p:stCondLst>
                                  <p:childTnLst>
                                    <p:set>
                                      <p:cBhvr>
                                        <p:cTn id="24" dur="1" fill="hold">
                                          <p:stCondLst>
                                            <p:cond delay="0"/>
                                          </p:stCondLst>
                                        </p:cTn>
                                        <p:tgtEl>
                                          <p:spTgt spid="43"/>
                                        </p:tgtEl>
                                        <p:attrNameLst>
                                          <p:attrName>style.visibility</p:attrName>
                                        </p:attrNameLst>
                                      </p:cBhvr>
                                      <p:to>
                                        <p:strVal val="visible"/>
                                      </p:to>
                                    </p:set>
                                    <p:anim calcmode="lin" valueType="num">
                                      <p:cBhvr>
                                        <p:cTn id="25" dur="500" fill="hold"/>
                                        <p:tgtEl>
                                          <p:spTgt spid="43"/>
                                        </p:tgtEl>
                                        <p:attrNameLst>
                                          <p:attrName>ppt_w</p:attrName>
                                        </p:attrNameLst>
                                      </p:cBhvr>
                                      <p:tavLst>
                                        <p:tav tm="0">
                                          <p:val>
                                            <p:fltVal val="0"/>
                                          </p:val>
                                        </p:tav>
                                        <p:tav tm="100000">
                                          <p:val>
                                            <p:strVal val="#ppt_w"/>
                                          </p:val>
                                        </p:tav>
                                      </p:tavLst>
                                    </p:anim>
                                    <p:anim calcmode="lin" valueType="num">
                                      <p:cBhvr>
                                        <p:cTn id="26" dur="500" fill="hold"/>
                                        <p:tgtEl>
                                          <p:spTgt spid="43"/>
                                        </p:tgtEl>
                                        <p:attrNameLst>
                                          <p:attrName>ppt_h</p:attrName>
                                        </p:attrNameLst>
                                      </p:cBhvr>
                                      <p:tavLst>
                                        <p:tav tm="0">
                                          <p:val>
                                            <p:fltVal val="0"/>
                                          </p:val>
                                        </p:tav>
                                        <p:tav tm="100000">
                                          <p:val>
                                            <p:strVal val="#ppt_h"/>
                                          </p:val>
                                        </p:tav>
                                      </p:tavLst>
                                    </p:anim>
                                    <p:animEffect transition="in" filter="fade">
                                      <p:cBhvr>
                                        <p:cTn id="27" dur="500"/>
                                        <p:tgtEl>
                                          <p:spTgt spid="43"/>
                                        </p:tgtEl>
                                      </p:cBhvr>
                                    </p:animEffect>
                                  </p:childTnLst>
                                </p:cTn>
                              </p:par>
                              <p:par>
                                <p:cTn id="28" presetID="22" presetClass="entr" presetSubtype="2" fill="hold" grpId="0" nodeType="withEffect">
                                  <p:stCondLst>
                                    <p:cond delay="0"/>
                                  </p:stCondLst>
                                  <p:childTnLst>
                                    <p:set>
                                      <p:cBhvr>
                                        <p:cTn id="29" dur="1" fill="hold">
                                          <p:stCondLst>
                                            <p:cond delay="0"/>
                                          </p:stCondLst>
                                        </p:cTn>
                                        <p:tgtEl>
                                          <p:spTgt spid="66"/>
                                        </p:tgtEl>
                                        <p:attrNameLst>
                                          <p:attrName>style.visibility</p:attrName>
                                        </p:attrNameLst>
                                      </p:cBhvr>
                                      <p:to>
                                        <p:strVal val="visible"/>
                                      </p:to>
                                    </p:set>
                                    <p:animEffect transition="in" filter="wipe(right)">
                                      <p:cBhvr>
                                        <p:cTn id="30" dur="500"/>
                                        <p:tgtEl>
                                          <p:spTgt spid="6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nodeType="click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wipe(right)">
                                      <p:cBhvr>
                                        <p:cTn id="35" dur="500"/>
                                        <p:tgtEl>
                                          <p:spTgt spid="35"/>
                                        </p:tgtEl>
                                      </p:cBhvr>
                                    </p:animEffect>
                                  </p:childTnLst>
                                </p:cTn>
                              </p:par>
                            </p:childTnLst>
                          </p:cTn>
                        </p:par>
                        <p:par>
                          <p:cTn id="36" fill="hold">
                            <p:stCondLst>
                              <p:cond delay="500"/>
                            </p:stCondLst>
                            <p:childTnLst>
                              <p:par>
                                <p:cTn id="37" presetID="53" presetClass="entr" presetSubtype="16" fill="hold" nodeType="afterEffect">
                                  <p:stCondLst>
                                    <p:cond delay="0"/>
                                  </p:stCondLst>
                                  <p:childTnLst>
                                    <p:set>
                                      <p:cBhvr>
                                        <p:cTn id="38" dur="1" fill="hold">
                                          <p:stCondLst>
                                            <p:cond delay="0"/>
                                          </p:stCondLst>
                                        </p:cTn>
                                        <p:tgtEl>
                                          <p:spTgt spid="46"/>
                                        </p:tgtEl>
                                        <p:attrNameLst>
                                          <p:attrName>style.visibility</p:attrName>
                                        </p:attrNameLst>
                                      </p:cBhvr>
                                      <p:to>
                                        <p:strVal val="visible"/>
                                      </p:to>
                                    </p:set>
                                    <p:anim calcmode="lin" valueType="num">
                                      <p:cBhvr>
                                        <p:cTn id="39" dur="500" fill="hold"/>
                                        <p:tgtEl>
                                          <p:spTgt spid="46"/>
                                        </p:tgtEl>
                                        <p:attrNameLst>
                                          <p:attrName>ppt_w</p:attrName>
                                        </p:attrNameLst>
                                      </p:cBhvr>
                                      <p:tavLst>
                                        <p:tav tm="0">
                                          <p:val>
                                            <p:fltVal val="0"/>
                                          </p:val>
                                        </p:tav>
                                        <p:tav tm="100000">
                                          <p:val>
                                            <p:strVal val="#ppt_w"/>
                                          </p:val>
                                        </p:tav>
                                      </p:tavLst>
                                    </p:anim>
                                    <p:anim calcmode="lin" valueType="num">
                                      <p:cBhvr>
                                        <p:cTn id="40" dur="500" fill="hold"/>
                                        <p:tgtEl>
                                          <p:spTgt spid="46"/>
                                        </p:tgtEl>
                                        <p:attrNameLst>
                                          <p:attrName>ppt_h</p:attrName>
                                        </p:attrNameLst>
                                      </p:cBhvr>
                                      <p:tavLst>
                                        <p:tav tm="0">
                                          <p:val>
                                            <p:fltVal val="0"/>
                                          </p:val>
                                        </p:tav>
                                        <p:tav tm="100000">
                                          <p:val>
                                            <p:strVal val="#ppt_h"/>
                                          </p:val>
                                        </p:tav>
                                      </p:tavLst>
                                    </p:anim>
                                    <p:animEffect transition="in" filter="fade">
                                      <p:cBhvr>
                                        <p:cTn id="41" dur="500"/>
                                        <p:tgtEl>
                                          <p:spTgt spid="46"/>
                                        </p:tgtEl>
                                      </p:cBhvr>
                                    </p:animEffect>
                                  </p:childTnLst>
                                </p:cTn>
                              </p:par>
                              <p:par>
                                <p:cTn id="42" presetID="22" presetClass="entr" presetSubtype="2" fill="hold" grpId="0" nodeType="withEffect">
                                  <p:stCondLst>
                                    <p:cond delay="0"/>
                                  </p:stCondLst>
                                  <p:childTnLst>
                                    <p:set>
                                      <p:cBhvr>
                                        <p:cTn id="43" dur="1" fill="hold">
                                          <p:stCondLst>
                                            <p:cond delay="0"/>
                                          </p:stCondLst>
                                        </p:cTn>
                                        <p:tgtEl>
                                          <p:spTgt spid="71"/>
                                        </p:tgtEl>
                                        <p:attrNameLst>
                                          <p:attrName>style.visibility</p:attrName>
                                        </p:attrNameLst>
                                      </p:cBhvr>
                                      <p:to>
                                        <p:strVal val="visible"/>
                                      </p:to>
                                    </p:set>
                                    <p:animEffect transition="in" filter="wipe(right)">
                                      <p:cBhvr>
                                        <p:cTn id="44" dur="500"/>
                                        <p:tgtEl>
                                          <p:spTgt spid="7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wipe(right)">
                                      <p:cBhvr>
                                        <p:cTn id="49" dur="500"/>
                                        <p:tgtEl>
                                          <p:spTgt spid="29"/>
                                        </p:tgtEl>
                                      </p:cBhvr>
                                    </p:animEffect>
                                  </p:childTnLst>
                                </p:cTn>
                              </p:par>
                            </p:childTnLst>
                          </p:cTn>
                        </p:par>
                        <p:par>
                          <p:cTn id="50" fill="hold">
                            <p:stCondLst>
                              <p:cond delay="500"/>
                            </p:stCondLst>
                            <p:childTnLst>
                              <p:par>
                                <p:cTn id="51" presetID="53" presetClass="entr" presetSubtype="16" fill="hold" nodeType="afterEffect">
                                  <p:stCondLst>
                                    <p:cond delay="0"/>
                                  </p:stCondLst>
                                  <p:childTnLst>
                                    <p:set>
                                      <p:cBhvr>
                                        <p:cTn id="52" dur="1" fill="hold">
                                          <p:stCondLst>
                                            <p:cond delay="0"/>
                                          </p:stCondLst>
                                        </p:cTn>
                                        <p:tgtEl>
                                          <p:spTgt spid="51"/>
                                        </p:tgtEl>
                                        <p:attrNameLst>
                                          <p:attrName>style.visibility</p:attrName>
                                        </p:attrNameLst>
                                      </p:cBhvr>
                                      <p:to>
                                        <p:strVal val="visible"/>
                                      </p:to>
                                    </p:set>
                                    <p:anim calcmode="lin" valueType="num">
                                      <p:cBhvr>
                                        <p:cTn id="53" dur="500" fill="hold"/>
                                        <p:tgtEl>
                                          <p:spTgt spid="51"/>
                                        </p:tgtEl>
                                        <p:attrNameLst>
                                          <p:attrName>ppt_w</p:attrName>
                                        </p:attrNameLst>
                                      </p:cBhvr>
                                      <p:tavLst>
                                        <p:tav tm="0">
                                          <p:val>
                                            <p:fltVal val="0"/>
                                          </p:val>
                                        </p:tav>
                                        <p:tav tm="100000">
                                          <p:val>
                                            <p:strVal val="#ppt_w"/>
                                          </p:val>
                                        </p:tav>
                                      </p:tavLst>
                                    </p:anim>
                                    <p:anim calcmode="lin" valueType="num">
                                      <p:cBhvr>
                                        <p:cTn id="54" dur="500" fill="hold"/>
                                        <p:tgtEl>
                                          <p:spTgt spid="51"/>
                                        </p:tgtEl>
                                        <p:attrNameLst>
                                          <p:attrName>ppt_h</p:attrName>
                                        </p:attrNameLst>
                                      </p:cBhvr>
                                      <p:tavLst>
                                        <p:tav tm="0">
                                          <p:val>
                                            <p:fltVal val="0"/>
                                          </p:val>
                                        </p:tav>
                                        <p:tav tm="100000">
                                          <p:val>
                                            <p:strVal val="#ppt_h"/>
                                          </p:val>
                                        </p:tav>
                                      </p:tavLst>
                                    </p:anim>
                                    <p:animEffect transition="in" filter="fade">
                                      <p:cBhvr>
                                        <p:cTn id="55" dur="500"/>
                                        <p:tgtEl>
                                          <p:spTgt spid="51"/>
                                        </p:tgtEl>
                                      </p:cBhvr>
                                    </p:animEffect>
                                  </p:childTnLst>
                                </p:cTn>
                              </p:par>
                              <p:par>
                                <p:cTn id="56" presetID="22" presetClass="entr" presetSubtype="2" fill="hold" grpId="0" nodeType="withEffect">
                                  <p:stCondLst>
                                    <p:cond delay="0"/>
                                  </p:stCondLst>
                                  <p:childTnLst>
                                    <p:set>
                                      <p:cBhvr>
                                        <p:cTn id="57" dur="1" fill="hold">
                                          <p:stCondLst>
                                            <p:cond delay="0"/>
                                          </p:stCondLst>
                                        </p:cTn>
                                        <p:tgtEl>
                                          <p:spTgt spid="73"/>
                                        </p:tgtEl>
                                        <p:attrNameLst>
                                          <p:attrName>style.visibility</p:attrName>
                                        </p:attrNameLst>
                                      </p:cBhvr>
                                      <p:to>
                                        <p:strVal val="visible"/>
                                      </p:to>
                                    </p:set>
                                    <p:animEffect transition="in" filter="wipe(right)">
                                      <p:cBhvr>
                                        <p:cTn id="58" dur="500"/>
                                        <p:tgtEl>
                                          <p:spTgt spid="7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30"/>
                                        </p:tgtEl>
                                        <p:attrNameLst>
                                          <p:attrName>style.visibility</p:attrName>
                                        </p:attrNameLst>
                                      </p:cBhvr>
                                      <p:to>
                                        <p:strVal val="visible"/>
                                      </p:to>
                                    </p:set>
                                    <p:animEffect transition="in" filter="wipe(up)">
                                      <p:cBhvr>
                                        <p:cTn id="63" dur="500"/>
                                        <p:tgtEl>
                                          <p:spTgt spid="30"/>
                                        </p:tgtEl>
                                      </p:cBhvr>
                                    </p:animEffect>
                                  </p:childTnLst>
                                </p:cTn>
                              </p:par>
                            </p:childTnLst>
                          </p:cTn>
                        </p:par>
                        <p:par>
                          <p:cTn id="64" fill="hold">
                            <p:stCondLst>
                              <p:cond delay="500"/>
                            </p:stCondLst>
                            <p:childTnLst>
                              <p:par>
                                <p:cTn id="65" presetID="53" presetClass="entr" presetSubtype="16" fill="hold" nodeType="afterEffect">
                                  <p:stCondLst>
                                    <p:cond delay="0"/>
                                  </p:stCondLst>
                                  <p:childTnLst>
                                    <p:set>
                                      <p:cBhvr>
                                        <p:cTn id="66" dur="1" fill="hold">
                                          <p:stCondLst>
                                            <p:cond delay="0"/>
                                          </p:stCondLst>
                                        </p:cTn>
                                        <p:tgtEl>
                                          <p:spTgt spid="54"/>
                                        </p:tgtEl>
                                        <p:attrNameLst>
                                          <p:attrName>style.visibility</p:attrName>
                                        </p:attrNameLst>
                                      </p:cBhvr>
                                      <p:to>
                                        <p:strVal val="visible"/>
                                      </p:to>
                                    </p:set>
                                    <p:anim calcmode="lin" valueType="num">
                                      <p:cBhvr>
                                        <p:cTn id="67" dur="500" fill="hold"/>
                                        <p:tgtEl>
                                          <p:spTgt spid="54"/>
                                        </p:tgtEl>
                                        <p:attrNameLst>
                                          <p:attrName>ppt_w</p:attrName>
                                        </p:attrNameLst>
                                      </p:cBhvr>
                                      <p:tavLst>
                                        <p:tav tm="0">
                                          <p:val>
                                            <p:fltVal val="0"/>
                                          </p:val>
                                        </p:tav>
                                        <p:tav tm="100000">
                                          <p:val>
                                            <p:strVal val="#ppt_w"/>
                                          </p:val>
                                        </p:tav>
                                      </p:tavLst>
                                    </p:anim>
                                    <p:anim calcmode="lin" valueType="num">
                                      <p:cBhvr>
                                        <p:cTn id="68" dur="500" fill="hold"/>
                                        <p:tgtEl>
                                          <p:spTgt spid="54"/>
                                        </p:tgtEl>
                                        <p:attrNameLst>
                                          <p:attrName>ppt_h</p:attrName>
                                        </p:attrNameLst>
                                      </p:cBhvr>
                                      <p:tavLst>
                                        <p:tav tm="0">
                                          <p:val>
                                            <p:fltVal val="0"/>
                                          </p:val>
                                        </p:tav>
                                        <p:tav tm="100000">
                                          <p:val>
                                            <p:strVal val="#ppt_h"/>
                                          </p:val>
                                        </p:tav>
                                      </p:tavLst>
                                    </p:anim>
                                    <p:animEffect transition="in" filter="fade">
                                      <p:cBhvr>
                                        <p:cTn id="69" dur="500"/>
                                        <p:tgtEl>
                                          <p:spTgt spid="54"/>
                                        </p:tgtEl>
                                      </p:cBhvr>
                                    </p:animEffect>
                                  </p:childTnLst>
                                </p:cTn>
                              </p:par>
                              <p:par>
                                <p:cTn id="70" presetID="22" presetClass="entr" presetSubtype="8"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animEffect transition="in" filter="wipe(left)">
                                      <p:cBhvr>
                                        <p:cTn id="72" dur="500"/>
                                        <p:tgtEl>
                                          <p:spTgt spid="75"/>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79"/>
                                        </p:tgtEl>
                                        <p:attrNameLst>
                                          <p:attrName>style.visibility</p:attrName>
                                        </p:attrNameLst>
                                      </p:cBhvr>
                                      <p:to>
                                        <p:strVal val="visible"/>
                                      </p:to>
                                    </p:set>
                                    <p:animEffect transition="in" filter="wipe(left)">
                                      <p:cBhvr>
                                        <p:cTn id="77" dur="500"/>
                                        <p:tgtEl>
                                          <p:spTgt spid="79"/>
                                        </p:tgtEl>
                                      </p:cBhvr>
                                    </p:animEffect>
                                  </p:childTnLst>
                                </p:cTn>
                              </p:par>
                            </p:childTnLst>
                          </p:cTn>
                        </p:par>
                        <p:par>
                          <p:cTn id="78" fill="hold">
                            <p:stCondLst>
                              <p:cond delay="500"/>
                            </p:stCondLst>
                            <p:childTnLst>
                              <p:par>
                                <p:cTn id="79" presetID="53" presetClass="entr" presetSubtype="16" fill="hold" nodeType="afterEffect">
                                  <p:stCondLst>
                                    <p:cond delay="0"/>
                                  </p:stCondLst>
                                  <p:childTnLst>
                                    <p:set>
                                      <p:cBhvr>
                                        <p:cTn id="80" dur="1" fill="hold">
                                          <p:stCondLst>
                                            <p:cond delay="0"/>
                                          </p:stCondLst>
                                        </p:cTn>
                                        <p:tgtEl>
                                          <p:spTgt spid="76"/>
                                        </p:tgtEl>
                                        <p:attrNameLst>
                                          <p:attrName>style.visibility</p:attrName>
                                        </p:attrNameLst>
                                      </p:cBhvr>
                                      <p:to>
                                        <p:strVal val="visible"/>
                                      </p:to>
                                    </p:set>
                                    <p:anim calcmode="lin" valueType="num">
                                      <p:cBhvr>
                                        <p:cTn id="81" dur="500" fill="hold"/>
                                        <p:tgtEl>
                                          <p:spTgt spid="76"/>
                                        </p:tgtEl>
                                        <p:attrNameLst>
                                          <p:attrName>ppt_w</p:attrName>
                                        </p:attrNameLst>
                                      </p:cBhvr>
                                      <p:tavLst>
                                        <p:tav tm="0">
                                          <p:val>
                                            <p:fltVal val="0"/>
                                          </p:val>
                                        </p:tav>
                                        <p:tav tm="100000">
                                          <p:val>
                                            <p:strVal val="#ppt_w"/>
                                          </p:val>
                                        </p:tav>
                                      </p:tavLst>
                                    </p:anim>
                                    <p:anim calcmode="lin" valueType="num">
                                      <p:cBhvr>
                                        <p:cTn id="82" dur="500" fill="hold"/>
                                        <p:tgtEl>
                                          <p:spTgt spid="76"/>
                                        </p:tgtEl>
                                        <p:attrNameLst>
                                          <p:attrName>ppt_h</p:attrName>
                                        </p:attrNameLst>
                                      </p:cBhvr>
                                      <p:tavLst>
                                        <p:tav tm="0">
                                          <p:val>
                                            <p:fltVal val="0"/>
                                          </p:val>
                                        </p:tav>
                                        <p:tav tm="100000">
                                          <p:val>
                                            <p:strVal val="#ppt_h"/>
                                          </p:val>
                                        </p:tav>
                                      </p:tavLst>
                                    </p:anim>
                                    <p:animEffect transition="in" filter="fade">
                                      <p:cBhvr>
                                        <p:cTn id="83" dur="500"/>
                                        <p:tgtEl>
                                          <p:spTgt spid="76"/>
                                        </p:tgtEl>
                                      </p:cBhvr>
                                    </p:animEffect>
                                  </p:childTnLst>
                                </p:cTn>
                              </p:par>
                              <p:par>
                                <p:cTn id="84" presetID="22" presetClass="entr" presetSubtype="8" fill="hold" grpId="0" nodeType="withEffect">
                                  <p:stCondLst>
                                    <p:cond delay="0"/>
                                  </p:stCondLst>
                                  <p:childTnLst>
                                    <p:set>
                                      <p:cBhvr>
                                        <p:cTn id="85" dur="1" fill="hold">
                                          <p:stCondLst>
                                            <p:cond delay="0"/>
                                          </p:stCondLst>
                                        </p:cTn>
                                        <p:tgtEl>
                                          <p:spTgt spid="81"/>
                                        </p:tgtEl>
                                        <p:attrNameLst>
                                          <p:attrName>style.visibility</p:attrName>
                                        </p:attrNameLst>
                                      </p:cBhvr>
                                      <p:to>
                                        <p:strVal val="visible"/>
                                      </p:to>
                                    </p:set>
                                    <p:animEffect transition="in" filter="wipe(left)">
                                      <p:cBhvr>
                                        <p:cTn id="86" dur="500"/>
                                        <p:tgtEl>
                                          <p:spTgt spid="81"/>
                                        </p:tgtEl>
                                      </p:cBhvr>
                                    </p:animEffect>
                                  </p:childTnLst>
                                </p:cTn>
                              </p:par>
                            </p:childTnLst>
                          </p:cTn>
                        </p:par>
                        <p:par>
                          <p:cTn id="87" fill="hold">
                            <p:stCondLst>
                              <p:cond delay="1000"/>
                            </p:stCondLst>
                            <p:childTnLst>
                              <p:par>
                                <p:cTn id="88" presetID="22" presetClass="entr" presetSubtype="4" fill="hold" nodeType="afterEffect">
                                  <p:stCondLst>
                                    <p:cond delay="0"/>
                                  </p:stCondLst>
                                  <p:childTnLst>
                                    <p:set>
                                      <p:cBhvr>
                                        <p:cTn id="89" dur="1" fill="hold">
                                          <p:stCondLst>
                                            <p:cond delay="0"/>
                                          </p:stCondLst>
                                        </p:cTn>
                                        <p:tgtEl>
                                          <p:spTgt spid="80"/>
                                        </p:tgtEl>
                                        <p:attrNameLst>
                                          <p:attrName>style.visibility</p:attrName>
                                        </p:attrNameLst>
                                      </p:cBhvr>
                                      <p:to>
                                        <p:strVal val="visible"/>
                                      </p:to>
                                    </p:set>
                                    <p:animEffect transition="in" filter="wipe(down)">
                                      <p:cBhvr>
                                        <p:cTn id="90" dur="500"/>
                                        <p:tgtEl>
                                          <p:spTgt spid="80"/>
                                        </p:tgtEl>
                                      </p:cBhvr>
                                    </p:animEffect>
                                  </p:childTnLst>
                                </p:cTn>
                              </p:par>
                            </p:childTnLst>
                          </p:cTn>
                        </p:par>
                      </p:childTnLst>
                    </p:cTn>
                  </p:par>
                  <p:par>
                    <p:cTn id="91" fill="hold">
                      <p:stCondLst>
                        <p:cond delay="indefinite"/>
                      </p:stCondLst>
                      <p:childTnLst>
                        <p:par>
                          <p:cTn id="92" fill="hold">
                            <p:stCondLst>
                              <p:cond delay="0"/>
                            </p:stCondLst>
                            <p:childTnLst>
                              <p:par>
                                <p:cTn id="93" presetID="53" presetClass="entr" presetSubtype="16" fill="hold" nodeType="clickEffect">
                                  <p:stCondLst>
                                    <p:cond delay="0"/>
                                  </p:stCondLst>
                                  <p:childTnLst>
                                    <p:set>
                                      <p:cBhvr>
                                        <p:cTn id="94" dur="1" fill="hold">
                                          <p:stCondLst>
                                            <p:cond delay="0"/>
                                          </p:stCondLst>
                                        </p:cTn>
                                        <p:tgtEl>
                                          <p:spTgt spid="82"/>
                                        </p:tgtEl>
                                        <p:attrNameLst>
                                          <p:attrName>style.visibility</p:attrName>
                                        </p:attrNameLst>
                                      </p:cBhvr>
                                      <p:to>
                                        <p:strVal val="visible"/>
                                      </p:to>
                                    </p:set>
                                    <p:anim calcmode="lin" valueType="num">
                                      <p:cBhvr>
                                        <p:cTn id="95" dur="500" fill="hold"/>
                                        <p:tgtEl>
                                          <p:spTgt spid="82"/>
                                        </p:tgtEl>
                                        <p:attrNameLst>
                                          <p:attrName>ppt_w</p:attrName>
                                        </p:attrNameLst>
                                      </p:cBhvr>
                                      <p:tavLst>
                                        <p:tav tm="0">
                                          <p:val>
                                            <p:fltVal val="0"/>
                                          </p:val>
                                        </p:tav>
                                        <p:tav tm="100000">
                                          <p:val>
                                            <p:strVal val="#ppt_w"/>
                                          </p:val>
                                        </p:tav>
                                      </p:tavLst>
                                    </p:anim>
                                    <p:anim calcmode="lin" valueType="num">
                                      <p:cBhvr>
                                        <p:cTn id="96" dur="500" fill="hold"/>
                                        <p:tgtEl>
                                          <p:spTgt spid="82"/>
                                        </p:tgtEl>
                                        <p:attrNameLst>
                                          <p:attrName>ppt_h</p:attrName>
                                        </p:attrNameLst>
                                      </p:cBhvr>
                                      <p:tavLst>
                                        <p:tav tm="0">
                                          <p:val>
                                            <p:fltVal val="0"/>
                                          </p:val>
                                        </p:tav>
                                        <p:tav tm="100000">
                                          <p:val>
                                            <p:strVal val="#ppt_h"/>
                                          </p:val>
                                        </p:tav>
                                      </p:tavLst>
                                    </p:anim>
                                    <p:animEffect transition="in" filter="fade">
                                      <p:cBhvr>
                                        <p:cTn id="97" dur="500"/>
                                        <p:tgtEl>
                                          <p:spTgt spid="82"/>
                                        </p:tgtEl>
                                      </p:cBhvr>
                                    </p:animEffect>
                                  </p:childTnLst>
                                </p:cTn>
                              </p:par>
                              <p:par>
                                <p:cTn id="98" presetID="22" presetClass="entr" presetSubtype="8" fill="hold" grpId="0" nodeType="withEffect">
                                  <p:stCondLst>
                                    <p:cond delay="0"/>
                                  </p:stCondLst>
                                  <p:childTnLst>
                                    <p:set>
                                      <p:cBhvr>
                                        <p:cTn id="99" dur="1" fill="hold">
                                          <p:stCondLst>
                                            <p:cond delay="0"/>
                                          </p:stCondLst>
                                        </p:cTn>
                                        <p:tgtEl>
                                          <p:spTgt spid="85"/>
                                        </p:tgtEl>
                                        <p:attrNameLst>
                                          <p:attrName>style.visibility</p:attrName>
                                        </p:attrNameLst>
                                      </p:cBhvr>
                                      <p:to>
                                        <p:strVal val="visible"/>
                                      </p:to>
                                    </p:set>
                                    <p:animEffect transition="in" filter="wipe(left)">
                                      <p:cBhvr>
                                        <p:cTn id="100" dur="500"/>
                                        <p:tgtEl>
                                          <p:spTgt spid="85"/>
                                        </p:tgtEl>
                                      </p:cBhvr>
                                    </p:animEffect>
                                  </p:childTnLst>
                                </p:cTn>
                              </p:par>
                              <p:par>
                                <p:cTn id="101" presetID="22" presetClass="entr" presetSubtype="8" fill="hold" nodeType="withEffect">
                                  <p:stCondLst>
                                    <p:cond delay="0"/>
                                  </p:stCondLst>
                                  <p:childTnLst>
                                    <p:set>
                                      <p:cBhvr>
                                        <p:cTn id="102" dur="1" fill="hold">
                                          <p:stCondLst>
                                            <p:cond delay="0"/>
                                          </p:stCondLst>
                                        </p:cTn>
                                        <p:tgtEl>
                                          <p:spTgt spid="86"/>
                                        </p:tgtEl>
                                        <p:attrNameLst>
                                          <p:attrName>style.visibility</p:attrName>
                                        </p:attrNameLst>
                                      </p:cBhvr>
                                      <p:to>
                                        <p:strVal val="visible"/>
                                      </p:to>
                                    </p:set>
                                    <p:animEffect transition="in" filter="wipe(left)">
                                      <p:cBhvr>
                                        <p:cTn id="103"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66" grpId="0"/>
      <p:bldP spid="71" grpId="0"/>
      <p:bldP spid="73" grpId="0"/>
      <p:bldP spid="75" grpId="0"/>
      <p:bldP spid="81" grpId="0"/>
      <p:bldP spid="8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grpSp>
        <p:nvGrpSpPr>
          <p:cNvPr id="67" name="Group 48">
            <a:extLst>
              <a:ext uri="{FF2B5EF4-FFF2-40B4-BE49-F238E27FC236}">
                <a16:creationId xmlns:a16="http://schemas.microsoft.com/office/drawing/2014/main" id="{2CF886FF-AAD6-4415-98DC-E650B8A6ADB7}"/>
              </a:ext>
            </a:extLst>
          </p:cNvPr>
          <p:cNvGrpSpPr/>
          <p:nvPr/>
        </p:nvGrpSpPr>
        <p:grpSpPr>
          <a:xfrm>
            <a:off x="-1171535"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120" name="TextBox 30">
            <a:extLst>
              <a:ext uri="{FF2B5EF4-FFF2-40B4-BE49-F238E27FC236}">
                <a16:creationId xmlns:a16="http://schemas.microsoft.com/office/drawing/2014/main" id="{536A67F6-428D-4282-B919-2B8619C3AE26}"/>
              </a:ext>
            </a:extLst>
          </p:cNvPr>
          <p:cNvSpPr txBox="1"/>
          <p:nvPr/>
        </p:nvSpPr>
        <p:spPr>
          <a:xfrm>
            <a:off x="3330818" y="296939"/>
            <a:ext cx="7357877"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الأشكال الشائعة للجلوس في التدريب الحضوري </a:t>
            </a:r>
            <a:endParaRPr lang="en-US" sz="3600" b="1" dirty="0">
              <a:solidFill>
                <a:srgbClr val="FF5969"/>
              </a:solidFill>
              <a:latin typeface="Tw Cen MT" panose="020B0602020104020603" pitchFamily="34" charset="0"/>
            </a:endParaRPr>
          </a:p>
        </p:txBody>
      </p:sp>
      <p:grpSp>
        <p:nvGrpSpPr>
          <p:cNvPr id="35" name="مجموعة 34">
            <a:extLst>
              <a:ext uri="{FF2B5EF4-FFF2-40B4-BE49-F238E27FC236}">
                <a16:creationId xmlns:a16="http://schemas.microsoft.com/office/drawing/2014/main" id="{A7579EA3-A9EB-4131-8D3E-BBCF73CF9505}"/>
              </a:ext>
            </a:extLst>
          </p:cNvPr>
          <p:cNvGrpSpPr/>
          <p:nvPr/>
        </p:nvGrpSpPr>
        <p:grpSpPr>
          <a:xfrm>
            <a:off x="9910151" y="1092163"/>
            <a:ext cx="457200" cy="707886"/>
            <a:chOff x="9583325" y="2049462"/>
            <a:chExt cx="563653" cy="834425"/>
          </a:xfrm>
        </p:grpSpPr>
        <p:sp>
          <p:nvSpPr>
            <p:cNvPr id="36" name="Oval 5">
              <a:extLst>
                <a:ext uri="{FF2B5EF4-FFF2-40B4-BE49-F238E27FC236}">
                  <a16:creationId xmlns:a16="http://schemas.microsoft.com/office/drawing/2014/main" id="{DDC8CAC5-9AB8-42BA-9481-76A3EEC2C9AB}"/>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7" name="TextBox 6">
              <a:extLst>
                <a:ext uri="{FF2B5EF4-FFF2-40B4-BE49-F238E27FC236}">
                  <a16:creationId xmlns:a16="http://schemas.microsoft.com/office/drawing/2014/main" id="{00764168-059B-4EC0-9E13-4BCB129326EA}"/>
                </a:ext>
              </a:extLst>
            </p:cNvPr>
            <p:cNvSpPr txBox="1"/>
            <p:nvPr/>
          </p:nvSpPr>
          <p:spPr>
            <a:xfrm>
              <a:off x="9815538" y="2049462"/>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4000" b="1" dirty="0">
                  <a:ln>
                    <a:solidFill>
                      <a:schemeClr val="bg1">
                        <a:lumMod val="50000"/>
                      </a:schemeClr>
                    </a:solidFill>
                  </a:ln>
                  <a:solidFill>
                    <a:schemeClr val="bg1"/>
                  </a:solidFill>
                  <a:latin typeface="Tw Cen MT" panose="020B0602020104020603" pitchFamily="34" charset="0"/>
                </a:rPr>
                <a:t>1</a:t>
              </a:r>
            </a:p>
          </p:txBody>
        </p:sp>
      </p:grpSp>
      <p:sp>
        <p:nvSpPr>
          <p:cNvPr id="38" name="TextBox 16">
            <a:extLst>
              <a:ext uri="{FF2B5EF4-FFF2-40B4-BE49-F238E27FC236}">
                <a16:creationId xmlns:a16="http://schemas.microsoft.com/office/drawing/2014/main" id="{A3E8CF78-DA47-4D59-8EBB-0435ED90FED3}"/>
              </a:ext>
            </a:extLst>
          </p:cNvPr>
          <p:cNvSpPr txBox="1"/>
          <p:nvPr/>
        </p:nvSpPr>
        <p:spPr>
          <a:xfrm>
            <a:off x="7068949" y="120488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المجموعات الصغيرة</a:t>
            </a:r>
            <a:endParaRPr lang="en-US" sz="2000" b="1" dirty="0">
              <a:solidFill>
                <a:srgbClr val="FF5969"/>
              </a:solidFill>
              <a:latin typeface="Tw Cen MT" panose="020B0602020104020603" pitchFamily="34" charset="0"/>
            </a:endParaRPr>
          </a:p>
        </p:txBody>
      </p:sp>
      <p:grpSp>
        <p:nvGrpSpPr>
          <p:cNvPr id="39" name="مجموعة 38">
            <a:extLst>
              <a:ext uri="{FF2B5EF4-FFF2-40B4-BE49-F238E27FC236}">
                <a16:creationId xmlns:a16="http://schemas.microsoft.com/office/drawing/2014/main" id="{2778DA64-2187-410C-B3CB-FA94A39E36B7}"/>
              </a:ext>
            </a:extLst>
          </p:cNvPr>
          <p:cNvGrpSpPr/>
          <p:nvPr/>
        </p:nvGrpSpPr>
        <p:grpSpPr>
          <a:xfrm>
            <a:off x="9907685" y="1801163"/>
            <a:ext cx="457200" cy="707886"/>
            <a:chOff x="9583325" y="2043935"/>
            <a:chExt cx="563653" cy="834425"/>
          </a:xfrm>
        </p:grpSpPr>
        <p:sp>
          <p:nvSpPr>
            <p:cNvPr id="40" name="Oval 5">
              <a:extLst>
                <a:ext uri="{FF2B5EF4-FFF2-40B4-BE49-F238E27FC236}">
                  <a16:creationId xmlns:a16="http://schemas.microsoft.com/office/drawing/2014/main" id="{A14F27A0-E451-440A-8F0E-208E077B6268}"/>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1" name="TextBox 6">
              <a:extLst>
                <a:ext uri="{FF2B5EF4-FFF2-40B4-BE49-F238E27FC236}">
                  <a16:creationId xmlns:a16="http://schemas.microsoft.com/office/drawing/2014/main" id="{24059192-525E-410D-8D35-A1441CB512AE}"/>
                </a:ext>
              </a:extLst>
            </p:cNvPr>
            <p:cNvSpPr txBox="1"/>
            <p:nvPr/>
          </p:nvSpPr>
          <p:spPr>
            <a:xfrm>
              <a:off x="9814947"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2</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42" name="TextBox 16">
            <a:extLst>
              <a:ext uri="{FF2B5EF4-FFF2-40B4-BE49-F238E27FC236}">
                <a16:creationId xmlns:a16="http://schemas.microsoft.com/office/drawing/2014/main" id="{2276EE36-0B32-45C7-99CC-098D8B85709E}"/>
              </a:ext>
            </a:extLst>
          </p:cNvPr>
          <p:cNvSpPr txBox="1"/>
          <p:nvPr/>
        </p:nvSpPr>
        <p:spPr>
          <a:xfrm>
            <a:off x="7039388" y="1928326"/>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نصف الحلقي</a:t>
            </a:r>
            <a:endParaRPr lang="en-US" sz="2000" b="1" dirty="0">
              <a:solidFill>
                <a:srgbClr val="FF5969"/>
              </a:solidFill>
              <a:latin typeface="Tw Cen MT" panose="020B0602020104020603" pitchFamily="34" charset="0"/>
            </a:endParaRPr>
          </a:p>
        </p:txBody>
      </p:sp>
      <p:grpSp>
        <p:nvGrpSpPr>
          <p:cNvPr id="49" name="مجموعة 48">
            <a:extLst>
              <a:ext uri="{FF2B5EF4-FFF2-40B4-BE49-F238E27FC236}">
                <a16:creationId xmlns:a16="http://schemas.microsoft.com/office/drawing/2014/main" id="{6A234347-45B9-428B-AC9A-488AAECE449F}"/>
              </a:ext>
            </a:extLst>
          </p:cNvPr>
          <p:cNvGrpSpPr/>
          <p:nvPr/>
        </p:nvGrpSpPr>
        <p:grpSpPr>
          <a:xfrm>
            <a:off x="9914573" y="2545320"/>
            <a:ext cx="457200" cy="707886"/>
            <a:chOff x="9583325" y="2041586"/>
            <a:chExt cx="563653" cy="834425"/>
          </a:xfrm>
        </p:grpSpPr>
        <p:sp>
          <p:nvSpPr>
            <p:cNvPr id="50" name="Oval 5">
              <a:extLst>
                <a:ext uri="{FF2B5EF4-FFF2-40B4-BE49-F238E27FC236}">
                  <a16:creationId xmlns:a16="http://schemas.microsoft.com/office/drawing/2014/main" id="{98603F82-C7CE-4CD5-AA2C-CB6A6EBCEB6A}"/>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1" name="TextBox 6">
              <a:extLst>
                <a:ext uri="{FF2B5EF4-FFF2-40B4-BE49-F238E27FC236}">
                  <a16:creationId xmlns:a16="http://schemas.microsoft.com/office/drawing/2014/main" id="{7B84A603-E1C8-46EB-A53E-55AE707DC766}"/>
                </a:ext>
              </a:extLst>
            </p:cNvPr>
            <p:cNvSpPr txBox="1"/>
            <p:nvPr/>
          </p:nvSpPr>
          <p:spPr>
            <a:xfrm>
              <a:off x="9815538" y="2041586"/>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3</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52" name="TextBox 16">
            <a:extLst>
              <a:ext uri="{FF2B5EF4-FFF2-40B4-BE49-F238E27FC236}">
                <a16:creationId xmlns:a16="http://schemas.microsoft.com/office/drawing/2014/main" id="{0438FFA0-C787-401F-9753-A1152C0A895F}"/>
              </a:ext>
            </a:extLst>
          </p:cNvPr>
          <p:cNvSpPr txBox="1"/>
          <p:nvPr/>
        </p:nvSpPr>
        <p:spPr>
          <a:xfrm>
            <a:off x="7041778" y="2651772"/>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البيضاوي</a:t>
            </a:r>
            <a:endParaRPr lang="en-US" sz="2000" b="1" dirty="0">
              <a:solidFill>
                <a:srgbClr val="FF5969"/>
              </a:solidFill>
              <a:latin typeface="Tw Cen MT" panose="020B0602020104020603" pitchFamily="34" charset="0"/>
            </a:endParaRPr>
          </a:p>
        </p:txBody>
      </p:sp>
      <p:grpSp>
        <p:nvGrpSpPr>
          <p:cNvPr id="53" name="مجموعة 52">
            <a:extLst>
              <a:ext uri="{FF2B5EF4-FFF2-40B4-BE49-F238E27FC236}">
                <a16:creationId xmlns:a16="http://schemas.microsoft.com/office/drawing/2014/main" id="{19741BFB-382D-4721-95D5-BE6860F3B425}"/>
              </a:ext>
            </a:extLst>
          </p:cNvPr>
          <p:cNvGrpSpPr/>
          <p:nvPr/>
        </p:nvGrpSpPr>
        <p:grpSpPr>
          <a:xfrm>
            <a:off x="9907685" y="3208963"/>
            <a:ext cx="457200" cy="707886"/>
            <a:chOff x="9583325" y="2019754"/>
            <a:chExt cx="563653" cy="834425"/>
          </a:xfrm>
        </p:grpSpPr>
        <p:sp>
          <p:nvSpPr>
            <p:cNvPr id="54" name="Oval 5">
              <a:extLst>
                <a:ext uri="{FF2B5EF4-FFF2-40B4-BE49-F238E27FC236}">
                  <a16:creationId xmlns:a16="http://schemas.microsoft.com/office/drawing/2014/main" id="{4316F4AB-176E-4959-8C98-14DEA62A0570}"/>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6">
              <a:extLst>
                <a:ext uri="{FF2B5EF4-FFF2-40B4-BE49-F238E27FC236}">
                  <a16:creationId xmlns:a16="http://schemas.microsoft.com/office/drawing/2014/main" id="{BA9AFB40-E224-4B3B-92C2-670D51E69770}"/>
                </a:ext>
              </a:extLst>
            </p:cNvPr>
            <p:cNvSpPr txBox="1"/>
            <p:nvPr/>
          </p:nvSpPr>
          <p:spPr>
            <a:xfrm>
              <a:off x="9799692" y="2019754"/>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4</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56" name="TextBox 16">
            <a:extLst>
              <a:ext uri="{FF2B5EF4-FFF2-40B4-BE49-F238E27FC236}">
                <a16:creationId xmlns:a16="http://schemas.microsoft.com/office/drawing/2014/main" id="{50B8C468-C602-4044-A9D3-26B7553A2F2B}"/>
              </a:ext>
            </a:extLst>
          </p:cNvPr>
          <p:cNvSpPr txBox="1"/>
          <p:nvPr/>
        </p:nvSpPr>
        <p:spPr>
          <a:xfrm>
            <a:off x="7012217" y="3375218"/>
            <a:ext cx="2746470" cy="400110"/>
          </a:xfrm>
          <a:prstGeom prst="rect">
            <a:avLst/>
          </a:prstGeom>
          <a:noFill/>
        </p:spPr>
        <p:txBody>
          <a:bodyPr wrap="square" rtlCol="0">
            <a:spAutoFit/>
          </a:bodyPr>
          <a:lstStyle/>
          <a:p>
            <a:pPr algn="r" rtl="1"/>
            <a:r>
              <a:rPr lang="ar-YE" sz="2000" b="1" dirty="0">
                <a:solidFill>
                  <a:srgbClr val="FF5969"/>
                </a:solidFill>
                <a:latin typeface="Tw Cen MT" panose="020B0602020104020603" pitchFamily="34" charset="0"/>
              </a:rPr>
              <a:t>شكل حرف </a:t>
            </a:r>
            <a:r>
              <a:rPr lang="en-US" sz="2000" b="1" dirty="0">
                <a:solidFill>
                  <a:srgbClr val="FF5969"/>
                </a:solidFill>
                <a:latin typeface="Tw Cen MT" panose="020B0602020104020603" pitchFamily="34" charset="0"/>
              </a:rPr>
              <a:t>U</a:t>
            </a:r>
          </a:p>
        </p:txBody>
      </p:sp>
      <p:grpSp>
        <p:nvGrpSpPr>
          <p:cNvPr id="61" name="مجموعة 60">
            <a:extLst>
              <a:ext uri="{FF2B5EF4-FFF2-40B4-BE49-F238E27FC236}">
                <a16:creationId xmlns:a16="http://schemas.microsoft.com/office/drawing/2014/main" id="{D0E2D358-F9FC-4E98-BBB9-5BE55272D07C}"/>
              </a:ext>
            </a:extLst>
          </p:cNvPr>
          <p:cNvGrpSpPr/>
          <p:nvPr/>
        </p:nvGrpSpPr>
        <p:grpSpPr>
          <a:xfrm>
            <a:off x="9907685" y="3997363"/>
            <a:ext cx="457200" cy="707886"/>
            <a:chOff x="9583325" y="2043935"/>
            <a:chExt cx="563653" cy="834425"/>
          </a:xfrm>
        </p:grpSpPr>
        <p:sp>
          <p:nvSpPr>
            <p:cNvPr id="66" name="Oval 5">
              <a:extLst>
                <a:ext uri="{FF2B5EF4-FFF2-40B4-BE49-F238E27FC236}">
                  <a16:creationId xmlns:a16="http://schemas.microsoft.com/office/drawing/2014/main" id="{40745483-0AFC-4E1C-AD14-DF309051406E}"/>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72" name="TextBox 6">
              <a:extLst>
                <a:ext uri="{FF2B5EF4-FFF2-40B4-BE49-F238E27FC236}">
                  <a16:creationId xmlns:a16="http://schemas.microsoft.com/office/drawing/2014/main" id="{06F3899E-C402-4F02-82F0-00960DBA4794}"/>
                </a:ext>
              </a:extLst>
            </p:cNvPr>
            <p:cNvSpPr txBox="1"/>
            <p:nvPr/>
          </p:nvSpPr>
          <p:spPr>
            <a:xfrm>
              <a:off x="9815538"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5</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73" name="TextBox 16">
            <a:extLst>
              <a:ext uri="{FF2B5EF4-FFF2-40B4-BE49-F238E27FC236}">
                <a16:creationId xmlns:a16="http://schemas.microsoft.com/office/drawing/2014/main" id="{7AC4E1FA-FB88-4707-AE65-20BF05B6DFDC}"/>
              </a:ext>
            </a:extLst>
          </p:cNvPr>
          <p:cNvSpPr txBox="1"/>
          <p:nvPr/>
        </p:nvSpPr>
        <p:spPr>
          <a:xfrm>
            <a:off x="7011022" y="4098664"/>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المربع</a:t>
            </a:r>
            <a:endParaRPr lang="en-US" sz="2000" b="1" dirty="0">
              <a:solidFill>
                <a:srgbClr val="FF5969"/>
              </a:solidFill>
              <a:latin typeface="Tw Cen MT" panose="020B0602020104020603" pitchFamily="34" charset="0"/>
            </a:endParaRPr>
          </a:p>
        </p:txBody>
      </p:sp>
      <p:sp>
        <p:nvSpPr>
          <p:cNvPr id="77" name="TextBox 16">
            <a:extLst>
              <a:ext uri="{FF2B5EF4-FFF2-40B4-BE49-F238E27FC236}">
                <a16:creationId xmlns:a16="http://schemas.microsoft.com/office/drawing/2014/main" id="{66115D9A-90E2-4D0D-8250-8E2696558836}"/>
              </a:ext>
            </a:extLst>
          </p:cNvPr>
          <p:cNvSpPr txBox="1"/>
          <p:nvPr/>
        </p:nvSpPr>
        <p:spPr>
          <a:xfrm>
            <a:off x="3061763" y="120488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الدائري</a:t>
            </a:r>
            <a:endParaRPr lang="en-US" sz="2000" b="1" dirty="0">
              <a:solidFill>
                <a:srgbClr val="FF5969"/>
              </a:solidFill>
              <a:latin typeface="Tw Cen MT" panose="020B0602020104020603" pitchFamily="34" charset="0"/>
            </a:endParaRPr>
          </a:p>
        </p:txBody>
      </p:sp>
      <p:sp>
        <p:nvSpPr>
          <p:cNvPr id="81" name="TextBox 16">
            <a:extLst>
              <a:ext uri="{FF2B5EF4-FFF2-40B4-BE49-F238E27FC236}">
                <a16:creationId xmlns:a16="http://schemas.microsoft.com/office/drawing/2014/main" id="{1CD3C0E9-0EA4-4C22-9836-307A90A4CC77}"/>
              </a:ext>
            </a:extLst>
          </p:cNvPr>
          <p:cNvSpPr txBox="1"/>
          <p:nvPr/>
        </p:nvSpPr>
        <p:spPr>
          <a:xfrm>
            <a:off x="3064153" y="1928326"/>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المصفوف</a:t>
            </a:r>
            <a:endParaRPr lang="en-US" sz="2000" b="1" dirty="0">
              <a:solidFill>
                <a:srgbClr val="FF5969"/>
              </a:solidFill>
              <a:latin typeface="Tw Cen MT" panose="020B0602020104020603" pitchFamily="34" charset="0"/>
            </a:endParaRPr>
          </a:p>
        </p:txBody>
      </p:sp>
      <p:sp>
        <p:nvSpPr>
          <p:cNvPr id="85" name="TextBox 16">
            <a:extLst>
              <a:ext uri="{FF2B5EF4-FFF2-40B4-BE49-F238E27FC236}">
                <a16:creationId xmlns:a16="http://schemas.microsoft.com/office/drawing/2014/main" id="{E98D97ED-7CF0-4F6E-A9CA-668FD700A992}"/>
              </a:ext>
            </a:extLst>
          </p:cNvPr>
          <p:cNvSpPr txBox="1"/>
          <p:nvPr/>
        </p:nvSpPr>
        <p:spPr>
          <a:xfrm>
            <a:off x="3034592" y="2651772"/>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الموازي</a:t>
            </a:r>
            <a:endParaRPr lang="en-US" sz="2000" b="1" dirty="0">
              <a:solidFill>
                <a:srgbClr val="FF5969"/>
              </a:solidFill>
              <a:latin typeface="Tw Cen MT" panose="020B0602020104020603" pitchFamily="34" charset="0"/>
            </a:endParaRPr>
          </a:p>
        </p:txBody>
      </p:sp>
      <p:grpSp>
        <p:nvGrpSpPr>
          <p:cNvPr id="98" name="مجموعة 97">
            <a:extLst>
              <a:ext uri="{FF2B5EF4-FFF2-40B4-BE49-F238E27FC236}">
                <a16:creationId xmlns:a16="http://schemas.microsoft.com/office/drawing/2014/main" id="{92075B0D-B07D-4B0E-B898-BB2849016AC2}"/>
              </a:ext>
            </a:extLst>
          </p:cNvPr>
          <p:cNvGrpSpPr/>
          <p:nvPr/>
        </p:nvGrpSpPr>
        <p:grpSpPr>
          <a:xfrm>
            <a:off x="8258825" y="4901422"/>
            <a:ext cx="764265" cy="707886"/>
            <a:chOff x="9417149" y="2022762"/>
            <a:chExt cx="942214" cy="834425"/>
          </a:xfrm>
        </p:grpSpPr>
        <p:sp>
          <p:nvSpPr>
            <p:cNvPr id="99" name="Oval 5">
              <a:extLst>
                <a:ext uri="{FF2B5EF4-FFF2-40B4-BE49-F238E27FC236}">
                  <a16:creationId xmlns:a16="http://schemas.microsoft.com/office/drawing/2014/main" id="{7EFA6A37-876D-4907-A824-E25072B686D4}"/>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0" name="TextBox 6">
              <a:extLst>
                <a:ext uri="{FF2B5EF4-FFF2-40B4-BE49-F238E27FC236}">
                  <a16:creationId xmlns:a16="http://schemas.microsoft.com/office/drawing/2014/main" id="{A58A5896-6244-47A1-8E98-E58A8764D1C6}"/>
                </a:ext>
              </a:extLst>
            </p:cNvPr>
            <p:cNvSpPr txBox="1"/>
            <p:nvPr/>
          </p:nvSpPr>
          <p:spPr>
            <a:xfrm>
              <a:off x="9417149" y="2022762"/>
              <a:ext cx="942214"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11</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1" name="مجموعة 100">
            <a:extLst>
              <a:ext uri="{FF2B5EF4-FFF2-40B4-BE49-F238E27FC236}">
                <a16:creationId xmlns:a16="http://schemas.microsoft.com/office/drawing/2014/main" id="{A77F70CC-F1D1-4610-9B9D-4B6F1A1256E1}"/>
              </a:ext>
            </a:extLst>
          </p:cNvPr>
          <p:cNvGrpSpPr/>
          <p:nvPr/>
        </p:nvGrpSpPr>
        <p:grpSpPr>
          <a:xfrm>
            <a:off x="5901535" y="1092163"/>
            <a:ext cx="457200" cy="707886"/>
            <a:chOff x="9583325" y="2049462"/>
            <a:chExt cx="563653" cy="834425"/>
          </a:xfrm>
        </p:grpSpPr>
        <p:sp>
          <p:nvSpPr>
            <p:cNvPr id="102" name="Oval 5">
              <a:extLst>
                <a:ext uri="{FF2B5EF4-FFF2-40B4-BE49-F238E27FC236}">
                  <a16:creationId xmlns:a16="http://schemas.microsoft.com/office/drawing/2014/main" id="{8DB44CFF-E935-4EC3-B3A7-1CD2D259E88C}"/>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3" name="TextBox 6">
              <a:extLst>
                <a:ext uri="{FF2B5EF4-FFF2-40B4-BE49-F238E27FC236}">
                  <a16:creationId xmlns:a16="http://schemas.microsoft.com/office/drawing/2014/main" id="{C13E0F3F-EE3C-4BD3-9117-6B525744A62E}"/>
                </a:ext>
              </a:extLst>
            </p:cNvPr>
            <p:cNvSpPr txBox="1"/>
            <p:nvPr/>
          </p:nvSpPr>
          <p:spPr>
            <a:xfrm>
              <a:off x="9815538" y="2049462"/>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6</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4" name="مجموعة 103">
            <a:extLst>
              <a:ext uri="{FF2B5EF4-FFF2-40B4-BE49-F238E27FC236}">
                <a16:creationId xmlns:a16="http://schemas.microsoft.com/office/drawing/2014/main" id="{D64BFEB6-D235-40FC-BBFD-E2404849ED33}"/>
              </a:ext>
            </a:extLst>
          </p:cNvPr>
          <p:cNvGrpSpPr/>
          <p:nvPr/>
        </p:nvGrpSpPr>
        <p:grpSpPr>
          <a:xfrm>
            <a:off x="5899069" y="1801163"/>
            <a:ext cx="457200" cy="707886"/>
            <a:chOff x="9583325" y="2043935"/>
            <a:chExt cx="563653" cy="834425"/>
          </a:xfrm>
        </p:grpSpPr>
        <p:sp>
          <p:nvSpPr>
            <p:cNvPr id="105" name="Oval 5">
              <a:extLst>
                <a:ext uri="{FF2B5EF4-FFF2-40B4-BE49-F238E27FC236}">
                  <a16:creationId xmlns:a16="http://schemas.microsoft.com/office/drawing/2014/main" id="{2247C04A-144D-4FA7-A907-94A6F392E9F5}"/>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7" name="TextBox 6">
              <a:extLst>
                <a:ext uri="{FF2B5EF4-FFF2-40B4-BE49-F238E27FC236}">
                  <a16:creationId xmlns:a16="http://schemas.microsoft.com/office/drawing/2014/main" id="{CAF64821-A2C0-4E9C-AFC1-6A34FDAF82D4}"/>
                </a:ext>
              </a:extLst>
            </p:cNvPr>
            <p:cNvSpPr txBox="1"/>
            <p:nvPr/>
          </p:nvSpPr>
          <p:spPr>
            <a:xfrm>
              <a:off x="9814947"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7</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8" name="مجموعة 107">
            <a:extLst>
              <a:ext uri="{FF2B5EF4-FFF2-40B4-BE49-F238E27FC236}">
                <a16:creationId xmlns:a16="http://schemas.microsoft.com/office/drawing/2014/main" id="{566EE66C-2B26-460B-BBDD-01A1BD99AA9E}"/>
              </a:ext>
            </a:extLst>
          </p:cNvPr>
          <p:cNvGrpSpPr/>
          <p:nvPr/>
        </p:nvGrpSpPr>
        <p:grpSpPr>
          <a:xfrm>
            <a:off x="5905957" y="2545320"/>
            <a:ext cx="457200" cy="707886"/>
            <a:chOff x="9583325" y="2041586"/>
            <a:chExt cx="563653" cy="834425"/>
          </a:xfrm>
        </p:grpSpPr>
        <p:sp>
          <p:nvSpPr>
            <p:cNvPr id="109" name="Oval 5">
              <a:extLst>
                <a:ext uri="{FF2B5EF4-FFF2-40B4-BE49-F238E27FC236}">
                  <a16:creationId xmlns:a16="http://schemas.microsoft.com/office/drawing/2014/main" id="{4847DAF3-481C-408B-9A20-8F65028D5AFD}"/>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0" name="TextBox 6">
              <a:extLst>
                <a:ext uri="{FF2B5EF4-FFF2-40B4-BE49-F238E27FC236}">
                  <a16:creationId xmlns:a16="http://schemas.microsoft.com/office/drawing/2014/main" id="{8B60ED18-011B-4C48-80C6-5F1AC5FC1748}"/>
                </a:ext>
              </a:extLst>
            </p:cNvPr>
            <p:cNvSpPr txBox="1"/>
            <p:nvPr/>
          </p:nvSpPr>
          <p:spPr>
            <a:xfrm>
              <a:off x="9815538" y="2041586"/>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8</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11" name="مجموعة 110">
            <a:extLst>
              <a:ext uri="{FF2B5EF4-FFF2-40B4-BE49-F238E27FC236}">
                <a16:creationId xmlns:a16="http://schemas.microsoft.com/office/drawing/2014/main" id="{FFC127BA-961C-4479-BA59-24067B070349}"/>
              </a:ext>
            </a:extLst>
          </p:cNvPr>
          <p:cNvGrpSpPr/>
          <p:nvPr/>
        </p:nvGrpSpPr>
        <p:grpSpPr>
          <a:xfrm>
            <a:off x="5899069" y="3208963"/>
            <a:ext cx="457200" cy="707886"/>
            <a:chOff x="9583325" y="2019754"/>
            <a:chExt cx="563653" cy="834425"/>
          </a:xfrm>
        </p:grpSpPr>
        <p:sp>
          <p:nvSpPr>
            <p:cNvPr id="112" name="Oval 5">
              <a:extLst>
                <a:ext uri="{FF2B5EF4-FFF2-40B4-BE49-F238E27FC236}">
                  <a16:creationId xmlns:a16="http://schemas.microsoft.com/office/drawing/2014/main" id="{E3CA6186-39B3-480B-B11F-FDAA8B82673D}"/>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3" name="TextBox 6">
              <a:extLst>
                <a:ext uri="{FF2B5EF4-FFF2-40B4-BE49-F238E27FC236}">
                  <a16:creationId xmlns:a16="http://schemas.microsoft.com/office/drawing/2014/main" id="{F2F142E5-367A-489A-A8B2-F064CC3E302A}"/>
                </a:ext>
              </a:extLst>
            </p:cNvPr>
            <p:cNvSpPr txBox="1"/>
            <p:nvPr/>
          </p:nvSpPr>
          <p:spPr>
            <a:xfrm>
              <a:off x="9799692" y="2019754"/>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9</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14" name="مجموعة 113">
            <a:extLst>
              <a:ext uri="{FF2B5EF4-FFF2-40B4-BE49-F238E27FC236}">
                <a16:creationId xmlns:a16="http://schemas.microsoft.com/office/drawing/2014/main" id="{D900A0C7-4D82-43E9-B31B-A5651E3591DA}"/>
              </a:ext>
            </a:extLst>
          </p:cNvPr>
          <p:cNvGrpSpPr/>
          <p:nvPr/>
        </p:nvGrpSpPr>
        <p:grpSpPr>
          <a:xfrm>
            <a:off x="5764279" y="3997363"/>
            <a:ext cx="758343" cy="707886"/>
            <a:chOff x="9417149" y="2043935"/>
            <a:chExt cx="934913" cy="834425"/>
          </a:xfrm>
        </p:grpSpPr>
        <p:sp>
          <p:nvSpPr>
            <p:cNvPr id="115" name="Oval 5">
              <a:extLst>
                <a:ext uri="{FF2B5EF4-FFF2-40B4-BE49-F238E27FC236}">
                  <a16:creationId xmlns:a16="http://schemas.microsoft.com/office/drawing/2014/main" id="{CF59B8A0-67B0-4812-B987-F57A29B4C690}"/>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6" name="TextBox 6">
              <a:extLst>
                <a:ext uri="{FF2B5EF4-FFF2-40B4-BE49-F238E27FC236}">
                  <a16:creationId xmlns:a16="http://schemas.microsoft.com/office/drawing/2014/main" id="{30AF6B9C-EFD9-4D82-976E-4B80E0346D3D}"/>
                </a:ext>
              </a:extLst>
            </p:cNvPr>
            <p:cNvSpPr txBox="1"/>
            <p:nvPr/>
          </p:nvSpPr>
          <p:spPr>
            <a:xfrm>
              <a:off x="9417149" y="2043935"/>
              <a:ext cx="934913"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10</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117" name="TextBox 16">
            <a:extLst>
              <a:ext uri="{FF2B5EF4-FFF2-40B4-BE49-F238E27FC236}">
                <a16:creationId xmlns:a16="http://schemas.microsoft.com/office/drawing/2014/main" id="{C88FDFCD-EE07-404C-931D-EECBB4CCAC27}"/>
              </a:ext>
            </a:extLst>
          </p:cNvPr>
          <p:cNvSpPr txBox="1"/>
          <p:nvPr/>
        </p:nvSpPr>
        <p:spPr>
          <a:xfrm>
            <a:off x="3064153" y="3366424"/>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المدرج</a:t>
            </a:r>
            <a:endParaRPr lang="en-US" sz="2000" b="1" dirty="0">
              <a:solidFill>
                <a:srgbClr val="FF5969"/>
              </a:solidFill>
              <a:latin typeface="Tw Cen MT" panose="020B0602020104020603" pitchFamily="34" charset="0"/>
            </a:endParaRPr>
          </a:p>
        </p:txBody>
      </p:sp>
      <p:sp>
        <p:nvSpPr>
          <p:cNvPr id="118" name="TextBox 16">
            <a:extLst>
              <a:ext uri="{FF2B5EF4-FFF2-40B4-BE49-F238E27FC236}">
                <a16:creationId xmlns:a16="http://schemas.microsoft.com/office/drawing/2014/main" id="{CDA85B7A-31FD-4313-851E-880F61D10C78}"/>
              </a:ext>
            </a:extLst>
          </p:cNvPr>
          <p:cNvSpPr txBox="1"/>
          <p:nvPr/>
        </p:nvSpPr>
        <p:spPr>
          <a:xfrm>
            <a:off x="3034592" y="408987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الجلوس الحر</a:t>
            </a:r>
            <a:endParaRPr lang="en-US" sz="2000" b="1" dirty="0">
              <a:solidFill>
                <a:srgbClr val="FF5969"/>
              </a:solidFill>
              <a:latin typeface="Tw Cen MT" panose="020B0602020104020603" pitchFamily="34" charset="0"/>
            </a:endParaRPr>
          </a:p>
        </p:txBody>
      </p:sp>
      <p:sp>
        <p:nvSpPr>
          <p:cNvPr id="119" name="TextBox 16">
            <a:extLst>
              <a:ext uri="{FF2B5EF4-FFF2-40B4-BE49-F238E27FC236}">
                <a16:creationId xmlns:a16="http://schemas.microsoft.com/office/drawing/2014/main" id="{1D1D6C38-B3A8-46C9-85CB-53547066A723}"/>
              </a:ext>
            </a:extLst>
          </p:cNvPr>
          <p:cNvSpPr txBox="1"/>
          <p:nvPr/>
        </p:nvSpPr>
        <p:spPr>
          <a:xfrm>
            <a:off x="5433637" y="5053695"/>
            <a:ext cx="2746470" cy="400110"/>
          </a:xfrm>
          <a:prstGeom prst="rect">
            <a:avLst/>
          </a:prstGeom>
          <a:noFill/>
        </p:spPr>
        <p:txBody>
          <a:bodyPr wrap="square" rtlCol="0">
            <a:spAutoFit/>
          </a:bodyPr>
          <a:lstStyle/>
          <a:p>
            <a:pPr algn="ctr"/>
            <a:r>
              <a:rPr lang="ar-YE" sz="2000" b="1" dirty="0">
                <a:solidFill>
                  <a:srgbClr val="FF5969"/>
                </a:solidFill>
                <a:latin typeface="Tw Cen MT" panose="020B0602020104020603" pitchFamily="34" charset="0"/>
              </a:rPr>
              <a:t>شكل عظم السمكة</a:t>
            </a:r>
            <a:endParaRPr lang="en-US" sz="2000" b="1" dirty="0">
              <a:solidFill>
                <a:srgbClr val="FF5969"/>
              </a:solidFill>
              <a:latin typeface="Tw Cen MT" panose="020B0602020104020603" pitchFamily="34" charset="0"/>
            </a:endParaRPr>
          </a:p>
        </p:txBody>
      </p:sp>
    </p:spTree>
    <p:extLst>
      <p:ext uri="{BB962C8B-B14F-4D97-AF65-F5344CB8AC3E}">
        <p14:creationId xmlns:p14="http://schemas.microsoft.com/office/powerpoint/2010/main" val="72639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right)">
                                      <p:cBhvr>
                                        <p:cTn id="7" dur="75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 calcmode="lin" valueType="num">
                                      <p:cBhvr>
                                        <p:cTn id="12" dur="500" fill="hold"/>
                                        <p:tgtEl>
                                          <p:spTgt spid="35"/>
                                        </p:tgtEl>
                                        <p:attrNameLst>
                                          <p:attrName>ppt_w</p:attrName>
                                        </p:attrNameLst>
                                      </p:cBhvr>
                                      <p:tavLst>
                                        <p:tav tm="0">
                                          <p:val>
                                            <p:fltVal val="0"/>
                                          </p:val>
                                        </p:tav>
                                        <p:tav tm="100000">
                                          <p:val>
                                            <p:strVal val="#ppt_w"/>
                                          </p:val>
                                        </p:tav>
                                      </p:tavLst>
                                    </p:anim>
                                    <p:anim calcmode="lin" valueType="num">
                                      <p:cBhvr>
                                        <p:cTn id="13" dur="500" fill="hold"/>
                                        <p:tgtEl>
                                          <p:spTgt spid="35"/>
                                        </p:tgtEl>
                                        <p:attrNameLst>
                                          <p:attrName>ppt_h</p:attrName>
                                        </p:attrNameLst>
                                      </p:cBhvr>
                                      <p:tavLst>
                                        <p:tav tm="0">
                                          <p:val>
                                            <p:fltVal val="0"/>
                                          </p:val>
                                        </p:tav>
                                        <p:tav tm="100000">
                                          <p:val>
                                            <p:strVal val="#ppt_h"/>
                                          </p:val>
                                        </p:tav>
                                      </p:tavLst>
                                    </p:anim>
                                    <p:animEffect transition="in" filter="fade">
                                      <p:cBhvr>
                                        <p:cTn id="14" dur="500"/>
                                        <p:tgtEl>
                                          <p:spTgt spid="35"/>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wipe(right)">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p:cTn id="22" dur="500" fill="hold"/>
                                        <p:tgtEl>
                                          <p:spTgt spid="39"/>
                                        </p:tgtEl>
                                        <p:attrNameLst>
                                          <p:attrName>ppt_w</p:attrName>
                                        </p:attrNameLst>
                                      </p:cBhvr>
                                      <p:tavLst>
                                        <p:tav tm="0">
                                          <p:val>
                                            <p:fltVal val="0"/>
                                          </p:val>
                                        </p:tav>
                                        <p:tav tm="100000">
                                          <p:val>
                                            <p:strVal val="#ppt_w"/>
                                          </p:val>
                                        </p:tav>
                                      </p:tavLst>
                                    </p:anim>
                                    <p:anim calcmode="lin" valueType="num">
                                      <p:cBhvr>
                                        <p:cTn id="23" dur="500" fill="hold"/>
                                        <p:tgtEl>
                                          <p:spTgt spid="39"/>
                                        </p:tgtEl>
                                        <p:attrNameLst>
                                          <p:attrName>ppt_h</p:attrName>
                                        </p:attrNameLst>
                                      </p:cBhvr>
                                      <p:tavLst>
                                        <p:tav tm="0">
                                          <p:val>
                                            <p:fltVal val="0"/>
                                          </p:val>
                                        </p:tav>
                                        <p:tav tm="100000">
                                          <p:val>
                                            <p:strVal val="#ppt_h"/>
                                          </p:val>
                                        </p:tav>
                                      </p:tavLst>
                                    </p:anim>
                                    <p:animEffect transition="in" filter="fade">
                                      <p:cBhvr>
                                        <p:cTn id="24" dur="500"/>
                                        <p:tgtEl>
                                          <p:spTgt spid="39"/>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wipe(right)">
                                      <p:cBhvr>
                                        <p:cTn id="27" dur="500"/>
                                        <p:tgtEl>
                                          <p:spTgt spid="42"/>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49"/>
                                        </p:tgtEl>
                                        <p:attrNameLst>
                                          <p:attrName>style.visibility</p:attrName>
                                        </p:attrNameLst>
                                      </p:cBhvr>
                                      <p:to>
                                        <p:strVal val="visible"/>
                                      </p:to>
                                    </p:set>
                                    <p:anim calcmode="lin" valueType="num">
                                      <p:cBhvr>
                                        <p:cTn id="32" dur="500" fill="hold"/>
                                        <p:tgtEl>
                                          <p:spTgt spid="49"/>
                                        </p:tgtEl>
                                        <p:attrNameLst>
                                          <p:attrName>ppt_w</p:attrName>
                                        </p:attrNameLst>
                                      </p:cBhvr>
                                      <p:tavLst>
                                        <p:tav tm="0">
                                          <p:val>
                                            <p:fltVal val="0"/>
                                          </p:val>
                                        </p:tav>
                                        <p:tav tm="100000">
                                          <p:val>
                                            <p:strVal val="#ppt_w"/>
                                          </p:val>
                                        </p:tav>
                                      </p:tavLst>
                                    </p:anim>
                                    <p:anim calcmode="lin" valueType="num">
                                      <p:cBhvr>
                                        <p:cTn id="33" dur="500" fill="hold"/>
                                        <p:tgtEl>
                                          <p:spTgt spid="49"/>
                                        </p:tgtEl>
                                        <p:attrNameLst>
                                          <p:attrName>ppt_h</p:attrName>
                                        </p:attrNameLst>
                                      </p:cBhvr>
                                      <p:tavLst>
                                        <p:tav tm="0">
                                          <p:val>
                                            <p:fltVal val="0"/>
                                          </p:val>
                                        </p:tav>
                                        <p:tav tm="100000">
                                          <p:val>
                                            <p:strVal val="#ppt_h"/>
                                          </p:val>
                                        </p:tav>
                                      </p:tavLst>
                                    </p:anim>
                                    <p:animEffect transition="in" filter="fade">
                                      <p:cBhvr>
                                        <p:cTn id="34" dur="500"/>
                                        <p:tgtEl>
                                          <p:spTgt spid="49"/>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wipe(right)">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3"/>
                                        </p:tgtEl>
                                        <p:attrNameLst>
                                          <p:attrName>style.visibility</p:attrName>
                                        </p:attrNameLst>
                                      </p:cBhvr>
                                      <p:to>
                                        <p:strVal val="visible"/>
                                      </p:to>
                                    </p:set>
                                    <p:anim calcmode="lin" valueType="num">
                                      <p:cBhvr>
                                        <p:cTn id="42" dur="500" fill="hold"/>
                                        <p:tgtEl>
                                          <p:spTgt spid="53"/>
                                        </p:tgtEl>
                                        <p:attrNameLst>
                                          <p:attrName>ppt_w</p:attrName>
                                        </p:attrNameLst>
                                      </p:cBhvr>
                                      <p:tavLst>
                                        <p:tav tm="0">
                                          <p:val>
                                            <p:fltVal val="0"/>
                                          </p:val>
                                        </p:tav>
                                        <p:tav tm="100000">
                                          <p:val>
                                            <p:strVal val="#ppt_w"/>
                                          </p:val>
                                        </p:tav>
                                      </p:tavLst>
                                    </p:anim>
                                    <p:anim calcmode="lin" valueType="num">
                                      <p:cBhvr>
                                        <p:cTn id="43" dur="500" fill="hold"/>
                                        <p:tgtEl>
                                          <p:spTgt spid="53"/>
                                        </p:tgtEl>
                                        <p:attrNameLst>
                                          <p:attrName>ppt_h</p:attrName>
                                        </p:attrNameLst>
                                      </p:cBhvr>
                                      <p:tavLst>
                                        <p:tav tm="0">
                                          <p:val>
                                            <p:fltVal val="0"/>
                                          </p:val>
                                        </p:tav>
                                        <p:tav tm="100000">
                                          <p:val>
                                            <p:strVal val="#ppt_h"/>
                                          </p:val>
                                        </p:tav>
                                      </p:tavLst>
                                    </p:anim>
                                    <p:animEffect transition="in" filter="fade">
                                      <p:cBhvr>
                                        <p:cTn id="44" dur="500"/>
                                        <p:tgtEl>
                                          <p:spTgt spid="53"/>
                                        </p:tgtEl>
                                      </p:cBhvr>
                                    </p:animEffect>
                                  </p:childTnLst>
                                </p:cTn>
                              </p:par>
                              <p:par>
                                <p:cTn id="45" presetID="22" presetClass="entr" presetSubtype="2"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animEffect transition="in" filter="wipe(right)">
                                      <p:cBhvr>
                                        <p:cTn id="47" dur="500"/>
                                        <p:tgtEl>
                                          <p:spTgt spid="56"/>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61"/>
                                        </p:tgtEl>
                                        <p:attrNameLst>
                                          <p:attrName>style.visibility</p:attrName>
                                        </p:attrNameLst>
                                      </p:cBhvr>
                                      <p:to>
                                        <p:strVal val="visible"/>
                                      </p:to>
                                    </p:set>
                                    <p:anim calcmode="lin" valueType="num">
                                      <p:cBhvr>
                                        <p:cTn id="52" dur="500" fill="hold"/>
                                        <p:tgtEl>
                                          <p:spTgt spid="61"/>
                                        </p:tgtEl>
                                        <p:attrNameLst>
                                          <p:attrName>ppt_w</p:attrName>
                                        </p:attrNameLst>
                                      </p:cBhvr>
                                      <p:tavLst>
                                        <p:tav tm="0">
                                          <p:val>
                                            <p:fltVal val="0"/>
                                          </p:val>
                                        </p:tav>
                                        <p:tav tm="100000">
                                          <p:val>
                                            <p:strVal val="#ppt_w"/>
                                          </p:val>
                                        </p:tav>
                                      </p:tavLst>
                                    </p:anim>
                                    <p:anim calcmode="lin" valueType="num">
                                      <p:cBhvr>
                                        <p:cTn id="53" dur="500" fill="hold"/>
                                        <p:tgtEl>
                                          <p:spTgt spid="61"/>
                                        </p:tgtEl>
                                        <p:attrNameLst>
                                          <p:attrName>ppt_h</p:attrName>
                                        </p:attrNameLst>
                                      </p:cBhvr>
                                      <p:tavLst>
                                        <p:tav tm="0">
                                          <p:val>
                                            <p:fltVal val="0"/>
                                          </p:val>
                                        </p:tav>
                                        <p:tav tm="100000">
                                          <p:val>
                                            <p:strVal val="#ppt_h"/>
                                          </p:val>
                                        </p:tav>
                                      </p:tavLst>
                                    </p:anim>
                                    <p:animEffect transition="in" filter="fade">
                                      <p:cBhvr>
                                        <p:cTn id="54" dur="500"/>
                                        <p:tgtEl>
                                          <p:spTgt spid="61"/>
                                        </p:tgtEl>
                                      </p:cBhvr>
                                    </p:animEffect>
                                  </p:childTnLst>
                                </p:cTn>
                              </p:par>
                              <p:par>
                                <p:cTn id="55" presetID="22" presetClass="entr" presetSubtype="2" fill="hold" grpId="0" nodeType="withEffect">
                                  <p:stCondLst>
                                    <p:cond delay="0"/>
                                  </p:stCondLst>
                                  <p:childTnLst>
                                    <p:set>
                                      <p:cBhvr>
                                        <p:cTn id="56" dur="1" fill="hold">
                                          <p:stCondLst>
                                            <p:cond delay="0"/>
                                          </p:stCondLst>
                                        </p:cTn>
                                        <p:tgtEl>
                                          <p:spTgt spid="73"/>
                                        </p:tgtEl>
                                        <p:attrNameLst>
                                          <p:attrName>style.visibility</p:attrName>
                                        </p:attrNameLst>
                                      </p:cBhvr>
                                      <p:to>
                                        <p:strVal val="visible"/>
                                      </p:to>
                                    </p:set>
                                    <p:animEffect transition="in" filter="wipe(right)">
                                      <p:cBhvr>
                                        <p:cTn id="57" dur="500"/>
                                        <p:tgtEl>
                                          <p:spTgt spid="7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nodeType="clickEffect">
                                  <p:stCondLst>
                                    <p:cond delay="0"/>
                                  </p:stCondLst>
                                  <p:childTnLst>
                                    <p:set>
                                      <p:cBhvr>
                                        <p:cTn id="61" dur="1" fill="hold">
                                          <p:stCondLst>
                                            <p:cond delay="0"/>
                                          </p:stCondLst>
                                        </p:cTn>
                                        <p:tgtEl>
                                          <p:spTgt spid="101"/>
                                        </p:tgtEl>
                                        <p:attrNameLst>
                                          <p:attrName>style.visibility</p:attrName>
                                        </p:attrNameLst>
                                      </p:cBhvr>
                                      <p:to>
                                        <p:strVal val="visible"/>
                                      </p:to>
                                    </p:set>
                                    <p:anim calcmode="lin" valueType="num">
                                      <p:cBhvr>
                                        <p:cTn id="62" dur="500" fill="hold"/>
                                        <p:tgtEl>
                                          <p:spTgt spid="101"/>
                                        </p:tgtEl>
                                        <p:attrNameLst>
                                          <p:attrName>ppt_w</p:attrName>
                                        </p:attrNameLst>
                                      </p:cBhvr>
                                      <p:tavLst>
                                        <p:tav tm="0">
                                          <p:val>
                                            <p:fltVal val="0"/>
                                          </p:val>
                                        </p:tav>
                                        <p:tav tm="100000">
                                          <p:val>
                                            <p:strVal val="#ppt_w"/>
                                          </p:val>
                                        </p:tav>
                                      </p:tavLst>
                                    </p:anim>
                                    <p:anim calcmode="lin" valueType="num">
                                      <p:cBhvr>
                                        <p:cTn id="63" dur="500" fill="hold"/>
                                        <p:tgtEl>
                                          <p:spTgt spid="101"/>
                                        </p:tgtEl>
                                        <p:attrNameLst>
                                          <p:attrName>ppt_h</p:attrName>
                                        </p:attrNameLst>
                                      </p:cBhvr>
                                      <p:tavLst>
                                        <p:tav tm="0">
                                          <p:val>
                                            <p:fltVal val="0"/>
                                          </p:val>
                                        </p:tav>
                                        <p:tav tm="100000">
                                          <p:val>
                                            <p:strVal val="#ppt_h"/>
                                          </p:val>
                                        </p:tav>
                                      </p:tavLst>
                                    </p:anim>
                                    <p:animEffect transition="in" filter="fade">
                                      <p:cBhvr>
                                        <p:cTn id="64" dur="500"/>
                                        <p:tgtEl>
                                          <p:spTgt spid="101"/>
                                        </p:tgtEl>
                                      </p:cBhvr>
                                    </p:animEffect>
                                  </p:childTnLst>
                                </p:cTn>
                              </p:par>
                              <p:par>
                                <p:cTn id="65" presetID="22" presetClass="entr" presetSubtype="2" fill="hold" grpId="0" nodeType="withEffect">
                                  <p:stCondLst>
                                    <p:cond delay="0"/>
                                  </p:stCondLst>
                                  <p:childTnLst>
                                    <p:set>
                                      <p:cBhvr>
                                        <p:cTn id="66" dur="1" fill="hold">
                                          <p:stCondLst>
                                            <p:cond delay="0"/>
                                          </p:stCondLst>
                                        </p:cTn>
                                        <p:tgtEl>
                                          <p:spTgt spid="77"/>
                                        </p:tgtEl>
                                        <p:attrNameLst>
                                          <p:attrName>style.visibility</p:attrName>
                                        </p:attrNameLst>
                                      </p:cBhvr>
                                      <p:to>
                                        <p:strVal val="visible"/>
                                      </p:to>
                                    </p:set>
                                    <p:animEffect transition="in" filter="wipe(right)">
                                      <p:cBhvr>
                                        <p:cTn id="67" dur="500"/>
                                        <p:tgtEl>
                                          <p:spTgt spid="77"/>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nodeType="clickEffect">
                                  <p:stCondLst>
                                    <p:cond delay="0"/>
                                  </p:stCondLst>
                                  <p:childTnLst>
                                    <p:set>
                                      <p:cBhvr>
                                        <p:cTn id="71" dur="1" fill="hold">
                                          <p:stCondLst>
                                            <p:cond delay="0"/>
                                          </p:stCondLst>
                                        </p:cTn>
                                        <p:tgtEl>
                                          <p:spTgt spid="104"/>
                                        </p:tgtEl>
                                        <p:attrNameLst>
                                          <p:attrName>style.visibility</p:attrName>
                                        </p:attrNameLst>
                                      </p:cBhvr>
                                      <p:to>
                                        <p:strVal val="visible"/>
                                      </p:to>
                                    </p:set>
                                    <p:anim calcmode="lin" valueType="num">
                                      <p:cBhvr>
                                        <p:cTn id="72" dur="500" fill="hold"/>
                                        <p:tgtEl>
                                          <p:spTgt spid="104"/>
                                        </p:tgtEl>
                                        <p:attrNameLst>
                                          <p:attrName>ppt_w</p:attrName>
                                        </p:attrNameLst>
                                      </p:cBhvr>
                                      <p:tavLst>
                                        <p:tav tm="0">
                                          <p:val>
                                            <p:fltVal val="0"/>
                                          </p:val>
                                        </p:tav>
                                        <p:tav tm="100000">
                                          <p:val>
                                            <p:strVal val="#ppt_w"/>
                                          </p:val>
                                        </p:tav>
                                      </p:tavLst>
                                    </p:anim>
                                    <p:anim calcmode="lin" valueType="num">
                                      <p:cBhvr>
                                        <p:cTn id="73" dur="500" fill="hold"/>
                                        <p:tgtEl>
                                          <p:spTgt spid="104"/>
                                        </p:tgtEl>
                                        <p:attrNameLst>
                                          <p:attrName>ppt_h</p:attrName>
                                        </p:attrNameLst>
                                      </p:cBhvr>
                                      <p:tavLst>
                                        <p:tav tm="0">
                                          <p:val>
                                            <p:fltVal val="0"/>
                                          </p:val>
                                        </p:tav>
                                        <p:tav tm="100000">
                                          <p:val>
                                            <p:strVal val="#ppt_h"/>
                                          </p:val>
                                        </p:tav>
                                      </p:tavLst>
                                    </p:anim>
                                    <p:animEffect transition="in" filter="fade">
                                      <p:cBhvr>
                                        <p:cTn id="74" dur="500"/>
                                        <p:tgtEl>
                                          <p:spTgt spid="104"/>
                                        </p:tgtEl>
                                      </p:cBhvr>
                                    </p:animEffect>
                                  </p:childTnLst>
                                </p:cTn>
                              </p:par>
                              <p:par>
                                <p:cTn id="75" presetID="22" presetClass="entr" presetSubtype="2" fill="hold" grpId="0" nodeType="withEffect">
                                  <p:stCondLst>
                                    <p:cond delay="0"/>
                                  </p:stCondLst>
                                  <p:childTnLst>
                                    <p:set>
                                      <p:cBhvr>
                                        <p:cTn id="76" dur="1" fill="hold">
                                          <p:stCondLst>
                                            <p:cond delay="0"/>
                                          </p:stCondLst>
                                        </p:cTn>
                                        <p:tgtEl>
                                          <p:spTgt spid="81"/>
                                        </p:tgtEl>
                                        <p:attrNameLst>
                                          <p:attrName>style.visibility</p:attrName>
                                        </p:attrNameLst>
                                      </p:cBhvr>
                                      <p:to>
                                        <p:strVal val="visible"/>
                                      </p:to>
                                    </p:set>
                                    <p:animEffect transition="in" filter="wipe(right)">
                                      <p:cBhvr>
                                        <p:cTn id="77" dur="500"/>
                                        <p:tgtEl>
                                          <p:spTgt spid="81"/>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nodeType="clickEffect">
                                  <p:stCondLst>
                                    <p:cond delay="0"/>
                                  </p:stCondLst>
                                  <p:childTnLst>
                                    <p:set>
                                      <p:cBhvr>
                                        <p:cTn id="81" dur="1" fill="hold">
                                          <p:stCondLst>
                                            <p:cond delay="0"/>
                                          </p:stCondLst>
                                        </p:cTn>
                                        <p:tgtEl>
                                          <p:spTgt spid="108"/>
                                        </p:tgtEl>
                                        <p:attrNameLst>
                                          <p:attrName>style.visibility</p:attrName>
                                        </p:attrNameLst>
                                      </p:cBhvr>
                                      <p:to>
                                        <p:strVal val="visible"/>
                                      </p:to>
                                    </p:set>
                                    <p:anim calcmode="lin" valueType="num">
                                      <p:cBhvr>
                                        <p:cTn id="82" dur="500" fill="hold"/>
                                        <p:tgtEl>
                                          <p:spTgt spid="108"/>
                                        </p:tgtEl>
                                        <p:attrNameLst>
                                          <p:attrName>ppt_w</p:attrName>
                                        </p:attrNameLst>
                                      </p:cBhvr>
                                      <p:tavLst>
                                        <p:tav tm="0">
                                          <p:val>
                                            <p:fltVal val="0"/>
                                          </p:val>
                                        </p:tav>
                                        <p:tav tm="100000">
                                          <p:val>
                                            <p:strVal val="#ppt_w"/>
                                          </p:val>
                                        </p:tav>
                                      </p:tavLst>
                                    </p:anim>
                                    <p:anim calcmode="lin" valueType="num">
                                      <p:cBhvr>
                                        <p:cTn id="83" dur="500" fill="hold"/>
                                        <p:tgtEl>
                                          <p:spTgt spid="108"/>
                                        </p:tgtEl>
                                        <p:attrNameLst>
                                          <p:attrName>ppt_h</p:attrName>
                                        </p:attrNameLst>
                                      </p:cBhvr>
                                      <p:tavLst>
                                        <p:tav tm="0">
                                          <p:val>
                                            <p:fltVal val="0"/>
                                          </p:val>
                                        </p:tav>
                                        <p:tav tm="100000">
                                          <p:val>
                                            <p:strVal val="#ppt_h"/>
                                          </p:val>
                                        </p:tav>
                                      </p:tavLst>
                                    </p:anim>
                                    <p:animEffect transition="in" filter="fade">
                                      <p:cBhvr>
                                        <p:cTn id="84" dur="500"/>
                                        <p:tgtEl>
                                          <p:spTgt spid="108"/>
                                        </p:tgtEl>
                                      </p:cBhvr>
                                    </p:animEffect>
                                  </p:childTnLst>
                                </p:cTn>
                              </p:par>
                              <p:par>
                                <p:cTn id="85" presetID="22" presetClass="entr" presetSubtype="2" fill="hold" grpId="0" nodeType="withEffect">
                                  <p:stCondLst>
                                    <p:cond delay="0"/>
                                  </p:stCondLst>
                                  <p:childTnLst>
                                    <p:set>
                                      <p:cBhvr>
                                        <p:cTn id="86" dur="1" fill="hold">
                                          <p:stCondLst>
                                            <p:cond delay="0"/>
                                          </p:stCondLst>
                                        </p:cTn>
                                        <p:tgtEl>
                                          <p:spTgt spid="85"/>
                                        </p:tgtEl>
                                        <p:attrNameLst>
                                          <p:attrName>style.visibility</p:attrName>
                                        </p:attrNameLst>
                                      </p:cBhvr>
                                      <p:to>
                                        <p:strVal val="visible"/>
                                      </p:to>
                                    </p:set>
                                    <p:animEffect transition="in" filter="wipe(right)">
                                      <p:cBhvr>
                                        <p:cTn id="87" dur="500"/>
                                        <p:tgtEl>
                                          <p:spTgt spid="85"/>
                                        </p:tgtEl>
                                      </p:cBhvr>
                                    </p:animEffect>
                                  </p:childTnLst>
                                </p:cTn>
                              </p:par>
                            </p:childTnLst>
                          </p:cTn>
                        </p:par>
                      </p:childTnLst>
                    </p:cTn>
                  </p:par>
                  <p:par>
                    <p:cTn id="88" fill="hold">
                      <p:stCondLst>
                        <p:cond delay="indefinite"/>
                      </p:stCondLst>
                      <p:childTnLst>
                        <p:par>
                          <p:cTn id="89" fill="hold">
                            <p:stCondLst>
                              <p:cond delay="0"/>
                            </p:stCondLst>
                            <p:childTnLst>
                              <p:par>
                                <p:cTn id="90" presetID="53" presetClass="entr" presetSubtype="16" fill="hold" nodeType="clickEffect">
                                  <p:stCondLst>
                                    <p:cond delay="0"/>
                                  </p:stCondLst>
                                  <p:childTnLst>
                                    <p:set>
                                      <p:cBhvr>
                                        <p:cTn id="91" dur="1" fill="hold">
                                          <p:stCondLst>
                                            <p:cond delay="0"/>
                                          </p:stCondLst>
                                        </p:cTn>
                                        <p:tgtEl>
                                          <p:spTgt spid="111"/>
                                        </p:tgtEl>
                                        <p:attrNameLst>
                                          <p:attrName>style.visibility</p:attrName>
                                        </p:attrNameLst>
                                      </p:cBhvr>
                                      <p:to>
                                        <p:strVal val="visible"/>
                                      </p:to>
                                    </p:set>
                                    <p:anim calcmode="lin" valueType="num">
                                      <p:cBhvr>
                                        <p:cTn id="92" dur="500" fill="hold"/>
                                        <p:tgtEl>
                                          <p:spTgt spid="111"/>
                                        </p:tgtEl>
                                        <p:attrNameLst>
                                          <p:attrName>ppt_w</p:attrName>
                                        </p:attrNameLst>
                                      </p:cBhvr>
                                      <p:tavLst>
                                        <p:tav tm="0">
                                          <p:val>
                                            <p:fltVal val="0"/>
                                          </p:val>
                                        </p:tav>
                                        <p:tav tm="100000">
                                          <p:val>
                                            <p:strVal val="#ppt_w"/>
                                          </p:val>
                                        </p:tav>
                                      </p:tavLst>
                                    </p:anim>
                                    <p:anim calcmode="lin" valueType="num">
                                      <p:cBhvr>
                                        <p:cTn id="93" dur="500" fill="hold"/>
                                        <p:tgtEl>
                                          <p:spTgt spid="111"/>
                                        </p:tgtEl>
                                        <p:attrNameLst>
                                          <p:attrName>ppt_h</p:attrName>
                                        </p:attrNameLst>
                                      </p:cBhvr>
                                      <p:tavLst>
                                        <p:tav tm="0">
                                          <p:val>
                                            <p:fltVal val="0"/>
                                          </p:val>
                                        </p:tav>
                                        <p:tav tm="100000">
                                          <p:val>
                                            <p:strVal val="#ppt_h"/>
                                          </p:val>
                                        </p:tav>
                                      </p:tavLst>
                                    </p:anim>
                                    <p:animEffect transition="in" filter="fade">
                                      <p:cBhvr>
                                        <p:cTn id="94" dur="500"/>
                                        <p:tgtEl>
                                          <p:spTgt spid="111"/>
                                        </p:tgtEl>
                                      </p:cBhvr>
                                    </p:animEffect>
                                  </p:childTnLst>
                                </p:cTn>
                              </p:par>
                              <p:par>
                                <p:cTn id="95" presetID="22" presetClass="entr" presetSubtype="2" fill="hold" grpId="0" nodeType="withEffect">
                                  <p:stCondLst>
                                    <p:cond delay="0"/>
                                  </p:stCondLst>
                                  <p:childTnLst>
                                    <p:set>
                                      <p:cBhvr>
                                        <p:cTn id="96" dur="1" fill="hold">
                                          <p:stCondLst>
                                            <p:cond delay="0"/>
                                          </p:stCondLst>
                                        </p:cTn>
                                        <p:tgtEl>
                                          <p:spTgt spid="117"/>
                                        </p:tgtEl>
                                        <p:attrNameLst>
                                          <p:attrName>style.visibility</p:attrName>
                                        </p:attrNameLst>
                                      </p:cBhvr>
                                      <p:to>
                                        <p:strVal val="visible"/>
                                      </p:to>
                                    </p:set>
                                    <p:animEffect transition="in" filter="wipe(right)">
                                      <p:cBhvr>
                                        <p:cTn id="97" dur="500"/>
                                        <p:tgtEl>
                                          <p:spTgt spid="117"/>
                                        </p:tgtEl>
                                      </p:cBhvr>
                                    </p:animEffect>
                                  </p:childTnLst>
                                </p:cTn>
                              </p:par>
                            </p:childTnLst>
                          </p:cTn>
                        </p:par>
                      </p:childTnLst>
                    </p:cTn>
                  </p:par>
                  <p:par>
                    <p:cTn id="98" fill="hold">
                      <p:stCondLst>
                        <p:cond delay="indefinite"/>
                      </p:stCondLst>
                      <p:childTnLst>
                        <p:par>
                          <p:cTn id="99" fill="hold">
                            <p:stCondLst>
                              <p:cond delay="0"/>
                            </p:stCondLst>
                            <p:childTnLst>
                              <p:par>
                                <p:cTn id="100" presetID="53" presetClass="entr" presetSubtype="16" fill="hold" nodeType="clickEffect">
                                  <p:stCondLst>
                                    <p:cond delay="0"/>
                                  </p:stCondLst>
                                  <p:childTnLst>
                                    <p:set>
                                      <p:cBhvr>
                                        <p:cTn id="101" dur="1" fill="hold">
                                          <p:stCondLst>
                                            <p:cond delay="0"/>
                                          </p:stCondLst>
                                        </p:cTn>
                                        <p:tgtEl>
                                          <p:spTgt spid="114"/>
                                        </p:tgtEl>
                                        <p:attrNameLst>
                                          <p:attrName>style.visibility</p:attrName>
                                        </p:attrNameLst>
                                      </p:cBhvr>
                                      <p:to>
                                        <p:strVal val="visible"/>
                                      </p:to>
                                    </p:set>
                                    <p:anim calcmode="lin" valueType="num">
                                      <p:cBhvr>
                                        <p:cTn id="102" dur="500" fill="hold"/>
                                        <p:tgtEl>
                                          <p:spTgt spid="114"/>
                                        </p:tgtEl>
                                        <p:attrNameLst>
                                          <p:attrName>ppt_w</p:attrName>
                                        </p:attrNameLst>
                                      </p:cBhvr>
                                      <p:tavLst>
                                        <p:tav tm="0">
                                          <p:val>
                                            <p:fltVal val="0"/>
                                          </p:val>
                                        </p:tav>
                                        <p:tav tm="100000">
                                          <p:val>
                                            <p:strVal val="#ppt_w"/>
                                          </p:val>
                                        </p:tav>
                                      </p:tavLst>
                                    </p:anim>
                                    <p:anim calcmode="lin" valueType="num">
                                      <p:cBhvr>
                                        <p:cTn id="103" dur="500" fill="hold"/>
                                        <p:tgtEl>
                                          <p:spTgt spid="114"/>
                                        </p:tgtEl>
                                        <p:attrNameLst>
                                          <p:attrName>ppt_h</p:attrName>
                                        </p:attrNameLst>
                                      </p:cBhvr>
                                      <p:tavLst>
                                        <p:tav tm="0">
                                          <p:val>
                                            <p:fltVal val="0"/>
                                          </p:val>
                                        </p:tav>
                                        <p:tav tm="100000">
                                          <p:val>
                                            <p:strVal val="#ppt_h"/>
                                          </p:val>
                                        </p:tav>
                                      </p:tavLst>
                                    </p:anim>
                                    <p:animEffect transition="in" filter="fade">
                                      <p:cBhvr>
                                        <p:cTn id="104" dur="500"/>
                                        <p:tgtEl>
                                          <p:spTgt spid="114"/>
                                        </p:tgtEl>
                                      </p:cBhvr>
                                    </p:animEffect>
                                  </p:childTnLst>
                                </p:cTn>
                              </p:par>
                              <p:par>
                                <p:cTn id="105" presetID="22" presetClass="entr" presetSubtype="2" fill="hold" grpId="0" nodeType="withEffect">
                                  <p:stCondLst>
                                    <p:cond delay="0"/>
                                  </p:stCondLst>
                                  <p:childTnLst>
                                    <p:set>
                                      <p:cBhvr>
                                        <p:cTn id="106" dur="1" fill="hold">
                                          <p:stCondLst>
                                            <p:cond delay="0"/>
                                          </p:stCondLst>
                                        </p:cTn>
                                        <p:tgtEl>
                                          <p:spTgt spid="118"/>
                                        </p:tgtEl>
                                        <p:attrNameLst>
                                          <p:attrName>style.visibility</p:attrName>
                                        </p:attrNameLst>
                                      </p:cBhvr>
                                      <p:to>
                                        <p:strVal val="visible"/>
                                      </p:to>
                                    </p:set>
                                    <p:animEffect transition="in" filter="wipe(right)">
                                      <p:cBhvr>
                                        <p:cTn id="107" dur="500"/>
                                        <p:tgtEl>
                                          <p:spTgt spid="118"/>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98"/>
                                        </p:tgtEl>
                                        <p:attrNameLst>
                                          <p:attrName>style.visibility</p:attrName>
                                        </p:attrNameLst>
                                      </p:cBhvr>
                                      <p:to>
                                        <p:strVal val="visible"/>
                                      </p:to>
                                    </p:set>
                                    <p:anim calcmode="lin" valueType="num">
                                      <p:cBhvr>
                                        <p:cTn id="112" dur="500" fill="hold"/>
                                        <p:tgtEl>
                                          <p:spTgt spid="98"/>
                                        </p:tgtEl>
                                        <p:attrNameLst>
                                          <p:attrName>ppt_w</p:attrName>
                                        </p:attrNameLst>
                                      </p:cBhvr>
                                      <p:tavLst>
                                        <p:tav tm="0">
                                          <p:val>
                                            <p:fltVal val="0"/>
                                          </p:val>
                                        </p:tav>
                                        <p:tav tm="100000">
                                          <p:val>
                                            <p:strVal val="#ppt_w"/>
                                          </p:val>
                                        </p:tav>
                                      </p:tavLst>
                                    </p:anim>
                                    <p:anim calcmode="lin" valueType="num">
                                      <p:cBhvr>
                                        <p:cTn id="113" dur="500" fill="hold"/>
                                        <p:tgtEl>
                                          <p:spTgt spid="98"/>
                                        </p:tgtEl>
                                        <p:attrNameLst>
                                          <p:attrName>ppt_h</p:attrName>
                                        </p:attrNameLst>
                                      </p:cBhvr>
                                      <p:tavLst>
                                        <p:tav tm="0">
                                          <p:val>
                                            <p:fltVal val="0"/>
                                          </p:val>
                                        </p:tav>
                                        <p:tav tm="100000">
                                          <p:val>
                                            <p:strVal val="#ppt_h"/>
                                          </p:val>
                                        </p:tav>
                                      </p:tavLst>
                                    </p:anim>
                                    <p:animEffect transition="in" filter="fade">
                                      <p:cBhvr>
                                        <p:cTn id="114" dur="500"/>
                                        <p:tgtEl>
                                          <p:spTgt spid="98"/>
                                        </p:tgtEl>
                                      </p:cBhvr>
                                    </p:animEffect>
                                  </p:childTnLst>
                                </p:cTn>
                              </p:par>
                              <p:par>
                                <p:cTn id="115" presetID="22" presetClass="entr" presetSubtype="2" fill="hold" grpId="0" nodeType="withEffect">
                                  <p:stCondLst>
                                    <p:cond delay="0"/>
                                  </p:stCondLst>
                                  <p:childTnLst>
                                    <p:set>
                                      <p:cBhvr>
                                        <p:cTn id="116" dur="1" fill="hold">
                                          <p:stCondLst>
                                            <p:cond delay="0"/>
                                          </p:stCondLst>
                                        </p:cTn>
                                        <p:tgtEl>
                                          <p:spTgt spid="119"/>
                                        </p:tgtEl>
                                        <p:attrNameLst>
                                          <p:attrName>style.visibility</p:attrName>
                                        </p:attrNameLst>
                                      </p:cBhvr>
                                      <p:to>
                                        <p:strVal val="visible"/>
                                      </p:to>
                                    </p:set>
                                    <p:animEffect transition="in" filter="wipe(right)">
                                      <p:cBhvr>
                                        <p:cTn id="117" dur="5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p:bldP spid="38" grpId="0"/>
      <p:bldP spid="42" grpId="0"/>
      <p:bldP spid="52" grpId="0"/>
      <p:bldP spid="56" grpId="0"/>
      <p:bldP spid="73" grpId="0"/>
      <p:bldP spid="77" grpId="0"/>
      <p:bldP spid="81" grpId="0"/>
      <p:bldP spid="85" grpId="0"/>
      <p:bldP spid="117" grpId="0"/>
      <p:bldP spid="118" grpId="0"/>
      <p:bldP spid="1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grpSp>
        <p:nvGrpSpPr>
          <p:cNvPr id="67" name="Group 48">
            <a:extLst>
              <a:ext uri="{FF2B5EF4-FFF2-40B4-BE49-F238E27FC236}">
                <a16:creationId xmlns:a16="http://schemas.microsoft.com/office/drawing/2014/main" id="{2CF886FF-AAD6-4415-98DC-E650B8A6ADB7}"/>
              </a:ext>
            </a:extLst>
          </p:cNvPr>
          <p:cNvGrpSpPr/>
          <p:nvPr/>
        </p:nvGrpSpPr>
        <p:grpSpPr>
          <a:xfrm>
            <a:off x="-1171535"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sp>
        <p:nvSpPr>
          <p:cNvPr id="120" name="TextBox 30">
            <a:extLst>
              <a:ext uri="{FF2B5EF4-FFF2-40B4-BE49-F238E27FC236}">
                <a16:creationId xmlns:a16="http://schemas.microsoft.com/office/drawing/2014/main" id="{536A67F6-428D-4282-B919-2B8619C3AE26}"/>
              </a:ext>
            </a:extLst>
          </p:cNvPr>
          <p:cNvSpPr txBox="1"/>
          <p:nvPr/>
        </p:nvSpPr>
        <p:spPr>
          <a:xfrm>
            <a:off x="3330818" y="296939"/>
            <a:ext cx="7357877"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الأشكال الشائعة للجلوس في التدريب الحضوري </a:t>
            </a:r>
            <a:endParaRPr lang="en-US" sz="3600" b="1" dirty="0">
              <a:solidFill>
                <a:srgbClr val="FF5969"/>
              </a:solidFill>
              <a:latin typeface="Tw Cen MT" panose="020B0602020104020603" pitchFamily="34" charset="0"/>
            </a:endParaRPr>
          </a:p>
        </p:txBody>
      </p:sp>
      <p:grpSp>
        <p:nvGrpSpPr>
          <p:cNvPr id="35" name="مجموعة 34">
            <a:extLst>
              <a:ext uri="{FF2B5EF4-FFF2-40B4-BE49-F238E27FC236}">
                <a16:creationId xmlns:a16="http://schemas.microsoft.com/office/drawing/2014/main" id="{A7579EA3-A9EB-4131-8D3E-BBCF73CF9505}"/>
              </a:ext>
            </a:extLst>
          </p:cNvPr>
          <p:cNvGrpSpPr/>
          <p:nvPr/>
        </p:nvGrpSpPr>
        <p:grpSpPr>
          <a:xfrm>
            <a:off x="9910151" y="1092163"/>
            <a:ext cx="457200" cy="707886"/>
            <a:chOff x="9583325" y="2049462"/>
            <a:chExt cx="563653" cy="834425"/>
          </a:xfrm>
        </p:grpSpPr>
        <p:sp>
          <p:nvSpPr>
            <p:cNvPr id="36" name="Oval 5">
              <a:extLst>
                <a:ext uri="{FF2B5EF4-FFF2-40B4-BE49-F238E27FC236}">
                  <a16:creationId xmlns:a16="http://schemas.microsoft.com/office/drawing/2014/main" id="{DDC8CAC5-9AB8-42BA-9481-76A3EEC2C9AB}"/>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7" name="TextBox 6">
              <a:extLst>
                <a:ext uri="{FF2B5EF4-FFF2-40B4-BE49-F238E27FC236}">
                  <a16:creationId xmlns:a16="http://schemas.microsoft.com/office/drawing/2014/main" id="{00764168-059B-4EC0-9E13-4BCB129326EA}"/>
                </a:ext>
              </a:extLst>
            </p:cNvPr>
            <p:cNvSpPr txBox="1"/>
            <p:nvPr/>
          </p:nvSpPr>
          <p:spPr>
            <a:xfrm>
              <a:off x="9815538" y="2049462"/>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4000" b="1" dirty="0">
                  <a:ln>
                    <a:solidFill>
                      <a:schemeClr val="bg1">
                        <a:lumMod val="50000"/>
                      </a:schemeClr>
                    </a:solidFill>
                  </a:ln>
                  <a:solidFill>
                    <a:schemeClr val="bg1"/>
                  </a:solidFill>
                  <a:latin typeface="Tw Cen MT" panose="020B0602020104020603" pitchFamily="34" charset="0"/>
                </a:rPr>
                <a:t>1</a:t>
              </a:r>
            </a:p>
          </p:txBody>
        </p:sp>
      </p:grpSp>
      <p:sp>
        <p:nvSpPr>
          <p:cNvPr id="38" name="TextBox 16">
            <a:extLst>
              <a:ext uri="{FF2B5EF4-FFF2-40B4-BE49-F238E27FC236}">
                <a16:creationId xmlns:a16="http://schemas.microsoft.com/office/drawing/2014/main" id="{A3E8CF78-DA47-4D59-8EBB-0435ED90FED3}"/>
              </a:ext>
            </a:extLst>
          </p:cNvPr>
          <p:cNvSpPr txBox="1"/>
          <p:nvPr/>
        </p:nvSpPr>
        <p:spPr>
          <a:xfrm>
            <a:off x="7068949" y="120488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المجموعات الصغيرة</a:t>
            </a:r>
            <a:endParaRPr lang="en-US" sz="2000" b="1" dirty="0">
              <a:solidFill>
                <a:srgbClr val="FF5969"/>
              </a:solidFill>
              <a:latin typeface="Tw Cen MT" panose="020B0602020104020603" pitchFamily="34" charset="0"/>
            </a:endParaRPr>
          </a:p>
        </p:txBody>
      </p:sp>
      <p:grpSp>
        <p:nvGrpSpPr>
          <p:cNvPr id="39" name="مجموعة 38">
            <a:extLst>
              <a:ext uri="{FF2B5EF4-FFF2-40B4-BE49-F238E27FC236}">
                <a16:creationId xmlns:a16="http://schemas.microsoft.com/office/drawing/2014/main" id="{2778DA64-2187-410C-B3CB-FA94A39E36B7}"/>
              </a:ext>
            </a:extLst>
          </p:cNvPr>
          <p:cNvGrpSpPr/>
          <p:nvPr/>
        </p:nvGrpSpPr>
        <p:grpSpPr>
          <a:xfrm>
            <a:off x="9907685" y="1801163"/>
            <a:ext cx="457200" cy="707886"/>
            <a:chOff x="9583325" y="2043935"/>
            <a:chExt cx="563653" cy="834425"/>
          </a:xfrm>
        </p:grpSpPr>
        <p:sp>
          <p:nvSpPr>
            <p:cNvPr id="40" name="Oval 5">
              <a:extLst>
                <a:ext uri="{FF2B5EF4-FFF2-40B4-BE49-F238E27FC236}">
                  <a16:creationId xmlns:a16="http://schemas.microsoft.com/office/drawing/2014/main" id="{A14F27A0-E451-440A-8F0E-208E077B6268}"/>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1" name="TextBox 6">
              <a:extLst>
                <a:ext uri="{FF2B5EF4-FFF2-40B4-BE49-F238E27FC236}">
                  <a16:creationId xmlns:a16="http://schemas.microsoft.com/office/drawing/2014/main" id="{24059192-525E-410D-8D35-A1441CB512AE}"/>
                </a:ext>
              </a:extLst>
            </p:cNvPr>
            <p:cNvSpPr txBox="1"/>
            <p:nvPr/>
          </p:nvSpPr>
          <p:spPr>
            <a:xfrm>
              <a:off x="9814947"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2</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42" name="TextBox 16">
            <a:extLst>
              <a:ext uri="{FF2B5EF4-FFF2-40B4-BE49-F238E27FC236}">
                <a16:creationId xmlns:a16="http://schemas.microsoft.com/office/drawing/2014/main" id="{2276EE36-0B32-45C7-99CC-098D8B85709E}"/>
              </a:ext>
            </a:extLst>
          </p:cNvPr>
          <p:cNvSpPr txBox="1"/>
          <p:nvPr/>
        </p:nvSpPr>
        <p:spPr>
          <a:xfrm>
            <a:off x="7039388" y="1928326"/>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نصف الحلقي</a:t>
            </a:r>
            <a:endParaRPr lang="en-US" sz="2000" b="1" dirty="0">
              <a:solidFill>
                <a:srgbClr val="FF5969"/>
              </a:solidFill>
              <a:latin typeface="Tw Cen MT" panose="020B0602020104020603" pitchFamily="34" charset="0"/>
            </a:endParaRPr>
          </a:p>
        </p:txBody>
      </p:sp>
      <p:grpSp>
        <p:nvGrpSpPr>
          <p:cNvPr id="49" name="مجموعة 48">
            <a:extLst>
              <a:ext uri="{FF2B5EF4-FFF2-40B4-BE49-F238E27FC236}">
                <a16:creationId xmlns:a16="http://schemas.microsoft.com/office/drawing/2014/main" id="{6A234347-45B9-428B-AC9A-488AAECE449F}"/>
              </a:ext>
            </a:extLst>
          </p:cNvPr>
          <p:cNvGrpSpPr/>
          <p:nvPr/>
        </p:nvGrpSpPr>
        <p:grpSpPr>
          <a:xfrm>
            <a:off x="9914573" y="2545320"/>
            <a:ext cx="457200" cy="707886"/>
            <a:chOff x="9583325" y="2041586"/>
            <a:chExt cx="563653" cy="834425"/>
          </a:xfrm>
        </p:grpSpPr>
        <p:sp>
          <p:nvSpPr>
            <p:cNvPr id="50" name="Oval 5">
              <a:extLst>
                <a:ext uri="{FF2B5EF4-FFF2-40B4-BE49-F238E27FC236}">
                  <a16:creationId xmlns:a16="http://schemas.microsoft.com/office/drawing/2014/main" id="{98603F82-C7CE-4CD5-AA2C-CB6A6EBCEB6A}"/>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1" name="TextBox 6">
              <a:extLst>
                <a:ext uri="{FF2B5EF4-FFF2-40B4-BE49-F238E27FC236}">
                  <a16:creationId xmlns:a16="http://schemas.microsoft.com/office/drawing/2014/main" id="{7B84A603-E1C8-46EB-A53E-55AE707DC766}"/>
                </a:ext>
              </a:extLst>
            </p:cNvPr>
            <p:cNvSpPr txBox="1"/>
            <p:nvPr/>
          </p:nvSpPr>
          <p:spPr>
            <a:xfrm>
              <a:off x="9815538" y="2041586"/>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3</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52" name="TextBox 16">
            <a:extLst>
              <a:ext uri="{FF2B5EF4-FFF2-40B4-BE49-F238E27FC236}">
                <a16:creationId xmlns:a16="http://schemas.microsoft.com/office/drawing/2014/main" id="{0438FFA0-C787-401F-9753-A1152C0A895F}"/>
              </a:ext>
            </a:extLst>
          </p:cNvPr>
          <p:cNvSpPr txBox="1"/>
          <p:nvPr/>
        </p:nvSpPr>
        <p:spPr>
          <a:xfrm>
            <a:off x="7041778" y="2651772"/>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البيضاوي</a:t>
            </a:r>
            <a:endParaRPr lang="en-US" sz="2000" b="1" dirty="0">
              <a:solidFill>
                <a:srgbClr val="FF5969"/>
              </a:solidFill>
              <a:latin typeface="Tw Cen MT" panose="020B0602020104020603" pitchFamily="34" charset="0"/>
            </a:endParaRPr>
          </a:p>
        </p:txBody>
      </p:sp>
      <p:grpSp>
        <p:nvGrpSpPr>
          <p:cNvPr id="53" name="مجموعة 52">
            <a:extLst>
              <a:ext uri="{FF2B5EF4-FFF2-40B4-BE49-F238E27FC236}">
                <a16:creationId xmlns:a16="http://schemas.microsoft.com/office/drawing/2014/main" id="{19741BFB-382D-4721-95D5-BE6860F3B425}"/>
              </a:ext>
            </a:extLst>
          </p:cNvPr>
          <p:cNvGrpSpPr/>
          <p:nvPr/>
        </p:nvGrpSpPr>
        <p:grpSpPr>
          <a:xfrm>
            <a:off x="9907685" y="3208963"/>
            <a:ext cx="457200" cy="707886"/>
            <a:chOff x="9583325" y="2019754"/>
            <a:chExt cx="563653" cy="834425"/>
          </a:xfrm>
        </p:grpSpPr>
        <p:sp>
          <p:nvSpPr>
            <p:cNvPr id="54" name="Oval 5">
              <a:extLst>
                <a:ext uri="{FF2B5EF4-FFF2-40B4-BE49-F238E27FC236}">
                  <a16:creationId xmlns:a16="http://schemas.microsoft.com/office/drawing/2014/main" id="{4316F4AB-176E-4959-8C98-14DEA62A0570}"/>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6">
              <a:extLst>
                <a:ext uri="{FF2B5EF4-FFF2-40B4-BE49-F238E27FC236}">
                  <a16:creationId xmlns:a16="http://schemas.microsoft.com/office/drawing/2014/main" id="{BA9AFB40-E224-4B3B-92C2-670D51E69770}"/>
                </a:ext>
              </a:extLst>
            </p:cNvPr>
            <p:cNvSpPr txBox="1"/>
            <p:nvPr/>
          </p:nvSpPr>
          <p:spPr>
            <a:xfrm>
              <a:off x="9799692" y="2019754"/>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4</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56" name="TextBox 16">
            <a:extLst>
              <a:ext uri="{FF2B5EF4-FFF2-40B4-BE49-F238E27FC236}">
                <a16:creationId xmlns:a16="http://schemas.microsoft.com/office/drawing/2014/main" id="{50B8C468-C602-4044-A9D3-26B7553A2F2B}"/>
              </a:ext>
            </a:extLst>
          </p:cNvPr>
          <p:cNvSpPr txBox="1"/>
          <p:nvPr/>
        </p:nvSpPr>
        <p:spPr>
          <a:xfrm>
            <a:off x="7012217" y="3375218"/>
            <a:ext cx="2746470" cy="400110"/>
          </a:xfrm>
          <a:prstGeom prst="rect">
            <a:avLst/>
          </a:prstGeom>
          <a:noFill/>
        </p:spPr>
        <p:txBody>
          <a:bodyPr wrap="square" rtlCol="0">
            <a:spAutoFit/>
          </a:bodyPr>
          <a:lstStyle/>
          <a:p>
            <a:pPr algn="r" rtl="1"/>
            <a:r>
              <a:rPr lang="ar-YE" sz="2000" b="1" dirty="0">
                <a:solidFill>
                  <a:srgbClr val="FF5969"/>
                </a:solidFill>
                <a:latin typeface="Tw Cen MT" panose="020B0602020104020603" pitchFamily="34" charset="0"/>
              </a:rPr>
              <a:t>شكل حرف </a:t>
            </a:r>
            <a:r>
              <a:rPr lang="en-US" sz="2000" b="1" dirty="0">
                <a:solidFill>
                  <a:srgbClr val="FF5969"/>
                </a:solidFill>
                <a:latin typeface="Tw Cen MT" panose="020B0602020104020603" pitchFamily="34" charset="0"/>
              </a:rPr>
              <a:t>U</a:t>
            </a:r>
          </a:p>
        </p:txBody>
      </p:sp>
      <p:grpSp>
        <p:nvGrpSpPr>
          <p:cNvPr id="61" name="مجموعة 60">
            <a:extLst>
              <a:ext uri="{FF2B5EF4-FFF2-40B4-BE49-F238E27FC236}">
                <a16:creationId xmlns:a16="http://schemas.microsoft.com/office/drawing/2014/main" id="{D0E2D358-F9FC-4E98-BBB9-5BE55272D07C}"/>
              </a:ext>
            </a:extLst>
          </p:cNvPr>
          <p:cNvGrpSpPr/>
          <p:nvPr/>
        </p:nvGrpSpPr>
        <p:grpSpPr>
          <a:xfrm>
            <a:off x="9907685" y="3997363"/>
            <a:ext cx="457200" cy="707886"/>
            <a:chOff x="9583325" y="2043935"/>
            <a:chExt cx="563653" cy="834425"/>
          </a:xfrm>
        </p:grpSpPr>
        <p:sp>
          <p:nvSpPr>
            <p:cNvPr id="66" name="Oval 5">
              <a:extLst>
                <a:ext uri="{FF2B5EF4-FFF2-40B4-BE49-F238E27FC236}">
                  <a16:creationId xmlns:a16="http://schemas.microsoft.com/office/drawing/2014/main" id="{40745483-0AFC-4E1C-AD14-DF309051406E}"/>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72" name="TextBox 6">
              <a:extLst>
                <a:ext uri="{FF2B5EF4-FFF2-40B4-BE49-F238E27FC236}">
                  <a16:creationId xmlns:a16="http://schemas.microsoft.com/office/drawing/2014/main" id="{06F3899E-C402-4F02-82F0-00960DBA4794}"/>
                </a:ext>
              </a:extLst>
            </p:cNvPr>
            <p:cNvSpPr txBox="1"/>
            <p:nvPr/>
          </p:nvSpPr>
          <p:spPr>
            <a:xfrm>
              <a:off x="9815538"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5</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73" name="TextBox 16">
            <a:extLst>
              <a:ext uri="{FF2B5EF4-FFF2-40B4-BE49-F238E27FC236}">
                <a16:creationId xmlns:a16="http://schemas.microsoft.com/office/drawing/2014/main" id="{7AC4E1FA-FB88-4707-AE65-20BF05B6DFDC}"/>
              </a:ext>
            </a:extLst>
          </p:cNvPr>
          <p:cNvSpPr txBox="1"/>
          <p:nvPr/>
        </p:nvSpPr>
        <p:spPr>
          <a:xfrm>
            <a:off x="7011022" y="4098664"/>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المربع</a:t>
            </a:r>
            <a:endParaRPr lang="en-US" sz="2000" b="1" dirty="0">
              <a:solidFill>
                <a:srgbClr val="FF5969"/>
              </a:solidFill>
              <a:latin typeface="Tw Cen MT" panose="020B0602020104020603" pitchFamily="34" charset="0"/>
            </a:endParaRPr>
          </a:p>
        </p:txBody>
      </p:sp>
      <p:sp>
        <p:nvSpPr>
          <p:cNvPr id="77" name="TextBox 16">
            <a:extLst>
              <a:ext uri="{FF2B5EF4-FFF2-40B4-BE49-F238E27FC236}">
                <a16:creationId xmlns:a16="http://schemas.microsoft.com/office/drawing/2014/main" id="{66115D9A-90E2-4D0D-8250-8E2696558836}"/>
              </a:ext>
            </a:extLst>
          </p:cNvPr>
          <p:cNvSpPr txBox="1"/>
          <p:nvPr/>
        </p:nvSpPr>
        <p:spPr>
          <a:xfrm>
            <a:off x="3061763" y="120488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الدائري</a:t>
            </a:r>
            <a:endParaRPr lang="en-US" sz="2000" b="1" dirty="0">
              <a:solidFill>
                <a:srgbClr val="FF5969"/>
              </a:solidFill>
              <a:latin typeface="Tw Cen MT" panose="020B0602020104020603" pitchFamily="34" charset="0"/>
            </a:endParaRPr>
          </a:p>
        </p:txBody>
      </p:sp>
      <p:sp>
        <p:nvSpPr>
          <p:cNvPr id="81" name="TextBox 16">
            <a:extLst>
              <a:ext uri="{FF2B5EF4-FFF2-40B4-BE49-F238E27FC236}">
                <a16:creationId xmlns:a16="http://schemas.microsoft.com/office/drawing/2014/main" id="{1CD3C0E9-0EA4-4C22-9836-307A90A4CC77}"/>
              </a:ext>
            </a:extLst>
          </p:cNvPr>
          <p:cNvSpPr txBox="1"/>
          <p:nvPr/>
        </p:nvSpPr>
        <p:spPr>
          <a:xfrm>
            <a:off x="3064153" y="1928326"/>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المصفوف</a:t>
            </a:r>
            <a:endParaRPr lang="en-US" sz="2000" b="1" dirty="0">
              <a:solidFill>
                <a:srgbClr val="FF5969"/>
              </a:solidFill>
              <a:latin typeface="Tw Cen MT" panose="020B0602020104020603" pitchFamily="34" charset="0"/>
            </a:endParaRPr>
          </a:p>
        </p:txBody>
      </p:sp>
      <p:sp>
        <p:nvSpPr>
          <p:cNvPr id="85" name="TextBox 16">
            <a:extLst>
              <a:ext uri="{FF2B5EF4-FFF2-40B4-BE49-F238E27FC236}">
                <a16:creationId xmlns:a16="http://schemas.microsoft.com/office/drawing/2014/main" id="{E98D97ED-7CF0-4F6E-A9CA-668FD700A992}"/>
              </a:ext>
            </a:extLst>
          </p:cNvPr>
          <p:cNvSpPr txBox="1"/>
          <p:nvPr/>
        </p:nvSpPr>
        <p:spPr>
          <a:xfrm>
            <a:off x="3034592" y="2651772"/>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الشكل الموازي</a:t>
            </a:r>
            <a:endParaRPr lang="en-US" sz="2000" b="1" dirty="0">
              <a:solidFill>
                <a:srgbClr val="FF5969"/>
              </a:solidFill>
              <a:latin typeface="Tw Cen MT" panose="020B0602020104020603" pitchFamily="34" charset="0"/>
            </a:endParaRPr>
          </a:p>
        </p:txBody>
      </p:sp>
      <p:grpSp>
        <p:nvGrpSpPr>
          <p:cNvPr id="98" name="مجموعة 97">
            <a:extLst>
              <a:ext uri="{FF2B5EF4-FFF2-40B4-BE49-F238E27FC236}">
                <a16:creationId xmlns:a16="http://schemas.microsoft.com/office/drawing/2014/main" id="{92075B0D-B07D-4B0E-B898-BB2849016AC2}"/>
              </a:ext>
            </a:extLst>
          </p:cNvPr>
          <p:cNvGrpSpPr/>
          <p:nvPr/>
        </p:nvGrpSpPr>
        <p:grpSpPr>
          <a:xfrm>
            <a:off x="8258825" y="4901422"/>
            <a:ext cx="764265" cy="707886"/>
            <a:chOff x="9417149" y="2022762"/>
            <a:chExt cx="942214" cy="834425"/>
          </a:xfrm>
        </p:grpSpPr>
        <p:sp>
          <p:nvSpPr>
            <p:cNvPr id="99" name="Oval 5">
              <a:extLst>
                <a:ext uri="{FF2B5EF4-FFF2-40B4-BE49-F238E27FC236}">
                  <a16:creationId xmlns:a16="http://schemas.microsoft.com/office/drawing/2014/main" id="{7EFA6A37-876D-4907-A824-E25072B686D4}"/>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0" name="TextBox 6">
              <a:extLst>
                <a:ext uri="{FF2B5EF4-FFF2-40B4-BE49-F238E27FC236}">
                  <a16:creationId xmlns:a16="http://schemas.microsoft.com/office/drawing/2014/main" id="{A58A5896-6244-47A1-8E98-E58A8764D1C6}"/>
                </a:ext>
              </a:extLst>
            </p:cNvPr>
            <p:cNvSpPr txBox="1"/>
            <p:nvPr/>
          </p:nvSpPr>
          <p:spPr>
            <a:xfrm>
              <a:off x="9417149" y="2022762"/>
              <a:ext cx="942214"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11</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1" name="مجموعة 100">
            <a:extLst>
              <a:ext uri="{FF2B5EF4-FFF2-40B4-BE49-F238E27FC236}">
                <a16:creationId xmlns:a16="http://schemas.microsoft.com/office/drawing/2014/main" id="{A77F70CC-F1D1-4610-9B9D-4B6F1A1256E1}"/>
              </a:ext>
            </a:extLst>
          </p:cNvPr>
          <p:cNvGrpSpPr/>
          <p:nvPr/>
        </p:nvGrpSpPr>
        <p:grpSpPr>
          <a:xfrm>
            <a:off x="5901535" y="1092163"/>
            <a:ext cx="457200" cy="707886"/>
            <a:chOff x="9583325" y="2049462"/>
            <a:chExt cx="563653" cy="834425"/>
          </a:xfrm>
        </p:grpSpPr>
        <p:sp>
          <p:nvSpPr>
            <p:cNvPr id="102" name="Oval 5">
              <a:extLst>
                <a:ext uri="{FF2B5EF4-FFF2-40B4-BE49-F238E27FC236}">
                  <a16:creationId xmlns:a16="http://schemas.microsoft.com/office/drawing/2014/main" id="{8DB44CFF-E935-4EC3-B3A7-1CD2D259E88C}"/>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3" name="TextBox 6">
              <a:extLst>
                <a:ext uri="{FF2B5EF4-FFF2-40B4-BE49-F238E27FC236}">
                  <a16:creationId xmlns:a16="http://schemas.microsoft.com/office/drawing/2014/main" id="{C13E0F3F-EE3C-4BD3-9117-6B525744A62E}"/>
                </a:ext>
              </a:extLst>
            </p:cNvPr>
            <p:cNvSpPr txBox="1"/>
            <p:nvPr/>
          </p:nvSpPr>
          <p:spPr>
            <a:xfrm>
              <a:off x="9815538" y="2049462"/>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6</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4" name="مجموعة 103">
            <a:extLst>
              <a:ext uri="{FF2B5EF4-FFF2-40B4-BE49-F238E27FC236}">
                <a16:creationId xmlns:a16="http://schemas.microsoft.com/office/drawing/2014/main" id="{D64BFEB6-D235-40FC-BBFD-E2404849ED33}"/>
              </a:ext>
            </a:extLst>
          </p:cNvPr>
          <p:cNvGrpSpPr/>
          <p:nvPr/>
        </p:nvGrpSpPr>
        <p:grpSpPr>
          <a:xfrm>
            <a:off x="5899069" y="1801163"/>
            <a:ext cx="457200" cy="707886"/>
            <a:chOff x="9583325" y="2043935"/>
            <a:chExt cx="563653" cy="834425"/>
          </a:xfrm>
        </p:grpSpPr>
        <p:sp>
          <p:nvSpPr>
            <p:cNvPr id="105" name="Oval 5">
              <a:extLst>
                <a:ext uri="{FF2B5EF4-FFF2-40B4-BE49-F238E27FC236}">
                  <a16:creationId xmlns:a16="http://schemas.microsoft.com/office/drawing/2014/main" id="{2247C04A-144D-4FA7-A907-94A6F392E9F5}"/>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7" name="TextBox 6">
              <a:extLst>
                <a:ext uri="{FF2B5EF4-FFF2-40B4-BE49-F238E27FC236}">
                  <a16:creationId xmlns:a16="http://schemas.microsoft.com/office/drawing/2014/main" id="{CAF64821-A2C0-4E9C-AFC1-6A34FDAF82D4}"/>
                </a:ext>
              </a:extLst>
            </p:cNvPr>
            <p:cNvSpPr txBox="1"/>
            <p:nvPr/>
          </p:nvSpPr>
          <p:spPr>
            <a:xfrm>
              <a:off x="9814947" y="2043935"/>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7</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08" name="مجموعة 107">
            <a:extLst>
              <a:ext uri="{FF2B5EF4-FFF2-40B4-BE49-F238E27FC236}">
                <a16:creationId xmlns:a16="http://schemas.microsoft.com/office/drawing/2014/main" id="{566EE66C-2B26-460B-BBDD-01A1BD99AA9E}"/>
              </a:ext>
            </a:extLst>
          </p:cNvPr>
          <p:cNvGrpSpPr/>
          <p:nvPr/>
        </p:nvGrpSpPr>
        <p:grpSpPr>
          <a:xfrm>
            <a:off x="5905957" y="2545320"/>
            <a:ext cx="457200" cy="707886"/>
            <a:chOff x="9583325" y="2041586"/>
            <a:chExt cx="563653" cy="834425"/>
          </a:xfrm>
        </p:grpSpPr>
        <p:sp>
          <p:nvSpPr>
            <p:cNvPr id="109" name="Oval 5">
              <a:extLst>
                <a:ext uri="{FF2B5EF4-FFF2-40B4-BE49-F238E27FC236}">
                  <a16:creationId xmlns:a16="http://schemas.microsoft.com/office/drawing/2014/main" id="{4847DAF3-481C-408B-9A20-8F65028D5AFD}"/>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0" name="TextBox 6">
              <a:extLst>
                <a:ext uri="{FF2B5EF4-FFF2-40B4-BE49-F238E27FC236}">
                  <a16:creationId xmlns:a16="http://schemas.microsoft.com/office/drawing/2014/main" id="{8B60ED18-011B-4C48-80C6-5F1AC5FC1748}"/>
                </a:ext>
              </a:extLst>
            </p:cNvPr>
            <p:cNvSpPr txBox="1"/>
            <p:nvPr/>
          </p:nvSpPr>
          <p:spPr>
            <a:xfrm>
              <a:off x="9815538" y="2041586"/>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8</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11" name="مجموعة 110">
            <a:extLst>
              <a:ext uri="{FF2B5EF4-FFF2-40B4-BE49-F238E27FC236}">
                <a16:creationId xmlns:a16="http://schemas.microsoft.com/office/drawing/2014/main" id="{FFC127BA-961C-4479-BA59-24067B070349}"/>
              </a:ext>
            </a:extLst>
          </p:cNvPr>
          <p:cNvGrpSpPr/>
          <p:nvPr/>
        </p:nvGrpSpPr>
        <p:grpSpPr>
          <a:xfrm>
            <a:off x="5899069" y="3208963"/>
            <a:ext cx="457200" cy="707886"/>
            <a:chOff x="9583325" y="2019754"/>
            <a:chExt cx="563653" cy="834425"/>
          </a:xfrm>
        </p:grpSpPr>
        <p:sp>
          <p:nvSpPr>
            <p:cNvPr id="112" name="Oval 5">
              <a:extLst>
                <a:ext uri="{FF2B5EF4-FFF2-40B4-BE49-F238E27FC236}">
                  <a16:creationId xmlns:a16="http://schemas.microsoft.com/office/drawing/2014/main" id="{E3CA6186-39B3-480B-B11F-FDAA8B82673D}"/>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3" name="TextBox 6">
              <a:extLst>
                <a:ext uri="{FF2B5EF4-FFF2-40B4-BE49-F238E27FC236}">
                  <a16:creationId xmlns:a16="http://schemas.microsoft.com/office/drawing/2014/main" id="{F2F142E5-367A-489A-A8B2-F064CC3E302A}"/>
                </a:ext>
              </a:extLst>
            </p:cNvPr>
            <p:cNvSpPr txBox="1"/>
            <p:nvPr/>
          </p:nvSpPr>
          <p:spPr>
            <a:xfrm>
              <a:off x="9799692" y="2019754"/>
              <a:ext cx="272170"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9</a:t>
              </a:r>
              <a:endParaRPr lang="en-US" sz="4000" b="1" dirty="0">
                <a:ln>
                  <a:solidFill>
                    <a:schemeClr val="bg1">
                      <a:lumMod val="50000"/>
                    </a:schemeClr>
                  </a:solidFill>
                </a:ln>
                <a:solidFill>
                  <a:schemeClr val="bg1"/>
                </a:solidFill>
                <a:latin typeface="Tw Cen MT" panose="020B0602020104020603" pitchFamily="34" charset="0"/>
              </a:endParaRPr>
            </a:p>
          </p:txBody>
        </p:sp>
      </p:grpSp>
      <p:grpSp>
        <p:nvGrpSpPr>
          <p:cNvPr id="114" name="مجموعة 113">
            <a:extLst>
              <a:ext uri="{FF2B5EF4-FFF2-40B4-BE49-F238E27FC236}">
                <a16:creationId xmlns:a16="http://schemas.microsoft.com/office/drawing/2014/main" id="{D900A0C7-4D82-43E9-B31B-A5651E3591DA}"/>
              </a:ext>
            </a:extLst>
          </p:cNvPr>
          <p:cNvGrpSpPr/>
          <p:nvPr/>
        </p:nvGrpSpPr>
        <p:grpSpPr>
          <a:xfrm>
            <a:off x="5764279" y="3997363"/>
            <a:ext cx="758343" cy="707886"/>
            <a:chOff x="9417149" y="2043935"/>
            <a:chExt cx="934913" cy="834425"/>
          </a:xfrm>
        </p:grpSpPr>
        <p:sp>
          <p:nvSpPr>
            <p:cNvPr id="115" name="Oval 5">
              <a:extLst>
                <a:ext uri="{FF2B5EF4-FFF2-40B4-BE49-F238E27FC236}">
                  <a16:creationId xmlns:a16="http://schemas.microsoft.com/office/drawing/2014/main" id="{CF59B8A0-67B0-4812-B987-F57A29B4C690}"/>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6" name="TextBox 6">
              <a:extLst>
                <a:ext uri="{FF2B5EF4-FFF2-40B4-BE49-F238E27FC236}">
                  <a16:creationId xmlns:a16="http://schemas.microsoft.com/office/drawing/2014/main" id="{30AF6B9C-EFD9-4D82-976E-4B80E0346D3D}"/>
                </a:ext>
              </a:extLst>
            </p:cNvPr>
            <p:cNvSpPr txBox="1"/>
            <p:nvPr/>
          </p:nvSpPr>
          <p:spPr>
            <a:xfrm>
              <a:off x="9417149" y="2043935"/>
              <a:ext cx="934913" cy="834425"/>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4000" b="1" dirty="0">
                  <a:ln>
                    <a:solidFill>
                      <a:schemeClr val="bg1">
                        <a:lumMod val="50000"/>
                      </a:schemeClr>
                    </a:solidFill>
                  </a:ln>
                  <a:solidFill>
                    <a:schemeClr val="bg1"/>
                  </a:solidFill>
                  <a:latin typeface="Tw Cen MT" panose="020B0602020104020603" pitchFamily="34" charset="0"/>
                </a:rPr>
                <a:t>10</a:t>
              </a:r>
              <a:endParaRPr lang="en-US" sz="4000" b="1" dirty="0">
                <a:ln>
                  <a:solidFill>
                    <a:schemeClr val="bg1">
                      <a:lumMod val="50000"/>
                    </a:schemeClr>
                  </a:solidFill>
                </a:ln>
                <a:solidFill>
                  <a:schemeClr val="bg1"/>
                </a:solidFill>
                <a:latin typeface="Tw Cen MT" panose="020B0602020104020603" pitchFamily="34" charset="0"/>
              </a:endParaRPr>
            </a:p>
          </p:txBody>
        </p:sp>
      </p:grpSp>
      <p:sp>
        <p:nvSpPr>
          <p:cNvPr id="117" name="TextBox 16">
            <a:extLst>
              <a:ext uri="{FF2B5EF4-FFF2-40B4-BE49-F238E27FC236}">
                <a16:creationId xmlns:a16="http://schemas.microsoft.com/office/drawing/2014/main" id="{C88FDFCD-EE07-404C-931D-EECBB4CCAC27}"/>
              </a:ext>
            </a:extLst>
          </p:cNvPr>
          <p:cNvSpPr txBox="1"/>
          <p:nvPr/>
        </p:nvSpPr>
        <p:spPr>
          <a:xfrm>
            <a:off x="3064153" y="3366424"/>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شكل المدرج</a:t>
            </a:r>
            <a:endParaRPr lang="en-US" sz="2000" b="1" dirty="0">
              <a:solidFill>
                <a:srgbClr val="FF5969"/>
              </a:solidFill>
              <a:latin typeface="Tw Cen MT" panose="020B0602020104020603" pitchFamily="34" charset="0"/>
            </a:endParaRPr>
          </a:p>
        </p:txBody>
      </p:sp>
      <p:sp>
        <p:nvSpPr>
          <p:cNvPr id="118" name="TextBox 16">
            <a:extLst>
              <a:ext uri="{FF2B5EF4-FFF2-40B4-BE49-F238E27FC236}">
                <a16:creationId xmlns:a16="http://schemas.microsoft.com/office/drawing/2014/main" id="{CDA85B7A-31FD-4313-851E-880F61D10C78}"/>
              </a:ext>
            </a:extLst>
          </p:cNvPr>
          <p:cNvSpPr txBox="1"/>
          <p:nvPr/>
        </p:nvSpPr>
        <p:spPr>
          <a:xfrm>
            <a:off x="3034592" y="4089870"/>
            <a:ext cx="2746470" cy="400110"/>
          </a:xfrm>
          <a:prstGeom prst="rect">
            <a:avLst/>
          </a:prstGeom>
          <a:noFill/>
        </p:spPr>
        <p:txBody>
          <a:bodyPr wrap="square" rtlCol="0">
            <a:spAutoFit/>
          </a:bodyPr>
          <a:lstStyle/>
          <a:p>
            <a:pPr algn="r"/>
            <a:r>
              <a:rPr lang="ar-YE" sz="2000" b="1" dirty="0">
                <a:solidFill>
                  <a:srgbClr val="FF5969"/>
                </a:solidFill>
                <a:latin typeface="Tw Cen MT" panose="020B0602020104020603" pitchFamily="34" charset="0"/>
              </a:rPr>
              <a:t>الجلوس الحر</a:t>
            </a:r>
            <a:endParaRPr lang="en-US" sz="2000" b="1" dirty="0">
              <a:solidFill>
                <a:srgbClr val="FF5969"/>
              </a:solidFill>
              <a:latin typeface="Tw Cen MT" panose="020B0602020104020603" pitchFamily="34" charset="0"/>
            </a:endParaRPr>
          </a:p>
        </p:txBody>
      </p:sp>
      <p:sp>
        <p:nvSpPr>
          <p:cNvPr id="119" name="TextBox 16">
            <a:extLst>
              <a:ext uri="{FF2B5EF4-FFF2-40B4-BE49-F238E27FC236}">
                <a16:creationId xmlns:a16="http://schemas.microsoft.com/office/drawing/2014/main" id="{1D1D6C38-B3A8-46C9-85CB-53547066A723}"/>
              </a:ext>
            </a:extLst>
          </p:cNvPr>
          <p:cNvSpPr txBox="1"/>
          <p:nvPr/>
        </p:nvSpPr>
        <p:spPr>
          <a:xfrm>
            <a:off x="5433637" y="5053695"/>
            <a:ext cx="2746470" cy="400110"/>
          </a:xfrm>
          <a:prstGeom prst="rect">
            <a:avLst/>
          </a:prstGeom>
          <a:noFill/>
        </p:spPr>
        <p:txBody>
          <a:bodyPr wrap="square" rtlCol="0">
            <a:spAutoFit/>
          </a:bodyPr>
          <a:lstStyle/>
          <a:p>
            <a:pPr algn="ctr"/>
            <a:r>
              <a:rPr lang="ar-YE" sz="2000" b="1" dirty="0">
                <a:solidFill>
                  <a:srgbClr val="FF5969"/>
                </a:solidFill>
                <a:latin typeface="Tw Cen MT" panose="020B0602020104020603" pitchFamily="34" charset="0"/>
              </a:rPr>
              <a:t>شكل عظم السمكة</a:t>
            </a:r>
            <a:endParaRPr lang="en-US" sz="2000" b="1" dirty="0">
              <a:solidFill>
                <a:srgbClr val="FF5969"/>
              </a:solidFill>
              <a:latin typeface="Tw Cen MT" panose="020B0602020104020603" pitchFamily="34" charset="0"/>
            </a:endParaRPr>
          </a:p>
        </p:txBody>
      </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Tree>
    <p:extLst>
      <p:ext uri="{BB962C8B-B14F-4D97-AF65-F5344CB8AC3E}">
        <p14:creationId xmlns:p14="http://schemas.microsoft.com/office/powerpoint/2010/main" val="2109438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right)">
                                      <p:cBhvr>
                                        <p:cTn id="7" dur="75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 calcmode="lin" valueType="num">
                                      <p:cBhvr>
                                        <p:cTn id="12" dur="500" fill="hold"/>
                                        <p:tgtEl>
                                          <p:spTgt spid="35"/>
                                        </p:tgtEl>
                                        <p:attrNameLst>
                                          <p:attrName>ppt_w</p:attrName>
                                        </p:attrNameLst>
                                      </p:cBhvr>
                                      <p:tavLst>
                                        <p:tav tm="0">
                                          <p:val>
                                            <p:fltVal val="0"/>
                                          </p:val>
                                        </p:tav>
                                        <p:tav tm="100000">
                                          <p:val>
                                            <p:strVal val="#ppt_w"/>
                                          </p:val>
                                        </p:tav>
                                      </p:tavLst>
                                    </p:anim>
                                    <p:anim calcmode="lin" valueType="num">
                                      <p:cBhvr>
                                        <p:cTn id="13" dur="500" fill="hold"/>
                                        <p:tgtEl>
                                          <p:spTgt spid="35"/>
                                        </p:tgtEl>
                                        <p:attrNameLst>
                                          <p:attrName>ppt_h</p:attrName>
                                        </p:attrNameLst>
                                      </p:cBhvr>
                                      <p:tavLst>
                                        <p:tav tm="0">
                                          <p:val>
                                            <p:fltVal val="0"/>
                                          </p:val>
                                        </p:tav>
                                        <p:tav tm="100000">
                                          <p:val>
                                            <p:strVal val="#ppt_h"/>
                                          </p:val>
                                        </p:tav>
                                      </p:tavLst>
                                    </p:anim>
                                    <p:animEffect transition="in" filter="fade">
                                      <p:cBhvr>
                                        <p:cTn id="14" dur="500"/>
                                        <p:tgtEl>
                                          <p:spTgt spid="35"/>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wipe(right)">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p:cTn id="22" dur="500" fill="hold"/>
                                        <p:tgtEl>
                                          <p:spTgt spid="39"/>
                                        </p:tgtEl>
                                        <p:attrNameLst>
                                          <p:attrName>ppt_w</p:attrName>
                                        </p:attrNameLst>
                                      </p:cBhvr>
                                      <p:tavLst>
                                        <p:tav tm="0">
                                          <p:val>
                                            <p:fltVal val="0"/>
                                          </p:val>
                                        </p:tav>
                                        <p:tav tm="100000">
                                          <p:val>
                                            <p:strVal val="#ppt_w"/>
                                          </p:val>
                                        </p:tav>
                                      </p:tavLst>
                                    </p:anim>
                                    <p:anim calcmode="lin" valueType="num">
                                      <p:cBhvr>
                                        <p:cTn id="23" dur="500" fill="hold"/>
                                        <p:tgtEl>
                                          <p:spTgt spid="39"/>
                                        </p:tgtEl>
                                        <p:attrNameLst>
                                          <p:attrName>ppt_h</p:attrName>
                                        </p:attrNameLst>
                                      </p:cBhvr>
                                      <p:tavLst>
                                        <p:tav tm="0">
                                          <p:val>
                                            <p:fltVal val="0"/>
                                          </p:val>
                                        </p:tav>
                                        <p:tav tm="100000">
                                          <p:val>
                                            <p:strVal val="#ppt_h"/>
                                          </p:val>
                                        </p:tav>
                                      </p:tavLst>
                                    </p:anim>
                                    <p:animEffect transition="in" filter="fade">
                                      <p:cBhvr>
                                        <p:cTn id="24" dur="500"/>
                                        <p:tgtEl>
                                          <p:spTgt spid="39"/>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wipe(right)">
                                      <p:cBhvr>
                                        <p:cTn id="27" dur="500"/>
                                        <p:tgtEl>
                                          <p:spTgt spid="42"/>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49"/>
                                        </p:tgtEl>
                                        <p:attrNameLst>
                                          <p:attrName>style.visibility</p:attrName>
                                        </p:attrNameLst>
                                      </p:cBhvr>
                                      <p:to>
                                        <p:strVal val="visible"/>
                                      </p:to>
                                    </p:set>
                                    <p:anim calcmode="lin" valueType="num">
                                      <p:cBhvr>
                                        <p:cTn id="32" dur="500" fill="hold"/>
                                        <p:tgtEl>
                                          <p:spTgt spid="49"/>
                                        </p:tgtEl>
                                        <p:attrNameLst>
                                          <p:attrName>ppt_w</p:attrName>
                                        </p:attrNameLst>
                                      </p:cBhvr>
                                      <p:tavLst>
                                        <p:tav tm="0">
                                          <p:val>
                                            <p:fltVal val="0"/>
                                          </p:val>
                                        </p:tav>
                                        <p:tav tm="100000">
                                          <p:val>
                                            <p:strVal val="#ppt_w"/>
                                          </p:val>
                                        </p:tav>
                                      </p:tavLst>
                                    </p:anim>
                                    <p:anim calcmode="lin" valueType="num">
                                      <p:cBhvr>
                                        <p:cTn id="33" dur="500" fill="hold"/>
                                        <p:tgtEl>
                                          <p:spTgt spid="49"/>
                                        </p:tgtEl>
                                        <p:attrNameLst>
                                          <p:attrName>ppt_h</p:attrName>
                                        </p:attrNameLst>
                                      </p:cBhvr>
                                      <p:tavLst>
                                        <p:tav tm="0">
                                          <p:val>
                                            <p:fltVal val="0"/>
                                          </p:val>
                                        </p:tav>
                                        <p:tav tm="100000">
                                          <p:val>
                                            <p:strVal val="#ppt_h"/>
                                          </p:val>
                                        </p:tav>
                                      </p:tavLst>
                                    </p:anim>
                                    <p:animEffect transition="in" filter="fade">
                                      <p:cBhvr>
                                        <p:cTn id="34" dur="500"/>
                                        <p:tgtEl>
                                          <p:spTgt spid="49"/>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wipe(right)">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3"/>
                                        </p:tgtEl>
                                        <p:attrNameLst>
                                          <p:attrName>style.visibility</p:attrName>
                                        </p:attrNameLst>
                                      </p:cBhvr>
                                      <p:to>
                                        <p:strVal val="visible"/>
                                      </p:to>
                                    </p:set>
                                    <p:anim calcmode="lin" valueType="num">
                                      <p:cBhvr>
                                        <p:cTn id="42" dur="500" fill="hold"/>
                                        <p:tgtEl>
                                          <p:spTgt spid="53"/>
                                        </p:tgtEl>
                                        <p:attrNameLst>
                                          <p:attrName>ppt_w</p:attrName>
                                        </p:attrNameLst>
                                      </p:cBhvr>
                                      <p:tavLst>
                                        <p:tav tm="0">
                                          <p:val>
                                            <p:fltVal val="0"/>
                                          </p:val>
                                        </p:tav>
                                        <p:tav tm="100000">
                                          <p:val>
                                            <p:strVal val="#ppt_w"/>
                                          </p:val>
                                        </p:tav>
                                      </p:tavLst>
                                    </p:anim>
                                    <p:anim calcmode="lin" valueType="num">
                                      <p:cBhvr>
                                        <p:cTn id="43" dur="500" fill="hold"/>
                                        <p:tgtEl>
                                          <p:spTgt spid="53"/>
                                        </p:tgtEl>
                                        <p:attrNameLst>
                                          <p:attrName>ppt_h</p:attrName>
                                        </p:attrNameLst>
                                      </p:cBhvr>
                                      <p:tavLst>
                                        <p:tav tm="0">
                                          <p:val>
                                            <p:fltVal val="0"/>
                                          </p:val>
                                        </p:tav>
                                        <p:tav tm="100000">
                                          <p:val>
                                            <p:strVal val="#ppt_h"/>
                                          </p:val>
                                        </p:tav>
                                      </p:tavLst>
                                    </p:anim>
                                    <p:animEffect transition="in" filter="fade">
                                      <p:cBhvr>
                                        <p:cTn id="44" dur="500"/>
                                        <p:tgtEl>
                                          <p:spTgt spid="53"/>
                                        </p:tgtEl>
                                      </p:cBhvr>
                                    </p:animEffect>
                                  </p:childTnLst>
                                </p:cTn>
                              </p:par>
                              <p:par>
                                <p:cTn id="45" presetID="22" presetClass="entr" presetSubtype="2"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animEffect transition="in" filter="wipe(right)">
                                      <p:cBhvr>
                                        <p:cTn id="47" dur="500"/>
                                        <p:tgtEl>
                                          <p:spTgt spid="56"/>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61"/>
                                        </p:tgtEl>
                                        <p:attrNameLst>
                                          <p:attrName>style.visibility</p:attrName>
                                        </p:attrNameLst>
                                      </p:cBhvr>
                                      <p:to>
                                        <p:strVal val="visible"/>
                                      </p:to>
                                    </p:set>
                                    <p:anim calcmode="lin" valueType="num">
                                      <p:cBhvr>
                                        <p:cTn id="52" dur="500" fill="hold"/>
                                        <p:tgtEl>
                                          <p:spTgt spid="61"/>
                                        </p:tgtEl>
                                        <p:attrNameLst>
                                          <p:attrName>ppt_w</p:attrName>
                                        </p:attrNameLst>
                                      </p:cBhvr>
                                      <p:tavLst>
                                        <p:tav tm="0">
                                          <p:val>
                                            <p:fltVal val="0"/>
                                          </p:val>
                                        </p:tav>
                                        <p:tav tm="100000">
                                          <p:val>
                                            <p:strVal val="#ppt_w"/>
                                          </p:val>
                                        </p:tav>
                                      </p:tavLst>
                                    </p:anim>
                                    <p:anim calcmode="lin" valueType="num">
                                      <p:cBhvr>
                                        <p:cTn id="53" dur="500" fill="hold"/>
                                        <p:tgtEl>
                                          <p:spTgt spid="61"/>
                                        </p:tgtEl>
                                        <p:attrNameLst>
                                          <p:attrName>ppt_h</p:attrName>
                                        </p:attrNameLst>
                                      </p:cBhvr>
                                      <p:tavLst>
                                        <p:tav tm="0">
                                          <p:val>
                                            <p:fltVal val="0"/>
                                          </p:val>
                                        </p:tav>
                                        <p:tav tm="100000">
                                          <p:val>
                                            <p:strVal val="#ppt_h"/>
                                          </p:val>
                                        </p:tav>
                                      </p:tavLst>
                                    </p:anim>
                                    <p:animEffect transition="in" filter="fade">
                                      <p:cBhvr>
                                        <p:cTn id="54" dur="500"/>
                                        <p:tgtEl>
                                          <p:spTgt spid="61"/>
                                        </p:tgtEl>
                                      </p:cBhvr>
                                    </p:animEffect>
                                  </p:childTnLst>
                                </p:cTn>
                              </p:par>
                              <p:par>
                                <p:cTn id="55" presetID="22" presetClass="entr" presetSubtype="2" fill="hold" grpId="0" nodeType="withEffect">
                                  <p:stCondLst>
                                    <p:cond delay="0"/>
                                  </p:stCondLst>
                                  <p:childTnLst>
                                    <p:set>
                                      <p:cBhvr>
                                        <p:cTn id="56" dur="1" fill="hold">
                                          <p:stCondLst>
                                            <p:cond delay="0"/>
                                          </p:stCondLst>
                                        </p:cTn>
                                        <p:tgtEl>
                                          <p:spTgt spid="73"/>
                                        </p:tgtEl>
                                        <p:attrNameLst>
                                          <p:attrName>style.visibility</p:attrName>
                                        </p:attrNameLst>
                                      </p:cBhvr>
                                      <p:to>
                                        <p:strVal val="visible"/>
                                      </p:to>
                                    </p:set>
                                    <p:animEffect transition="in" filter="wipe(right)">
                                      <p:cBhvr>
                                        <p:cTn id="57" dur="500"/>
                                        <p:tgtEl>
                                          <p:spTgt spid="7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nodeType="clickEffect">
                                  <p:stCondLst>
                                    <p:cond delay="0"/>
                                  </p:stCondLst>
                                  <p:childTnLst>
                                    <p:set>
                                      <p:cBhvr>
                                        <p:cTn id="61" dur="1" fill="hold">
                                          <p:stCondLst>
                                            <p:cond delay="0"/>
                                          </p:stCondLst>
                                        </p:cTn>
                                        <p:tgtEl>
                                          <p:spTgt spid="101"/>
                                        </p:tgtEl>
                                        <p:attrNameLst>
                                          <p:attrName>style.visibility</p:attrName>
                                        </p:attrNameLst>
                                      </p:cBhvr>
                                      <p:to>
                                        <p:strVal val="visible"/>
                                      </p:to>
                                    </p:set>
                                    <p:anim calcmode="lin" valueType="num">
                                      <p:cBhvr>
                                        <p:cTn id="62" dur="500" fill="hold"/>
                                        <p:tgtEl>
                                          <p:spTgt spid="101"/>
                                        </p:tgtEl>
                                        <p:attrNameLst>
                                          <p:attrName>ppt_w</p:attrName>
                                        </p:attrNameLst>
                                      </p:cBhvr>
                                      <p:tavLst>
                                        <p:tav tm="0">
                                          <p:val>
                                            <p:fltVal val="0"/>
                                          </p:val>
                                        </p:tav>
                                        <p:tav tm="100000">
                                          <p:val>
                                            <p:strVal val="#ppt_w"/>
                                          </p:val>
                                        </p:tav>
                                      </p:tavLst>
                                    </p:anim>
                                    <p:anim calcmode="lin" valueType="num">
                                      <p:cBhvr>
                                        <p:cTn id="63" dur="500" fill="hold"/>
                                        <p:tgtEl>
                                          <p:spTgt spid="101"/>
                                        </p:tgtEl>
                                        <p:attrNameLst>
                                          <p:attrName>ppt_h</p:attrName>
                                        </p:attrNameLst>
                                      </p:cBhvr>
                                      <p:tavLst>
                                        <p:tav tm="0">
                                          <p:val>
                                            <p:fltVal val="0"/>
                                          </p:val>
                                        </p:tav>
                                        <p:tav tm="100000">
                                          <p:val>
                                            <p:strVal val="#ppt_h"/>
                                          </p:val>
                                        </p:tav>
                                      </p:tavLst>
                                    </p:anim>
                                    <p:animEffect transition="in" filter="fade">
                                      <p:cBhvr>
                                        <p:cTn id="64" dur="500"/>
                                        <p:tgtEl>
                                          <p:spTgt spid="101"/>
                                        </p:tgtEl>
                                      </p:cBhvr>
                                    </p:animEffect>
                                  </p:childTnLst>
                                </p:cTn>
                              </p:par>
                              <p:par>
                                <p:cTn id="65" presetID="22" presetClass="entr" presetSubtype="2" fill="hold" grpId="0" nodeType="withEffect">
                                  <p:stCondLst>
                                    <p:cond delay="0"/>
                                  </p:stCondLst>
                                  <p:childTnLst>
                                    <p:set>
                                      <p:cBhvr>
                                        <p:cTn id="66" dur="1" fill="hold">
                                          <p:stCondLst>
                                            <p:cond delay="0"/>
                                          </p:stCondLst>
                                        </p:cTn>
                                        <p:tgtEl>
                                          <p:spTgt spid="77"/>
                                        </p:tgtEl>
                                        <p:attrNameLst>
                                          <p:attrName>style.visibility</p:attrName>
                                        </p:attrNameLst>
                                      </p:cBhvr>
                                      <p:to>
                                        <p:strVal val="visible"/>
                                      </p:to>
                                    </p:set>
                                    <p:animEffect transition="in" filter="wipe(right)">
                                      <p:cBhvr>
                                        <p:cTn id="67" dur="500"/>
                                        <p:tgtEl>
                                          <p:spTgt spid="77"/>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nodeType="clickEffect">
                                  <p:stCondLst>
                                    <p:cond delay="0"/>
                                  </p:stCondLst>
                                  <p:childTnLst>
                                    <p:set>
                                      <p:cBhvr>
                                        <p:cTn id="71" dur="1" fill="hold">
                                          <p:stCondLst>
                                            <p:cond delay="0"/>
                                          </p:stCondLst>
                                        </p:cTn>
                                        <p:tgtEl>
                                          <p:spTgt spid="104"/>
                                        </p:tgtEl>
                                        <p:attrNameLst>
                                          <p:attrName>style.visibility</p:attrName>
                                        </p:attrNameLst>
                                      </p:cBhvr>
                                      <p:to>
                                        <p:strVal val="visible"/>
                                      </p:to>
                                    </p:set>
                                    <p:anim calcmode="lin" valueType="num">
                                      <p:cBhvr>
                                        <p:cTn id="72" dur="500" fill="hold"/>
                                        <p:tgtEl>
                                          <p:spTgt spid="104"/>
                                        </p:tgtEl>
                                        <p:attrNameLst>
                                          <p:attrName>ppt_w</p:attrName>
                                        </p:attrNameLst>
                                      </p:cBhvr>
                                      <p:tavLst>
                                        <p:tav tm="0">
                                          <p:val>
                                            <p:fltVal val="0"/>
                                          </p:val>
                                        </p:tav>
                                        <p:tav tm="100000">
                                          <p:val>
                                            <p:strVal val="#ppt_w"/>
                                          </p:val>
                                        </p:tav>
                                      </p:tavLst>
                                    </p:anim>
                                    <p:anim calcmode="lin" valueType="num">
                                      <p:cBhvr>
                                        <p:cTn id="73" dur="500" fill="hold"/>
                                        <p:tgtEl>
                                          <p:spTgt spid="104"/>
                                        </p:tgtEl>
                                        <p:attrNameLst>
                                          <p:attrName>ppt_h</p:attrName>
                                        </p:attrNameLst>
                                      </p:cBhvr>
                                      <p:tavLst>
                                        <p:tav tm="0">
                                          <p:val>
                                            <p:fltVal val="0"/>
                                          </p:val>
                                        </p:tav>
                                        <p:tav tm="100000">
                                          <p:val>
                                            <p:strVal val="#ppt_h"/>
                                          </p:val>
                                        </p:tav>
                                      </p:tavLst>
                                    </p:anim>
                                    <p:animEffect transition="in" filter="fade">
                                      <p:cBhvr>
                                        <p:cTn id="74" dur="500"/>
                                        <p:tgtEl>
                                          <p:spTgt spid="104"/>
                                        </p:tgtEl>
                                      </p:cBhvr>
                                    </p:animEffect>
                                  </p:childTnLst>
                                </p:cTn>
                              </p:par>
                              <p:par>
                                <p:cTn id="75" presetID="22" presetClass="entr" presetSubtype="2" fill="hold" grpId="0" nodeType="withEffect">
                                  <p:stCondLst>
                                    <p:cond delay="0"/>
                                  </p:stCondLst>
                                  <p:childTnLst>
                                    <p:set>
                                      <p:cBhvr>
                                        <p:cTn id="76" dur="1" fill="hold">
                                          <p:stCondLst>
                                            <p:cond delay="0"/>
                                          </p:stCondLst>
                                        </p:cTn>
                                        <p:tgtEl>
                                          <p:spTgt spid="81"/>
                                        </p:tgtEl>
                                        <p:attrNameLst>
                                          <p:attrName>style.visibility</p:attrName>
                                        </p:attrNameLst>
                                      </p:cBhvr>
                                      <p:to>
                                        <p:strVal val="visible"/>
                                      </p:to>
                                    </p:set>
                                    <p:animEffect transition="in" filter="wipe(right)">
                                      <p:cBhvr>
                                        <p:cTn id="77" dur="500"/>
                                        <p:tgtEl>
                                          <p:spTgt spid="81"/>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nodeType="clickEffect">
                                  <p:stCondLst>
                                    <p:cond delay="0"/>
                                  </p:stCondLst>
                                  <p:childTnLst>
                                    <p:set>
                                      <p:cBhvr>
                                        <p:cTn id="81" dur="1" fill="hold">
                                          <p:stCondLst>
                                            <p:cond delay="0"/>
                                          </p:stCondLst>
                                        </p:cTn>
                                        <p:tgtEl>
                                          <p:spTgt spid="108"/>
                                        </p:tgtEl>
                                        <p:attrNameLst>
                                          <p:attrName>style.visibility</p:attrName>
                                        </p:attrNameLst>
                                      </p:cBhvr>
                                      <p:to>
                                        <p:strVal val="visible"/>
                                      </p:to>
                                    </p:set>
                                    <p:anim calcmode="lin" valueType="num">
                                      <p:cBhvr>
                                        <p:cTn id="82" dur="500" fill="hold"/>
                                        <p:tgtEl>
                                          <p:spTgt spid="108"/>
                                        </p:tgtEl>
                                        <p:attrNameLst>
                                          <p:attrName>ppt_w</p:attrName>
                                        </p:attrNameLst>
                                      </p:cBhvr>
                                      <p:tavLst>
                                        <p:tav tm="0">
                                          <p:val>
                                            <p:fltVal val="0"/>
                                          </p:val>
                                        </p:tav>
                                        <p:tav tm="100000">
                                          <p:val>
                                            <p:strVal val="#ppt_w"/>
                                          </p:val>
                                        </p:tav>
                                      </p:tavLst>
                                    </p:anim>
                                    <p:anim calcmode="lin" valueType="num">
                                      <p:cBhvr>
                                        <p:cTn id="83" dur="500" fill="hold"/>
                                        <p:tgtEl>
                                          <p:spTgt spid="108"/>
                                        </p:tgtEl>
                                        <p:attrNameLst>
                                          <p:attrName>ppt_h</p:attrName>
                                        </p:attrNameLst>
                                      </p:cBhvr>
                                      <p:tavLst>
                                        <p:tav tm="0">
                                          <p:val>
                                            <p:fltVal val="0"/>
                                          </p:val>
                                        </p:tav>
                                        <p:tav tm="100000">
                                          <p:val>
                                            <p:strVal val="#ppt_h"/>
                                          </p:val>
                                        </p:tav>
                                      </p:tavLst>
                                    </p:anim>
                                    <p:animEffect transition="in" filter="fade">
                                      <p:cBhvr>
                                        <p:cTn id="84" dur="500"/>
                                        <p:tgtEl>
                                          <p:spTgt spid="108"/>
                                        </p:tgtEl>
                                      </p:cBhvr>
                                    </p:animEffect>
                                  </p:childTnLst>
                                </p:cTn>
                              </p:par>
                              <p:par>
                                <p:cTn id="85" presetID="22" presetClass="entr" presetSubtype="2" fill="hold" grpId="0" nodeType="withEffect">
                                  <p:stCondLst>
                                    <p:cond delay="0"/>
                                  </p:stCondLst>
                                  <p:childTnLst>
                                    <p:set>
                                      <p:cBhvr>
                                        <p:cTn id="86" dur="1" fill="hold">
                                          <p:stCondLst>
                                            <p:cond delay="0"/>
                                          </p:stCondLst>
                                        </p:cTn>
                                        <p:tgtEl>
                                          <p:spTgt spid="85"/>
                                        </p:tgtEl>
                                        <p:attrNameLst>
                                          <p:attrName>style.visibility</p:attrName>
                                        </p:attrNameLst>
                                      </p:cBhvr>
                                      <p:to>
                                        <p:strVal val="visible"/>
                                      </p:to>
                                    </p:set>
                                    <p:animEffect transition="in" filter="wipe(right)">
                                      <p:cBhvr>
                                        <p:cTn id="87" dur="500"/>
                                        <p:tgtEl>
                                          <p:spTgt spid="85"/>
                                        </p:tgtEl>
                                      </p:cBhvr>
                                    </p:animEffect>
                                  </p:childTnLst>
                                </p:cTn>
                              </p:par>
                            </p:childTnLst>
                          </p:cTn>
                        </p:par>
                      </p:childTnLst>
                    </p:cTn>
                  </p:par>
                  <p:par>
                    <p:cTn id="88" fill="hold">
                      <p:stCondLst>
                        <p:cond delay="indefinite"/>
                      </p:stCondLst>
                      <p:childTnLst>
                        <p:par>
                          <p:cTn id="89" fill="hold">
                            <p:stCondLst>
                              <p:cond delay="0"/>
                            </p:stCondLst>
                            <p:childTnLst>
                              <p:par>
                                <p:cTn id="90" presetID="53" presetClass="entr" presetSubtype="16" fill="hold" nodeType="clickEffect">
                                  <p:stCondLst>
                                    <p:cond delay="0"/>
                                  </p:stCondLst>
                                  <p:childTnLst>
                                    <p:set>
                                      <p:cBhvr>
                                        <p:cTn id="91" dur="1" fill="hold">
                                          <p:stCondLst>
                                            <p:cond delay="0"/>
                                          </p:stCondLst>
                                        </p:cTn>
                                        <p:tgtEl>
                                          <p:spTgt spid="111"/>
                                        </p:tgtEl>
                                        <p:attrNameLst>
                                          <p:attrName>style.visibility</p:attrName>
                                        </p:attrNameLst>
                                      </p:cBhvr>
                                      <p:to>
                                        <p:strVal val="visible"/>
                                      </p:to>
                                    </p:set>
                                    <p:anim calcmode="lin" valueType="num">
                                      <p:cBhvr>
                                        <p:cTn id="92" dur="500" fill="hold"/>
                                        <p:tgtEl>
                                          <p:spTgt spid="111"/>
                                        </p:tgtEl>
                                        <p:attrNameLst>
                                          <p:attrName>ppt_w</p:attrName>
                                        </p:attrNameLst>
                                      </p:cBhvr>
                                      <p:tavLst>
                                        <p:tav tm="0">
                                          <p:val>
                                            <p:fltVal val="0"/>
                                          </p:val>
                                        </p:tav>
                                        <p:tav tm="100000">
                                          <p:val>
                                            <p:strVal val="#ppt_w"/>
                                          </p:val>
                                        </p:tav>
                                      </p:tavLst>
                                    </p:anim>
                                    <p:anim calcmode="lin" valueType="num">
                                      <p:cBhvr>
                                        <p:cTn id="93" dur="500" fill="hold"/>
                                        <p:tgtEl>
                                          <p:spTgt spid="111"/>
                                        </p:tgtEl>
                                        <p:attrNameLst>
                                          <p:attrName>ppt_h</p:attrName>
                                        </p:attrNameLst>
                                      </p:cBhvr>
                                      <p:tavLst>
                                        <p:tav tm="0">
                                          <p:val>
                                            <p:fltVal val="0"/>
                                          </p:val>
                                        </p:tav>
                                        <p:tav tm="100000">
                                          <p:val>
                                            <p:strVal val="#ppt_h"/>
                                          </p:val>
                                        </p:tav>
                                      </p:tavLst>
                                    </p:anim>
                                    <p:animEffect transition="in" filter="fade">
                                      <p:cBhvr>
                                        <p:cTn id="94" dur="500"/>
                                        <p:tgtEl>
                                          <p:spTgt spid="111"/>
                                        </p:tgtEl>
                                      </p:cBhvr>
                                    </p:animEffect>
                                  </p:childTnLst>
                                </p:cTn>
                              </p:par>
                              <p:par>
                                <p:cTn id="95" presetID="22" presetClass="entr" presetSubtype="2" fill="hold" grpId="0" nodeType="withEffect">
                                  <p:stCondLst>
                                    <p:cond delay="0"/>
                                  </p:stCondLst>
                                  <p:childTnLst>
                                    <p:set>
                                      <p:cBhvr>
                                        <p:cTn id="96" dur="1" fill="hold">
                                          <p:stCondLst>
                                            <p:cond delay="0"/>
                                          </p:stCondLst>
                                        </p:cTn>
                                        <p:tgtEl>
                                          <p:spTgt spid="117"/>
                                        </p:tgtEl>
                                        <p:attrNameLst>
                                          <p:attrName>style.visibility</p:attrName>
                                        </p:attrNameLst>
                                      </p:cBhvr>
                                      <p:to>
                                        <p:strVal val="visible"/>
                                      </p:to>
                                    </p:set>
                                    <p:animEffect transition="in" filter="wipe(right)">
                                      <p:cBhvr>
                                        <p:cTn id="97" dur="500"/>
                                        <p:tgtEl>
                                          <p:spTgt spid="117"/>
                                        </p:tgtEl>
                                      </p:cBhvr>
                                    </p:animEffect>
                                  </p:childTnLst>
                                </p:cTn>
                              </p:par>
                            </p:childTnLst>
                          </p:cTn>
                        </p:par>
                      </p:childTnLst>
                    </p:cTn>
                  </p:par>
                  <p:par>
                    <p:cTn id="98" fill="hold">
                      <p:stCondLst>
                        <p:cond delay="indefinite"/>
                      </p:stCondLst>
                      <p:childTnLst>
                        <p:par>
                          <p:cTn id="99" fill="hold">
                            <p:stCondLst>
                              <p:cond delay="0"/>
                            </p:stCondLst>
                            <p:childTnLst>
                              <p:par>
                                <p:cTn id="100" presetID="53" presetClass="entr" presetSubtype="16" fill="hold" nodeType="clickEffect">
                                  <p:stCondLst>
                                    <p:cond delay="0"/>
                                  </p:stCondLst>
                                  <p:childTnLst>
                                    <p:set>
                                      <p:cBhvr>
                                        <p:cTn id="101" dur="1" fill="hold">
                                          <p:stCondLst>
                                            <p:cond delay="0"/>
                                          </p:stCondLst>
                                        </p:cTn>
                                        <p:tgtEl>
                                          <p:spTgt spid="114"/>
                                        </p:tgtEl>
                                        <p:attrNameLst>
                                          <p:attrName>style.visibility</p:attrName>
                                        </p:attrNameLst>
                                      </p:cBhvr>
                                      <p:to>
                                        <p:strVal val="visible"/>
                                      </p:to>
                                    </p:set>
                                    <p:anim calcmode="lin" valueType="num">
                                      <p:cBhvr>
                                        <p:cTn id="102" dur="500" fill="hold"/>
                                        <p:tgtEl>
                                          <p:spTgt spid="114"/>
                                        </p:tgtEl>
                                        <p:attrNameLst>
                                          <p:attrName>ppt_w</p:attrName>
                                        </p:attrNameLst>
                                      </p:cBhvr>
                                      <p:tavLst>
                                        <p:tav tm="0">
                                          <p:val>
                                            <p:fltVal val="0"/>
                                          </p:val>
                                        </p:tav>
                                        <p:tav tm="100000">
                                          <p:val>
                                            <p:strVal val="#ppt_w"/>
                                          </p:val>
                                        </p:tav>
                                      </p:tavLst>
                                    </p:anim>
                                    <p:anim calcmode="lin" valueType="num">
                                      <p:cBhvr>
                                        <p:cTn id="103" dur="500" fill="hold"/>
                                        <p:tgtEl>
                                          <p:spTgt spid="114"/>
                                        </p:tgtEl>
                                        <p:attrNameLst>
                                          <p:attrName>ppt_h</p:attrName>
                                        </p:attrNameLst>
                                      </p:cBhvr>
                                      <p:tavLst>
                                        <p:tav tm="0">
                                          <p:val>
                                            <p:fltVal val="0"/>
                                          </p:val>
                                        </p:tav>
                                        <p:tav tm="100000">
                                          <p:val>
                                            <p:strVal val="#ppt_h"/>
                                          </p:val>
                                        </p:tav>
                                      </p:tavLst>
                                    </p:anim>
                                    <p:animEffect transition="in" filter="fade">
                                      <p:cBhvr>
                                        <p:cTn id="104" dur="500"/>
                                        <p:tgtEl>
                                          <p:spTgt spid="114"/>
                                        </p:tgtEl>
                                      </p:cBhvr>
                                    </p:animEffect>
                                  </p:childTnLst>
                                </p:cTn>
                              </p:par>
                              <p:par>
                                <p:cTn id="105" presetID="22" presetClass="entr" presetSubtype="2" fill="hold" grpId="0" nodeType="withEffect">
                                  <p:stCondLst>
                                    <p:cond delay="0"/>
                                  </p:stCondLst>
                                  <p:childTnLst>
                                    <p:set>
                                      <p:cBhvr>
                                        <p:cTn id="106" dur="1" fill="hold">
                                          <p:stCondLst>
                                            <p:cond delay="0"/>
                                          </p:stCondLst>
                                        </p:cTn>
                                        <p:tgtEl>
                                          <p:spTgt spid="118"/>
                                        </p:tgtEl>
                                        <p:attrNameLst>
                                          <p:attrName>style.visibility</p:attrName>
                                        </p:attrNameLst>
                                      </p:cBhvr>
                                      <p:to>
                                        <p:strVal val="visible"/>
                                      </p:to>
                                    </p:set>
                                    <p:animEffect transition="in" filter="wipe(right)">
                                      <p:cBhvr>
                                        <p:cTn id="107" dur="500"/>
                                        <p:tgtEl>
                                          <p:spTgt spid="118"/>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98"/>
                                        </p:tgtEl>
                                        <p:attrNameLst>
                                          <p:attrName>style.visibility</p:attrName>
                                        </p:attrNameLst>
                                      </p:cBhvr>
                                      <p:to>
                                        <p:strVal val="visible"/>
                                      </p:to>
                                    </p:set>
                                    <p:anim calcmode="lin" valueType="num">
                                      <p:cBhvr>
                                        <p:cTn id="112" dur="500" fill="hold"/>
                                        <p:tgtEl>
                                          <p:spTgt spid="98"/>
                                        </p:tgtEl>
                                        <p:attrNameLst>
                                          <p:attrName>ppt_w</p:attrName>
                                        </p:attrNameLst>
                                      </p:cBhvr>
                                      <p:tavLst>
                                        <p:tav tm="0">
                                          <p:val>
                                            <p:fltVal val="0"/>
                                          </p:val>
                                        </p:tav>
                                        <p:tav tm="100000">
                                          <p:val>
                                            <p:strVal val="#ppt_w"/>
                                          </p:val>
                                        </p:tav>
                                      </p:tavLst>
                                    </p:anim>
                                    <p:anim calcmode="lin" valueType="num">
                                      <p:cBhvr>
                                        <p:cTn id="113" dur="500" fill="hold"/>
                                        <p:tgtEl>
                                          <p:spTgt spid="98"/>
                                        </p:tgtEl>
                                        <p:attrNameLst>
                                          <p:attrName>ppt_h</p:attrName>
                                        </p:attrNameLst>
                                      </p:cBhvr>
                                      <p:tavLst>
                                        <p:tav tm="0">
                                          <p:val>
                                            <p:fltVal val="0"/>
                                          </p:val>
                                        </p:tav>
                                        <p:tav tm="100000">
                                          <p:val>
                                            <p:strVal val="#ppt_h"/>
                                          </p:val>
                                        </p:tav>
                                      </p:tavLst>
                                    </p:anim>
                                    <p:animEffect transition="in" filter="fade">
                                      <p:cBhvr>
                                        <p:cTn id="114" dur="500"/>
                                        <p:tgtEl>
                                          <p:spTgt spid="98"/>
                                        </p:tgtEl>
                                      </p:cBhvr>
                                    </p:animEffect>
                                  </p:childTnLst>
                                </p:cTn>
                              </p:par>
                              <p:par>
                                <p:cTn id="115" presetID="22" presetClass="entr" presetSubtype="2" fill="hold" grpId="0" nodeType="withEffect">
                                  <p:stCondLst>
                                    <p:cond delay="0"/>
                                  </p:stCondLst>
                                  <p:childTnLst>
                                    <p:set>
                                      <p:cBhvr>
                                        <p:cTn id="116" dur="1" fill="hold">
                                          <p:stCondLst>
                                            <p:cond delay="0"/>
                                          </p:stCondLst>
                                        </p:cTn>
                                        <p:tgtEl>
                                          <p:spTgt spid="119"/>
                                        </p:tgtEl>
                                        <p:attrNameLst>
                                          <p:attrName>style.visibility</p:attrName>
                                        </p:attrNameLst>
                                      </p:cBhvr>
                                      <p:to>
                                        <p:strVal val="visible"/>
                                      </p:to>
                                    </p:set>
                                    <p:animEffect transition="in" filter="wipe(right)">
                                      <p:cBhvr>
                                        <p:cTn id="117" dur="500"/>
                                        <p:tgtEl>
                                          <p:spTgt spid="119"/>
                                        </p:tgtEl>
                                      </p:cBhvr>
                                    </p:animEffect>
                                  </p:childTnLst>
                                </p:cTn>
                              </p:par>
                            </p:childTnLst>
                          </p:cTn>
                        </p:par>
                      </p:childTnLst>
                    </p:cTn>
                  </p:par>
                  <p:par>
                    <p:cTn id="118" fill="hold">
                      <p:stCondLst>
                        <p:cond delay="indefinite"/>
                      </p:stCondLst>
                      <p:childTnLst>
                        <p:par>
                          <p:cTn id="119" fill="hold">
                            <p:stCondLst>
                              <p:cond delay="0"/>
                            </p:stCondLst>
                            <p:childTnLst>
                              <p:par>
                                <p:cTn id="120" presetID="42" presetClass="path" presetSubtype="0" accel="50000" decel="50000" fill="hold" nodeType="clickEffect">
                                  <p:stCondLst>
                                    <p:cond delay="0"/>
                                  </p:stCondLst>
                                  <p:childTnLst>
                                    <p:animMotion origin="layout" path="M 1.66667E-6 0 L 0.74323 0 " pathEditMode="relative" rAng="0" ptsTypes="AA">
                                      <p:cBhvr>
                                        <p:cTn id="121" dur="2000" fill="hold"/>
                                        <p:tgtEl>
                                          <p:spTgt spid="87"/>
                                        </p:tgtEl>
                                        <p:attrNameLst>
                                          <p:attrName>ppt_x</p:attrName>
                                          <p:attrName>ppt_y</p:attrName>
                                        </p:attrNameLst>
                                      </p:cBhvr>
                                      <p:rCtr x="3716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p:bldP spid="38" grpId="0"/>
      <p:bldP spid="42" grpId="0"/>
      <p:bldP spid="52" grpId="0"/>
      <p:bldP spid="56" grpId="0"/>
      <p:bldP spid="73" grpId="0"/>
      <p:bldP spid="77" grpId="0"/>
      <p:bldP spid="81" grpId="0"/>
      <p:bldP spid="85" grpId="0"/>
      <p:bldP spid="117" grpId="0"/>
      <p:bldP spid="118" grpId="0"/>
      <p:bldP spid="1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3994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188968"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653122"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grpSp>
        <p:nvGrpSpPr>
          <p:cNvPr id="72" name="مجموعة 71">
            <a:extLst>
              <a:ext uri="{FF2B5EF4-FFF2-40B4-BE49-F238E27FC236}">
                <a16:creationId xmlns:a16="http://schemas.microsoft.com/office/drawing/2014/main" id="{F6199797-B22F-4A8A-8931-0036596875C4}"/>
              </a:ext>
            </a:extLst>
          </p:cNvPr>
          <p:cNvGrpSpPr/>
          <p:nvPr/>
        </p:nvGrpSpPr>
        <p:grpSpPr>
          <a:xfrm>
            <a:off x="9263495" y="2049038"/>
            <a:ext cx="563653" cy="923330"/>
            <a:chOff x="9583325" y="1954867"/>
            <a:chExt cx="563653" cy="923330"/>
          </a:xfrm>
        </p:grpSpPr>
        <p:sp>
          <p:nvSpPr>
            <p:cNvPr id="73" name="Oval 5">
              <a:extLst>
                <a:ext uri="{FF2B5EF4-FFF2-40B4-BE49-F238E27FC236}">
                  <a16:creationId xmlns:a16="http://schemas.microsoft.com/office/drawing/2014/main" id="{CF37C9B4-4E26-494C-805D-B9D9E5F0ABA0}"/>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6">
              <a:extLst>
                <a:ext uri="{FF2B5EF4-FFF2-40B4-BE49-F238E27FC236}">
                  <a16:creationId xmlns:a16="http://schemas.microsoft.com/office/drawing/2014/main" id="{40104764-EE2A-4DB3-A727-665D20457030}"/>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75" name="TextBox 16">
            <a:extLst>
              <a:ext uri="{FF2B5EF4-FFF2-40B4-BE49-F238E27FC236}">
                <a16:creationId xmlns:a16="http://schemas.microsoft.com/office/drawing/2014/main" id="{E711589C-70B5-49CE-BE60-214F7BD3990C}"/>
              </a:ext>
            </a:extLst>
          </p:cNvPr>
          <p:cNvSpPr txBox="1"/>
          <p:nvPr/>
        </p:nvSpPr>
        <p:spPr>
          <a:xfrm>
            <a:off x="6539696" y="2310819"/>
            <a:ext cx="275096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إدارة الجلسة التدريبية</a:t>
            </a:r>
            <a:endParaRPr lang="en-US" sz="2400" b="1" dirty="0">
              <a:solidFill>
                <a:srgbClr val="FF5969"/>
              </a:solidFill>
              <a:latin typeface="Tw Cen MT" panose="020B0602020104020603" pitchFamily="34" charset="0"/>
            </a:endParaRPr>
          </a:p>
        </p:txBody>
      </p:sp>
      <p:sp>
        <p:nvSpPr>
          <p:cNvPr id="76" name="TextBox 30">
            <a:extLst>
              <a:ext uri="{FF2B5EF4-FFF2-40B4-BE49-F238E27FC236}">
                <a16:creationId xmlns:a16="http://schemas.microsoft.com/office/drawing/2014/main" id="{06A34708-D679-4C48-9752-A29A5E6589A5}"/>
              </a:ext>
            </a:extLst>
          </p:cNvPr>
          <p:cNvSpPr txBox="1"/>
          <p:nvPr/>
        </p:nvSpPr>
        <p:spPr>
          <a:xfrm>
            <a:off x="3499689" y="262215"/>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إدارة جلسة التدريب</a:t>
            </a:r>
            <a:endParaRPr lang="en-US" sz="3600" b="1" dirty="0">
              <a:solidFill>
                <a:srgbClr val="FF5969"/>
              </a:solidFill>
              <a:latin typeface="Tw Cen MT" panose="020B0602020104020603" pitchFamily="34" charset="0"/>
            </a:endParaRPr>
          </a:p>
        </p:txBody>
      </p:sp>
      <p:sp>
        <p:nvSpPr>
          <p:cNvPr id="77" name="TextBox 17">
            <a:extLst>
              <a:ext uri="{FF2B5EF4-FFF2-40B4-BE49-F238E27FC236}">
                <a16:creationId xmlns:a16="http://schemas.microsoft.com/office/drawing/2014/main" id="{66D2D8DC-626C-4C4F-BEC4-A2833C9FB97C}"/>
              </a:ext>
            </a:extLst>
          </p:cNvPr>
          <p:cNvSpPr txBox="1"/>
          <p:nvPr/>
        </p:nvSpPr>
        <p:spPr>
          <a:xfrm>
            <a:off x="1892032" y="2667021"/>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وهي ترتبط بالوسائل التي يستخدمها المدرب لخلق بيئة مليئة بالأنشطة الإيجابية الفعالة.</a:t>
            </a:r>
          </a:p>
        </p:txBody>
      </p:sp>
      <p:grpSp>
        <p:nvGrpSpPr>
          <p:cNvPr id="78" name="مجموعة 77">
            <a:extLst>
              <a:ext uri="{FF2B5EF4-FFF2-40B4-BE49-F238E27FC236}">
                <a16:creationId xmlns:a16="http://schemas.microsoft.com/office/drawing/2014/main" id="{EF3D18A5-A7B1-4F80-B1FA-D209CA85C020}"/>
              </a:ext>
            </a:extLst>
          </p:cNvPr>
          <p:cNvGrpSpPr/>
          <p:nvPr/>
        </p:nvGrpSpPr>
        <p:grpSpPr>
          <a:xfrm>
            <a:off x="9277086" y="3713092"/>
            <a:ext cx="563653" cy="923330"/>
            <a:chOff x="9583325" y="1966351"/>
            <a:chExt cx="563653" cy="923330"/>
          </a:xfrm>
        </p:grpSpPr>
        <p:sp>
          <p:nvSpPr>
            <p:cNvPr id="79" name="Oval 5">
              <a:extLst>
                <a:ext uri="{FF2B5EF4-FFF2-40B4-BE49-F238E27FC236}">
                  <a16:creationId xmlns:a16="http://schemas.microsoft.com/office/drawing/2014/main" id="{0353D089-7C9A-4E85-ADCE-AA0F41EAC682}"/>
                </a:ext>
              </a:extLst>
            </p:cNvPr>
            <p:cNvSpPr/>
            <p:nvPr/>
          </p:nvSpPr>
          <p:spPr>
            <a:xfrm>
              <a:off x="9583325" y="2114660"/>
              <a:ext cx="563653" cy="563653"/>
            </a:xfrm>
            <a:prstGeom prst="ellipse">
              <a:avLst/>
            </a:prstGeom>
            <a:solidFill>
              <a:srgbClr val="0070C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6">
              <a:extLst>
                <a:ext uri="{FF2B5EF4-FFF2-40B4-BE49-F238E27FC236}">
                  <a16:creationId xmlns:a16="http://schemas.microsoft.com/office/drawing/2014/main" id="{D3B03C04-7F9B-4253-851E-CB0671E1F321}"/>
                </a:ext>
              </a:extLst>
            </p:cNvPr>
            <p:cNvSpPr txBox="1"/>
            <p:nvPr/>
          </p:nvSpPr>
          <p:spPr>
            <a:xfrm>
              <a:off x="9788698" y="196635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2</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81" name="TextBox 16">
            <a:extLst>
              <a:ext uri="{FF2B5EF4-FFF2-40B4-BE49-F238E27FC236}">
                <a16:creationId xmlns:a16="http://schemas.microsoft.com/office/drawing/2014/main" id="{4BB73664-1F26-4628-879A-909035817228}"/>
              </a:ext>
            </a:extLst>
          </p:cNvPr>
          <p:cNvSpPr txBox="1"/>
          <p:nvPr/>
        </p:nvSpPr>
        <p:spPr>
          <a:xfrm>
            <a:off x="6656999" y="3943924"/>
            <a:ext cx="2516359" cy="461665"/>
          </a:xfrm>
          <a:prstGeom prst="rect">
            <a:avLst/>
          </a:prstGeom>
          <a:noFill/>
        </p:spPr>
        <p:txBody>
          <a:bodyPr wrap="square" rtlCol="0">
            <a:spAutoFit/>
          </a:bodyPr>
          <a:lstStyle/>
          <a:p>
            <a:pPr algn="ctr"/>
            <a:r>
              <a:rPr lang="ar-YE" sz="2400" b="1" dirty="0">
                <a:solidFill>
                  <a:srgbClr val="0070C0"/>
                </a:solidFill>
                <a:latin typeface="Tw Cen MT" panose="020B0602020104020603" pitchFamily="34" charset="0"/>
              </a:rPr>
              <a:t>ضبط الجلسة التدريبية</a:t>
            </a:r>
            <a:endParaRPr lang="en-US" sz="2000" b="1" dirty="0">
              <a:solidFill>
                <a:srgbClr val="0070C0"/>
              </a:solidFill>
              <a:latin typeface="Tw Cen MT" panose="020B0602020104020603" pitchFamily="34" charset="0"/>
            </a:endParaRPr>
          </a:p>
        </p:txBody>
      </p:sp>
      <p:sp>
        <p:nvSpPr>
          <p:cNvPr id="82" name="TextBox 17">
            <a:extLst>
              <a:ext uri="{FF2B5EF4-FFF2-40B4-BE49-F238E27FC236}">
                <a16:creationId xmlns:a16="http://schemas.microsoft.com/office/drawing/2014/main" id="{5BCFCE6A-D2C4-416B-8157-BAD3DD9D24CF}"/>
              </a:ext>
            </a:extLst>
          </p:cNvPr>
          <p:cNvSpPr txBox="1"/>
          <p:nvPr/>
        </p:nvSpPr>
        <p:spPr>
          <a:xfrm>
            <a:off x="1747778" y="4309061"/>
            <a:ext cx="7654532"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هي مجموعه من الاستراتيجيات التي يستخدمها المدرب للسيطرة على الأفعال أو السلوكيات الخاطئة التي يقوم بها المتدرب أثناء سير الجلسة التدريبية</a:t>
            </a:r>
          </a:p>
        </p:txBody>
      </p:sp>
    </p:spTree>
    <p:extLst>
      <p:ext uri="{BB962C8B-B14F-4D97-AF65-F5344CB8AC3E}">
        <p14:creationId xmlns:p14="http://schemas.microsoft.com/office/powerpoint/2010/main" val="371671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wipe(right)">
                                      <p:cBhvr>
                                        <p:cTn id="7" dur="5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72"/>
                                        </p:tgtEl>
                                        <p:attrNameLst>
                                          <p:attrName>style.visibility</p:attrName>
                                        </p:attrNameLst>
                                      </p:cBhvr>
                                      <p:to>
                                        <p:strVal val="visible"/>
                                      </p:to>
                                    </p:set>
                                    <p:anim calcmode="lin" valueType="num">
                                      <p:cBhvr>
                                        <p:cTn id="12" dur="500" fill="hold"/>
                                        <p:tgtEl>
                                          <p:spTgt spid="72"/>
                                        </p:tgtEl>
                                        <p:attrNameLst>
                                          <p:attrName>ppt_w</p:attrName>
                                        </p:attrNameLst>
                                      </p:cBhvr>
                                      <p:tavLst>
                                        <p:tav tm="0">
                                          <p:val>
                                            <p:fltVal val="0"/>
                                          </p:val>
                                        </p:tav>
                                        <p:tav tm="100000">
                                          <p:val>
                                            <p:strVal val="#ppt_w"/>
                                          </p:val>
                                        </p:tav>
                                      </p:tavLst>
                                    </p:anim>
                                    <p:anim calcmode="lin" valueType="num">
                                      <p:cBhvr>
                                        <p:cTn id="13" dur="500" fill="hold"/>
                                        <p:tgtEl>
                                          <p:spTgt spid="72"/>
                                        </p:tgtEl>
                                        <p:attrNameLst>
                                          <p:attrName>ppt_h</p:attrName>
                                        </p:attrNameLst>
                                      </p:cBhvr>
                                      <p:tavLst>
                                        <p:tav tm="0">
                                          <p:val>
                                            <p:fltVal val="0"/>
                                          </p:val>
                                        </p:tav>
                                        <p:tav tm="100000">
                                          <p:val>
                                            <p:strVal val="#ppt_h"/>
                                          </p:val>
                                        </p:tav>
                                      </p:tavLst>
                                    </p:anim>
                                    <p:animEffect transition="in" filter="fade">
                                      <p:cBhvr>
                                        <p:cTn id="14" dur="500"/>
                                        <p:tgtEl>
                                          <p:spTgt spid="72"/>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75"/>
                                        </p:tgtEl>
                                        <p:attrNameLst>
                                          <p:attrName>style.visibility</p:attrName>
                                        </p:attrNameLst>
                                      </p:cBhvr>
                                      <p:to>
                                        <p:strVal val="visible"/>
                                      </p:to>
                                    </p:set>
                                    <p:animEffect transition="in" filter="wipe(right)">
                                      <p:cBhvr>
                                        <p:cTn id="17" dur="750"/>
                                        <p:tgtEl>
                                          <p:spTgt spid="7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77"/>
                                        </p:tgtEl>
                                        <p:attrNameLst>
                                          <p:attrName>style.visibility</p:attrName>
                                        </p:attrNameLst>
                                      </p:cBhvr>
                                      <p:to>
                                        <p:strVal val="visible"/>
                                      </p:to>
                                    </p:set>
                                    <p:animEffect transition="in" filter="wipe(right)">
                                      <p:cBhvr>
                                        <p:cTn id="22" dur="750"/>
                                        <p:tgtEl>
                                          <p:spTgt spid="77"/>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78"/>
                                        </p:tgtEl>
                                        <p:attrNameLst>
                                          <p:attrName>style.visibility</p:attrName>
                                        </p:attrNameLst>
                                      </p:cBhvr>
                                      <p:to>
                                        <p:strVal val="visible"/>
                                      </p:to>
                                    </p:set>
                                    <p:anim calcmode="lin" valueType="num">
                                      <p:cBhvr>
                                        <p:cTn id="27" dur="500" fill="hold"/>
                                        <p:tgtEl>
                                          <p:spTgt spid="78"/>
                                        </p:tgtEl>
                                        <p:attrNameLst>
                                          <p:attrName>ppt_w</p:attrName>
                                        </p:attrNameLst>
                                      </p:cBhvr>
                                      <p:tavLst>
                                        <p:tav tm="0">
                                          <p:val>
                                            <p:fltVal val="0"/>
                                          </p:val>
                                        </p:tav>
                                        <p:tav tm="100000">
                                          <p:val>
                                            <p:strVal val="#ppt_w"/>
                                          </p:val>
                                        </p:tav>
                                      </p:tavLst>
                                    </p:anim>
                                    <p:anim calcmode="lin" valueType="num">
                                      <p:cBhvr>
                                        <p:cTn id="28" dur="500" fill="hold"/>
                                        <p:tgtEl>
                                          <p:spTgt spid="78"/>
                                        </p:tgtEl>
                                        <p:attrNameLst>
                                          <p:attrName>ppt_h</p:attrName>
                                        </p:attrNameLst>
                                      </p:cBhvr>
                                      <p:tavLst>
                                        <p:tav tm="0">
                                          <p:val>
                                            <p:fltVal val="0"/>
                                          </p:val>
                                        </p:tav>
                                        <p:tav tm="100000">
                                          <p:val>
                                            <p:strVal val="#ppt_h"/>
                                          </p:val>
                                        </p:tav>
                                      </p:tavLst>
                                    </p:anim>
                                    <p:animEffect transition="in" filter="fade">
                                      <p:cBhvr>
                                        <p:cTn id="29" dur="500"/>
                                        <p:tgtEl>
                                          <p:spTgt spid="78"/>
                                        </p:tgtEl>
                                      </p:cBhvr>
                                    </p:animEffect>
                                  </p:childTnLst>
                                </p:cTn>
                              </p:par>
                              <p:par>
                                <p:cTn id="30" presetID="22" presetClass="entr" presetSubtype="2" fill="hold" grpId="0" nodeType="withEffect">
                                  <p:stCondLst>
                                    <p:cond delay="0"/>
                                  </p:stCondLst>
                                  <p:childTnLst>
                                    <p:set>
                                      <p:cBhvr>
                                        <p:cTn id="31" dur="1" fill="hold">
                                          <p:stCondLst>
                                            <p:cond delay="0"/>
                                          </p:stCondLst>
                                        </p:cTn>
                                        <p:tgtEl>
                                          <p:spTgt spid="81"/>
                                        </p:tgtEl>
                                        <p:attrNameLst>
                                          <p:attrName>style.visibility</p:attrName>
                                        </p:attrNameLst>
                                      </p:cBhvr>
                                      <p:to>
                                        <p:strVal val="visible"/>
                                      </p:to>
                                    </p:set>
                                    <p:animEffect transition="in" filter="wipe(right)">
                                      <p:cBhvr>
                                        <p:cTn id="32" dur="750"/>
                                        <p:tgtEl>
                                          <p:spTgt spid="8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82"/>
                                        </p:tgtEl>
                                        <p:attrNameLst>
                                          <p:attrName>style.visibility</p:attrName>
                                        </p:attrNameLst>
                                      </p:cBhvr>
                                      <p:to>
                                        <p:strVal val="visible"/>
                                      </p:to>
                                    </p:set>
                                    <p:animEffect transition="in" filter="wipe(right)">
                                      <p:cBhvr>
                                        <p:cTn id="37" dur="75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76" grpId="0"/>
      <p:bldP spid="77" grpId="0"/>
      <p:bldP spid="81" grpId="0"/>
      <p:bldP spid="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3994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188968"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653122"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6" name="TextBox 30">
            <a:extLst>
              <a:ext uri="{FF2B5EF4-FFF2-40B4-BE49-F238E27FC236}">
                <a16:creationId xmlns:a16="http://schemas.microsoft.com/office/drawing/2014/main" id="{06A34708-D679-4C48-9752-A29A5E6589A5}"/>
              </a:ext>
            </a:extLst>
          </p:cNvPr>
          <p:cNvSpPr txBox="1"/>
          <p:nvPr/>
        </p:nvSpPr>
        <p:spPr>
          <a:xfrm>
            <a:off x="3499689" y="262215"/>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إدارة جلسة التدريب</a:t>
            </a:r>
            <a:endParaRPr lang="en-US" sz="3600" b="1" dirty="0">
              <a:solidFill>
                <a:srgbClr val="FF5969"/>
              </a:solidFill>
              <a:latin typeface="Tw Cen MT" panose="020B0602020104020603" pitchFamily="34" charset="0"/>
            </a:endParaRPr>
          </a:p>
        </p:txBody>
      </p:sp>
      <p:sp>
        <p:nvSpPr>
          <p:cNvPr id="77" name="TextBox 17">
            <a:extLst>
              <a:ext uri="{FF2B5EF4-FFF2-40B4-BE49-F238E27FC236}">
                <a16:creationId xmlns:a16="http://schemas.microsoft.com/office/drawing/2014/main" id="{66D2D8DC-626C-4C4F-BEC4-A2833C9FB97C}"/>
              </a:ext>
            </a:extLst>
          </p:cNvPr>
          <p:cNvSpPr txBox="1"/>
          <p:nvPr/>
        </p:nvSpPr>
        <p:spPr>
          <a:xfrm>
            <a:off x="2271601" y="1312710"/>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يمارس المدرب /الميسر العديد من الأساليب التي يمكن وصفها بالذكية والضابطة، ويمكن وضع أمثلة لها على النحو التالي:</a:t>
            </a:r>
          </a:p>
        </p:txBody>
      </p:sp>
      <p:sp>
        <p:nvSpPr>
          <p:cNvPr id="30" name="TextBox 17">
            <a:extLst>
              <a:ext uri="{FF2B5EF4-FFF2-40B4-BE49-F238E27FC236}">
                <a16:creationId xmlns:a16="http://schemas.microsoft.com/office/drawing/2014/main" id="{FC5602C7-D563-450C-9338-C6070C8AF59A}"/>
              </a:ext>
            </a:extLst>
          </p:cNvPr>
          <p:cNvSpPr txBox="1"/>
          <p:nvPr/>
        </p:nvSpPr>
        <p:spPr>
          <a:xfrm>
            <a:off x="1584463" y="2164457"/>
            <a:ext cx="8635068" cy="3347840"/>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معرفة أصناف المتدربين بشكل مسبق من خلال المعلومات المتوفرة ثم استكمال هذا التصنيف مع أول جلسة تدريب، وعلى أساسه يرسم خارطة التعامل معهم لتلافي أي تصادم مع بعض من سلوكياتهم.</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استخدام لغة الجسد في إشعار كل فرد منهم بانه يشاهده ويركز عليه ومهتم به.</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وضع القواعد والأنظمة لسير التدريب مع بداية التدريب وحشد التأييد من المشاركين.</a:t>
            </a:r>
          </a:p>
        </p:txBody>
      </p:sp>
    </p:spTree>
    <p:extLst>
      <p:ext uri="{BB962C8B-B14F-4D97-AF65-F5344CB8AC3E}">
        <p14:creationId xmlns:p14="http://schemas.microsoft.com/office/powerpoint/2010/main" val="20644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wipe(right)">
                                      <p:cBhvr>
                                        <p:cTn id="7" dur="5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7"/>
                                        </p:tgtEl>
                                        <p:attrNameLst>
                                          <p:attrName>style.visibility</p:attrName>
                                        </p:attrNameLst>
                                      </p:cBhvr>
                                      <p:to>
                                        <p:strVal val="visible"/>
                                      </p:to>
                                    </p:set>
                                    <p:animEffect transition="in" filter="wipe(right)">
                                      <p:cBhvr>
                                        <p:cTn id="12" dur="750"/>
                                        <p:tgtEl>
                                          <p:spTgt spid="7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wipe(right)">
                                      <p:cBhvr>
                                        <p:cTn id="17" dur="1000"/>
                                        <p:tgtEl>
                                          <p:spTgt spid="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wipe(right)">
                                      <p:cBhvr>
                                        <p:cTn id="22" dur="1000"/>
                                        <p:tgtEl>
                                          <p:spTgt spid="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wipe(right)">
                                      <p:cBhvr>
                                        <p:cTn id="27" dur="1000"/>
                                        <p:tgtEl>
                                          <p:spTgt spid="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P spid="7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3994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188968"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653122"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6" name="TextBox 30">
            <a:extLst>
              <a:ext uri="{FF2B5EF4-FFF2-40B4-BE49-F238E27FC236}">
                <a16:creationId xmlns:a16="http://schemas.microsoft.com/office/drawing/2014/main" id="{06A34708-D679-4C48-9752-A29A5E6589A5}"/>
              </a:ext>
            </a:extLst>
          </p:cNvPr>
          <p:cNvSpPr txBox="1"/>
          <p:nvPr/>
        </p:nvSpPr>
        <p:spPr>
          <a:xfrm>
            <a:off x="3499689" y="262215"/>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إدارة جلسة التدريب</a:t>
            </a:r>
            <a:endParaRPr lang="en-US" sz="3600" b="1" dirty="0">
              <a:solidFill>
                <a:srgbClr val="FF5969"/>
              </a:solidFill>
              <a:latin typeface="Tw Cen MT" panose="020B0602020104020603" pitchFamily="34" charset="0"/>
            </a:endParaRPr>
          </a:p>
        </p:txBody>
      </p:sp>
      <p:sp>
        <p:nvSpPr>
          <p:cNvPr id="77" name="TextBox 17">
            <a:extLst>
              <a:ext uri="{FF2B5EF4-FFF2-40B4-BE49-F238E27FC236}">
                <a16:creationId xmlns:a16="http://schemas.microsoft.com/office/drawing/2014/main" id="{66D2D8DC-626C-4C4F-BEC4-A2833C9FB97C}"/>
              </a:ext>
            </a:extLst>
          </p:cNvPr>
          <p:cNvSpPr txBox="1"/>
          <p:nvPr/>
        </p:nvSpPr>
        <p:spPr>
          <a:xfrm>
            <a:off x="2271601" y="1312710"/>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يمارس المدرب /الميسر العديد من الأساليب التي يمكن وصفها بالذكية والضابطة، ويمكن وضع أمثلة لها على النحو التالي:</a:t>
            </a:r>
          </a:p>
        </p:txBody>
      </p:sp>
      <p:sp>
        <p:nvSpPr>
          <p:cNvPr id="30" name="TextBox 17">
            <a:extLst>
              <a:ext uri="{FF2B5EF4-FFF2-40B4-BE49-F238E27FC236}">
                <a16:creationId xmlns:a16="http://schemas.microsoft.com/office/drawing/2014/main" id="{FC5602C7-D563-450C-9338-C6070C8AF59A}"/>
              </a:ext>
            </a:extLst>
          </p:cNvPr>
          <p:cNvSpPr txBox="1"/>
          <p:nvPr/>
        </p:nvSpPr>
        <p:spPr>
          <a:xfrm>
            <a:off x="1584463" y="2164457"/>
            <a:ext cx="8635068" cy="3901837"/>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توجيه مسار النقاشات، وعمل القرارات في جعل المناقشات وعمل المجموعات أكثر ترتيباً وتنظيماً.</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الإشادة والتقدير للمقترحات والإنجازات لخلق حالة من الرضا بين المشاركين.</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البعد ما أمكن عن القضايا الحساسة او مواضيع الجدل الشديد للحفاظ على توازن النقاش في جلسة التدريب.</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استخدام المعينات والوسائل والتمارين التي تساعد على استمرار التركيز وعدم خروج المشاركين عن الجو التدريبي في القاعة.</a:t>
            </a:r>
          </a:p>
        </p:txBody>
      </p:sp>
    </p:spTree>
    <p:extLst>
      <p:ext uri="{BB962C8B-B14F-4D97-AF65-F5344CB8AC3E}">
        <p14:creationId xmlns:p14="http://schemas.microsoft.com/office/powerpoint/2010/main" val="289440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right)">
                                      <p:cBhvr>
                                        <p:cTn id="7" dur="75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0">
                                            <p:txEl>
                                              <p:pRg st="0" end="0"/>
                                            </p:txEl>
                                          </p:spTgt>
                                        </p:tgtEl>
                                        <p:attrNameLst>
                                          <p:attrName>style.visibility</p:attrName>
                                        </p:attrNameLst>
                                      </p:cBhvr>
                                      <p:to>
                                        <p:strVal val="visible"/>
                                      </p:to>
                                    </p:set>
                                    <p:animEffect transition="in" filter="wipe(right)">
                                      <p:cBhvr>
                                        <p:cTn id="12" dur="1000"/>
                                        <p:tgtEl>
                                          <p:spTgt spid="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30">
                                            <p:txEl>
                                              <p:pRg st="1" end="1"/>
                                            </p:txEl>
                                          </p:spTgt>
                                        </p:tgtEl>
                                        <p:attrNameLst>
                                          <p:attrName>style.visibility</p:attrName>
                                        </p:attrNameLst>
                                      </p:cBhvr>
                                      <p:to>
                                        <p:strVal val="visible"/>
                                      </p:to>
                                    </p:set>
                                    <p:animEffect transition="in" filter="wipe(right)">
                                      <p:cBhvr>
                                        <p:cTn id="17" dur="1000"/>
                                        <p:tgtEl>
                                          <p:spTgt spid="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30">
                                            <p:txEl>
                                              <p:pRg st="2" end="2"/>
                                            </p:txEl>
                                          </p:spTgt>
                                        </p:tgtEl>
                                        <p:attrNameLst>
                                          <p:attrName>style.visibility</p:attrName>
                                        </p:attrNameLst>
                                      </p:cBhvr>
                                      <p:to>
                                        <p:strVal val="visible"/>
                                      </p:to>
                                    </p:set>
                                    <p:animEffect transition="in" filter="wipe(right)">
                                      <p:cBhvr>
                                        <p:cTn id="22" dur="1000"/>
                                        <p:tgtEl>
                                          <p:spTgt spid="3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30">
                                            <p:txEl>
                                              <p:pRg st="3" end="3"/>
                                            </p:txEl>
                                          </p:spTgt>
                                        </p:tgtEl>
                                        <p:attrNameLst>
                                          <p:attrName>style.visibility</p:attrName>
                                        </p:attrNameLst>
                                      </p:cBhvr>
                                      <p:to>
                                        <p:strVal val="visible"/>
                                      </p:to>
                                    </p:set>
                                    <p:animEffect transition="in" filter="wipe(right)">
                                      <p:cBhvr>
                                        <p:cTn id="27" dur="1000"/>
                                        <p:tgtEl>
                                          <p:spTgt spid="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AF0"/>
        </a:solidFill>
        <a:effectLst/>
      </p:bgPr>
    </p:bg>
    <p:spTree>
      <p:nvGrpSpPr>
        <p:cNvPr id="1" name=""/>
        <p:cNvGrpSpPr/>
        <p:nvPr/>
      </p:nvGrpSpPr>
      <p:grpSpPr>
        <a:xfrm>
          <a:off x="0" y="0"/>
          <a:ext cx="0" cy="0"/>
          <a:chOff x="0" y="0"/>
          <a:chExt cx="0" cy="0"/>
        </a:xfrm>
      </p:grpSpPr>
      <p:sp>
        <p:nvSpPr>
          <p:cNvPr id="19" name="Oval 154">
            <a:extLst>
              <a:ext uri="{FF2B5EF4-FFF2-40B4-BE49-F238E27FC236}">
                <a16:creationId xmlns:a16="http://schemas.microsoft.com/office/drawing/2014/main" id="{57992C46-EB8C-46AD-A921-86911FC7C417}"/>
              </a:ext>
            </a:extLst>
          </p:cNvPr>
          <p:cNvSpPr/>
          <p:nvPr/>
        </p:nvSpPr>
        <p:spPr>
          <a:xfrm>
            <a:off x="3236577" y="1301964"/>
            <a:ext cx="5334510" cy="5334510"/>
          </a:xfrm>
          <a:prstGeom prst="ellipse">
            <a:avLst/>
          </a:prstGeom>
          <a:solidFill>
            <a:schemeClr val="bg1">
              <a:lumMod val="95000"/>
            </a:schemeClr>
          </a:solidFill>
          <a:ln>
            <a:noFill/>
          </a:ln>
          <a:effectLst>
            <a:outerShdw blurRad="1016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B6F23DC3-2ACE-4CE7-9835-63DDBBB5DD67}"/>
              </a:ext>
            </a:extLst>
          </p:cNvPr>
          <p:cNvSpPr txBox="1"/>
          <p:nvPr/>
        </p:nvSpPr>
        <p:spPr>
          <a:xfrm>
            <a:off x="2481943" y="221526"/>
            <a:ext cx="7344228" cy="769441"/>
          </a:xfrm>
          <a:prstGeom prst="rect">
            <a:avLst/>
          </a:prstGeom>
          <a:noFill/>
        </p:spPr>
        <p:txBody>
          <a:bodyPr wrap="square" rtlCol="0">
            <a:spAutoFit/>
          </a:bodyPr>
          <a:lstStyle/>
          <a:p>
            <a:pPr algn="ctr" rtl="1"/>
            <a:r>
              <a:rPr lang="ar-YE" sz="4400" b="1" dirty="0">
                <a:solidFill>
                  <a:schemeClr val="bg1">
                    <a:lumMod val="50000"/>
                  </a:schemeClr>
                </a:solidFill>
                <a:latin typeface="Montserrat" panose="02000505000000020004" pitchFamily="2" charset="0"/>
              </a:rPr>
              <a:t>مفردات دورة تدريب المدربين </a:t>
            </a:r>
            <a:r>
              <a:rPr lang="en-US" sz="4400" b="1" dirty="0">
                <a:solidFill>
                  <a:schemeClr val="bg1">
                    <a:lumMod val="50000"/>
                  </a:schemeClr>
                </a:solidFill>
                <a:latin typeface="Montserrat" panose="02000505000000020004" pitchFamily="2" charset="0"/>
              </a:rPr>
              <a:t>TOT</a:t>
            </a:r>
          </a:p>
        </p:txBody>
      </p:sp>
      <p:grpSp>
        <p:nvGrpSpPr>
          <p:cNvPr id="8" name="مجموعة 7">
            <a:extLst>
              <a:ext uri="{FF2B5EF4-FFF2-40B4-BE49-F238E27FC236}">
                <a16:creationId xmlns:a16="http://schemas.microsoft.com/office/drawing/2014/main" id="{CBFBAEA8-8BF0-458F-9595-8501A1A6DFE1}"/>
              </a:ext>
            </a:extLst>
          </p:cNvPr>
          <p:cNvGrpSpPr/>
          <p:nvPr/>
        </p:nvGrpSpPr>
        <p:grpSpPr>
          <a:xfrm>
            <a:off x="3361809" y="1453400"/>
            <a:ext cx="5025469" cy="5038651"/>
            <a:chOff x="3361809" y="1453400"/>
            <a:chExt cx="5025469" cy="5038651"/>
          </a:xfrm>
        </p:grpSpPr>
        <p:grpSp>
          <p:nvGrpSpPr>
            <p:cNvPr id="3" name="مجموعة 2">
              <a:extLst>
                <a:ext uri="{FF2B5EF4-FFF2-40B4-BE49-F238E27FC236}">
                  <a16:creationId xmlns:a16="http://schemas.microsoft.com/office/drawing/2014/main" id="{85F6531C-B8E1-4F0F-B81A-1FFCED700231}"/>
                </a:ext>
              </a:extLst>
            </p:cNvPr>
            <p:cNvGrpSpPr/>
            <p:nvPr/>
          </p:nvGrpSpPr>
          <p:grpSpPr>
            <a:xfrm>
              <a:off x="5831441" y="1460983"/>
              <a:ext cx="2422473" cy="2542024"/>
              <a:chOff x="5831441" y="1656292"/>
              <a:chExt cx="2422473" cy="2542024"/>
            </a:xfrm>
          </p:grpSpPr>
          <p:pic>
            <p:nvPicPr>
              <p:cNvPr id="48" name="صورة 47">
                <a:extLst>
                  <a:ext uri="{FF2B5EF4-FFF2-40B4-BE49-F238E27FC236}">
                    <a16:creationId xmlns:a16="http://schemas.microsoft.com/office/drawing/2014/main" id="{CEC6D329-E0AB-488A-8005-DC7E6BEFF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1441" y="1656292"/>
                <a:ext cx="2422473" cy="2542024"/>
              </a:xfrm>
              <a:prstGeom prst="rect">
                <a:avLst/>
              </a:prstGeom>
            </p:spPr>
          </p:pic>
          <p:sp>
            <p:nvSpPr>
              <p:cNvPr id="2" name="مربع نص 1">
                <a:extLst>
                  <a:ext uri="{FF2B5EF4-FFF2-40B4-BE49-F238E27FC236}">
                    <a16:creationId xmlns:a16="http://schemas.microsoft.com/office/drawing/2014/main" id="{560F11B7-412B-4E7A-9632-E719F178FFF4}"/>
                  </a:ext>
                </a:extLst>
              </p:cNvPr>
              <p:cNvSpPr txBox="1"/>
              <p:nvPr/>
            </p:nvSpPr>
            <p:spPr>
              <a:xfrm>
                <a:off x="5996796" y="2677324"/>
                <a:ext cx="1697901" cy="461665"/>
              </a:xfrm>
              <a:prstGeom prst="rect">
                <a:avLst/>
              </a:prstGeom>
              <a:noFill/>
            </p:spPr>
            <p:txBody>
              <a:bodyPr wrap="none" rtlCol="0">
                <a:spAutoFit/>
              </a:bodyPr>
              <a:lstStyle/>
              <a:p>
                <a:r>
                  <a:rPr lang="ar-YE" sz="2400" b="1" dirty="0">
                    <a:solidFill>
                      <a:schemeClr val="bg1"/>
                    </a:solidFill>
                  </a:rPr>
                  <a:t>أساليب التدريب</a:t>
                </a:r>
                <a:endParaRPr lang="en-US" sz="2400" b="1" dirty="0">
                  <a:solidFill>
                    <a:schemeClr val="bg1"/>
                  </a:solidFill>
                </a:endParaRPr>
              </a:p>
            </p:txBody>
          </p:sp>
        </p:grpSp>
        <p:grpSp>
          <p:nvGrpSpPr>
            <p:cNvPr id="7" name="مجموعة 6">
              <a:extLst>
                <a:ext uri="{FF2B5EF4-FFF2-40B4-BE49-F238E27FC236}">
                  <a16:creationId xmlns:a16="http://schemas.microsoft.com/office/drawing/2014/main" id="{019107BE-7A36-4D54-9D20-862D154CAB90}"/>
                </a:ext>
              </a:extLst>
            </p:cNvPr>
            <p:cNvGrpSpPr/>
            <p:nvPr/>
          </p:nvGrpSpPr>
          <p:grpSpPr>
            <a:xfrm>
              <a:off x="5845254" y="3226400"/>
              <a:ext cx="2542024" cy="2825170"/>
              <a:chOff x="5825337" y="3373613"/>
              <a:chExt cx="2542024" cy="2825170"/>
            </a:xfrm>
          </p:grpSpPr>
          <p:pic>
            <p:nvPicPr>
              <p:cNvPr id="56" name="صورة 55">
                <a:extLst>
                  <a:ext uri="{FF2B5EF4-FFF2-40B4-BE49-F238E27FC236}">
                    <a16:creationId xmlns:a16="http://schemas.microsoft.com/office/drawing/2014/main" id="{616D52EC-1674-436C-9E59-68E6CF7384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5337" y="3373613"/>
                <a:ext cx="2542024" cy="2825170"/>
              </a:xfrm>
              <a:prstGeom prst="rect">
                <a:avLst/>
              </a:prstGeom>
            </p:spPr>
          </p:pic>
          <p:sp>
            <p:nvSpPr>
              <p:cNvPr id="11" name="مربع نص 10">
                <a:extLst>
                  <a:ext uri="{FF2B5EF4-FFF2-40B4-BE49-F238E27FC236}">
                    <a16:creationId xmlns:a16="http://schemas.microsoft.com/office/drawing/2014/main" id="{9659AE50-000A-40CE-91B7-6AE81FE9D1A9}"/>
                  </a:ext>
                </a:extLst>
              </p:cNvPr>
              <p:cNvSpPr txBox="1"/>
              <p:nvPr/>
            </p:nvSpPr>
            <p:spPr>
              <a:xfrm>
                <a:off x="6543145" y="4123384"/>
                <a:ext cx="1527982" cy="830997"/>
              </a:xfrm>
              <a:prstGeom prst="rect">
                <a:avLst/>
              </a:prstGeom>
              <a:noFill/>
            </p:spPr>
            <p:txBody>
              <a:bodyPr wrap="none" rtlCol="0">
                <a:spAutoFit/>
              </a:bodyPr>
              <a:lstStyle/>
              <a:p>
                <a:pPr algn="ctr"/>
                <a:r>
                  <a:rPr lang="ar-YE" sz="2400" b="1" dirty="0">
                    <a:solidFill>
                      <a:schemeClr val="bg1"/>
                    </a:solidFill>
                  </a:rPr>
                  <a:t>إدارة جلسات </a:t>
                </a:r>
                <a:endParaRPr lang="en-US" sz="2400" b="1" dirty="0">
                  <a:solidFill>
                    <a:schemeClr val="bg1"/>
                  </a:solidFill>
                </a:endParaRPr>
              </a:p>
              <a:p>
                <a:pPr algn="ctr"/>
                <a:r>
                  <a:rPr lang="ar-YE" sz="2400" b="1" dirty="0">
                    <a:solidFill>
                      <a:schemeClr val="bg1"/>
                    </a:solidFill>
                  </a:rPr>
                  <a:t>التدريب </a:t>
                </a:r>
                <a:endParaRPr lang="en-US" sz="2400" b="1" dirty="0">
                  <a:solidFill>
                    <a:schemeClr val="bg1"/>
                  </a:solidFill>
                </a:endParaRPr>
              </a:p>
            </p:txBody>
          </p:sp>
        </p:grpSp>
        <p:grpSp>
          <p:nvGrpSpPr>
            <p:cNvPr id="6" name="مجموعة 5">
              <a:extLst>
                <a:ext uri="{FF2B5EF4-FFF2-40B4-BE49-F238E27FC236}">
                  <a16:creationId xmlns:a16="http://schemas.microsoft.com/office/drawing/2014/main" id="{74168296-A59B-4CB2-BF9E-DE94FA8B5BB5}"/>
                </a:ext>
              </a:extLst>
            </p:cNvPr>
            <p:cNvGrpSpPr/>
            <p:nvPr/>
          </p:nvGrpSpPr>
          <p:grpSpPr>
            <a:xfrm>
              <a:off x="4422034" y="3950027"/>
              <a:ext cx="2963597" cy="2542024"/>
              <a:chOff x="4456984" y="4107995"/>
              <a:chExt cx="2963597" cy="2542024"/>
            </a:xfrm>
          </p:grpSpPr>
          <p:pic>
            <p:nvPicPr>
              <p:cNvPr id="54" name="صورة 53">
                <a:extLst>
                  <a:ext uri="{FF2B5EF4-FFF2-40B4-BE49-F238E27FC236}">
                    <a16:creationId xmlns:a16="http://schemas.microsoft.com/office/drawing/2014/main" id="{AD2164BD-D90F-4012-8487-DF2060517E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6984" y="4107995"/>
                <a:ext cx="2963597" cy="2542024"/>
              </a:xfrm>
              <a:prstGeom prst="rect">
                <a:avLst/>
              </a:prstGeom>
            </p:spPr>
          </p:pic>
          <p:sp>
            <p:nvSpPr>
              <p:cNvPr id="12" name="مربع نص 11">
                <a:extLst>
                  <a:ext uri="{FF2B5EF4-FFF2-40B4-BE49-F238E27FC236}">
                    <a16:creationId xmlns:a16="http://schemas.microsoft.com/office/drawing/2014/main" id="{7BC3092B-C7F3-4243-8573-066B8FDEF540}"/>
                  </a:ext>
                </a:extLst>
              </p:cNvPr>
              <p:cNvSpPr txBox="1"/>
              <p:nvPr/>
            </p:nvSpPr>
            <p:spPr>
              <a:xfrm>
                <a:off x="4960535" y="5288653"/>
                <a:ext cx="1763624" cy="830997"/>
              </a:xfrm>
              <a:prstGeom prst="rect">
                <a:avLst/>
              </a:prstGeom>
              <a:noFill/>
            </p:spPr>
            <p:txBody>
              <a:bodyPr wrap="none" rtlCol="0">
                <a:spAutoFit/>
              </a:bodyPr>
              <a:lstStyle/>
              <a:p>
                <a:pPr algn="ctr"/>
                <a:r>
                  <a:rPr lang="ar-YE" sz="2400" b="1" dirty="0"/>
                  <a:t>تصميم المحتوى</a:t>
                </a:r>
                <a:endParaRPr lang="en-US" sz="2400" b="1" dirty="0"/>
              </a:p>
              <a:p>
                <a:pPr algn="ctr"/>
                <a:r>
                  <a:rPr lang="ar-YE" sz="2400" b="1" dirty="0"/>
                  <a:t> التدريبي</a:t>
                </a:r>
                <a:endParaRPr lang="en-US" sz="2400" b="1" dirty="0"/>
              </a:p>
            </p:txBody>
          </p:sp>
        </p:grpSp>
        <p:grpSp>
          <p:nvGrpSpPr>
            <p:cNvPr id="5" name="مجموعة 4">
              <a:extLst>
                <a:ext uri="{FF2B5EF4-FFF2-40B4-BE49-F238E27FC236}">
                  <a16:creationId xmlns:a16="http://schemas.microsoft.com/office/drawing/2014/main" id="{8D0195DD-C887-46B1-9229-DF589A53FE02}"/>
                </a:ext>
              </a:extLst>
            </p:cNvPr>
            <p:cNvGrpSpPr/>
            <p:nvPr/>
          </p:nvGrpSpPr>
          <p:grpSpPr>
            <a:xfrm>
              <a:off x="3361809" y="3178304"/>
              <a:ext cx="2542024" cy="2825170"/>
              <a:chOff x="3396759" y="3393416"/>
              <a:chExt cx="2542024" cy="2825170"/>
            </a:xfrm>
          </p:grpSpPr>
          <p:pic>
            <p:nvPicPr>
              <p:cNvPr id="52" name="صورة 51">
                <a:extLst>
                  <a:ext uri="{FF2B5EF4-FFF2-40B4-BE49-F238E27FC236}">
                    <a16:creationId xmlns:a16="http://schemas.microsoft.com/office/drawing/2014/main" id="{2BE3E508-E345-4FDD-9E97-AF1A07D0C0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6759" y="3393416"/>
                <a:ext cx="2542024" cy="2825170"/>
              </a:xfrm>
              <a:prstGeom prst="rect">
                <a:avLst/>
              </a:prstGeom>
            </p:spPr>
          </p:pic>
          <p:sp>
            <p:nvSpPr>
              <p:cNvPr id="13" name="مربع نص 12">
                <a:extLst>
                  <a:ext uri="{FF2B5EF4-FFF2-40B4-BE49-F238E27FC236}">
                    <a16:creationId xmlns:a16="http://schemas.microsoft.com/office/drawing/2014/main" id="{ECB9AA38-F1B6-428B-A8C5-834178DFAD50}"/>
                  </a:ext>
                </a:extLst>
              </p:cNvPr>
              <p:cNvSpPr txBox="1"/>
              <p:nvPr/>
            </p:nvSpPr>
            <p:spPr>
              <a:xfrm>
                <a:off x="3534137" y="4023100"/>
                <a:ext cx="1980029" cy="830997"/>
              </a:xfrm>
              <a:prstGeom prst="rect">
                <a:avLst/>
              </a:prstGeom>
              <a:noFill/>
            </p:spPr>
            <p:txBody>
              <a:bodyPr wrap="none" rtlCol="0">
                <a:spAutoFit/>
              </a:bodyPr>
              <a:lstStyle/>
              <a:p>
                <a:pPr algn="ctr"/>
                <a:r>
                  <a:rPr lang="ar-YE" sz="2400" b="1" dirty="0">
                    <a:solidFill>
                      <a:schemeClr val="bg1"/>
                    </a:solidFill>
                  </a:rPr>
                  <a:t>التعلم التجريبي </a:t>
                </a:r>
                <a:endParaRPr lang="en-US" sz="2400" b="1" dirty="0">
                  <a:solidFill>
                    <a:schemeClr val="bg1"/>
                  </a:solidFill>
                </a:endParaRPr>
              </a:p>
              <a:p>
                <a:pPr algn="ctr"/>
                <a:r>
                  <a:rPr lang="ar-YE" sz="2400" b="1" dirty="0">
                    <a:solidFill>
                      <a:schemeClr val="bg1"/>
                    </a:solidFill>
                  </a:rPr>
                  <a:t>مع أدوات تحفيزية</a:t>
                </a:r>
                <a:endParaRPr lang="en-US" sz="2400" b="1" dirty="0">
                  <a:solidFill>
                    <a:schemeClr val="bg1"/>
                  </a:solidFill>
                </a:endParaRPr>
              </a:p>
            </p:txBody>
          </p:sp>
        </p:grpSp>
        <p:grpSp>
          <p:nvGrpSpPr>
            <p:cNvPr id="4" name="مجموعة 3">
              <a:extLst>
                <a:ext uri="{FF2B5EF4-FFF2-40B4-BE49-F238E27FC236}">
                  <a16:creationId xmlns:a16="http://schemas.microsoft.com/office/drawing/2014/main" id="{FBF01679-4DF6-46BD-AD5C-48F96AA1B5C4}"/>
                </a:ext>
              </a:extLst>
            </p:cNvPr>
            <p:cNvGrpSpPr/>
            <p:nvPr/>
          </p:nvGrpSpPr>
          <p:grpSpPr>
            <a:xfrm>
              <a:off x="3516310" y="1453400"/>
              <a:ext cx="2422473" cy="2542024"/>
              <a:chOff x="3516310" y="1648709"/>
              <a:chExt cx="2422473" cy="2542024"/>
            </a:xfrm>
          </p:grpSpPr>
          <p:pic>
            <p:nvPicPr>
              <p:cNvPr id="50" name="صورة 49">
                <a:extLst>
                  <a:ext uri="{FF2B5EF4-FFF2-40B4-BE49-F238E27FC236}">
                    <a16:creationId xmlns:a16="http://schemas.microsoft.com/office/drawing/2014/main" id="{53632792-AB1E-4CE7-8F44-4E9410DB8B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16310" y="1648709"/>
                <a:ext cx="2422473" cy="2542024"/>
              </a:xfrm>
              <a:prstGeom prst="rect">
                <a:avLst/>
              </a:prstGeom>
            </p:spPr>
          </p:pic>
          <p:sp>
            <p:nvSpPr>
              <p:cNvPr id="14" name="مربع نص 13">
                <a:extLst>
                  <a:ext uri="{FF2B5EF4-FFF2-40B4-BE49-F238E27FC236}">
                    <a16:creationId xmlns:a16="http://schemas.microsoft.com/office/drawing/2014/main" id="{591BCE4D-0607-4623-B05F-CC2FB4C0D7F7}"/>
                  </a:ext>
                </a:extLst>
              </p:cNvPr>
              <p:cNvSpPr txBox="1"/>
              <p:nvPr/>
            </p:nvSpPr>
            <p:spPr>
              <a:xfrm>
                <a:off x="4222993" y="2481524"/>
                <a:ext cx="1475084" cy="830997"/>
              </a:xfrm>
              <a:prstGeom prst="rect">
                <a:avLst/>
              </a:prstGeom>
              <a:noFill/>
            </p:spPr>
            <p:txBody>
              <a:bodyPr wrap="none" rtlCol="0">
                <a:spAutoFit/>
              </a:bodyPr>
              <a:lstStyle/>
              <a:p>
                <a:pPr algn="ctr"/>
                <a:r>
                  <a:rPr lang="ar-YE" sz="2400" b="1" dirty="0">
                    <a:solidFill>
                      <a:schemeClr val="bg1"/>
                    </a:solidFill>
                  </a:rPr>
                  <a:t>متابعة وتقييم</a:t>
                </a:r>
                <a:endParaRPr lang="en-US" sz="2400" b="1" dirty="0">
                  <a:solidFill>
                    <a:schemeClr val="bg1"/>
                  </a:solidFill>
                </a:endParaRPr>
              </a:p>
              <a:p>
                <a:pPr algn="ctr"/>
                <a:r>
                  <a:rPr lang="ar-YE" sz="2400" b="1" dirty="0">
                    <a:solidFill>
                      <a:schemeClr val="bg1"/>
                    </a:solidFill>
                  </a:rPr>
                  <a:t> التدريب</a:t>
                </a:r>
                <a:endParaRPr lang="en-US" sz="2400" b="1" dirty="0">
                  <a:solidFill>
                    <a:schemeClr val="bg1"/>
                  </a:solidFill>
                </a:endParaRPr>
              </a:p>
            </p:txBody>
          </p:sp>
        </p:grpSp>
      </p:grpSp>
    </p:spTree>
    <p:extLst>
      <p:ext uri="{BB962C8B-B14F-4D97-AF65-F5344CB8AC3E}">
        <p14:creationId xmlns:p14="http://schemas.microsoft.com/office/powerpoint/2010/main" val="39563453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par>
                          <p:cTn id="10" fill="hold">
                            <p:stCondLst>
                              <p:cond delay="500"/>
                            </p:stCondLst>
                            <p:childTnLst>
                              <p:par>
                                <p:cTn id="11" presetID="6" presetClass="entr" presetSubtype="32"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ircle(out)">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AF0"/>
        </a:solidFill>
        <a:effectLst/>
      </p:bgPr>
    </p:bg>
    <p:spTree>
      <p:nvGrpSpPr>
        <p:cNvPr id="1" name=""/>
        <p:cNvGrpSpPr/>
        <p:nvPr/>
      </p:nvGrpSpPr>
      <p:grpSpPr>
        <a:xfrm>
          <a:off x="0" y="0"/>
          <a:ext cx="0" cy="0"/>
          <a:chOff x="0" y="0"/>
          <a:chExt cx="0" cy="0"/>
        </a:xfrm>
      </p:grpSpPr>
      <p:sp>
        <p:nvSpPr>
          <p:cNvPr id="19" name="Oval 154">
            <a:extLst>
              <a:ext uri="{FF2B5EF4-FFF2-40B4-BE49-F238E27FC236}">
                <a16:creationId xmlns:a16="http://schemas.microsoft.com/office/drawing/2014/main" id="{57992C46-EB8C-46AD-A921-86911FC7C417}"/>
              </a:ext>
            </a:extLst>
          </p:cNvPr>
          <p:cNvSpPr/>
          <p:nvPr/>
        </p:nvSpPr>
        <p:spPr>
          <a:xfrm>
            <a:off x="3236577" y="1301964"/>
            <a:ext cx="5334510" cy="5334510"/>
          </a:xfrm>
          <a:prstGeom prst="ellipse">
            <a:avLst/>
          </a:prstGeom>
          <a:solidFill>
            <a:schemeClr val="bg1">
              <a:lumMod val="95000"/>
            </a:schemeClr>
          </a:solidFill>
          <a:ln>
            <a:noFill/>
          </a:ln>
          <a:effectLst>
            <a:outerShdw blurRad="1016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B6F23DC3-2ACE-4CE7-9835-63DDBBB5DD67}"/>
              </a:ext>
            </a:extLst>
          </p:cNvPr>
          <p:cNvSpPr txBox="1"/>
          <p:nvPr/>
        </p:nvSpPr>
        <p:spPr>
          <a:xfrm>
            <a:off x="2481943" y="221526"/>
            <a:ext cx="7344228" cy="769441"/>
          </a:xfrm>
          <a:prstGeom prst="rect">
            <a:avLst/>
          </a:prstGeom>
          <a:noFill/>
        </p:spPr>
        <p:txBody>
          <a:bodyPr wrap="square" rtlCol="0">
            <a:spAutoFit/>
          </a:bodyPr>
          <a:lstStyle/>
          <a:p>
            <a:pPr algn="ctr" rtl="1"/>
            <a:r>
              <a:rPr lang="ar-YE" sz="4400" b="1" dirty="0">
                <a:solidFill>
                  <a:schemeClr val="bg1">
                    <a:lumMod val="50000"/>
                  </a:schemeClr>
                </a:solidFill>
                <a:latin typeface="Montserrat" panose="02000505000000020004" pitchFamily="2" charset="0"/>
              </a:rPr>
              <a:t>مفردات دورة تدريب المدربين </a:t>
            </a:r>
            <a:r>
              <a:rPr lang="en-US" sz="4400" b="1" dirty="0">
                <a:solidFill>
                  <a:schemeClr val="bg1">
                    <a:lumMod val="50000"/>
                  </a:schemeClr>
                </a:solidFill>
                <a:latin typeface="Montserrat" panose="02000505000000020004" pitchFamily="2" charset="0"/>
              </a:rPr>
              <a:t>TOT</a:t>
            </a:r>
          </a:p>
        </p:txBody>
      </p:sp>
      <p:grpSp>
        <p:nvGrpSpPr>
          <p:cNvPr id="3" name="مجموعة 2">
            <a:extLst>
              <a:ext uri="{FF2B5EF4-FFF2-40B4-BE49-F238E27FC236}">
                <a16:creationId xmlns:a16="http://schemas.microsoft.com/office/drawing/2014/main" id="{85F6531C-B8E1-4F0F-B81A-1FFCED700231}"/>
              </a:ext>
            </a:extLst>
          </p:cNvPr>
          <p:cNvGrpSpPr/>
          <p:nvPr/>
        </p:nvGrpSpPr>
        <p:grpSpPr>
          <a:xfrm>
            <a:off x="5831441" y="1460983"/>
            <a:ext cx="2422473" cy="2542024"/>
            <a:chOff x="5831441" y="1656292"/>
            <a:chExt cx="2422473" cy="2542024"/>
          </a:xfrm>
        </p:grpSpPr>
        <p:pic>
          <p:nvPicPr>
            <p:cNvPr id="48" name="صورة 47">
              <a:extLst>
                <a:ext uri="{FF2B5EF4-FFF2-40B4-BE49-F238E27FC236}">
                  <a16:creationId xmlns:a16="http://schemas.microsoft.com/office/drawing/2014/main" id="{CEC6D329-E0AB-488A-8005-DC7E6BEFF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1441" y="1656292"/>
              <a:ext cx="2422473" cy="2542024"/>
            </a:xfrm>
            <a:prstGeom prst="rect">
              <a:avLst/>
            </a:prstGeom>
          </p:spPr>
        </p:pic>
        <p:sp>
          <p:nvSpPr>
            <p:cNvPr id="2" name="مربع نص 1">
              <a:extLst>
                <a:ext uri="{FF2B5EF4-FFF2-40B4-BE49-F238E27FC236}">
                  <a16:creationId xmlns:a16="http://schemas.microsoft.com/office/drawing/2014/main" id="{560F11B7-412B-4E7A-9632-E719F178FFF4}"/>
                </a:ext>
              </a:extLst>
            </p:cNvPr>
            <p:cNvSpPr txBox="1"/>
            <p:nvPr/>
          </p:nvSpPr>
          <p:spPr>
            <a:xfrm>
              <a:off x="5996796" y="2677324"/>
              <a:ext cx="1697901" cy="461665"/>
            </a:xfrm>
            <a:prstGeom prst="rect">
              <a:avLst/>
            </a:prstGeom>
            <a:noFill/>
          </p:spPr>
          <p:txBody>
            <a:bodyPr wrap="none" rtlCol="0">
              <a:spAutoFit/>
            </a:bodyPr>
            <a:lstStyle/>
            <a:p>
              <a:r>
                <a:rPr lang="ar-YE" sz="2400" b="1" dirty="0">
                  <a:solidFill>
                    <a:schemeClr val="bg1"/>
                  </a:solidFill>
                </a:rPr>
                <a:t>أساليب التدريب</a:t>
              </a:r>
              <a:endParaRPr lang="en-US" sz="2400" b="1" dirty="0">
                <a:solidFill>
                  <a:schemeClr val="bg1"/>
                </a:solidFill>
              </a:endParaRPr>
            </a:p>
          </p:txBody>
        </p:sp>
      </p:grpSp>
      <p:grpSp>
        <p:nvGrpSpPr>
          <p:cNvPr id="7" name="مجموعة 6">
            <a:extLst>
              <a:ext uri="{FF2B5EF4-FFF2-40B4-BE49-F238E27FC236}">
                <a16:creationId xmlns:a16="http://schemas.microsoft.com/office/drawing/2014/main" id="{019107BE-7A36-4D54-9D20-862D154CAB90}"/>
              </a:ext>
            </a:extLst>
          </p:cNvPr>
          <p:cNvGrpSpPr/>
          <p:nvPr/>
        </p:nvGrpSpPr>
        <p:grpSpPr>
          <a:xfrm>
            <a:off x="5845254" y="3226400"/>
            <a:ext cx="2542024" cy="2825170"/>
            <a:chOff x="5825337" y="3373613"/>
            <a:chExt cx="2542024" cy="2825170"/>
          </a:xfrm>
        </p:grpSpPr>
        <p:pic>
          <p:nvPicPr>
            <p:cNvPr id="56" name="صورة 55">
              <a:extLst>
                <a:ext uri="{FF2B5EF4-FFF2-40B4-BE49-F238E27FC236}">
                  <a16:creationId xmlns:a16="http://schemas.microsoft.com/office/drawing/2014/main" id="{616D52EC-1674-436C-9E59-68E6CF7384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5337" y="3373613"/>
              <a:ext cx="2542024" cy="2825170"/>
            </a:xfrm>
            <a:prstGeom prst="rect">
              <a:avLst/>
            </a:prstGeom>
          </p:spPr>
        </p:pic>
        <p:sp>
          <p:nvSpPr>
            <p:cNvPr id="11" name="مربع نص 10">
              <a:extLst>
                <a:ext uri="{FF2B5EF4-FFF2-40B4-BE49-F238E27FC236}">
                  <a16:creationId xmlns:a16="http://schemas.microsoft.com/office/drawing/2014/main" id="{9659AE50-000A-40CE-91B7-6AE81FE9D1A9}"/>
                </a:ext>
              </a:extLst>
            </p:cNvPr>
            <p:cNvSpPr txBox="1"/>
            <p:nvPr/>
          </p:nvSpPr>
          <p:spPr>
            <a:xfrm>
              <a:off x="6543145" y="4123384"/>
              <a:ext cx="1527982" cy="830997"/>
            </a:xfrm>
            <a:prstGeom prst="rect">
              <a:avLst/>
            </a:prstGeom>
            <a:noFill/>
          </p:spPr>
          <p:txBody>
            <a:bodyPr wrap="none" rtlCol="0">
              <a:spAutoFit/>
            </a:bodyPr>
            <a:lstStyle/>
            <a:p>
              <a:pPr algn="ctr"/>
              <a:r>
                <a:rPr lang="ar-YE" sz="2400" b="1" dirty="0">
                  <a:solidFill>
                    <a:schemeClr val="bg1"/>
                  </a:solidFill>
                </a:rPr>
                <a:t>إدارة جلسات </a:t>
              </a:r>
              <a:endParaRPr lang="en-US" sz="2400" b="1" dirty="0">
                <a:solidFill>
                  <a:schemeClr val="bg1"/>
                </a:solidFill>
              </a:endParaRPr>
            </a:p>
            <a:p>
              <a:pPr algn="ctr"/>
              <a:r>
                <a:rPr lang="ar-YE" sz="2400" b="1" dirty="0">
                  <a:solidFill>
                    <a:schemeClr val="bg1"/>
                  </a:solidFill>
                </a:rPr>
                <a:t>التدريب </a:t>
              </a:r>
              <a:endParaRPr lang="en-US" sz="2400" b="1" dirty="0">
                <a:solidFill>
                  <a:schemeClr val="bg1"/>
                </a:solidFill>
              </a:endParaRPr>
            </a:p>
          </p:txBody>
        </p:sp>
      </p:grpSp>
      <p:grpSp>
        <p:nvGrpSpPr>
          <p:cNvPr id="6" name="مجموعة 5">
            <a:extLst>
              <a:ext uri="{FF2B5EF4-FFF2-40B4-BE49-F238E27FC236}">
                <a16:creationId xmlns:a16="http://schemas.microsoft.com/office/drawing/2014/main" id="{74168296-A59B-4CB2-BF9E-DE94FA8B5BB5}"/>
              </a:ext>
            </a:extLst>
          </p:cNvPr>
          <p:cNvGrpSpPr/>
          <p:nvPr/>
        </p:nvGrpSpPr>
        <p:grpSpPr>
          <a:xfrm>
            <a:off x="4422034" y="3950027"/>
            <a:ext cx="2963597" cy="2542024"/>
            <a:chOff x="4456984" y="4107995"/>
            <a:chExt cx="2963597" cy="2542024"/>
          </a:xfrm>
        </p:grpSpPr>
        <p:pic>
          <p:nvPicPr>
            <p:cNvPr id="54" name="صورة 53">
              <a:extLst>
                <a:ext uri="{FF2B5EF4-FFF2-40B4-BE49-F238E27FC236}">
                  <a16:creationId xmlns:a16="http://schemas.microsoft.com/office/drawing/2014/main" id="{AD2164BD-D90F-4012-8487-DF2060517E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6984" y="4107995"/>
              <a:ext cx="2963597" cy="2542024"/>
            </a:xfrm>
            <a:prstGeom prst="rect">
              <a:avLst/>
            </a:prstGeom>
          </p:spPr>
        </p:pic>
        <p:sp>
          <p:nvSpPr>
            <p:cNvPr id="12" name="مربع نص 11">
              <a:extLst>
                <a:ext uri="{FF2B5EF4-FFF2-40B4-BE49-F238E27FC236}">
                  <a16:creationId xmlns:a16="http://schemas.microsoft.com/office/drawing/2014/main" id="{7BC3092B-C7F3-4243-8573-066B8FDEF540}"/>
                </a:ext>
              </a:extLst>
            </p:cNvPr>
            <p:cNvSpPr txBox="1"/>
            <p:nvPr/>
          </p:nvSpPr>
          <p:spPr>
            <a:xfrm>
              <a:off x="4960535" y="5288653"/>
              <a:ext cx="1763624" cy="830997"/>
            </a:xfrm>
            <a:prstGeom prst="rect">
              <a:avLst/>
            </a:prstGeom>
            <a:noFill/>
          </p:spPr>
          <p:txBody>
            <a:bodyPr wrap="none" rtlCol="0">
              <a:spAutoFit/>
            </a:bodyPr>
            <a:lstStyle/>
            <a:p>
              <a:pPr algn="ctr"/>
              <a:r>
                <a:rPr lang="ar-YE" sz="2400" b="1" dirty="0"/>
                <a:t>تصميم المحتوى</a:t>
              </a:r>
              <a:endParaRPr lang="en-US" sz="2400" b="1" dirty="0"/>
            </a:p>
            <a:p>
              <a:pPr algn="ctr"/>
              <a:r>
                <a:rPr lang="ar-YE" sz="2400" b="1" dirty="0"/>
                <a:t> التدريبي</a:t>
              </a:r>
              <a:endParaRPr lang="en-US" sz="2400" b="1" dirty="0"/>
            </a:p>
          </p:txBody>
        </p:sp>
      </p:grpSp>
      <p:grpSp>
        <p:nvGrpSpPr>
          <p:cNvPr id="5" name="مجموعة 4">
            <a:extLst>
              <a:ext uri="{FF2B5EF4-FFF2-40B4-BE49-F238E27FC236}">
                <a16:creationId xmlns:a16="http://schemas.microsoft.com/office/drawing/2014/main" id="{8D0195DD-C887-46B1-9229-DF589A53FE02}"/>
              </a:ext>
            </a:extLst>
          </p:cNvPr>
          <p:cNvGrpSpPr/>
          <p:nvPr/>
        </p:nvGrpSpPr>
        <p:grpSpPr>
          <a:xfrm>
            <a:off x="3361809" y="3178304"/>
            <a:ext cx="2542024" cy="2825170"/>
            <a:chOff x="3396759" y="3393416"/>
            <a:chExt cx="2542024" cy="2825170"/>
          </a:xfrm>
        </p:grpSpPr>
        <p:pic>
          <p:nvPicPr>
            <p:cNvPr id="52" name="صورة 51">
              <a:extLst>
                <a:ext uri="{FF2B5EF4-FFF2-40B4-BE49-F238E27FC236}">
                  <a16:creationId xmlns:a16="http://schemas.microsoft.com/office/drawing/2014/main" id="{2BE3E508-E345-4FDD-9E97-AF1A07D0C0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6759" y="3393416"/>
              <a:ext cx="2542024" cy="2825170"/>
            </a:xfrm>
            <a:prstGeom prst="rect">
              <a:avLst/>
            </a:prstGeom>
          </p:spPr>
        </p:pic>
        <p:sp>
          <p:nvSpPr>
            <p:cNvPr id="13" name="مربع نص 12">
              <a:extLst>
                <a:ext uri="{FF2B5EF4-FFF2-40B4-BE49-F238E27FC236}">
                  <a16:creationId xmlns:a16="http://schemas.microsoft.com/office/drawing/2014/main" id="{ECB9AA38-F1B6-428B-A8C5-834178DFAD50}"/>
                </a:ext>
              </a:extLst>
            </p:cNvPr>
            <p:cNvSpPr txBox="1"/>
            <p:nvPr/>
          </p:nvSpPr>
          <p:spPr>
            <a:xfrm>
              <a:off x="3534137" y="4023100"/>
              <a:ext cx="1980029" cy="830997"/>
            </a:xfrm>
            <a:prstGeom prst="rect">
              <a:avLst/>
            </a:prstGeom>
            <a:noFill/>
          </p:spPr>
          <p:txBody>
            <a:bodyPr wrap="none" rtlCol="0">
              <a:spAutoFit/>
            </a:bodyPr>
            <a:lstStyle/>
            <a:p>
              <a:pPr algn="ctr"/>
              <a:r>
                <a:rPr lang="ar-YE" sz="2400" b="1" dirty="0">
                  <a:solidFill>
                    <a:schemeClr val="bg1"/>
                  </a:solidFill>
                </a:rPr>
                <a:t>التعلم التجريبي </a:t>
              </a:r>
              <a:endParaRPr lang="en-US" sz="2400" b="1" dirty="0">
                <a:solidFill>
                  <a:schemeClr val="bg1"/>
                </a:solidFill>
              </a:endParaRPr>
            </a:p>
            <a:p>
              <a:pPr algn="ctr"/>
              <a:r>
                <a:rPr lang="ar-YE" sz="2400" b="1" dirty="0">
                  <a:solidFill>
                    <a:schemeClr val="bg1"/>
                  </a:solidFill>
                </a:rPr>
                <a:t>مع أدوات تحفيزية</a:t>
              </a:r>
              <a:endParaRPr lang="en-US" sz="2400" b="1" dirty="0">
                <a:solidFill>
                  <a:schemeClr val="bg1"/>
                </a:solidFill>
              </a:endParaRPr>
            </a:p>
          </p:txBody>
        </p:sp>
      </p:grpSp>
      <p:grpSp>
        <p:nvGrpSpPr>
          <p:cNvPr id="4" name="مجموعة 3">
            <a:extLst>
              <a:ext uri="{FF2B5EF4-FFF2-40B4-BE49-F238E27FC236}">
                <a16:creationId xmlns:a16="http://schemas.microsoft.com/office/drawing/2014/main" id="{FBF01679-4DF6-46BD-AD5C-48F96AA1B5C4}"/>
              </a:ext>
            </a:extLst>
          </p:cNvPr>
          <p:cNvGrpSpPr/>
          <p:nvPr/>
        </p:nvGrpSpPr>
        <p:grpSpPr>
          <a:xfrm>
            <a:off x="3516310" y="1453400"/>
            <a:ext cx="2422473" cy="2542024"/>
            <a:chOff x="3516310" y="1648709"/>
            <a:chExt cx="2422473" cy="2542024"/>
          </a:xfrm>
        </p:grpSpPr>
        <p:pic>
          <p:nvPicPr>
            <p:cNvPr id="50" name="صورة 49">
              <a:extLst>
                <a:ext uri="{FF2B5EF4-FFF2-40B4-BE49-F238E27FC236}">
                  <a16:creationId xmlns:a16="http://schemas.microsoft.com/office/drawing/2014/main" id="{53632792-AB1E-4CE7-8F44-4E9410DB8B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16310" y="1648709"/>
              <a:ext cx="2422473" cy="2542024"/>
            </a:xfrm>
            <a:prstGeom prst="rect">
              <a:avLst/>
            </a:prstGeom>
          </p:spPr>
        </p:pic>
        <p:sp>
          <p:nvSpPr>
            <p:cNvPr id="14" name="مربع نص 13">
              <a:extLst>
                <a:ext uri="{FF2B5EF4-FFF2-40B4-BE49-F238E27FC236}">
                  <a16:creationId xmlns:a16="http://schemas.microsoft.com/office/drawing/2014/main" id="{591BCE4D-0607-4623-B05F-CC2FB4C0D7F7}"/>
                </a:ext>
              </a:extLst>
            </p:cNvPr>
            <p:cNvSpPr txBox="1"/>
            <p:nvPr/>
          </p:nvSpPr>
          <p:spPr>
            <a:xfrm>
              <a:off x="4222993" y="2481524"/>
              <a:ext cx="1475084" cy="830997"/>
            </a:xfrm>
            <a:prstGeom prst="rect">
              <a:avLst/>
            </a:prstGeom>
            <a:noFill/>
          </p:spPr>
          <p:txBody>
            <a:bodyPr wrap="none" rtlCol="0">
              <a:spAutoFit/>
            </a:bodyPr>
            <a:lstStyle/>
            <a:p>
              <a:pPr algn="ctr"/>
              <a:r>
                <a:rPr lang="ar-YE" sz="2400" b="1" dirty="0">
                  <a:solidFill>
                    <a:schemeClr val="bg1"/>
                  </a:solidFill>
                </a:rPr>
                <a:t>متابعة وتقييم</a:t>
              </a:r>
              <a:endParaRPr lang="en-US" sz="2400" b="1" dirty="0">
                <a:solidFill>
                  <a:schemeClr val="bg1"/>
                </a:solidFill>
              </a:endParaRPr>
            </a:p>
            <a:p>
              <a:pPr algn="ctr"/>
              <a:r>
                <a:rPr lang="ar-YE" sz="2400" b="1" dirty="0">
                  <a:solidFill>
                    <a:schemeClr val="bg1"/>
                  </a:solidFill>
                </a:rPr>
                <a:t> التدريب</a:t>
              </a:r>
              <a:endParaRPr lang="en-US" sz="2400" b="1" dirty="0">
                <a:solidFill>
                  <a:schemeClr val="bg1"/>
                </a:solidFill>
              </a:endParaRPr>
            </a:p>
          </p:txBody>
        </p:sp>
      </p:grpSp>
    </p:spTree>
    <p:extLst>
      <p:ext uri="{BB962C8B-B14F-4D97-AF65-F5344CB8AC3E}">
        <p14:creationId xmlns:p14="http://schemas.microsoft.com/office/powerpoint/2010/main" val="209602973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afterEffect">
                                  <p:stCondLst>
                                    <p:cond delay="0"/>
                                  </p:stCondLst>
                                  <p:childTnLst>
                                    <p:animMotion origin="layout" path="M -3.75E-6 1.11111E-6 L 0.03243 0.01991 " pathEditMode="relative" rAng="0" ptsTypes="AA">
                                      <p:cBhvr>
                                        <p:cTn id="6" dur="750" fill="hold"/>
                                        <p:tgtEl>
                                          <p:spTgt spid="7"/>
                                        </p:tgtEl>
                                        <p:attrNameLst>
                                          <p:attrName>ppt_x</p:attrName>
                                          <p:attrName>ppt_y</p:attrName>
                                        </p:attrNameLst>
                                      </p:cBhvr>
                                      <p:rCtr x="1615" y="9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AF0"/>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CC327164-17FF-4DE0-9E9B-F7CEF524BDCA}"/>
              </a:ext>
            </a:extLst>
          </p:cNvPr>
          <p:cNvGrpSpPr/>
          <p:nvPr/>
        </p:nvGrpSpPr>
        <p:grpSpPr>
          <a:xfrm>
            <a:off x="-9308754" y="0"/>
            <a:ext cx="12482920" cy="6913625"/>
            <a:chOff x="-9296849" y="0"/>
            <a:chExt cx="12482920" cy="6913625"/>
          </a:xfrm>
        </p:grpSpPr>
        <p:sp>
          <p:nvSpPr>
            <p:cNvPr id="15" name="Rectangle 14">
              <a:extLst>
                <a:ext uri="{FF2B5EF4-FFF2-40B4-BE49-F238E27FC236}">
                  <a16:creationId xmlns:a16="http://schemas.microsoft.com/office/drawing/2014/main" id="{CFC2F059-8E54-4001-8796-4C372505F15C}"/>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CA5D056-97B8-4FFF-9320-5B4740BDA197}"/>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49ECC404-AFC9-4772-95FF-42E6C31C5C21}"/>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sp>
        <p:nvSpPr>
          <p:cNvPr id="73" name="TextBox 72">
            <a:extLst>
              <a:ext uri="{FF2B5EF4-FFF2-40B4-BE49-F238E27FC236}">
                <a16:creationId xmlns:a16="http://schemas.microsoft.com/office/drawing/2014/main" id="{0192D459-FCE7-47CA-AB13-2787C1BD3D6E}"/>
              </a:ext>
            </a:extLst>
          </p:cNvPr>
          <p:cNvSpPr txBox="1"/>
          <p:nvPr/>
        </p:nvSpPr>
        <p:spPr>
          <a:xfrm>
            <a:off x="3975994" y="331137"/>
            <a:ext cx="6416590" cy="1754326"/>
          </a:xfrm>
          <a:prstGeom prst="rect">
            <a:avLst/>
          </a:prstGeom>
          <a:noFill/>
        </p:spPr>
        <p:txBody>
          <a:bodyPr wrap="square" rtlCol="0">
            <a:spAutoFit/>
          </a:bodyPr>
          <a:lstStyle/>
          <a:p>
            <a:pPr algn="ctr" rtl="1"/>
            <a:r>
              <a:rPr lang="ar-YE" sz="5400" b="1" dirty="0">
                <a:solidFill>
                  <a:srgbClr val="FD6454"/>
                </a:solidFill>
                <a:latin typeface="Tw Cen MT" panose="020B0602020104020603" pitchFamily="34" charset="0"/>
              </a:rPr>
              <a:t>الجزء المتعلق بتقنيات إدارة جلسات التدريب </a:t>
            </a:r>
            <a:endParaRPr lang="en-US" sz="5400" b="1" dirty="0">
              <a:solidFill>
                <a:srgbClr val="FD6454"/>
              </a:solidFill>
              <a:latin typeface="Tw Cen MT" panose="020B0602020104020603" pitchFamily="34" charset="0"/>
            </a:endParaRPr>
          </a:p>
        </p:txBody>
      </p:sp>
      <p:sp>
        <p:nvSpPr>
          <p:cNvPr id="75" name="Oval 74">
            <a:extLst>
              <a:ext uri="{FF2B5EF4-FFF2-40B4-BE49-F238E27FC236}">
                <a16:creationId xmlns:a16="http://schemas.microsoft.com/office/drawing/2014/main" id="{B0F25633-FE09-42D0-A44F-74E9983F74AC}"/>
              </a:ext>
            </a:extLst>
          </p:cNvPr>
          <p:cNvSpPr/>
          <p:nvPr/>
        </p:nvSpPr>
        <p:spPr>
          <a:xfrm>
            <a:off x="8410242" y="1854584"/>
            <a:ext cx="3117876" cy="3117876"/>
          </a:xfrm>
          <a:prstGeom prst="ellipse">
            <a:avLst/>
          </a:prstGeom>
          <a:solidFill>
            <a:schemeClr val="bg1">
              <a:lumMod val="95000"/>
            </a:schemeClr>
          </a:solidFill>
          <a:ln>
            <a:noFill/>
          </a:ln>
          <a:effectLst>
            <a:outerShdw blurRad="1016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ED3A4BC7-8D68-4489-80FA-C341813320EF}"/>
              </a:ext>
            </a:extLst>
          </p:cNvPr>
          <p:cNvSpPr/>
          <p:nvPr/>
        </p:nvSpPr>
        <p:spPr>
          <a:xfrm>
            <a:off x="8749203" y="2193545"/>
            <a:ext cx="2439954" cy="2439954"/>
          </a:xfrm>
          <a:prstGeom prst="ellipse">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3085BD9A-7DF0-4A12-91C6-84EC12C32563}"/>
              </a:ext>
            </a:extLst>
          </p:cNvPr>
          <p:cNvSpPr/>
          <p:nvPr/>
        </p:nvSpPr>
        <p:spPr>
          <a:xfrm>
            <a:off x="8965368" y="2409710"/>
            <a:ext cx="2007624" cy="2007624"/>
          </a:xfrm>
          <a:prstGeom prst="ellipse">
            <a:avLst/>
          </a:prstGeom>
          <a:solidFill>
            <a:srgbClr val="F0EE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3" name="Group 42">
            <a:extLst>
              <a:ext uri="{FF2B5EF4-FFF2-40B4-BE49-F238E27FC236}">
                <a16:creationId xmlns:a16="http://schemas.microsoft.com/office/drawing/2014/main" id="{74C7045C-B018-403C-B042-352268DD2796}"/>
              </a:ext>
            </a:extLst>
          </p:cNvPr>
          <p:cNvGrpSpPr/>
          <p:nvPr/>
        </p:nvGrpSpPr>
        <p:grpSpPr>
          <a:xfrm>
            <a:off x="-9761987" y="0"/>
            <a:ext cx="12482921" cy="6858000"/>
            <a:chOff x="-9766749" y="0"/>
            <a:chExt cx="12482921" cy="6858000"/>
          </a:xfrm>
        </p:grpSpPr>
        <p:sp>
          <p:nvSpPr>
            <p:cNvPr id="40" name="Rectangle 39">
              <a:extLst>
                <a:ext uri="{FF2B5EF4-FFF2-40B4-BE49-F238E27FC236}">
                  <a16:creationId xmlns:a16="http://schemas.microsoft.com/office/drawing/2014/main" id="{006F4ED6-E10D-4D93-B4BB-A139F6FF6A4D}"/>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64F3B0A9-5B97-44E5-B826-87FFC6B06E86}"/>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E74A29A0-C51F-430C-8EAF-CE441CA1DC52}"/>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49" name="Group 48">
            <a:extLst>
              <a:ext uri="{FF2B5EF4-FFF2-40B4-BE49-F238E27FC236}">
                <a16:creationId xmlns:a16="http://schemas.microsoft.com/office/drawing/2014/main" id="{6A1185BD-102B-4BF1-A55F-DE7989A6BA57}"/>
              </a:ext>
            </a:extLst>
          </p:cNvPr>
          <p:cNvGrpSpPr/>
          <p:nvPr/>
        </p:nvGrpSpPr>
        <p:grpSpPr>
          <a:xfrm>
            <a:off x="-10226306" y="0"/>
            <a:ext cx="12482922" cy="6858000"/>
            <a:chOff x="-10231068" y="0"/>
            <a:chExt cx="12482922" cy="6858000"/>
          </a:xfrm>
        </p:grpSpPr>
        <p:sp>
          <p:nvSpPr>
            <p:cNvPr id="45" name="Rectangle 44">
              <a:extLst>
                <a:ext uri="{FF2B5EF4-FFF2-40B4-BE49-F238E27FC236}">
                  <a16:creationId xmlns:a16="http://schemas.microsoft.com/office/drawing/2014/main" id="{0216CD6F-2374-4872-86F3-92F01698A734}"/>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F40471C5-12F5-4387-8B17-1290DAFA918E}"/>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a:extLst>
                <a:ext uri="{FF2B5EF4-FFF2-40B4-BE49-F238E27FC236}">
                  <a16:creationId xmlns:a16="http://schemas.microsoft.com/office/drawing/2014/main" id="{27D3C9FF-E96B-471A-893D-2AAAFA07FC3F}"/>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55" name="Group 54">
            <a:extLst>
              <a:ext uri="{FF2B5EF4-FFF2-40B4-BE49-F238E27FC236}">
                <a16:creationId xmlns:a16="http://schemas.microsoft.com/office/drawing/2014/main" id="{6471EBC4-87A6-491F-9577-5FE2AC99B8AB}"/>
              </a:ext>
            </a:extLst>
          </p:cNvPr>
          <p:cNvGrpSpPr/>
          <p:nvPr/>
        </p:nvGrpSpPr>
        <p:grpSpPr>
          <a:xfrm>
            <a:off x="-10675329" y="0"/>
            <a:ext cx="12485409" cy="6858000"/>
            <a:chOff x="-10684854" y="0"/>
            <a:chExt cx="12485409" cy="6858000"/>
          </a:xfrm>
        </p:grpSpPr>
        <p:sp>
          <p:nvSpPr>
            <p:cNvPr id="51" name="Rectangle 50">
              <a:extLst>
                <a:ext uri="{FF2B5EF4-FFF2-40B4-BE49-F238E27FC236}">
                  <a16:creationId xmlns:a16="http://schemas.microsoft.com/office/drawing/2014/main" id="{A5855400-E72A-4996-AD04-1CE953706F4D}"/>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1552E5B3-117B-4ECF-B808-BD4F048FA23D}"/>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4541429-1ECE-4BE3-AE5C-D8D3203D9F21}"/>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sp>
        <p:nvSpPr>
          <p:cNvPr id="2" name="مربع نص 1">
            <a:extLst>
              <a:ext uri="{FF2B5EF4-FFF2-40B4-BE49-F238E27FC236}">
                <a16:creationId xmlns:a16="http://schemas.microsoft.com/office/drawing/2014/main" id="{F1313319-5068-4FAC-9557-F7C498A030FF}"/>
              </a:ext>
            </a:extLst>
          </p:cNvPr>
          <p:cNvSpPr txBox="1"/>
          <p:nvPr/>
        </p:nvSpPr>
        <p:spPr>
          <a:xfrm>
            <a:off x="9507408" y="2525590"/>
            <a:ext cx="923544" cy="2215991"/>
          </a:xfrm>
          <a:prstGeom prst="rect">
            <a:avLst/>
          </a:prstGeom>
          <a:noFill/>
        </p:spPr>
        <p:txBody>
          <a:bodyPr wrap="square" rtlCol="0">
            <a:spAutoFit/>
          </a:bodyPr>
          <a:lstStyle/>
          <a:p>
            <a:pPr algn="ctr" rtl="1"/>
            <a:r>
              <a:rPr lang="ar-YE" sz="13800" b="1" dirty="0">
                <a:solidFill>
                  <a:srgbClr val="FD6454"/>
                </a:solidFill>
              </a:rPr>
              <a:t>؟</a:t>
            </a:r>
            <a:endParaRPr lang="en-US" sz="13800" b="1" dirty="0">
              <a:solidFill>
                <a:srgbClr val="FD6454"/>
              </a:solidFill>
            </a:endParaRPr>
          </a:p>
        </p:txBody>
      </p:sp>
      <p:sp>
        <p:nvSpPr>
          <p:cNvPr id="56" name="TextBox 72">
            <a:extLst>
              <a:ext uri="{FF2B5EF4-FFF2-40B4-BE49-F238E27FC236}">
                <a16:creationId xmlns:a16="http://schemas.microsoft.com/office/drawing/2014/main" id="{989FCE57-6075-40FA-93A5-9F2531C8ABA5}"/>
              </a:ext>
            </a:extLst>
          </p:cNvPr>
          <p:cNvSpPr txBox="1"/>
          <p:nvPr/>
        </p:nvSpPr>
        <p:spPr>
          <a:xfrm>
            <a:off x="3662484" y="3413522"/>
            <a:ext cx="4408966" cy="1938992"/>
          </a:xfrm>
          <a:prstGeom prst="rect">
            <a:avLst/>
          </a:prstGeom>
          <a:noFill/>
        </p:spPr>
        <p:txBody>
          <a:bodyPr wrap="square" rtlCol="0">
            <a:spAutoFit/>
          </a:bodyPr>
          <a:lstStyle/>
          <a:p>
            <a:pPr marL="571500" indent="-571500" algn="r" rtl="1">
              <a:buFont typeface="Arial" panose="020B0604020202020204" pitchFamily="34" charset="0"/>
              <a:buChar char="•"/>
            </a:pPr>
            <a:r>
              <a:rPr lang="ar-YE" sz="2400" b="1" dirty="0">
                <a:solidFill>
                  <a:schemeClr val="bg1">
                    <a:lumMod val="50000"/>
                  </a:schemeClr>
                </a:solidFill>
                <a:latin typeface="Tw Cen MT" panose="020B0602020104020603" pitchFamily="34" charset="0"/>
              </a:rPr>
              <a:t>أهداف التدريب </a:t>
            </a:r>
          </a:p>
          <a:p>
            <a:pPr marL="571500" indent="-571500" algn="r" rtl="1">
              <a:buFont typeface="Arial" panose="020B0604020202020204" pitchFamily="34" charset="0"/>
              <a:buChar char="•"/>
            </a:pPr>
            <a:r>
              <a:rPr lang="ar-YE" sz="2400" b="1" dirty="0">
                <a:solidFill>
                  <a:schemeClr val="bg1">
                    <a:lumMod val="50000"/>
                  </a:schemeClr>
                </a:solidFill>
                <a:latin typeface="Tw Cen MT" panose="020B0602020104020603" pitchFamily="34" charset="0"/>
              </a:rPr>
              <a:t>إعداد المكان الحضوري</a:t>
            </a:r>
          </a:p>
          <a:p>
            <a:pPr marL="571500" indent="-571500" algn="r" rtl="1">
              <a:buFont typeface="Arial" panose="020B0604020202020204" pitchFamily="34" charset="0"/>
              <a:buChar char="•"/>
            </a:pPr>
            <a:r>
              <a:rPr lang="ar-YE" sz="2400" b="1" dirty="0">
                <a:solidFill>
                  <a:schemeClr val="bg1">
                    <a:lumMod val="50000"/>
                  </a:schemeClr>
                </a:solidFill>
                <a:latin typeface="Tw Cen MT" panose="020B0602020104020603" pitchFamily="34" charset="0"/>
              </a:rPr>
              <a:t>منصة التعليم (إعداد منصة التعليم اونلاين)</a:t>
            </a:r>
          </a:p>
          <a:p>
            <a:pPr marL="571500" indent="-571500" algn="r" rtl="1">
              <a:buFont typeface="Arial" panose="020B0604020202020204" pitchFamily="34" charset="0"/>
              <a:buChar char="•"/>
            </a:pPr>
            <a:r>
              <a:rPr lang="ar-YE" sz="2400" b="1" dirty="0">
                <a:solidFill>
                  <a:schemeClr val="bg1">
                    <a:lumMod val="50000"/>
                  </a:schemeClr>
                </a:solidFill>
                <a:latin typeface="Tw Cen MT" panose="020B0602020104020603" pitchFamily="34" charset="0"/>
              </a:rPr>
              <a:t>إدارة جلسة التدريب</a:t>
            </a:r>
            <a:endParaRPr lang="en-US" sz="2400" b="1" dirty="0">
              <a:solidFill>
                <a:schemeClr val="bg1">
                  <a:lumMod val="50000"/>
                </a:schemeClr>
              </a:solidFill>
              <a:latin typeface="Tw Cen MT" panose="020B0602020104020603" pitchFamily="34" charset="0"/>
            </a:endParaRPr>
          </a:p>
        </p:txBody>
      </p:sp>
    </p:spTree>
    <p:extLst>
      <p:ext uri="{BB962C8B-B14F-4D97-AF65-F5344CB8AC3E}">
        <p14:creationId xmlns:p14="http://schemas.microsoft.com/office/powerpoint/2010/main" val="186647896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500"/>
                                        <p:tgtEl>
                                          <p:spTgt spid="73"/>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75"/>
                                        </p:tgtEl>
                                        <p:attrNameLst>
                                          <p:attrName>style.visibility</p:attrName>
                                        </p:attrNameLst>
                                      </p:cBhvr>
                                      <p:to>
                                        <p:strVal val="visible"/>
                                      </p:to>
                                    </p:set>
                                    <p:anim calcmode="lin" valueType="num">
                                      <p:cBhvr>
                                        <p:cTn id="10" dur="500" fill="hold"/>
                                        <p:tgtEl>
                                          <p:spTgt spid="75"/>
                                        </p:tgtEl>
                                        <p:attrNameLst>
                                          <p:attrName>ppt_w</p:attrName>
                                        </p:attrNameLst>
                                      </p:cBhvr>
                                      <p:tavLst>
                                        <p:tav tm="0">
                                          <p:val>
                                            <p:fltVal val="0"/>
                                          </p:val>
                                        </p:tav>
                                        <p:tav tm="100000">
                                          <p:val>
                                            <p:strVal val="#ppt_w"/>
                                          </p:val>
                                        </p:tav>
                                      </p:tavLst>
                                    </p:anim>
                                    <p:anim calcmode="lin" valueType="num">
                                      <p:cBhvr>
                                        <p:cTn id="11" dur="500" fill="hold"/>
                                        <p:tgtEl>
                                          <p:spTgt spid="75"/>
                                        </p:tgtEl>
                                        <p:attrNameLst>
                                          <p:attrName>ppt_h</p:attrName>
                                        </p:attrNameLst>
                                      </p:cBhvr>
                                      <p:tavLst>
                                        <p:tav tm="0">
                                          <p:val>
                                            <p:fltVal val="0"/>
                                          </p:val>
                                        </p:tav>
                                        <p:tav tm="100000">
                                          <p:val>
                                            <p:strVal val="#ppt_h"/>
                                          </p:val>
                                        </p:tav>
                                      </p:tavLst>
                                    </p:anim>
                                    <p:animEffect transition="in" filter="fade">
                                      <p:cBhvr>
                                        <p:cTn id="12" dur="500"/>
                                        <p:tgtEl>
                                          <p:spTgt spid="75"/>
                                        </p:tgtEl>
                                      </p:cBhvr>
                                    </p:animEffect>
                                  </p:childTnLst>
                                </p:cTn>
                              </p:par>
                              <p:par>
                                <p:cTn id="13" presetID="53" presetClass="entr" presetSubtype="16" fill="hold" grpId="0" nodeType="withEffect">
                                  <p:stCondLst>
                                    <p:cond delay="250"/>
                                  </p:stCondLst>
                                  <p:childTnLst>
                                    <p:set>
                                      <p:cBhvr>
                                        <p:cTn id="14" dur="1" fill="hold">
                                          <p:stCondLst>
                                            <p:cond delay="0"/>
                                          </p:stCondLst>
                                        </p:cTn>
                                        <p:tgtEl>
                                          <p:spTgt spid="76"/>
                                        </p:tgtEl>
                                        <p:attrNameLst>
                                          <p:attrName>style.visibility</p:attrName>
                                        </p:attrNameLst>
                                      </p:cBhvr>
                                      <p:to>
                                        <p:strVal val="visible"/>
                                      </p:to>
                                    </p:set>
                                    <p:anim calcmode="lin" valueType="num">
                                      <p:cBhvr>
                                        <p:cTn id="15" dur="500" fill="hold"/>
                                        <p:tgtEl>
                                          <p:spTgt spid="76"/>
                                        </p:tgtEl>
                                        <p:attrNameLst>
                                          <p:attrName>ppt_w</p:attrName>
                                        </p:attrNameLst>
                                      </p:cBhvr>
                                      <p:tavLst>
                                        <p:tav tm="0">
                                          <p:val>
                                            <p:fltVal val="0"/>
                                          </p:val>
                                        </p:tav>
                                        <p:tav tm="100000">
                                          <p:val>
                                            <p:strVal val="#ppt_w"/>
                                          </p:val>
                                        </p:tav>
                                      </p:tavLst>
                                    </p:anim>
                                    <p:anim calcmode="lin" valueType="num">
                                      <p:cBhvr>
                                        <p:cTn id="16" dur="500" fill="hold"/>
                                        <p:tgtEl>
                                          <p:spTgt spid="76"/>
                                        </p:tgtEl>
                                        <p:attrNameLst>
                                          <p:attrName>ppt_h</p:attrName>
                                        </p:attrNameLst>
                                      </p:cBhvr>
                                      <p:tavLst>
                                        <p:tav tm="0">
                                          <p:val>
                                            <p:fltVal val="0"/>
                                          </p:val>
                                        </p:tav>
                                        <p:tav tm="100000">
                                          <p:val>
                                            <p:strVal val="#ppt_h"/>
                                          </p:val>
                                        </p:tav>
                                      </p:tavLst>
                                    </p:anim>
                                    <p:animEffect transition="in" filter="fade">
                                      <p:cBhvr>
                                        <p:cTn id="17" dur="500"/>
                                        <p:tgtEl>
                                          <p:spTgt spid="76"/>
                                        </p:tgtEl>
                                      </p:cBhvr>
                                    </p:animEffect>
                                  </p:childTnLst>
                                </p:cTn>
                              </p:par>
                              <p:par>
                                <p:cTn id="18" presetID="53" presetClass="entr" presetSubtype="16" fill="hold" grpId="0" nodeType="withEffect">
                                  <p:stCondLst>
                                    <p:cond delay="500"/>
                                  </p:stCondLst>
                                  <p:childTnLst>
                                    <p:set>
                                      <p:cBhvr>
                                        <p:cTn id="19" dur="1" fill="hold">
                                          <p:stCondLst>
                                            <p:cond delay="0"/>
                                          </p:stCondLst>
                                        </p:cTn>
                                        <p:tgtEl>
                                          <p:spTgt spid="77"/>
                                        </p:tgtEl>
                                        <p:attrNameLst>
                                          <p:attrName>style.visibility</p:attrName>
                                        </p:attrNameLst>
                                      </p:cBhvr>
                                      <p:to>
                                        <p:strVal val="visible"/>
                                      </p:to>
                                    </p:set>
                                    <p:anim calcmode="lin" valueType="num">
                                      <p:cBhvr>
                                        <p:cTn id="20" dur="500" fill="hold"/>
                                        <p:tgtEl>
                                          <p:spTgt spid="77"/>
                                        </p:tgtEl>
                                        <p:attrNameLst>
                                          <p:attrName>ppt_w</p:attrName>
                                        </p:attrNameLst>
                                      </p:cBhvr>
                                      <p:tavLst>
                                        <p:tav tm="0">
                                          <p:val>
                                            <p:fltVal val="0"/>
                                          </p:val>
                                        </p:tav>
                                        <p:tav tm="100000">
                                          <p:val>
                                            <p:strVal val="#ppt_w"/>
                                          </p:val>
                                        </p:tav>
                                      </p:tavLst>
                                    </p:anim>
                                    <p:anim calcmode="lin" valueType="num">
                                      <p:cBhvr>
                                        <p:cTn id="21" dur="500" fill="hold"/>
                                        <p:tgtEl>
                                          <p:spTgt spid="77"/>
                                        </p:tgtEl>
                                        <p:attrNameLst>
                                          <p:attrName>ppt_h</p:attrName>
                                        </p:attrNameLst>
                                      </p:cBhvr>
                                      <p:tavLst>
                                        <p:tav tm="0">
                                          <p:val>
                                            <p:fltVal val="0"/>
                                          </p:val>
                                        </p:tav>
                                        <p:tav tm="100000">
                                          <p:val>
                                            <p:strVal val="#ppt_h"/>
                                          </p:val>
                                        </p:tav>
                                      </p:tavLst>
                                    </p:anim>
                                    <p:animEffect transition="in" filter="fade">
                                      <p:cBhvr>
                                        <p:cTn id="22" dur="500"/>
                                        <p:tgtEl>
                                          <p:spTgt spid="77"/>
                                        </p:tgtEl>
                                      </p:cBhvr>
                                    </p:animEffect>
                                  </p:childTnLst>
                                </p:cTn>
                              </p:par>
                            </p:childTnLst>
                          </p:cTn>
                        </p:par>
                        <p:par>
                          <p:cTn id="23" fill="hold">
                            <p:stCondLst>
                              <p:cond delay="1000"/>
                            </p:stCondLst>
                            <p:childTnLst>
                              <p:par>
                                <p:cTn id="24" presetID="53" presetClass="entr" presetSubtype="16" fill="hold" grpId="0" nodeType="after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p:cTn id="26" dur="500" fill="hold"/>
                                        <p:tgtEl>
                                          <p:spTgt spid="2"/>
                                        </p:tgtEl>
                                        <p:attrNameLst>
                                          <p:attrName>ppt_w</p:attrName>
                                        </p:attrNameLst>
                                      </p:cBhvr>
                                      <p:tavLst>
                                        <p:tav tm="0">
                                          <p:val>
                                            <p:fltVal val="0"/>
                                          </p:val>
                                        </p:tav>
                                        <p:tav tm="100000">
                                          <p:val>
                                            <p:strVal val="#ppt_w"/>
                                          </p:val>
                                        </p:tav>
                                      </p:tavLst>
                                    </p:anim>
                                    <p:anim calcmode="lin" valueType="num">
                                      <p:cBhvr>
                                        <p:cTn id="27" dur="500" fill="hold"/>
                                        <p:tgtEl>
                                          <p:spTgt spid="2"/>
                                        </p:tgtEl>
                                        <p:attrNameLst>
                                          <p:attrName>ppt_h</p:attrName>
                                        </p:attrNameLst>
                                      </p:cBhvr>
                                      <p:tavLst>
                                        <p:tav tm="0">
                                          <p:val>
                                            <p:fltVal val="0"/>
                                          </p:val>
                                        </p:tav>
                                        <p:tav tm="100000">
                                          <p:val>
                                            <p:strVal val="#ppt_h"/>
                                          </p:val>
                                        </p:tav>
                                      </p:tavLst>
                                    </p:anim>
                                    <p:animEffect transition="in" filter="fade">
                                      <p:cBhvr>
                                        <p:cTn id="28" dur="500"/>
                                        <p:tgtEl>
                                          <p:spTgt spid="2"/>
                                        </p:tgtEl>
                                      </p:cBhvr>
                                    </p:animEffect>
                                  </p:childTnLst>
                                </p:cTn>
                              </p:par>
                            </p:childTnLst>
                          </p:cTn>
                        </p:par>
                        <p:par>
                          <p:cTn id="29" fill="hold">
                            <p:stCondLst>
                              <p:cond delay="1500"/>
                            </p:stCondLst>
                            <p:childTnLst>
                              <p:par>
                                <p:cTn id="30" presetID="53" presetClass="entr" presetSubtype="16" fill="hold" grpId="0" nodeType="afterEffect">
                                  <p:stCondLst>
                                    <p:cond delay="0"/>
                                  </p:stCondLst>
                                  <p:childTnLst>
                                    <p:set>
                                      <p:cBhvr>
                                        <p:cTn id="31" dur="1" fill="hold">
                                          <p:stCondLst>
                                            <p:cond delay="0"/>
                                          </p:stCondLst>
                                        </p:cTn>
                                        <p:tgtEl>
                                          <p:spTgt spid="56"/>
                                        </p:tgtEl>
                                        <p:attrNameLst>
                                          <p:attrName>style.visibility</p:attrName>
                                        </p:attrNameLst>
                                      </p:cBhvr>
                                      <p:to>
                                        <p:strVal val="visible"/>
                                      </p:to>
                                    </p:set>
                                    <p:anim calcmode="lin" valueType="num">
                                      <p:cBhvr>
                                        <p:cTn id="32" dur="500" fill="hold"/>
                                        <p:tgtEl>
                                          <p:spTgt spid="56"/>
                                        </p:tgtEl>
                                        <p:attrNameLst>
                                          <p:attrName>ppt_w</p:attrName>
                                        </p:attrNameLst>
                                      </p:cBhvr>
                                      <p:tavLst>
                                        <p:tav tm="0">
                                          <p:val>
                                            <p:fltVal val="0"/>
                                          </p:val>
                                        </p:tav>
                                        <p:tav tm="100000">
                                          <p:val>
                                            <p:strVal val="#ppt_w"/>
                                          </p:val>
                                        </p:tav>
                                      </p:tavLst>
                                    </p:anim>
                                    <p:anim calcmode="lin" valueType="num">
                                      <p:cBhvr>
                                        <p:cTn id="33" dur="500" fill="hold"/>
                                        <p:tgtEl>
                                          <p:spTgt spid="56"/>
                                        </p:tgtEl>
                                        <p:attrNameLst>
                                          <p:attrName>ppt_h</p:attrName>
                                        </p:attrNameLst>
                                      </p:cBhvr>
                                      <p:tavLst>
                                        <p:tav tm="0">
                                          <p:val>
                                            <p:fltVal val="0"/>
                                          </p:val>
                                        </p:tav>
                                        <p:tav tm="100000">
                                          <p:val>
                                            <p:strVal val="#ppt_h"/>
                                          </p:val>
                                        </p:tav>
                                      </p:tavLst>
                                    </p:anim>
                                    <p:animEffect transition="in" filter="fade">
                                      <p:cBhvr>
                                        <p:cTn id="34" dur="500"/>
                                        <p:tgtEl>
                                          <p:spTgt spid="56"/>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nodeType="clickEffect">
                                  <p:stCondLst>
                                    <p:cond delay="0"/>
                                  </p:stCondLst>
                                  <p:childTnLst>
                                    <p:animMotion origin="layout" path="M 2.5E-6 4.81481E-6 L 0.73815 -0.00811 " pathEditMode="relative" rAng="0" ptsTypes="AA">
                                      <p:cBhvr>
                                        <p:cTn id="38" dur="1250" fill="hold"/>
                                        <p:tgtEl>
                                          <p:spTgt spid="38"/>
                                        </p:tgtEl>
                                        <p:attrNameLst>
                                          <p:attrName>ppt_x</p:attrName>
                                          <p:attrName>ppt_y</p:attrName>
                                        </p:attrNameLst>
                                      </p:cBhvr>
                                      <p:rCtr x="36901" y="-4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5" grpId="0" animBg="1"/>
      <p:bldP spid="76" grpId="0" animBg="1"/>
      <p:bldP spid="77" grpId="0" animBg="1"/>
      <p:bldP spid="2" grpId="0"/>
      <p:bldP spid="5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AFAF0"/>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CC327164-17FF-4DE0-9E9B-F7CEF524BDCA}"/>
              </a:ext>
            </a:extLst>
          </p:cNvPr>
          <p:cNvGrpSpPr/>
          <p:nvPr/>
        </p:nvGrpSpPr>
        <p:grpSpPr>
          <a:xfrm>
            <a:off x="-290920" y="0"/>
            <a:ext cx="12482920" cy="6913625"/>
            <a:chOff x="-9296849" y="0"/>
            <a:chExt cx="12482920" cy="6913625"/>
          </a:xfrm>
        </p:grpSpPr>
        <p:sp>
          <p:nvSpPr>
            <p:cNvPr id="15" name="Rectangle 14">
              <a:extLst>
                <a:ext uri="{FF2B5EF4-FFF2-40B4-BE49-F238E27FC236}">
                  <a16:creationId xmlns:a16="http://schemas.microsoft.com/office/drawing/2014/main" id="{CFC2F059-8E54-4001-8796-4C372505F15C}"/>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CA5D056-97B8-4FFF-9320-5B4740BDA197}"/>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49ECC404-AFC9-4772-95FF-42E6C31C5C21}"/>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43" name="Group 42">
            <a:extLst>
              <a:ext uri="{FF2B5EF4-FFF2-40B4-BE49-F238E27FC236}">
                <a16:creationId xmlns:a16="http://schemas.microsoft.com/office/drawing/2014/main" id="{74C7045C-B018-403C-B042-352268DD2796}"/>
              </a:ext>
            </a:extLst>
          </p:cNvPr>
          <p:cNvGrpSpPr/>
          <p:nvPr/>
        </p:nvGrpSpPr>
        <p:grpSpPr>
          <a:xfrm>
            <a:off x="-761708" y="0"/>
            <a:ext cx="12482921" cy="6858000"/>
            <a:chOff x="-9766749" y="0"/>
            <a:chExt cx="12482921" cy="6858000"/>
          </a:xfrm>
        </p:grpSpPr>
        <p:sp>
          <p:nvSpPr>
            <p:cNvPr id="40" name="Rectangle 39">
              <a:extLst>
                <a:ext uri="{FF2B5EF4-FFF2-40B4-BE49-F238E27FC236}">
                  <a16:creationId xmlns:a16="http://schemas.microsoft.com/office/drawing/2014/main" id="{006F4ED6-E10D-4D93-B4BB-A139F6FF6A4D}"/>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64F3B0A9-5B97-44E5-B826-87FFC6B06E86}"/>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E74A29A0-C51F-430C-8EAF-CE441CA1DC52}"/>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sp>
        <p:nvSpPr>
          <p:cNvPr id="4" name="مربع نص 3">
            <a:extLst>
              <a:ext uri="{FF2B5EF4-FFF2-40B4-BE49-F238E27FC236}">
                <a16:creationId xmlns:a16="http://schemas.microsoft.com/office/drawing/2014/main" id="{8AB17118-8CA5-4715-8584-1BD715BEB6BB}"/>
              </a:ext>
            </a:extLst>
          </p:cNvPr>
          <p:cNvSpPr txBox="1"/>
          <p:nvPr/>
        </p:nvSpPr>
        <p:spPr>
          <a:xfrm>
            <a:off x="3185252" y="1639039"/>
            <a:ext cx="8071012" cy="954107"/>
          </a:xfrm>
          <a:prstGeom prst="rect">
            <a:avLst/>
          </a:prstGeom>
          <a:noFill/>
        </p:spPr>
        <p:txBody>
          <a:bodyPr wrap="square" rtlCol="0">
            <a:spAutoFit/>
          </a:bodyPr>
          <a:lstStyle/>
          <a:p>
            <a:pPr algn="r" rtl="1"/>
            <a:r>
              <a:rPr lang="ar-YE" sz="2800" dirty="0"/>
              <a:t>بناء قدرات الناشطين والمهتمين في مجال التوعية والحد من الانتهاك و التحرش و ليصبحوا قادرين على </a:t>
            </a:r>
          </a:p>
        </p:txBody>
      </p:sp>
      <p:pic>
        <p:nvPicPr>
          <p:cNvPr id="6" name="صورة 5">
            <a:extLst>
              <a:ext uri="{FF2B5EF4-FFF2-40B4-BE49-F238E27FC236}">
                <a16:creationId xmlns:a16="http://schemas.microsoft.com/office/drawing/2014/main" id="{1D6130CE-80E9-4701-8F4E-76E429E0C668}"/>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0" b="100000" l="0" r="100000">
                        <a14:foregroundMark x1="87305" y1="55886" x2="87305" y2="55886"/>
                        <a14:foregroundMark x1="22852" y1="53816" x2="22852" y2="53816"/>
                        <a14:foregroundMark x1="38672" y1="41138" x2="38672" y2="41138"/>
                        <a14:foregroundMark x1="53320" y1="46960" x2="53320" y2="46960"/>
                        <a14:foregroundMark x1="38672" y1="54334" x2="38672" y2="54334"/>
                        <a14:foregroundMark x1="41016" y1="76843" x2="41016" y2="76843"/>
                        <a14:foregroundMark x1="23145" y1="81501" x2="23145" y2="81501"/>
                        <a14:foregroundMark x1="38965" y1="65201" x2="38965" y2="65201"/>
                        <a14:foregroundMark x1="19629" y1="69858" x2="19629" y2="69858"/>
                        <a14:foregroundMark x1="11719" y1="71798" x2="11719" y2="71798"/>
                        <a14:foregroundMark x1="7324" y1="76067" x2="7324" y2="76067"/>
                        <a14:foregroundMark x1="8789" y1="71022" x2="8789" y2="71022"/>
                        <a14:foregroundMark x1="9082" y1="65459" x2="9082" y2="65459"/>
                        <a14:foregroundMark x1="11133" y1="57439" x2="11133" y2="57439"/>
                        <a14:foregroundMark x1="10254" y1="55110" x2="10254" y2="55110"/>
                        <a14:foregroundMark x1="10254" y1="54334" x2="10254" y2="54334"/>
                        <a14:foregroundMark x1="72070" y1="65977" x2="72070" y2="65977"/>
                        <a14:foregroundMark x1="72656" y1="73351" x2="72656" y2="73351"/>
                        <a14:foregroundMark x1="73828" y1="55886" x2="73828" y2="55886"/>
                        <a14:foregroundMark x1="73242" y1="53816" x2="73242" y2="53816"/>
                        <a14:foregroundMark x1="86719" y1="72574" x2="86719" y2="72574"/>
                        <a14:foregroundMark x1="87305" y1="84994" x2="88184" y2="85770"/>
                        <a14:foregroundMark x1="90527" y1="88098" x2="90527" y2="88098"/>
                        <a14:foregroundMark x1="75000" y1="69858" x2="75000" y2="69858"/>
                        <a14:backgroundMark x1="82031" y1="14230" x2="82031" y2="14230"/>
                        <a14:backgroundMark x1="18750" y1="16300" x2="18750" y2="16300"/>
                        <a14:backgroundMark x1="71191" y1="60414" x2="71191" y2="60414"/>
                      </a14:backgroundRemoval>
                    </a14:imgEffect>
                  </a14:imgLayer>
                </a14:imgProps>
              </a:ext>
              <a:ext uri="{28A0092B-C50C-407E-A947-70E740481C1C}">
                <a14:useLocalDpi xmlns:a14="http://schemas.microsoft.com/office/drawing/2010/main" val="0"/>
              </a:ext>
            </a:extLst>
          </a:blip>
          <a:stretch>
            <a:fillRect/>
          </a:stretch>
        </p:blipFill>
        <p:spPr>
          <a:xfrm>
            <a:off x="2855750" y="1591417"/>
            <a:ext cx="3121152" cy="2356104"/>
          </a:xfrm>
          <a:prstGeom prst="rect">
            <a:avLst/>
          </a:prstGeom>
        </p:spPr>
      </p:pic>
      <p:sp>
        <p:nvSpPr>
          <p:cNvPr id="24" name="TextBox 72">
            <a:extLst>
              <a:ext uri="{FF2B5EF4-FFF2-40B4-BE49-F238E27FC236}">
                <a16:creationId xmlns:a16="http://schemas.microsoft.com/office/drawing/2014/main" id="{589A22B5-21C7-4855-8800-A351A9CC22E7}"/>
              </a:ext>
            </a:extLst>
          </p:cNvPr>
          <p:cNvSpPr txBox="1"/>
          <p:nvPr/>
        </p:nvSpPr>
        <p:spPr>
          <a:xfrm>
            <a:off x="5251983" y="476836"/>
            <a:ext cx="4408966" cy="923330"/>
          </a:xfrm>
          <a:prstGeom prst="rect">
            <a:avLst/>
          </a:prstGeom>
          <a:noFill/>
        </p:spPr>
        <p:txBody>
          <a:bodyPr wrap="square" rtlCol="0">
            <a:spAutoFit/>
          </a:bodyPr>
          <a:lstStyle/>
          <a:p>
            <a:pPr algn="ctr" rtl="1"/>
            <a:r>
              <a:rPr lang="ar-YE" sz="5400" b="1" dirty="0">
                <a:solidFill>
                  <a:srgbClr val="FD6454"/>
                </a:solidFill>
                <a:latin typeface="Tw Cen MT" panose="020B0602020104020603" pitchFamily="34" charset="0"/>
              </a:rPr>
              <a:t>اهداف التدريب </a:t>
            </a:r>
          </a:p>
        </p:txBody>
      </p:sp>
      <p:grpSp>
        <p:nvGrpSpPr>
          <p:cNvPr id="49" name="Group 48">
            <a:extLst>
              <a:ext uri="{FF2B5EF4-FFF2-40B4-BE49-F238E27FC236}">
                <a16:creationId xmlns:a16="http://schemas.microsoft.com/office/drawing/2014/main" id="{6A1185BD-102B-4BF1-A55F-DE7989A6BA57}"/>
              </a:ext>
            </a:extLst>
          </p:cNvPr>
          <p:cNvGrpSpPr/>
          <p:nvPr/>
        </p:nvGrpSpPr>
        <p:grpSpPr>
          <a:xfrm>
            <a:off x="-10226306" y="0"/>
            <a:ext cx="12482922" cy="6858000"/>
            <a:chOff x="-10231068" y="0"/>
            <a:chExt cx="12482922" cy="6858000"/>
          </a:xfrm>
        </p:grpSpPr>
        <p:sp>
          <p:nvSpPr>
            <p:cNvPr id="45" name="Rectangle 44">
              <a:extLst>
                <a:ext uri="{FF2B5EF4-FFF2-40B4-BE49-F238E27FC236}">
                  <a16:creationId xmlns:a16="http://schemas.microsoft.com/office/drawing/2014/main" id="{0216CD6F-2374-4872-86F3-92F01698A734}"/>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F40471C5-12F5-4387-8B17-1290DAFA918E}"/>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a:extLst>
                <a:ext uri="{FF2B5EF4-FFF2-40B4-BE49-F238E27FC236}">
                  <a16:creationId xmlns:a16="http://schemas.microsoft.com/office/drawing/2014/main" id="{27D3C9FF-E96B-471A-893D-2AAAFA07FC3F}"/>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55" name="Group 54">
            <a:extLst>
              <a:ext uri="{FF2B5EF4-FFF2-40B4-BE49-F238E27FC236}">
                <a16:creationId xmlns:a16="http://schemas.microsoft.com/office/drawing/2014/main" id="{6471EBC4-87A6-491F-9577-5FE2AC99B8AB}"/>
              </a:ext>
            </a:extLst>
          </p:cNvPr>
          <p:cNvGrpSpPr/>
          <p:nvPr/>
        </p:nvGrpSpPr>
        <p:grpSpPr>
          <a:xfrm>
            <a:off x="-10675329" y="-5"/>
            <a:ext cx="12485409" cy="6858005"/>
            <a:chOff x="-10684854" y="-5"/>
            <a:chExt cx="12485409" cy="6858005"/>
          </a:xfrm>
        </p:grpSpPr>
        <p:sp>
          <p:nvSpPr>
            <p:cNvPr id="51" name="Rectangle 50">
              <a:extLst>
                <a:ext uri="{FF2B5EF4-FFF2-40B4-BE49-F238E27FC236}">
                  <a16:creationId xmlns:a16="http://schemas.microsoft.com/office/drawing/2014/main" id="{A5855400-E72A-4996-AD04-1CE953706F4D}"/>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1552E5B3-117B-4ECF-B808-BD4F048FA23D}"/>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4541429-1ECE-4BE3-AE5C-D8D3203D9F21}"/>
                </a:ext>
              </a:extLst>
            </p:cNvPr>
            <p:cNvSpPr txBox="1"/>
            <p:nvPr/>
          </p:nvSpPr>
          <p:spPr>
            <a:xfrm rot="16200000">
              <a:off x="883415" y="461056"/>
              <a:ext cx="1322231"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pic>
        <p:nvPicPr>
          <p:cNvPr id="50" name="صورة 49">
            <a:extLst>
              <a:ext uri="{FF2B5EF4-FFF2-40B4-BE49-F238E27FC236}">
                <a16:creationId xmlns:a16="http://schemas.microsoft.com/office/drawing/2014/main" id="{A893E22D-0668-4F13-AAD9-5FAAE3FDC42D}"/>
              </a:ext>
            </a:extLst>
          </p:cNvPr>
          <p:cNvPicPr>
            <a:picLocks noChangeAspect="1"/>
          </p:cNvPicPr>
          <p:nvPr/>
        </p:nvPicPr>
        <p:blipFill rotWithShape="1">
          <a:blip r:embed="rId4">
            <a:extLst>
              <a:ext uri="{28A0092B-C50C-407E-A947-70E740481C1C}">
                <a14:useLocalDpi xmlns:a14="http://schemas.microsoft.com/office/drawing/2010/main" val="0"/>
              </a:ext>
            </a:extLst>
          </a:blip>
          <a:srcRect l="50125" t="57249" r="1922" b="24256"/>
          <a:stretch/>
        </p:blipFill>
        <p:spPr>
          <a:xfrm>
            <a:off x="6215100" y="2981735"/>
            <a:ext cx="4948353" cy="1074039"/>
          </a:xfrm>
          <a:prstGeom prst="rect">
            <a:avLst/>
          </a:prstGeom>
        </p:spPr>
      </p:pic>
      <p:sp>
        <p:nvSpPr>
          <p:cNvPr id="54" name="TextBox 30">
            <a:extLst>
              <a:ext uri="{FF2B5EF4-FFF2-40B4-BE49-F238E27FC236}">
                <a16:creationId xmlns:a16="http://schemas.microsoft.com/office/drawing/2014/main" id="{265E9524-191F-4CF5-A5BE-912A5FC3F190}"/>
              </a:ext>
            </a:extLst>
          </p:cNvPr>
          <p:cNvSpPr txBox="1"/>
          <p:nvPr/>
        </p:nvSpPr>
        <p:spPr>
          <a:xfrm>
            <a:off x="5200943" y="3282591"/>
            <a:ext cx="5044966" cy="430887"/>
          </a:xfrm>
          <a:prstGeom prst="rect">
            <a:avLst/>
          </a:prstGeom>
          <a:noFill/>
        </p:spPr>
        <p:txBody>
          <a:bodyPr wrap="square" rtlCol="0">
            <a:spAutoFit/>
          </a:bodyPr>
          <a:lstStyle/>
          <a:p>
            <a:pPr algn="r"/>
            <a:r>
              <a:rPr lang="ar-YE" sz="2200" b="1" dirty="0">
                <a:solidFill>
                  <a:schemeClr val="bg1"/>
                </a:solidFill>
                <a:latin typeface="Tw Cen MT" panose="020B0602020104020603" pitchFamily="34" charset="0"/>
              </a:rPr>
              <a:t>إدارة الجلسات التدريبية والتوعوية </a:t>
            </a:r>
          </a:p>
        </p:txBody>
      </p:sp>
      <p:pic>
        <p:nvPicPr>
          <p:cNvPr id="56" name="صورة 55">
            <a:extLst>
              <a:ext uri="{FF2B5EF4-FFF2-40B4-BE49-F238E27FC236}">
                <a16:creationId xmlns:a16="http://schemas.microsoft.com/office/drawing/2014/main" id="{CD991D41-D769-4EAD-8930-2B17DFD733EA}"/>
              </a:ext>
            </a:extLst>
          </p:cNvPr>
          <p:cNvPicPr>
            <a:picLocks noChangeAspect="1"/>
          </p:cNvPicPr>
          <p:nvPr/>
        </p:nvPicPr>
        <p:blipFill rotWithShape="1">
          <a:blip r:embed="rId5">
            <a:extLst>
              <a:ext uri="{28A0092B-C50C-407E-A947-70E740481C1C}">
                <a14:useLocalDpi xmlns:a14="http://schemas.microsoft.com/office/drawing/2010/main" val="0"/>
              </a:ext>
            </a:extLst>
          </a:blip>
          <a:srcRect l="2050" t="57777" r="50369" b="24733"/>
          <a:stretch/>
        </p:blipFill>
        <p:spPr>
          <a:xfrm>
            <a:off x="2853068" y="4379912"/>
            <a:ext cx="4944471" cy="1022848"/>
          </a:xfrm>
          <a:prstGeom prst="rect">
            <a:avLst/>
          </a:prstGeom>
        </p:spPr>
      </p:pic>
      <p:sp>
        <p:nvSpPr>
          <p:cNvPr id="57" name="TextBox 30">
            <a:extLst>
              <a:ext uri="{FF2B5EF4-FFF2-40B4-BE49-F238E27FC236}">
                <a16:creationId xmlns:a16="http://schemas.microsoft.com/office/drawing/2014/main" id="{81BCD57C-4F6B-42C1-A8AC-D517E8CDEC75}"/>
              </a:ext>
            </a:extLst>
          </p:cNvPr>
          <p:cNvSpPr txBox="1"/>
          <p:nvPr/>
        </p:nvSpPr>
        <p:spPr>
          <a:xfrm>
            <a:off x="3556508" y="4688403"/>
            <a:ext cx="4192843" cy="400110"/>
          </a:xfrm>
          <a:prstGeom prst="rect">
            <a:avLst/>
          </a:prstGeom>
          <a:noFill/>
        </p:spPr>
        <p:txBody>
          <a:bodyPr wrap="square" rtlCol="0">
            <a:spAutoFit/>
          </a:bodyPr>
          <a:lstStyle/>
          <a:p>
            <a:pPr algn="r" rtl="1"/>
            <a:r>
              <a:rPr lang="ar-YE" sz="2000" b="1" dirty="0">
                <a:solidFill>
                  <a:schemeClr val="bg1"/>
                </a:solidFill>
                <a:latin typeface="Tw Cen MT" panose="020B0602020104020603" pitchFamily="34" charset="0"/>
              </a:rPr>
              <a:t>استخدام موجهات وتقنيات لتطوير القدرات الفنية </a:t>
            </a:r>
          </a:p>
        </p:txBody>
      </p:sp>
      <p:sp>
        <p:nvSpPr>
          <p:cNvPr id="58" name="مربع نص 57">
            <a:extLst>
              <a:ext uri="{FF2B5EF4-FFF2-40B4-BE49-F238E27FC236}">
                <a16:creationId xmlns:a16="http://schemas.microsoft.com/office/drawing/2014/main" id="{0E458B2B-D2EA-40F7-9CB7-0E58C5070352}"/>
              </a:ext>
            </a:extLst>
          </p:cNvPr>
          <p:cNvSpPr txBox="1"/>
          <p:nvPr/>
        </p:nvSpPr>
        <p:spPr>
          <a:xfrm>
            <a:off x="2853068" y="4055957"/>
            <a:ext cx="8071012" cy="400110"/>
          </a:xfrm>
          <a:prstGeom prst="rect">
            <a:avLst/>
          </a:prstGeom>
          <a:noFill/>
        </p:spPr>
        <p:txBody>
          <a:bodyPr wrap="square" rtlCol="0">
            <a:spAutoFit/>
          </a:bodyPr>
          <a:lstStyle/>
          <a:p>
            <a:pPr algn="r" rtl="1"/>
            <a:r>
              <a:rPr lang="ar-YE" sz="2000" dirty="0"/>
              <a:t>سواءً تلك التي تُنفذ على الأون لاين أو الجلسات الحضورية. </a:t>
            </a:r>
          </a:p>
        </p:txBody>
      </p:sp>
    </p:spTree>
    <p:extLst>
      <p:ext uri="{BB962C8B-B14F-4D97-AF65-F5344CB8AC3E}">
        <p14:creationId xmlns:p14="http://schemas.microsoft.com/office/powerpoint/2010/main" val="137790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right)">
                                      <p:cBhvr>
                                        <p:cTn id="7" dur="75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right)">
                                      <p:cBhvr>
                                        <p:cTn id="12" dur="500"/>
                                        <p:tgtEl>
                                          <p:spTgt spid="4">
                                            <p:txEl>
                                              <p:pRg st="0" end="0"/>
                                            </p:txEl>
                                          </p:spTgt>
                                        </p:tgtEl>
                                      </p:cBhvr>
                                    </p:animEffect>
                                  </p:childTnLst>
                                </p:cTn>
                              </p:par>
                              <p:par>
                                <p:cTn id="13" presetID="53"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wipe(right)">
                                      <p:cBhvr>
                                        <p:cTn id="22" dur="500"/>
                                        <p:tgtEl>
                                          <p:spTgt spid="50"/>
                                        </p:tgtEl>
                                      </p:cBhvr>
                                    </p:animEffect>
                                  </p:childTnLst>
                                </p:cTn>
                              </p:par>
                              <p:par>
                                <p:cTn id="23" presetID="22" presetClass="entr" presetSubtype="2"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wipe(right)">
                                      <p:cBhvr>
                                        <p:cTn id="25" dur="750"/>
                                        <p:tgtEl>
                                          <p:spTgt spid="5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58">
                                            <p:txEl>
                                              <p:pRg st="0" end="0"/>
                                            </p:txEl>
                                          </p:spTgt>
                                        </p:tgtEl>
                                        <p:attrNameLst>
                                          <p:attrName>style.visibility</p:attrName>
                                        </p:attrNameLst>
                                      </p:cBhvr>
                                      <p:to>
                                        <p:strVal val="visible"/>
                                      </p:to>
                                    </p:set>
                                    <p:animEffect transition="in" filter="wipe(right)">
                                      <p:cBhvr>
                                        <p:cTn id="30" dur="500"/>
                                        <p:tgtEl>
                                          <p:spTgt spid="58">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56"/>
                                        </p:tgtEl>
                                        <p:attrNameLst>
                                          <p:attrName>style.visibility</p:attrName>
                                        </p:attrNameLst>
                                      </p:cBhvr>
                                      <p:to>
                                        <p:strVal val="visible"/>
                                      </p:to>
                                    </p:set>
                                    <p:animEffect transition="in" filter="wipe(left)">
                                      <p:cBhvr>
                                        <p:cTn id="35" dur="500"/>
                                        <p:tgtEl>
                                          <p:spTgt spid="56"/>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57"/>
                                        </p:tgtEl>
                                        <p:attrNameLst>
                                          <p:attrName>style.visibility</p:attrName>
                                        </p:attrNameLst>
                                      </p:cBhvr>
                                      <p:to>
                                        <p:strVal val="visible"/>
                                      </p:to>
                                    </p:set>
                                    <p:animEffect transition="in" filter="wipe(left)">
                                      <p:cBhvr>
                                        <p:cTn id="38" dur="75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54" grpId="0"/>
      <p:bldP spid="5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grpSp>
        <p:nvGrpSpPr>
          <p:cNvPr id="172" name="مجموعة 171">
            <a:extLst>
              <a:ext uri="{FF2B5EF4-FFF2-40B4-BE49-F238E27FC236}">
                <a16:creationId xmlns:a16="http://schemas.microsoft.com/office/drawing/2014/main" id="{7F82AD42-CA1E-4D84-AD48-7D9081D1FCF1}"/>
              </a:ext>
            </a:extLst>
          </p:cNvPr>
          <p:cNvGrpSpPr/>
          <p:nvPr/>
        </p:nvGrpSpPr>
        <p:grpSpPr>
          <a:xfrm>
            <a:off x="10110757" y="2083762"/>
            <a:ext cx="563653" cy="923330"/>
            <a:chOff x="9583325" y="1954867"/>
            <a:chExt cx="563653" cy="923330"/>
          </a:xfrm>
        </p:grpSpPr>
        <p:sp>
          <p:nvSpPr>
            <p:cNvPr id="95" name="Oval 5">
              <a:extLst>
                <a:ext uri="{FF2B5EF4-FFF2-40B4-BE49-F238E27FC236}">
                  <a16:creationId xmlns:a16="http://schemas.microsoft.com/office/drawing/2014/main" id="{DE996CC9-D0FF-4FE3-B6EF-ED33FFEAE759}"/>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6">
              <a:extLst>
                <a:ext uri="{FF2B5EF4-FFF2-40B4-BE49-F238E27FC236}">
                  <a16:creationId xmlns:a16="http://schemas.microsoft.com/office/drawing/2014/main" id="{28888F66-F5F4-4FEF-A3F3-0F9B772C44C9}"/>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106" name="TextBox 16">
            <a:extLst>
              <a:ext uri="{FF2B5EF4-FFF2-40B4-BE49-F238E27FC236}">
                <a16:creationId xmlns:a16="http://schemas.microsoft.com/office/drawing/2014/main" id="{B8BD14BB-B792-4580-B14F-0B34D9D6335E}"/>
              </a:ext>
            </a:extLst>
          </p:cNvPr>
          <p:cNvSpPr txBox="1"/>
          <p:nvPr/>
        </p:nvSpPr>
        <p:spPr>
          <a:xfrm>
            <a:off x="8011418" y="2345543"/>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1" name="TextBox 17">
            <a:extLst>
              <a:ext uri="{FF2B5EF4-FFF2-40B4-BE49-F238E27FC236}">
                <a16:creationId xmlns:a16="http://schemas.microsoft.com/office/drawing/2014/main" id="{F0E601F8-B07D-46E4-BF0C-FBD4A9082AE7}"/>
              </a:ext>
            </a:extLst>
          </p:cNvPr>
          <p:cNvSpPr txBox="1"/>
          <p:nvPr/>
        </p:nvSpPr>
        <p:spPr>
          <a:xfrm>
            <a:off x="2739294" y="2701745"/>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بتواجد المدرب والمتدربين في مكان واحد، ويُنفذ التدريب</a:t>
            </a:r>
          </a:p>
          <a:p>
            <a:pPr algn="ctr" rtl="1"/>
            <a:r>
              <a:rPr lang="ar-YE" sz="2400" b="1" dirty="0">
                <a:solidFill>
                  <a:schemeClr val="tx1">
                    <a:lumMod val="65000"/>
                    <a:lumOff val="35000"/>
                  </a:schemeClr>
                </a:solidFill>
                <a:latin typeface="Tw Cen MT" panose="020B0602020104020603" pitchFamily="34" charset="0"/>
              </a:rPr>
              <a:t> وجهاً لوجه</a:t>
            </a:r>
          </a:p>
        </p:txBody>
      </p:sp>
      <p:grpSp>
        <p:nvGrpSpPr>
          <p:cNvPr id="40" name="مجموعة 39">
            <a:extLst>
              <a:ext uri="{FF2B5EF4-FFF2-40B4-BE49-F238E27FC236}">
                <a16:creationId xmlns:a16="http://schemas.microsoft.com/office/drawing/2014/main" id="{CE15B213-0CD9-4091-8059-DA5A6A1B0588}"/>
              </a:ext>
            </a:extLst>
          </p:cNvPr>
          <p:cNvGrpSpPr/>
          <p:nvPr/>
        </p:nvGrpSpPr>
        <p:grpSpPr>
          <a:xfrm>
            <a:off x="10263157" y="3737286"/>
            <a:ext cx="563653" cy="923330"/>
            <a:chOff x="9583325" y="1966351"/>
            <a:chExt cx="563653" cy="923330"/>
          </a:xfrm>
        </p:grpSpPr>
        <p:sp>
          <p:nvSpPr>
            <p:cNvPr id="41" name="Oval 5">
              <a:extLst>
                <a:ext uri="{FF2B5EF4-FFF2-40B4-BE49-F238E27FC236}">
                  <a16:creationId xmlns:a16="http://schemas.microsoft.com/office/drawing/2014/main" id="{25C8E3D0-2A3D-4B07-B6ED-1E2DBAEA5BD6}"/>
                </a:ext>
              </a:extLst>
            </p:cNvPr>
            <p:cNvSpPr/>
            <p:nvPr/>
          </p:nvSpPr>
          <p:spPr>
            <a:xfrm>
              <a:off x="9583325" y="2114660"/>
              <a:ext cx="563653" cy="563653"/>
            </a:xfrm>
            <a:prstGeom prst="ellipse">
              <a:avLst/>
            </a:prstGeom>
            <a:solidFill>
              <a:srgbClr val="0070C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6">
              <a:extLst>
                <a:ext uri="{FF2B5EF4-FFF2-40B4-BE49-F238E27FC236}">
                  <a16:creationId xmlns:a16="http://schemas.microsoft.com/office/drawing/2014/main" id="{2A03A2F8-8996-4045-94FF-E98F8C6E793A}"/>
                </a:ext>
              </a:extLst>
            </p:cNvPr>
            <p:cNvSpPr txBox="1"/>
            <p:nvPr/>
          </p:nvSpPr>
          <p:spPr>
            <a:xfrm>
              <a:off x="9788698" y="196635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2</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49" name="TextBox 16">
            <a:extLst>
              <a:ext uri="{FF2B5EF4-FFF2-40B4-BE49-F238E27FC236}">
                <a16:creationId xmlns:a16="http://schemas.microsoft.com/office/drawing/2014/main" id="{F91509A4-FED3-4E1A-9634-53195E49AA4E}"/>
              </a:ext>
            </a:extLst>
          </p:cNvPr>
          <p:cNvSpPr txBox="1"/>
          <p:nvPr/>
        </p:nvSpPr>
        <p:spPr>
          <a:xfrm>
            <a:off x="7915706" y="3999047"/>
            <a:ext cx="2126507" cy="461665"/>
          </a:xfrm>
          <a:prstGeom prst="rect">
            <a:avLst/>
          </a:prstGeom>
          <a:noFill/>
        </p:spPr>
        <p:txBody>
          <a:bodyPr wrap="square" rtlCol="0">
            <a:spAutoFit/>
          </a:bodyPr>
          <a:lstStyle/>
          <a:p>
            <a:pPr algn="ctr"/>
            <a:r>
              <a:rPr lang="ar-YE" sz="2400" b="1" dirty="0">
                <a:solidFill>
                  <a:srgbClr val="0070C0"/>
                </a:solidFill>
                <a:latin typeface="Tw Cen MT" panose="020B0602020104020603" pitchFamily="34" charset="0"/>
              </a:rPr>
              <a:t>تدريب أون لاين </a:t>
            </a:r>
            <a:endParaRPr lang="en-US" sz="2000" b="1" dirty="0">
              <a:solidFill>
                <a:srgbClr val="0070C0"/>
              </a:solidFill>
              <a:latin typeface="Tw Cen MT" panose="020B0602020104020603" pitchFamily="34" charset="0"/>
            </a:endParaRPr>
          </a:p>
        </p:txBody>
      </p:sp>
      <p:sp>
        <p:nvSpPr>
          <p:cNvPr id="50" name="TextBox 17">
            <a:extLst>
              <a:ext uri="{FF2B5EF4-FFF2-40B4-BE49-F238E27FC236}">
                <a16:creationId xmlns:a16="http://schemas.microsoft.com/office/drawing/2014/main" id="{FE697DAF-9A75-4CD9-BA0F-84889E79ACD1}"/>
              </a:ext>
            </a:extLst>
          </p:cNvPr>
          <p:cNvSpPr txBox="1"/>
          <p:nvPr/>
        </p:nvSpPr>
        <p:spPr>
          <a:xfrm>
            <a:off x="2891694" y="4343785"/>
            <a:ext cx="7357877" cy="461665"/>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باستخدام تقنيات الانترنت كلاً من موقعه)، وينفذ التدريب عن بعد. </a:t>
            </a:r>
          </a:p>
        </p:txBody>
      </p:sp>
      <p:sp>
        <p:nvSpPr>
          <p:cNvPr id="51" name="TextBox 17">
            <a:extLst>
              <a:ext uri="{FF2B5EF4-FFF2-40B4-BE49-F238E27FC236}">
                <a16:creationId xmlns:a16="http://schemas.microsoft.com/office/drawing/2014/main" id="{77CDFA48-8743-4DF7-9126-61515AD03671}"/>
              </a:ext>
            </a:extLst>
          </p:cNvPr>
          <p:cNvSpPr txBox="1"/>
          <p:nvPr/>
        </p:nvSpPr>
        <p:spPr>
          <a:xfrm>
            <a:off x="2891694" y="5631388"/>
            <a:ext cx="7357877" cy="461665"/>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وبالتالي فإنه يختلف إعداد مكان التدريب باختلاف نوع التدريب.</a:t>
            </a:r>
          </a:p>
        </p:txBody>
      </p:sp>
    </p:spTree>
    <p:extLst>
      <p:ext uri="{BB962C8B-B14F-4D97-AF65-F5344CB8AC3E}">
        <p14:creationId xmlns:p14="http://schemas.microsoft.com/office/powerpoint/2010/main" val="355840486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right)">
                                      <p:cBhvr>
                                        <p:cTn id="7" dur="5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72"/>
                                        </p:tgtEl>
                                        <p:attrNameLst>
                                          <p:attrName>style.visibility</p:attrName>
                                        </p:attrNameLst>
                                      </p:cBhvr>
                                      <p:to>
                                        <p:strVal val="visible"/>
                                      </p:to>
                                    </p:set>
                                    <p:anim calcmode="lin" valueType="num">
                                      <p:cBhvr>
                                        <p:cTn id="12" dur="500" fill="hold"/>
                                        <p:tgtEl>
                                          <p:spTgt spid="172"/>
                                        </p:tgtEl>
                                        <p:attrNameLst>
                                          <p:attrName>ppt_w</p:attrName>
                                        </p:attrNameLst>
                                      </p:cBhvr>
                                      <p:tavLst>
                                        <p:tav tm="0">
                                          <p:val>
                                            <p:fltVal val="0"/>
                                          </p:val>
                                        </p:tav>
                                        <p:tav tm="100000">
                                          <p:val>
                                            <p:strVal val="#ppt_w"/>
                                          </p:val>
                                        </p:tav>
                                      </p:tavLst>
                                    </p:anim>
                                    <p:anim calcmode="lin" valueType="num">
                                      <p:cBhvr>
                                        <p:cTn id="13" dur="500" fill="hold"/>
                                        <p:tgtEl>
                                          <p:spTgt spid="172"/>
                                        </p:tgtEl>
                                        <p:attrNameLst>
                                          <p:attrName>ppt_h</p:attrName>
                                        </p:attrNameLst>
                                      </p:cBhvr>
                                      <p:tavLst>
                                        <p:tav tm="0">
                                          <p:val>
                                            <p:fltVal val="0"/>
                                          </p:val>
                                        </p:tav>
                                        <p:tav tm="100000">
                                          <p:val>
                                            <p:strVal val="#ppt_h"/>
                                          </p:val>
                                        </p:tav>
                                      </p:tavLst>
                                    </p:anim>
                                    <p:animEffect transition="in" filter="fade">
                                      <p:cBhvr>
                                        <p:cTn id="14" dur="500"/>
                                        <p:tgtEl>
                                          <p:spTgt spid="172"/>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106"/>
                                        </p:tgtEl>
                                        <p:attrNameLst>
                                          <p:attrName>style.visibility</p:attrName>
                                        </p:attrNameLst>
                                      </p:cBhvr>
                                      <p:to>
                                        <p:strVal val="visible"/>
                                      </p:to>
                                    </p:set>
                                    <p:animEffect transition="in" filter="wipe(right)">
                                      <p:cBhvr>
                                        <p:cTn id="17" dur="750"/>
                                        <p:tgtEl>
                                          <p:spTgt spid="10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71"/>
                                        </p:tgtEl>
                                        <p:attrNameLst>
                                          <p:attrName>style.visibility</p:attrName>
                                        </p:attrNameLst>
                                      </p:cBhvr>
                                      <p:to>
                                        <p:strVal val="visible"/>
                                      </p:to>
                                    </p:set>
                                    <p:animEffect transition="in" filter="wipe(right)">
                                      <p:cBhvr>
                                        <p:cTn id="22" dur="750"/>
                                        <p:tgtEl>
                                          <p:spTgt spid="71"/>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anim calcmode="lin" valueType="num">
                                      <p:cBhvr>
                                        <p:cTn id="27" dur="500" fill="hold"/>
                                        <p:tgtEl>
                                          <p:spTgt spid="40"/>
                                        </p:tgtEl>
                                        <p:attrNameLst>
                                          <p:attrName>ppt_w</p:attrName>
                                        </p:attrNameLst>
                                      </p:cBhvr>
                                      <p:tavLst>
                                        <p:tav tm="0">
                                          <p:val>
                                            <p:fltVal val="0"/>
                                          </p:val>
                                        </p:tav>
                                        <p:tav tm="100000">
                                          <p:val>
                                            <p:strVal val="#ppt_w"/>
                                          </p:val>
                                        </p:tav>
                                      </p:tavLst>
                                    </p:anim>
                                    <p:anim calcmode="lin" valueType="num">
                                      <p:cBhvr>
                                        <p:cTn id="28" dur="500" fill="hold"/>
                                        <p:tgtEl>
                                          <p:spTgt spid="40"/>
                                        </p:tgtEl>
                                        <p:attrNameLst>
                                          <p:attrName>ppt_h</p:attrName>
                                        </p:attrNameLst>
                                      </p:cBhvr>
                                      <p:tavLst>
                                        <p:tav tm="0">
                                          <p:val>
                                            <p:fltVal val="0"/>
                                          </p:val>
                                        </p:tav>
                                        <p:tav tm="100000">
                                          <p:val>
                                            <p:strVal val="#ppt_h"/>
                                          </p:val>
                                        </p:tav>
                                      </p:tavLst>
                                    </p:anim>
                                    <p:animEffect transition="in" filter="fade">
                                      <p:cBhvr>
                                        <p:cTn id="29" dur="500"/>
                                        <p:tgtEl>
                                          <p:spTgt spid="40"/>
                                        </p:tgtEl>
                                      </p:cBhvr>
                                    </p:animEffect>
                                  </p:childTnLst>
                                </p:cTn>
                              </p:par>
                              <p:par>
                                <p:cTn id="30" presetID="22" presetClass="entr" presetSubtype="2" fill="hold" grpId="0" nodeType="with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wipe(right)">
                                      <p:cBhvr>
                                        <p:cTn id="32" dur="750"/>
                                        <p:tgtEl>
                                          <p:spTgt spid="4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50"/>
                                        </p:tgtEl>
                                        <p:attrNameLst>
                                          <p:attrName>style.visibility</p:attrName>
                                        </p:attrNameLst>
                                      </p:cBhvr>
                                      <p:to>
                                        <p:strVal val="visible"/>
                                      </p:to>
                                    </p:set>
                                    <p:animEffect transition="in" filter="wipe(right)">
                                      <p:cBhvr>
                                        <p:cTn id="37" dur="750"/>
                                        <p:tgtEl>
                                          <p:spTgt spid="5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51"/>
                                        </p:tgtEl>
                                        <p:attrNameLst>
                                          <p:attrName>style.visibility</p:attrName>
                                        </p:attrNameLst>
                                      </p:cBhvr>
                                      <p:to>
                                        <p:strVal val="visible"/>
                                      </p:to>
                                    </p:set>
                                    <p:animEffect transition="in" filter="wipe(right)">
                                      <p:cBhvr>
                                        <p:cTn id="42" dur="75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120" grpId="0"/>
      <p:bldP spid="71" grpId="0"/>
      <p:bldP spid="49" grpId="0"/>
      <p:bldP spid="50" grpId="0"/>
      <p:bldP spid="5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grpSp>
        <p:nvGrpSpPr>
          <p:cNvPr id="172" name="مجموعة 171">
            <a:extLst>
              <a:ext uri="{FF2B5EF4-FFF2-40B4-BE49-F238E27FC236}">
                <a16:creationId xmlns:a16="http://schemas.microsoft.com/office/drawing/2014/main" id="{7F82AD42-CA1E-4D84-AD48-7D9081D1FCF1}"/>
              </a:ext>
            </a:extLst>
          </p:cNvPr>
          <p:cNvGrpSpPr/>
          <p:nvPr/>
        </p:nvGrpSpPr>
        <p:grpSpPr>
          <a:xfrm>
            <a:off x="10110757" y="2083762"/>
            <a:ext cx="563653" cy="923330"/>
            <a:chOff x="9583325" y="1954867"/>
            <a:chExt cx="563653" cy="923330"/>
          </a:xfrm>
        </p:grpSpPr>
        <p:sp>
          <p:nvSpPr>
            <p:cNvPr id="95" name="Oval 5">
              <a:extLst>
                <a:ext uri="{FF2B5EF4-FFF2-40B4-BE49-F238E27FC236}">
                  <a16:creationId xmlns:a16="http://schemas.microsoft.com/office/drawing/2014/main" id="{DE996CC9-D0FF-4FE3-B6EF-ED33FFEAE759}"/>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6">
              <a:extLst>
                <a:ext uri="{FF2B5EF4-FFF2-40B4-BE49-F238E27FC236}">
                  <a16:creationId xmlns:a16="http://schemas.microsoft.com/office/drawing/2014/main" id="{28888F66-F5F4-4FEF-A3F3-0F9B772C44C9}"/>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106" name="TextBox 16">
            <a:extLst>
              <a:ext uri="{FF2B5EF4-FFF2-40B4-BE49-F238E27FC236}">
                <a16:creationId xmlns:a16="http://schemas.microsoft.com/office/drawing/2014/main" id="{B8BD14BB-B792-4580-B14F-0B34D9D6335E}"/>
              </a:ext>
            </a:extLst>
          </p:cNvPr>
          <p:cNvSpPr txBox="1"/>
          <p:nvPr/>
        </p:nvSpPr>
        <p:spPr>
          <a:xfrm>
            <a:off x="8011418" y="2345543"/>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1" name="TextBox 17">
            <a:extLst>
              <a:ext uri="{FF2B5EF4-FFF2-40B4-BE49-F238E27FC236}">
                <a16:creationId xmlns:a16="http://schemas.microsoft.com/office/drawing/2014/main" id="{F0E601F8-B07D-46E4-BF0C-FBD4A9082AE7}"/>
              </a:ext>
            </a:extLst>
          </p:cNvPr>
          <p:cNvSpPr txBox="1"/>
          <p:nvPr/>
        </p:nvSpPr>
        <p:spPr>
          <a:xfrm>
            <a:off x="2739294" y="2701745"/>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بتواجد المدرب والمتدربين في مكان واحد، ويُنفذ التدريب</a:t>
            </a:r>
          </a:p>
          <a:p>
            <a:pPr algn="ctr" rtl="1"/>
            <a:r>
              <a:rPr lang="ar-YE" sz="2400" b="1" dirty="0">
                <a:solidFill>
                  <a:schemeClr val="tx1">
                    <a:lumMod val="65000"/>
                    <a:lumOff val="35000"/>
                  </a:schemeClr>
                </a:solidFill>
                <a:latin typeface="Tw Cen MT" panose="020B0602020104020603" pitchFamily="34" charset="0"/>
              </a:rPr>
              <a:t> وجهاً لوجه</a:t>
            </a:r>
          </a:p>
        </p:txBody>
      </p:sp>
      <p:grpSp>
        <p:nvGrpSpPr>
          <p:cNvPr id="40" name="مجموعة 39">
            <a:extLst>
              <a:ext uri="{FF2B5EF4-FFF2-40B4-BE49-F238E27FC236}">
                <a16:creationId xmlns:a16="http://schemas.microsoft.com/office/drawing/2014/main" id="{CE15B213-0CD9-4091-8059-DA5A6A1B0588}"/>
              </a:ext>
            </a:extLst>
          </p:cNvPr>
          <p:cNvGrpSpPr/>
          <p:nvPr/>
        </p:nvGrpSpPr>
        <p:grpSpPr>
          <a:xfrm>
            <a:off x="10263157" y="3737286"/>
            <a:ext cx="563653" cy="923330"/>
            <a:chOff x="9583325" y="1966351"/>
            <a:chExt cx="563653" cy="923330"/>
          </a:xfrm>
        </p:grpSpPr>
        <p:sp>
          <p:nvSpPr>
            <p:cNvPr id="41" name="Oval 5">
              <a:extLst>
                <a:ext uri="{FF2B5EF4-FFF2-40B4-BE49-F238E27FC236}">
                  <a16:creationId xmlns:a16="http://schemas.microsoft.com/office/drawing/2014/main" id="{25C8E3D0-2A3D-4B07-B6ED-1E2DBAEA5BD6}"/>
                </a:ext>
              </a:extLst>
            </p:cNvPr>
            <p:cNvSpPr/>
            <p:nvPr/>
          </p:nvSpPr>
          <p:spPr>
            <a:xfrm>
              <a:off x="9583325" y="2114660"/>
              <a:ext cx="563653" cy="563653"/>
            </a:xfrm>
            <a:prstGeom prst="ellipse">
              <a:avLst/>
            </a:prstGeom>
            <a:solidFill>
              <a:srgbClr val="0070C0"/>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6">
              <a:extLst>
                <a:ext uri="{FF2B5EF4-FFF2-40B4-BE49-F238E27FC236}">
                  <a16:creationId xmlns:a16="http://schemas.microsoft.com/office/drawing/2014/main" id="{2A03A2F8-8996-4045-94FF-E98F8C6E793A}"/>
                </a:ext>
              </a:extLst>
            </p:cNvPr>
            <p:cNvSpPr txBox="1"/>
            <p:nvPr/>
          </p:nvSpPr>
          <p:spPr>
            <a:xfrm>
              <a:off x="9788698" y="1966351"/>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ar-YE" sz="5400" b="1" dirty="0">
                  <a:ln>
                    <a:solidFill>
                      <a:schemeClr val="bg1">
                        <a:lumMod val="50000"/>
                      </a:schemeClr>
                    </a:solidFill>
                  </a:ln>
                  <a:solidFill>
                    <a:schemeClr val="bg1"/>
                  </a:solidFill>
                  <a:latin typeface="Tw Cen MT" panose="020B0602020104020603" pitchFamily="34" charset="0"/>
                </a:rPr>
                <a:t>2</a:t>
              </a:r>
              <a:endParaRPr lang="en-US" sz="5400" b="1" dirty="0">
                <a:ln>
                  <a:solidFill>
                    <a:schemeClr val="bg1">
                      <a:lumMod val="50000"/>
                    </a:schemeClr>
                  </a:solidFill>
                </a:ln>
                <a:solidFill>
                  <a:schemeClr val="bg1"/>
                </a:solidFill>
                <a:latin typeface="Tw Cen MT" panose="020B0602020104020603" pitchFamily="34" charset="0"/>
              </a:endParaRPr>
            </a:p>
          </p:txBody>
        </p:sp>
      </p:grpSp>
      <p:sp>
        <p:nvSpPr>
          <p:cNvPr id="49" name="TextBox 16">
            <a:extLst>
              <a:ext uri="{FF2B5EF4-FFF2-40B4-BE49-F238E27FC236}">
                <a16:creationId xmlns:a16="http://schemas.microsoft.com/office/drawing/2014/main" id="{F91509A4-FED3-4E1A-9634-53195E49AA4E}"/>
              </a:ext>
            </a:extLst>
          </p:cNvPr>
          <p:cNvSpPr txBox="1"/>
          <p:nvPr/>
        </p:nvSpPr>
        <p:spPr>
          <a:xfrm>
            <a:off x="7915706" y="3999047"/>
            <a:ext cx="2126507" cy="461665"/>
          </a:xfrm>
          <a:prstGeom prst="rect">
            <a:avLst/>
          </a:prstGeom>
          <a:noFill/>
        </p:spPr>
        <p:txBody>
          <a:bodyPr wrap="square" rtlCol="0">
            <a:spAutoFit/>
          </a:bodyPr>
          <a:lstStyle/>
          <a:p>
            <a:pPr algn="ctr"/>
            <a:r>
              <a:rPr lang="ar-YE" sz="2400" b="1" dirty="0">
                <a:solidFill>
                  <a:srgbClr val="0070C0"/>
                </a:solidFill>
                <a:latin typeface="Tw Cen MT" panose="020B0602020104020603" pitchFamily="34" charset="0"/>
              </a:rPr>
              <a:t>تدريب أون لاين </a:t>
            </a:r>
            <a:endParaRPr lang="en-US" sz="2000" b="1" dirty="0">
              <a:solidFill>
                <a:srgbClr val="0070C0"/>
              </a:solidFill>
              <a:latin typeface="Tw Cen MT" panose="020B0602020104020603" pitchFamily="34" charset="0"/>
            </a:endParaRPr>
          </a:p>
        </p:txBody>
      </p:sp>
      <p:sp>
        <p:nvSpPr>
          <p:cNvPr id="50" name="TextBox 17">
            <a:extLst>
              <a:ext uri="{FF2B5EF4-FFF2-40B4-BE49-F238E27FC236}">
                <a16:creationId xmlns:a16="http://schemas.microsoft.com/office/drawing/2014/main" id="{FE697DAF-9A75-4CD9-BA0F-84889E79ACD1}"/>
              </a:ext>
            </a:extLst>
          </p:cNvPr>
          <p:cNvSpPr txBox="1"/>
          <p:nvPr/>
        </p:nvSpPr>
        <p:spPr>
          <a:xfrm>
            <a:off x="2891694" y="4343785"/>
            <a:ext cx="7357877" cy="461665"/>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باستخدام تقنيات الانترنت كلاً من موقعه)، وينفذ التدريب عن بعد. </a:t>
            </a:r>
          </a:p>
        </p:txBody>
      </p:sp>
      <p:sp>
        <p:nvSpPr>
          <p:cNvPr id="51" name="TextBox 17">
            <a:extLst>
              <a:ext uri="{FF2B5EF4-FFF2-40B4-BE49-F238E27FC236}">
                <a16:creationId xmlns:a16="http://schemas.microsoft.com/office/drawing/2014/main" id="{77CDFA48-8743-4DF7-9126-61515AD03671}"/>
              </a:ext>
            </a:extLst>
          </p:cNvPr>
          <p:cNvSpPr txBox="1"/>
          <p:nvPr/>
        </p:nvSpPr>
        <p:spPr>
          <a:xfrm>
            <a:off x="2891694" y="5631388"/>
            <a:ext cx="7357877" cy="461665"/>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وبالتالي فإنه يختلف إعداد مكان التدريب باختلاف نوع التدريب.</a:t>
            </a:r>
          </a:p>
        </p:txBody>
      </p:sp>
    </p:spTree>
    <p:extLst>
      <p:ext uri="{BB962C8B-B14F-4D97-AF65-F5344CB8AC3E}">
        <p14:creationId xmlns:p14="http://schemas.microsoft.com/office/powerpoint/2010/main" val="296479356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40"/>
                                        </p:tgtEl>
                                      </p:cBhvr>
                                    </p:animEffect>
                                    <p:set>
                                      <p:cBhvr>
                                        <p:cTn id="7" dur="1" fill="hold">
                                          <p:stCondLst>
                                            <p:cond delay="499"/>
                                          </p:stCondLst>
                                        </p:cTn>
                                        <p:tgtEl>
                                          <p:spTgt spid="40"/>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50"/>
                                        </p:tgtEl>
                                      </p:cBhvr>
                                    </p:animEffect>
                                    <p:set>
                                      <p:cBhvr>
                                        <p:cTn id="10" dur="1" fill="hold">
                                          <p:stCondLst>
                                            <p:cond delay="499"/>
                                          </p:stCondLst>
                                        </p:cTn>
                                        <p:tgtEl>
                                          <p:spTgt spid="50"/>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49"/>
                                        </p:tgtEl>
                                      </p:cBhvr>
                                    </p:animEffect>
                                    <p:set>
                                      <p:cBhvr>
                                        <p:cTn id="13" dur="1" fill="hold">
                                          <p:stCondLst>
                                            <p:cond delay="499"/>
                                          </p:stCondLst>
                                        </p:cTn>
                                        <p:tgtEl>
                                          <p:spTgt spid="49"/>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51"/>
                                        </p:tgtEl>
                                      </p:cBhvr>
                                    </p:animEffect>
                                    <p:set>
                                      <p:cBhvr>
                                        <p:cTn id="16" dur="1" fill="hold">
                                          <p:stCondLst>
                                            <p:cond delay="499"/>
                                          </p:stCondLst>
                                        </p:cTn>
                                        <p:tgtEl>
                                          <p:spTgt spid="51"/>
                                        </p:tgtEl>
                                        <p:attrNameLst>
                                          <p:attrName>style.visibility</p:attrName>
                                        </p:attrNameLst>
                                      </p:cBhvr>
                                      <p:to>
                                        <p:strVal val="hidden"/>
                                      </p:to>
                                    </p:set>
                                  </p:childTnLst>
                                </p:cTn>
                              </p:par>
                              <p:par>
                                <p:cTn id="17" presetID="42" presetClass="path" presetSubtype="0" accel="50000" decel="50000" fill="hold" nodeType="withEffect">
                                  <p:stCondLst>
                                    <p:cond delay="0"/>
                                  </p:stCondLst>
                                  <p:childTnLst>
                                    <p:animMotion origin="layout" path="M -3.75E-6 -4.81481E-6 L -3.75E-6 -0.17962 " pathEditMode="relative" rAng="0" ptsTypes="AA">
                                      <p:cBhvr>
                                        <p:cTn id="18" dur="2000" fill="hold"/>
                                        <p:tgtEl>
                                          <p:spTgt spid="172"/>
                                        </p:tgtEl>
                                        <p:attrNameLst>
                                          <p:attrName>ppt_x</p:attrName>
                                          <p:attrName>ppt_y</p:attrName>
                                        </p:attrNameLst>
                                      </p:cBhvr>
                                      <p:rCtr x="0" y="-8981"/>
                                    </p:animMotion>
                                  </p:childTnLst>
                                </p:cTn>
                              </p:par>
                              <p:par>
                                <p:cTn id="19" presetID="42" presetClass="path" presetSubtype="0" accel="50000" decel="50000" fill="hold" grpId="0" nodeType="withEffect">
                                  <p:stCondLst>
                                    <p:cond delay="0"/>
                                  </p:stCondLst>
                                  <p:childTnLst>
                                    <p:animMotion origin="layout" path="M -3.75E-6 -4.81481E-6 L -3.75E-6 -0.17962 " pathEditMode="relative" rAng="0" ptsTypes="AA">
                                      <p:cBhvr>
                                        <p:cTn id="20" dur="2000" fill="hold"/>
                                        <p:tgtEl>
                                          <p:spTgt spid="106"/>
                                        </p:tgtEl>
                                        <p:attrNameLst>
                                          <p:attrName>ppt_x</p:attrName>
                                          <p:attrName>ppt_y</p:attrName>
                                        </p:attrNameLst>
                                      </p:cBhvr>
                                      <p:rCtr x="0" y="-8981"/>
                                    </p:animMotion>
                                  </p:childTnLst>
                                </p:cTn>
                              </p:par>
                              <p:par>
                                <p:cTn id="21" presetID="42" presetClass="path" presetSubtype="0" accel="50000" decel="50000" fill="hold" grpId="0" nodeType="withEffect">
                                  <p:stCondLst>
                                    <p:cond delay="0"/>
                                  </p:stCondLst>
                                  <p:childTnLst>
                                    <p:animMotion origin="layout" path="M -3.75E-6 -4.81481E-6 L -3.75E-6 -0.17962 " pathEditMode="relative" rAng="0" ptsTypes="AA">
                                      <p:cBhvr>
                                        <p:cTn id="22" dur="2000" fill="hold"/>
                                        <p:tgtEl>
                                          <p:spTgt spid="71"/>
                                        </p:tgtEl>
                                        <p:attrNameLst>
                                          <p:attrName>ppt_x</p:attrName>
                                          <p:attrName>ppt_y</p:attrName>
                                        </p:attrNameLst>
                                      </p:cBhvr>
                                      <p:rCtr x="0" y="-89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71" grpId="0"/>
      <p:bldP spid="49" grpId="0"/>
      <p:bldP spid="50" grpId="0"/>
      <p:bldP spid="51" grpId="0"/>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grpSp>
        <p:nvGrpSpPr>
          <p:cNvPr id="172" name="مجموعة 171">
            <a:extLst>
              <a:ext uri="{FF2B5EF4-FFF2-40B4-BE49-F238E27FC236}">
                <a16:creationId xmlns:a16="http://schemas.microsoft.com/office/drawing/2014/main" id="{7F82AD42-CA1E-4D84-AD48-7D9081D1FCF1}"/>
              </a:ext>
            </a:extLst>
          </p:cNvPr>
          <p:cNvGrpSpPr/>
          <p:nvPr/>
        </p:nvGrpSpPr>
        <p:grpSpPr>
          <a:xfrm>
            <a:off x="10110757" y="854715"/>
            <a:ext cx="563653" cy="923330"/>
            <a:chOff x="9583325" y="1954867"/>
            <a:chExt cx="563653" cy="923330"/>
          </a:xfrm>
        </p:grpSpPr>
        <p:sp>
          <p:nvSpPr>
            <p:cNvPr id="95" name="Oval 5">
              <a:extLst>
                <a:ext uri="{FF2B5EF4-FFF2-40B4-BE49-F238E27FC236}">
                  <a16:creationId xmlns:a16="http://schemas.microsoft.com/office/drawing/2014/main" id="{DE996CC9-D0FF-4FE3-B6EF-ED33FFEAE759}"/>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6">
              <a:extLst>
                <a:ext uri="{FF2B5EF4-FFF2-40B4-BE49-F238E27FC236}">
                  <a16:creationId xmlns:a16="http://schemas.microsoft.com/office/drawing/2014/main" id="{28888F66-F5F4-4FEF-A3F3-0F9B772C44C9}"/>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106" name="TextBox 16">
            <a:extLst>
              <a:ext uri="{FF2B5EF4-FFF2-40B4-BE49-F238E27FC236}">
                <a16:creationId xmlns:a16="http://schemas.microsoft.com/office/drawing/2014/main" id="{B8BD14BB-B792-4580-B14F-0B34D9D6335E}"/>
              </a:ext>
            </a:extLst>
          </p:cNvPr>
          <p:cNvSpPr txBox="1"/>
          <p:nvPr/>
        </p:nvSpPr>
        <p:spPr>
          <a:xfrm>
            <a:off x="8011418" y="1116496"/>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1" name="TextBox 17">
            <a:extLst>
              <a:ext uri="{FF2B5EF4-FFF2-40B4-BE49-F238E27FC236}">
                <a16:creationId xmlns:a16="http://schemas.microsoft.com/office/drawing/2014/main" id="{F0E601F8-B07D-46E4-BF0C-FBD4A9082AE7}"/>
              </a:ext>
            </a:extLst>
          </p:cNvPr>
          <p:cNvSpPr txBox="1"/>
          <p:nvPr/>
        </p:nvSpPr>
        <p:spPr>
          <a:xfrm>
            <a:off x="2739294" y="1472698"/>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بتواجد المدرب والمتدربين في مكان واحد، ويُنفذ التدريب</a:t>
            </a:r>
          </a:p>
          <a:p>
            <a:pPr algn="ctr" rtl="1"/>
            <a:r>
              <a:rPr lang="ar-YE" sz="2400" b="1" dirty="0">
                <a:solidFill>
                  <a:schemeClr val="tx1">
                    <a:lumMod val="65000"/>
                    <a:lumOff val="35000"/>
                  </a:schemeClr>
                </a:solidFill>
                <a:latin typeface="Tw Cen MT" panose="020B0602020104020603" pitchFamily="34" charset="0"/>
              </a:rPr>
              <a:t> وجهاً لوجه</a:t>
            </a:r>
          </a:p>
        </p:txBody>
      </p:sp>
      <p:sp>
        <p:nvSpPr>
          <p:cNvPr id="31" name="TextBox 17">
            <a:extLst>
              <a:ext uri="{FF2B5EF4-FFF2-40B4-BE49-F238E27FC236}">
                <a16:creationId xmlns:a16="http://schemas.microsoft.com/office/drawing/2014/main" id="{693F5402-7E6D-4DB4-9EC5-B4CD11277068}"/>
              </a:ext>
            </a:extLst>
          </p:cNvPr>
          <p:cNvSpPr txBox="1"/>
          <p:nvPr/>
        </p:nvSpPr>
        <p:spPr>
          <a:xfrm>
            <a:off x="2470904" y="2523462"/>
            <a:ext cx="8635068" cy="3901837"/>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تحديد مساحة المكان بناء على عدد المشاركين ونوع الأنشطة المخطط لها.</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توافر الأجهزة والمعدات (الإضاءة، المعينات التدريبية، التوصيلات الكهربائية، الأدوات المساعدة في تهيئة جو ومناخ المكان مثل التهوية ودرجة الحرارة).</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استبعاد أي أشياء قد تكون بمثابة مشتتات ذهنية للمشاركين.</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الحرص على احتواء المكان على وسائل الراحة ما أمكن مثل غرف استراحة وحمامات والاخذ بالاعتبار نوع وحجم الكراسي، وبما يراعي احتياجات النساء وأصحاب الاحتياجات الخاصة.</a:t>
            </a:r>
          </a:p>
        </p:txBody>
      </p:sp>
    </p:spTree>
    <p:extLst>
      <p:ext uri="{BB962C8B-B14F-4D97-AF65-F5344CB8AC3E}">
        <p14:creationId xmlns:p14="http://schemas.microsoft.com/office/powerpoint/2010/main" val="362783091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animEffect transition="in" filter="wipe(right)">
                                      <p:cBhvr>
                                        <p:cTn id="7" dur="1000"/>
                                        <p:tgtEl>
                                          <p:spTgt spid="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1">
                                            <p:txEl>
                                              <p:pRg st="1" end="1"/>
                                            </p:txEl>
                                          </p:spTgt>
                                        </p:tgtEl>
                                        <p:attrNameLst>
                                          <p:attrName>style.visibility</p:attrName>
                                        </p:attrNameLst>
                                      </p:cBhvr>
                                      <p:to>
                                        <p:strVal val="visible"/>
                                      </p:to>
                                    </p:set>
                                    <p:animEffect transition="in" filter="wipe(right)">
                                      <p:cBhvr>
                                        <p:cTn id="12" dur="1000"/>
                                        <p:tgtEl>
                                          <p:spTgt spid="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31">
                                            <p:txEl>
                                              <p:pRg st="2" end="2"/>
                                            </p:txEl>
                                          </p:spTgt>
                                        </p:tgtEl>
                                        <p:attrNameLst>
                                          <p:attrName>style.visibility</p:attrName>
                                        </p:attrNameLst>
                                      </p:cBhvr>
                                      <p:to>
                                        <p:strVal val="visible"/>
                                      </p:to>
                                    </p:set>
                                    <p:animEffect transition="in" filter="wipe(right)">
                                      <p:cBhvr>
                                        <p:cTn id="17" dur="1000"/>
                                        <p:tgtEl>
                                          <p:spTgt spid="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31">
                                            <p:txEl>
                                              <p:pRg st="3" end="3"/>
                                            </p:txEl>
                                          </p:spTgt>
                                        </p:tgtEl>
                                        <p:attrNameLst>
                                          <p:attrName>style.visibility</p:attrName>
                                        </p:attrNameLst>
                                      </p:cBhvr>
                                      <p:to>
                                        <p:strVal val="visible"/>
                                      </p:to>
                                    </p:set>
                                    <p:animEffect transition="in" filter="wipe(right)">
                                      <p:cBhvr>
                                        <p:cTn id="22" dur="1000"/>
                                        <p:tgtEl>
                                          <p:spTgt spid="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57" name="Group 37">
            <a:extLst>
              <a:ext uri="{FF2B5EF4-FFF2-40B4-BE49-F238E27FC236}">
                <a16:creationId xmlns:a16="http://schemas.microsoft.com/office/drawing/2014/main" id="{C6B712DD-932F-4B22-B3EF-EB3F221CE719}"/>
              </a:ext>
            </a:extLst>
          </p:cNvPr>
          <p:cNvGrpSpPr/>
          <p:nvPr/>
        </p:nvGrpSpPr>
        <p:grpSpPr>
          <a:xfrm>
            <a:off x="-290920" y="0"/>
            <a:ext cx="12482920" cy="6913625"/>
            <a:chOff x="-9296849" y="0"/>
            <a:chExt cx="12482920" cy="6913625"/>
          </a:xfrm>
        </p:grpSpPr>
        <p:sp>
          <p:nvSpPr>
            <p:cNvPr id="58" name="Rectangle 14">
              <a:extLst>
                <a:ext uri="{FF2B5EF4-FFF2-40B4-BE49-F238E27FC236}">
                  <a16:creationId xmlns:a16="http://schemas.microsoft.com/office/drawing/2014/main" id="{2C4AE12C-63B9-4C7D-AD8A-8322F09C06AB}"/>
                </a:ext>
              </a:extLst>
            </p:cNvPr>
            <p:cNvSpPr/>
            <p:nvPr/>
          </p:nvSpPr>
          <p:spPr>
            <a:xfrm>
              <a:off x="-92968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15">
              <a:extLst>
                <a:ext uri="{FF2B5EF4-FFF2-40B4-BE49-F238E27FC236}">
                  <a16:creationId xmlns:a16="http://schemas.microsoft.com/office/drawing/2014/main" id="{91D18FAE-289B-4C55-B174-0FCA9E9DE592}"/>
                </a:ext>
              </a:extLst>
            </p:cNvPr>
            <p:cNvSpPr/>
            <p:nvPr/>
          </p:nvSpPr>
          <p:spPr>
            <a:xfrm>
              <a:off x="2728871" y="5274588"/>
              <a:ext cx="457200" cy="1583412"/>
            </a:xfrm>
            <a:prstGeom prst="rect">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16">
              <a:extLst>
                <a:ext uri="{FF2B5EF4-FFF2-40B4-BE49-F238E27FC236}">
                  <a16:creationId xmlns:a16="http://schemas.microsoft.com/office/drawing/2014/main" id="{C1A9B421-2412-4DEF-9A04-BBBFD4277573}"/>
                </a:ext>
              </a:extLst>
            </p:cNvPr>
            <p:cNvSpPr txBox="1"/>
            <p:nvPr/>
          </p:nvSpPr>
          <p:spPr>
            <a:xfrm rot="16200000">
              <a:off x="2113012" y="5894051"/>
              <a:ext cx="1639038"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اهداف التدريب </a:t>
              </a:r>
              <a:endParaRPr lang="en-US" sz="2000" b="1" dirty="0">
                <a:solidFill>
                  <a:srgbClr val="F0EEF0"/>
                </a:solidFill>
                <a:latin typeface="Tw Cen MT" panose="020B0602020104020603" pitchFamily="34" charset="0"/>
              </a:endParaRPr>
            </a:p>
          </p:txBody>
        </p:sp>
      </p:grpSp>
      <p:grpSp>
        <p:nvGrpSpPr>
          <p:cNvPr id="62" name="Group 42">
            <a:extLst>
              <a:ext uri="{FF2B5EF4-FFF2-40B4-BE49-F238E27FC236}">
                <a16:creationId xmlns:a16="http://schemas.microsoft.com/office/drawing/2014/main" id="{55555FCA-F3D0-4CA1-BD4F-DC63B9414E21}"/>
              </a:ext>
            </a:extLst>
          </p:cNvPr>
          <p:cNvGrpSpPr/>
          <p:nvPr/>
        </p:nvGrpSpPr>
        <p:grpSpPr>
          <a:xfrm>
            <a:off x="-754974" y="0"/>
            <a:ext cx="12482921" cy="6858000"/>
            <a:chOff x="-9766749" y="0"/>
            <a:chExt cx="12482921" cy="6858000"/>
          </a:xfrm>
        </p:grpSpPr>
        <p:sp>
          <p:nvSpPr>
            <p:cNvPr id="63" name="Rectangle 39">
              <a:extLst>
                <a:ext uri="{FF2B5EF4-FFF2-40B4-BE49-F238E27FC236}">
                  <a16:creationId xmlns:a16="http://schemas.microsoft.com/office/drawing/2014/main" id="{F4741F9D-3382-484F-A6FA-14CC837DB936}"/>
                </a:ext>
              </a:extLst>
            </p:cNvPr>
            <p:cNvSpPr/>
            <p:nvPr/>
          </p:nvSpPr>
          <p:spPr>
            <a:xfrm>
              <a:off x="-9766749"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40">
              <a:extLst>
                <a:ext uri="{FF2B5EF4-FFF2-40B4-BE49-F238E27FC236}">
                  <a16:creationId xmlns:a16="http://schemas.microsoft.com/office/drawing/2014/main" id="{773D8BEC-1724-4C82-B022-93D5CB34014C}"/>
                </a:ext>
              </a:extLst>
            </p:cNvPr>
            <p:cNvSpPr/>
            <p:nvPr/>
          </p:nvSpPr>
          <p:spPr>
            <a:xfrm>
              <a:off x="2258972" y="3325434"/>
              <a:ext cx="457200" cy="1949154"/>
            </a:xfrm>
            <a:prstGeom prst="rect">
              <a:avLst/>
            </a:prstGeom>
            <a:solidFill>
              <a:srgbClr val="52C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41">
              <a:extLst>
                <a:ext uri="{FF2B5EF4-FFF2-40B4-BE49-F238E27FC236}">
                  <a16:creationId xmlns:a16="http://schemas.microsoft.com/office/drawing/2014/main" id="{F8003906-CDAC-4711-A335-5E2AAE6CBE0B}"/>
                </a:ext>
              </a:extLst>
            </p:cNvPr>
            <p:cNvSpPr txBox="1"/>
            <p:nvPr/>
          </p:nvSpPr>
          <p:spPr>
            <a:xfrm rot="16200000">
              <a:off x="1594703" y="4018157"/>
              <a:ext cx="1735859"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إعداد المكان</a:t>
              </a:r>
              <a:endParaRPr lang="en-US" sz="2400" b="1" dirty="0">
                <a:solidFill>
                  <a:srgbClr val="F0EEF0"/>
                </a:solidFill>
                <a:latin typeface="Tw Cen MT" panose="020B0602020104020603" pitchFamily="34" charset="0"/>
              </a:endParaRPr>
            </a:p>
          </p:txBody>
        </p:sp>
      </p:grpSp>
      <p:grpSp>
        <p:nvGrpSpPr>
          <p:cNvPr id="67" name="Group 48">
            <a:extLst>
              <a:ext uri="{FF2B5EF4-FFF2-40B4-BE49-F238E27FC236}">
                <a16:creationId xmlns:a16="http://schemas.microsoft.com/office/drawing/2014/main" id="{2CF886FF-AAD6-4415-98DC-E650B8A6ADB7}"/>
              </a:ext>
            </a:extLst>
          </p:cNvPr>
          <p:cNvGrpSpPr/>
          <p:nvPr/>
        </p:nvGrpSpPr>
        <p:grpSpPr>
          <a:xfrm>
            <a:off x="-10226306" y="0"/>
            <a:ext cx="12482922" cy="6858000"/>
            <a:chOff x="-10231068" y="0"/>
            <a:chExt cx="12482922" cy="6858000"/>
          </a:xfrm>
        </p:grpSpPr>
        <p:sp>
          <p:nvSpPr>
            <p:cNvPr id="68" name="Rectangle 44">
              <a:extLst>
                <a:ext uri="{FF2B5EF4-FFF2-40B4-BE49-F238E27FC236}">
                  <a16:creationId xmlns:a16="http://schemas.microsoft.com/office/drawing/2014/main" id="{93A02940-E608-461D-8723-F7F12F65A236}"/>
                </a:ext>
              </a:extLst>
            </p:cNvPr>
            <p:cNvSpPr/>
            <p:nvPr/>
          </p:nvSpPr>
          <p:spPr>
            <a:xfrm>
              <a:off x="-10231068"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45">
              <a:extLst>
                <a:ext uri="{FF2B5EF4-FFF2-40B4-BE49-F238E27FC236}">
                  <a16:creationId xmlns:a16="http://schemas.microsoft.com/office/drawing/2014/main" id="{133DB6C8-DC84-47B2-85A3-DA876377E3E8}"/>
                </a:ext>
              </a:extLst>
            </p:cNvPr>
            <p:cNvSpPr/>
            <p:nvPr/>
          </p:nvSpPr>
          <p:spPr>
            <a:xfrm>
              <a:off x="1794654" y="1312710"/>
              <a:ext cx="457200" cy="20127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46">
              <a:extLst>
                <a:ext uri="{FF2B5EF4-FFF2-40B4-BE49-F238E27FC236}">
                  <a16:creationId xmlns:a16="http://schemas.microsoft.com/office/drawing/2014/main" id="{919A07D7-8398-4E26-9446-29905C91436A}"/>
                </a:ext>
              </a:extLst>
            </p:cNvPr>
            <p:cNvSpPr txBox="1"/>
            <p:nvPr/>
          </p:nvSpPr>
          <p:spPr>
            <a:xfrm rot="16200000">
              <a:off x="1075743" y="2088239"/>
              <a:ext cx="1845146" cy="461665"/>
            </a:xfrm>
            <a:prstGeom prst="rect">
              <a:avLst/>
            </a:prstGeom>
            <a:noFill/>
          </p:spPr>
          <p:txBody>
            <a:bodyPr wrap="square" rtlCol="0">
              <a:spAutoFit/>
            </a:bodyPr>
            <a:lstStyle/>
            <a:p>
              <a:pPr algn="ctr"/>
              <a:r>
                <a:rPr lang="ar-YE" sz="2400" b="1" dirty="0">
                  <a:solidFill>
                    <a:srgbClr val="F0EEF0"/>
                  </a:solidFill>
                  <a:latin typeface="Tw Cen MT" panose="020B0602020104020603" pitchFamily="34" charset="0"/>
                </a:rPr>
                <a:t>منصة التعليم</a:t>
              </a:r>
              <a:endParaRPr lang="en-US" sz="2400" b="1" dirty="0">
                <a:solidFill>
                  <a:srgbClr val="F0EEF0"/>
                </a:solidFill>
                <a:latin typeface="Tw Cen MT" panose="020B0602020104020603" pitchFamily="34" charset="0"/>
              </a:endParaRPr>
            </a:p>
          </p:txBody>
        </p:sp>
      </p:grpSp>
      <p:grpSp>
        <p:nvGrpSpPr>
          <p:cNvPr id="87" name="Group 54">
            <a:extLst>
              <a:ext uri="{FF2B5EF4-FFF2-40B4-BE49-F238E27FC236}">
                <a16:creationId xmlns:a16="http://schemas.microsoft.com/office/drawing/2014/main" id="{6BE03CB1-51B4-4DD4-84DC-D73713AE3E10}"/>
              </a:ext>
            </a:extLst>
          </p:cNvPr>
          <p:cNvGrpSpPr/>
          <p:nvPr/>
        </p:nvGrpSpPr>
        <p:grpSpPr>
          <a:xfrm>
            <a:off x="-10675329" y="0"/>
            <a:ext cx="12485409" cy="6858000"/>
            <a:chOff x="-10684854" y="0"/>
            <a:chExt cx="12485409" cy="6858000"/>
          </a:xfrm>
        </p:grpSpPr>
        <p:sp>
          <p:nvSpPr>
            <p:cNvPr id="88" name="Rectangle 50">
              <a:extLst>
                <a:ext uri="{FF2B5EF4-FFF2-40B4-BE49-F238E27FC236}">
                  <a16:creationId xmlns:a16="http://schemas.microsoft.com/office/drawing/2014/main" id="{8D1BD194-ED60-47A2-BB65-AACBCD6BD7A2}"/>
                </a:ext>
              </a:extLst>
            </p:cNvPr>
            <p:cNvSpPr/>
            <p:nvPr/>
          </p:nvSpPr>
          <p:spPr>
            <a:xfrm>
              <a:off x="-10684854" y="0"/>
              <a:ext cx="12482920" cy="6858000"/>
            </a:xfrm>
            <a:prstGeom prst="rect">
              <a:avLst/>
            </a:prstGeom>
            <a:solidFill>
              <a:srgbClr val="FAFA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51">
              <a:extLst>
                <a:ext uri="{FF2B5EF4-FFF2-40B4-BE49-F238E27FC236}">
                  <a16:creationId xmlns:a16="http://schemas.microsoft.com/office/drawing/2014/main" id="{86BEFC08-6C4F-42F2-B1AF-6FD3A4155CEF}"/>
                </a:ext>
              </a:extLst>
            </p:cNvPr>
            <p:cNvSpPr/>
            <p:nvPr/>
          </p:nvSpPr>
          <p:spPr>
            <a:xfrm>
              <a:off x="1343355" y="0"/>
              <a:ext cx="457200" cy="1322230"/>
            </a:xfrm>
            <a:prstGeom prst="rect">
              <a:avLst/>
            </a:prstGeom>
            <a:solidFill>
              <a:srgbClr val="FD6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52">
              <a:extLst>
                <a:ext uri="{FF2B5EF4-FFF2-40B4-BE49-F238E27FC236}">
                  <a16:creationId xmlns:a16="http://schemas.microsoft.com/office/drawing/2014/main" id="{B0EA104C-1F1F-4857-9187-7707EAE2671D}"/>
                </a:ext>
              </a:extLst>
            </p:cNvPr>
            <p:cNvSpPr txBox="1"/>
            <p:nvPr/>
          </p:nvSpPr>
          <p:spPr>
            <a:xfrm rot="16200000">
              <a:off x="883415" y="461060"/>
              <a:ext cx="1322230" cy="400110"/>
            </a:xfrm>
            <a:prstGeom prst="rect">
              <a:avLst/>
            </a:prstGeom>
            <a:noFill/>
          </p:spPr>
          <p:txBody>
            <a:bodyPr wrap="square" rtlCol="0">
              <a:spAutoFit/>
            </a:bodyPr>
            <a:lstStyle/>
            <a:p>
              <a:pPr algn="ctr"/>
              <a:r>
                <a:rPr lang="ar-YE" sz="2000" b="1" dirty="0">
                  <a:solidFill>
                    <a:srgbClr val="F0EEF0"/>
                  </a:solidFill>
                  <a:latin typeface="Tw Cen MT" panose="020B0602020104020603" pitchFamily="34" charset="0"/>
                </a:rPr>
                <a:t>إدارة الجلسة</a:t>
              </a:r>
              <a:endParaRPr lang="en-US" sz="2000" b="1" dirty="0">
                <a:solidFill>
                  <a:srgbClr val="F0EEF0"/>
                </a:solidFill>
                <a:latin typeface="Tw Cen MT" panose="020B0602020104020603" pitchFamily="34" charset="0"/>
              </a:endParaRPr>
            </a:p>
          </p:txBody>
        </p:sp>
      </p:grpSp>
      <p:grpSp>
        <p:nvGrpSpPr>
          <p:cNvPr id="172" name="مجموعة 171">
            <a:extLst>
              <a:ext uri="{FF2B5EF4-FFF2-40B4-BE49-F238E27FC236}">
                <a16:creationId xmlns:a16="http://schemas.microsoft.com/office/drawing/2014/main" id="{7F82AD42-CA1E-4D84-AD48-7D9081D1FCF1}"/>
              </a:ext>
            </a:extLst>
          </p:cNvPr>
          <p:cNvGrpSpPr/>
          <p:nvPr/>
        </p:nvGrpSpPr>
        <p:grpSpPr>
          <a:xfrm>
            <a:off x="10110757" y="854715"/>
            <a:ext cx="563653" cy="923330"/>
            <a:chOff x="9583325" y="1954867"/>
            <a:chExt cx="563653" cy="923330"/>
          </a:xfrm>
        </p:grpSpPr>
        <p:sp>
          <p:nvSpPr>
            <p:cNvPr id="95" name="Oval 5">
              <a:extLst>
                <a:ext uri="{FF2B5EF4-FFF2-40B4-BE49-F238E27FC236}">
                  <a16:creationId xmlns:a16="http://schemas.microsoft.com/office/drawing/2014/main" id="{DE996CC9-D0FF-4FE3-B6EF-ED33FFEAE759}"/>
                </a:ext>
              </a:extLst>
            </p:cNvPr>
            <p:cNvSpPr/>
            <p:nvPr/>
          </p:nvSpPr>
          <p:spPr>
            <a:xfrm>
              <a:off x="9583325" y="2114660"/>
              <a:ext cx="563653" cy="563653"/>
            </a:xfrm>
            <a:prstGeom prst="ellipse">
              <a:avLst/>
            </a:prstGeom>
            <a:solidFill>
              <a:srgbClr val="FF5969"/>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6">
              <a:extLst>
                <a:ext uri="{FF2B5EF4-FFF2-40B4-BE49-F238E27FC236}">
                  <a16:creationId xmlns:a16="http://schemas.microsoft.com/office/drawing/2014/main" id="{28888F66-F5F4-4FEF-A3F3-0F9B772C44C9}"/>
                </a:ext>
              </a:extLst>
            </p:cNvPr>
            <p:cNvSpPr txBox="1"/>
            <p:nvPr/>
          </p:nvSpPr>
          <p:spPr>
            <a:xfrm>
              <a:off x="9829157" y="1954867"/>
              <a:ext cx="272170" cy="923330"/>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5400" b="1" dirty="0">
                  <a:ln>
                    <a:solidFill>
                      <a:schemeClr val="bg1">
                        <a:lumMod val="50000"/>
                      </a:schemeClr>
                    </a:solidFill>
                  </a:ln>
                  <a:solidFill>
                    <a:schemeClr val="bg1"/>
                  </a:solidFill>
                  <a:latin typeface="Tw Cen MT" panose="020B0602020104020603" pitchFamily="34" charset="0"/>
                </a:rPr>
                <a:t>1</a:t>
              </a:r>
            </a:p>
          </p:txBody>
        </p:sp>
      </p:grpSp>
      <p:sp>
        <p:nvSpPr>
          <p:cNvPr id="106" name="TextBox 16">
            <a:extLst>
              <a:ext uri="{FF2B5EF4-FFF2-40B4-BE49-F238E27FC236}">
                <a16:creationId xmlns:a16="http://schemas.microsoft.com/office/drawing/2014/main" id="{B8BD14BB-B792-4580-B14F-0B34D9D6335E}"/>
              </a:ext>
            </a:extLst>
          </p:cNvPr>
          <p:cNvSpPr txBox="1"/>
          <p:nvPr/>
        </p:nvSpPr>
        <p:spPr>
          <a:xfrm>
            <a:off x="8011418" y="1116496"/>
            <a:ext cx="2126507" cy="461665"/>
          </a:xfrm>
          <a:prstGeom prst="rect">
            <a:avLst/>
          </a:prstGeom>
          <a:noFill/>
        </p:spPr>
        <p:txBody>
          <a:bodyPr wrap="square" rtlCol="0">
            <a:spAutoFit/>
          </a:bodyPr>
          <a:lstStyle/>
          <a:p>
            <a:pPr algn="ctr"/>
            <a:r>
              <a:rPr lang="ar-YE" sz="2400" b="1" dirty="0">
                <a:solidFill>
                  <a:srgbClr val="FF5969"/>
                </a:solidFill>
                <a:latin typeface="Tw Cen MT" panose="020B0602020104020603" pitchFamily="34" charset="0"/>
              </a:rPr>
              <a:t>تدريب حضوري </a:t>
            </a:r>
            <a:endParaRPr lang="en-US" sz="2400" b="1" dirty="0">
              <a:solidFill>
                <a:srgbClr val="FF5969"/>
              </a:solidFill>
              <a:latin typeface="Tw Cen MT" panose="020B0602020104020603" pitchFamily="34" charset="0"/>
            </a:endParaRPr>
          </a:p>
        </p:txBody>
      </p:sp>
      <p:sp>
        <p:nvSpPr>
          <p:cNvPr id="120" name="TextBox 30">
            <a:extLst>
              <a:ext uri="{FF2B5EF4-FFF2-40B4-BE49-F238E27FC236}">
                <a16:creationId xmlns:a16="http://schemas.microsoft.com/office/drawing/2014/main" id="{536A67F6-428D-4282-B919-2B8619C3AE26}"/>
              </a:ext>
            </a:extLst>
          </p:cNvPr>
          <p:cNvSpPr txBox="1"/>
          <p:nvPr/>
        </p:nvSpPr>
        <p:spPr>
          <a:xfrm>
            <a:off x="4346951" y="296939"/>
            <a:ext cx="5386594" cy="646331"/>
          </a:xfrm>
          <a:prstGeom prst="rect">
            <a:avLst/>
          </a:prstGeom>
          <a:noFill/>
        </p:spPr>
        <p:txBody>
          <a:bodyPr wrap="square" rtlCol="0">
            <a:spAutoFit/>
          </a:bodyPr>
          <a:lstStyle/>
          <a:p>
            <a:pPr algn="ctr"/>
            <a:r>
              <a:rPr lang="ar-YE" sz="3600" b="1" dirty="0">
                <a:solidFill>
                  <a:srgbClr val="FF5969"/>
                </a:solidFill>
                <a:latin typeface="Tw Cen MT" panose="020B0602020104020603" pitchFamily="34" charset="0"/>
              </a:rPr>
              <a:t>إعداد مكان/ مساحة التدريب</a:t>
            </a:r>
            <a:endParaRPr lang="en-US" sz="3600" b="1" dirty="0">
              <a:solidFill>
                <a:srgbClr val="FF5969"/>
              </a:solidFill>
              <a:latin typeface="Tw Cen MT" panose="020B0602020104020603" pitchFamily="34" charset="0"/>
            </a:endParaRPr>
          </a:p>
        </p:txBody>
      </p:sp>
      <p:sp>
        <p:nvSpPr>
          <p:cNvPr id="2" name="مربع نص 1">
            <a:extLst>
              <a:ext uri="{FF2B5EF4-FFF2-40B4-BE49-F238E27FC236}">
                <a16:creationId xmlns:a16="http://schemas.microsoft.com/office/drawing/2014/main" id="{7B77914F-2862-4AFC-84DF-701DD21F607E}"/>
              </a:ext>
            </a:extLst>
          </p:cNvPr>
          <p:cNvSpPr txBox="1"/>
          <p:nvPr/>
        </p:nvSpPr>
        <p:spPr>
          <a:xfrm>
            <a:off x="402336" y="2807208"/>
            <a:ext cx="914400" cy="914400"/>
          </a:xfrm>
          <a:prstGeom prst="rect">
            <a:avLst/>
          </a:prstGeom>
          <a:noFill/>
        </p:spPr>
        <p:txBody>
          <a:bodyPr wrap="square" rtlCol="0">
            <a:spAutoFit/>
          </a:bodyPr>
          <a:lstStyle/>
          <a:p>
            <a:endParaRPr lang="en-US" dirty="0"/>
          </a:p>
        </p:txBody>
      </p:sp>
      <p:sp>
        <p:nvSpPr>
          <p:cNvPr id="71" name="TextBox 17">
            <a:extLst>
              <a:ext uri="{FF2B5EF4-FFF2-40B4-BE49-F238E27FC236}">
                <a16:creationId xmlns:a16="http://schemas.microsoft.com/office/drawing/2014/main" id="{F0E601F8-B07D-46E4-BF0C-FBD4A9082AE7}"/>
              </a:ext>
            </a:extLst>
          </p:cNvPr>
          <p:cNvSpPr txBox="1"/>
          <p:nvPr/>
        </p:nvSpPr>
        <p:spPr>
          <a:xfrm>
            <a:off x="2739294" y="1472698"/>
            <a:ext cx="7357877" cy="830997"/>
          </a:xfrm>
          <a:prstGeom prst="rect">
            <a:avLst/>
          </a:prstGeom>
          <a:noFill/>
        </p:spPr>
        <p:txBody>
          <a:bodyPr wrap="square" rtlCol="0">
            <a:spAutoFit/>
          </a:bodyPr>
          <a:lstStyle/>
          <a:p>
            <a:pPr algn="ctr" rtl="1"/>
            <a:r>
              <a:rPr lang="ar-YE" sz="2400" b="1" dirty="0">
                <a:solidFill>
                  <a:schemeClr val="tx1">
                    <a:lumMod val="65000"/>
                    <a:lumOff val="35000"/>
                  </a:schemeClr>
                </a:solidFill>
                <a:latin typeface="Tw Cen MT" panose="020B0602020104020603" pitchFamily="34" charset="0"/>
              </a:rPr>
              <a:t>أي بتواجد المدرب والمتدربين في مكان واحد، ويُنفذ التدريب</a:t>
            </a:r>
          </a:p>
          <a:p>
            <a:pPr algn="ctr" rtl="1"/>
            <a:r>
              <a:rPr lang="ar-YE" sz="2400" b="1" dirty="0">
                <a:solidFill>
                  <a:schemeClr val="tx1">
                    <a:lumMod val="65000"/>
                    <a:lumOff val="35000"/>
                  </a:schemeClr>
                </a:solidFill>
                <a:latin typeface="Tw Cen MT" panose="020B0602020104020603" pitchFamily="34" charset="0"/>
              </a:rPr>
              <a:t> وجهاً لوجه</a:t>
            </a:r>
          </a:p>
        </p:txBody>
      </p:sp>
      <p:sp>
        <p:nvSpPr>
          <p:cNvPr id="25" name="TextBox 17">
            <a:extLst>
              <a:ext uri="{FF2B5EF4-FFF2-40B4-BE49-F238E27FC236}">
                <a16:creationId xmlns:a16="http://schemas.microsoft.com/office/drawing/2014/main" id="{2546E2D5-5009-456A-8D61-132A06466900}"/>
              </a:ext>
            </a:extLst>
          </p:cNvPr>
          <p:cNvSpPr txBox="1"/>
          <p:nvPr/>
        </p:nvSpPr>
        <p:spPr>
          <a:xfrm>
            <a:off x="2470904" y="2523462"/>
            <a:ext cx="8635068" cy="3347840"/>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الحرص على تهيئة المكان بما يضمن التحكم في مستوى الضوضاء لتصبح منعدمة أو محدودة.</a:t>
            </a:r>
          </a:p>
          <a:p>
            <a:pPr marL="457200" indent="-457200" algn="r" rtl="1">
              <a:lnSpc>
                <a:spcPct val="150000"/>
              </a:lnSpc>
              <a:buFont typeface="Wingdings" panose="05000000000000000000" pitchFamily="2" charset="2"/>
              <a:buChar char="ü"/>
            </a:pPr>
            <a:r>
              <a:rPr lang="ar-YE" sz="2400" b="1" dirty="0">
                <a:solidFill>
                  <a:schemeClr val="tx1">
                    <a:lumMod val="65000"/>
                    <a:lumOff val="35000"/>
                  </a:schemeClr>
                </a:solidFill>
                <a:latin typeface="Tw Cen MT" panose="020B0602020104020603" pitchFamily="34" charset="0"/>
              </a:rPr>
              <a:t>تهيئة المكان بما يساعد على تصميم شكل جلوس المتدربين والمسافات بناءً على الأهداف وطبيعة ونوع الأنشطة ودور المدرب وشكل المكان ومساحته والعلاقة بين المشاركين وتقنية اتصال النظر وبما يعزز الاتصال الفعال، وبما يراعي أيضاً ثقافة المجتمع الذي ينتمي اليه المشاركين.</a:t>
            </a:r>
          </a:p>
        </p:txBody>
      </p:sp>
    </p:spTree>
    <p:extLst>
      <p:ext uri="{BB962C8B-B14F-4D97-AF65-F5344CB8AC3E}">
        <p14:creationId xmlns:p14="http://schemas.microsoft.com/office/powerpoint/2010/main" val="261142086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wipe(right)">
                                      <p:cBhvr>
                                        <p:cTn id="7" dur="10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5">
                                            <p:txEl>
                                              <p:pRg st="1" end="1"/>
                                            </p:txEl>
                                          </p:spTgt>
                                        </p:tgtEl>
                                        <p:attrNameLst>
                                          <p:attrName>style.visibility</p:attrName>
                                        </p:attrNameLst>
                                      </p:cBhvr>
                                      <p:to>
                                        <p:strVal val="visible"/>
                                      </p:to>
                                    </p:set>
                                    <p:animEffect transition="in" filter="wipe(right)">
                                      <p:cBhvr>
                                        <p:cTn id="12" dur="1000"/>
                                        <p:tgtEl>
                                          <p:spTgt spid="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2097</TotalTime>
  <Words>1034</Words>
  <Application>Microsoft Office PowerPoint</Application>
  <PresentationFormat>شاشة عريضة</PresentationFormat>
  <Paragraphs>239</Paragraphs>
  <Slides>17</Slides>
  <Notes>0</Notes>
  <HiddenSlides>2</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17</vt:i4>
      </vt:variant>
    </vt:vector>
  </HeadingPairs>
  <TitlesOfParts>
    <vt:vector size="25" baseType="lpstr">
      <vt:lpstr>Arial</vt:lpstr>
      <vt:lpstr>Calibri</vt:lpstr>
      <vt:lpstr>Calibri Light</vt:lpstr>
      <vt:lpstr>Gill Sans</vt:lpstr>
      <vt:lpstr>Montserrat</vt:lpstr>
      <vt:lpstr>Tw Cen MT</vt:lpstr>
      <vt:lpstr>Wingdings</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Nahid Ahmed</dc:creator>
  <cp:lastModifiedBy>Khalid</cp:lastModifiedBy>
  <cp:revision>150</cp:revision>
  <dcterms:created xsi:type="dcterms:W3CDTF">2018-05-05T13:17:07Z</dcterms:created>
  <dcterms:modified xsi:type="dcterms:W3CDTF">2021-01-10T01:02:33Z</dcterms:modified>
</cp:coreProperties>
</file>