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90" r:id="rId4"/>
    <p:sldId id="273" r:id="rId5"/>
    <p:sldId id="289" r:id="rId6"/>
    <p:sldId id="288" r:id="rId7"/>
    <p:sldId id="287" r:id="rId8"/>
    <p:sldId id="286" r:id="rId9"/>
    <p:sldId id="284" r:id="rId10"/>
    <p:sldId id="285" r:id="rId11"/>
    <p:sldId id="283" r:id="rId12"/>
    <p:sldId id="282" r:id="rId13"/>
    <p:sldId id="281" r:id="rId14"/>
    <p:sldId id="280" r:id="rId15"/>
    <p:sldId id="279" r:id="rId16"/>
    <p:sldId id="278" r:id="rId17"/>
    <p:sldId id="277" r:id="rId18"/>
    <p:sldId id="276" r:id="rId19"/>
    <p:sldId id="275" r:id="rId20"/>
    <p:sldId id="257" r:id="rId21"/>
    <p:sldId id="271" r:id="rId22"/>
    <p:sldId id="272" r:id="rId23"/>
    <p:sldId id="267" r:id="rId24"/>
    <p:sldId id="270" r:id="rId25"/>
    <p:sldId id="269" r:id="rId26"/>
    <p:sldId id="268" r:id="rId27"/>
    <p:sldId id="265" r:id="rId28"/>
    <p:sldId id="266" r:id="rId29"/>
    <p:sldId id="261" r:id="rId30"/>
    <p:sldId id="264" r:id="rId31"/>
    <p:sldId id="263" r:id="rId32"/>
    <p:sldId id="258" r:id="rId33"/>
    <p:sldId id="262" r:id="rId34"/>
    <p:sldId id="260" r:id="rId35"/>
    <p:sldId id="259"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C14FB-1583-4D6E-B5D9-ECEC1F952C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4041D0-10A5-4FF6-9388-DD1B93CEF4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E3D8EB2-26B5-4A93-A422-BE951A902CD1}"/>
              </a:ext>
            </a:extLst>
          </p:cNvPr>
          <p:cNvSpPr>
            <a:spLocks noGrp="1"/>
          </p:cNvSpPr>
          <p:nvPr>
            <p:ph type="dt" sz="half" idx="10"/>
          </p:nvPr>
        </p:nvSpPr>
        <p:spPr/>
        <p:txBody>
          <a:bodyPr/>
          <a:lstStyle/>
          <a:p>
            <a:fld id="{16E04EA9-E136-46AD-A35A-81B92687A7B1}" type="datetimeFigureOut">
              <a:rPr lang="en-US" smtClean="0"/>
              <a:t>10/20/2021</a:t>
            </a:fld>
            <a:endParaRPr lang="en-US"/>
          </a:p>
        </p:txBody>
      </p:sp>
      <p:sp>
        <p:nvSpPr>
          <p:cNvPr id="5" name="Footer Placeholder 4">
            <a:extLst>
              <a:ext uri="{FF2B5EF4-FFF2-40B4-BE49-F238E27FC236}">
                <a16:creationId xmlns:a16="http://schemas.microsoft.com/office/drawing/2014/main" id="{D0D918D8-8243-41D2-8DD8-8EA6530753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BB5BCB-A8F9-452E-8A0D-BD49AA23CC40}"/>
              </a:ext>
            </a:extLst>
          </p:cNvPr>
          <p:cNvSpPr>
            <a:spLocks noGrp="1"/>
          </p:cNvSpPr>
          <p:nvPr>
            <p:ph type="sldNum" sz="quarter" idx="12"/>
          </p:nvPr>
        </p:nvSpPr>
        <p:spPr/>
        <p:txBody>
          <a:bodyPr/>
          <a:lstStyle/>
          <a:p>
            <a:fld id="{5450ACCE-42EE-4EC5-B297-E1B7F9CAE928}" type="slidenum">
              <a:rPr lang="en-US" smtClean="0"/>
              <a:t>‹#›</a:t>
            </a:fld>
            <a:endParaRPr lang="en-US"/>
          </a:p>
        </p:txBody>
      </p:sp>
    </p:spTree>
    <p:extLst>
      <p:ext uri="{BB962C8B-B14F-4D97-AF65-F5344CB8AC3E}">
        <p14:creationId xmlns:p14="http://schemas.microsoft.com/office/powerpoint/2010/main" val="170409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D81CC-25F6-4073-8653-88657F32D7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66ECF9-1BF2-48D7-B627-47BCC05813F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4FA6FF-A06A-4B8E-B3B9-674CC39CA5B2}"/>
              </a:ext>
            </a:extLst>
          </p:cNvPr>
          <p:cNvSpPr>
            <a:spLocks noGrp="1"/>
          </p:cNvSpPr>
          <p:nvPr>
            <p:ph type="dt" sz="half" idx="10"/>
          </p:nvPr>
        </p:nvSpPr>
        <p:spPr/>
        <p:txBody>
          <a:bodyPr/>
          <a:lstStyle/>
          <a:p>
            <a:fld id="{16E04EA9-E136-46AD-A35A-81B92687A7B1}" type="datetimeFigureOut">
              <a:rPr lang="en-US" smtClean="0"/>
              <a:t>10/20/2021</a:t>
            </a:fld>
            <a:endParaRPr lang="en-US"/>
          </a:p>
        </p:txBody>
      </p:sp>
      <p:sp>
        <p:nvSpPr>
          <p:cNvPr id="5" name="Footer Placeholder 4">
            <a:extLst>
              <a:ext uri="{FF2B5EF4-FFF2-40B4-BE49-F238E27FC236}">
                <a16:creationId xmlns:a16="http://schemas.microsoft.com/office/drawing/2014/main" id="{B9088264-2519-42C1-AB79-195FC5C355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4D3367-48D8-4D21-AD71-A0919FE06EB7}"/>
              </a:ext>
            </a:extLst>
          </p:cNvPr>
          <p:cNvSpPr>
            <a:spLocks noGrp="1"/>
          </p:cNvSpPr>
          <p:nvPr>
            <p:ph type="sldNum" sz="quarter" idx="12"/>
          </p:nvPr>
        </p:nvSpPr>
        <p:spPr/>
        <p:txBody>
          <a:bodyPr/>
          <a:lstStyle/>
          <a:p>
            <a:fld id="{5450ACCE-42EE-4EC5-B297-E1B7F9CAE928}" type="slidenum">
              <a:rPr lang="en-US" smtClean="0"/>
              <a:t>‹#›</a:t>
            </a:fld>
            <a:endParaRPr lang="en-US"/>
          </a:p>
        </p:txBody>
      </p:sp>
    </p:spTree>
    <p:extLst>
      <p:ext uri="{BB962C8B-B14F-4D97-AF65-F5344CB8AC3E}">
        <p14:creationId xmlns:p14="http://schemas.microsoft.com/office/powerpoint/2010/main" val="197185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D8DA03-447A-4C2A-92A0-E9D32681BE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4A1F036-6935-4D5A-AF8A-6EC5519AD4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F5FDFB-B5D8-4F4D-AAF3-CBCFEF4C38CF}"/>
              </a:ext>
            </a:extLst>
          </p:cNvPr>
          <p:cNvSpPr>
            <a:spLocks noGrp="1"/>
          </p:cNvSpPr>
          <p:nvPr>
            <p:ph type="dt" sz="half" idx="10"/>
          </p:nvPr>
        </p:nvSpPr>
        <p:spPr/>
        <p:txBody>
          <a:bodyPr/>
          <a:lstStyle/>
          <a:p>
            <a:fld id="{16E04EA9-E136-46AD-A35A-81B92687A7B1}" type="datetimeFigureOut">
              <a:rPr lang="en-US" smtClean="0"/>
              <a:t>10/20/2021</a:t>
            </a:fld>
            <a:endParaRPr lang="en-US"/>
          </a:p>
        </p:txBody>
      </p:sp>
      <p:sp>
        <p:nvSpPr>
          <p:cNvPr id="5" name="Footer Placeholder 4">
            <a:extLst>
              <a:ext uri="{FF2B5EF4-FFF2-40B4-BE49-F238E27FC236}">
                <a16:creationId xmlns:a16="http://schemas.microsoft.com/office/drawing/2014/main" id="{CE36EC5C-AB85-47F6-B21E-D92349682C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46E6B6-F296-4C5D-809D-51D0ADB5F66A}"/>
              </a:ext>
            </a:extLst>
          </p:cNvPr>
          <p:cNvSpPr>
            <a:spLocks noGrp="1"/>
          </p:cNvSpPr>
          <p:nvPr>
            <p:ph type="sldNum" sz="quarter" idx="12"/>
          </p:nvPr>
        </p:nvSpPr>
        <p:spPr/>
        <p:txBody>
          <a:bodyPr/>
          <a:lstStyle/>
          <a:p>
            <a:fld id="{5450ACCE-42EE-4EC5-B297-E1B7F9CAE928}" type="slidenum">
              <a:rPr lang="en-US" smtClean="0"/>
              <a:t>‹#›</a:t>
            </a:fld>
            <a:endParaRPr lang="en-US"/>
          </a:p>
        </p:txBody>
      </p:sp>
    </p:spTree>
    <p:extLst>
      <p:ext uri="{BB962C8B-B14F-4D97-AF65-F5344CB8AC3E}">
        <p14:creationId xmlns:p14="http://schemas.microsoft.com/office/powerpoint/2010/main" val="397963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5D1DE-916B-4354-91A0-BFC2B5DD5F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D4B606-57EA-4874-A7AB-23A70DE118A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E7D0FE-AE58-40BB-BE42-CD52704FEB8E}"/>
              </a:ext>
            </a:extLst>
          </p:cNvPr>
          <p:cNvSpPr>
            <a:spLocks noGrp="1"/>
          </p:cNvSpPr>
          <p:nvPr>
            <p:ph type="dt" sz="half" idx="10"/>
          </p:nvPr>
        </p:nvSpPr>
        <p:spPr/>
        <p:txBody>
          <a:bodyPr/>
          <a:lstStyle/>
          <a:p>
            <a:fld id="{16E04EA9-E136-46AD-A35A-81B92687A7B1}" type="datetimeFigureOut">
              <a:rPr lang="en-US" smtClean="0"/>
              <a:t>10/20/2021</a:t>
            </a:fld>
            <a:endParaRPr lang="en-US"/>
          </a:p>
        </p:txBody>
      </p:sp>
      <p:sp>
        <p:nvSpPr>
          <p:cNvPr id="5" name="Footer Placeholder 4">
            <a:extLst>
              <a:ext uri="{FF2B5EF4-FFF2-40B4-BE49-F238E27FC236}">
                <a16:creationId xmlns:a16="http://schemas.microsoft.com/office/drawing/2014/main" id="{2FE9243C-3779-4BB3-8BF8-2815ADE1C5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DCD0B5-D37B-441E-9668-9E720C2BA53D}"/>
              </a:ext>
            </a:extLst>
          </p:cNvPr>
          <p:cNvSpPr>
            <a:spLocks noGrp="1"/>
          </p:cNvSpPr>
          <p:nvPr>
            <p:ph type="sldNum" sz="quarter" idx="12"/>
          </p:nvPr>
        </p:nvSpPr>
        <p:spPr/>
        <p:txBody>
          <a:bodyPr/>
          <a:lstStyle/>
          <a:p>
            <a:fld id="{5450ACCE-42EE-4EC5-B297-E1B7F9CAE928}" type="slidenum">
              <a:rPr lang="en-US" smtClean="0"/>
              <a:t>‹#›</a:t>
            </a:fld>
            <a:endParaRPr lang="en-US"/>
          </a:p>
        </p:txBody>
      </p:sp>
    </p:spTree>
    <p:extLst>
      <p:ext uri="{BB962C8B-B14F-4D97-AF65-F5344CB8AC3E}">
        <p14:creationId xmlns:p14="http://schemas.microsoft.com/office/powerpoint/2010/main" val="1192192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AC1C7-5B68-4EE9-AD03-528B3E134C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7B6AFE-BCE2-40EA-9F1B-F4E0AA7236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FD7BBBE-075A-475C-A642-55CFE2DF8E5E}"/>
              </a:ext>
            </a:extLst>
          </p:cNvPr>
          <p:cNvSpPr>
            <a:spLocks noGrp="1"/>
          </p:cNvSpPr>
          <p:nvPr>
            <p:ph type="dt" sz="half" idx="10"/>
          </p:nvPr>
        </p:nvSpPr>
        <p:spPr/>
        <p:txBody>
          <a:bodyPr/>
          <a:lstStyle/>
          <a:p>
            <a:fld id="{16E04EA9-E136-46AD-A35A-81B92687A7B1}" type="datetimeFigureOut">
              <a:rPr lang="en-US" smtClean="0"/>
              <a:t>10/20/2021</a:t>
            </a:fld>
            <a:endParaRPr lang="en-US"/>
          </a:p>
        </p:txBody>
      </p:sp>
      <p:sp>
        <p:nvSpPr>
          <p:cNvPr id="5" name="Footer Placeholder 4">
            <a:extLst>
              <a:ext uri="{FF2B5EF4-FFF2-40B4-BE49-F238E27FC236}">
                <a16:creationId xmlns:a16="http://schemas.microsoft.com/office/drawing/2014/main" id="{D4B7B270-E880-488F-92F3-2F959D620F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D5D0B9-F7CD-4794-BA2E-70B2A9651860}"/>
              </a:ext>
            </a:extLst>
          </p:cNvPr>
          <p:cNvSpPr>
            <a:spLocks noGrp="1"/>
          </p:cNvSpPr>
          <p:nvPr>
            <p:ph type="sldNum" sz="quarter" idx="12"/>
          </p:nvPr>
        </p:nvSpPr>
        <p:spPr/>
        <p:txBody>
          <a:bodyPr/>
          <a:lstStyle/>
          <a:p>
            <a:fld id="{5450ACCE-42EE-4EC5-B297-E1B7F9CAE928}" type="slidenum">
              <a:rPr lang="en-US" smtClean="0"/>
              <a:t>‹#›</a:t>
            </a:fld>
            <a:endParaRPr lang="en-US"/>
          </a:p>
        </p:txBody>
      </p:sp>
    </p:spTree>
    <p:extLst>
      <p:ext uri="{BB962C8B-B14F-4D97-AF65-F5344CB8AC3E}">
        <p14:creationId xmlns:p14="http://schemas.microsoft.com/office/powerpoint/2010/main" val="748674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2CB21-A01C-4476-AABF-07C807050E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FB62F9-042A-49C2-A670-A8CFCFEB50B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C620D3-4466-4326-B56C-6298FB03056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F6D7EFE-4E46-42C8-B499-16E83884C0F4}"/>
              </a:ext>
            </a:extLst>
          </p:cNvPr>
          <p:cNvSpPr>
            <a:spLocks noGrp="1"/>
          </p:cNvSpPr>
          <p:nvPr>
            <p:ph type="dt" sz="half" idx="10"/>
          </p:nvPr>
        </p:nvSpPr>
        <p:spPr/>
        <p:txBody>
          <a:bodyPr/>
          <a:lstStyle/>
          <a:p>
            <a:fld id="{16E04EA9-E136-46AD-A35A-81B92687A7B1}" type="datetimeFigureOut">
              <a:rPr lang="en-US" smtClean="0"/>
              <a:t>10/20/2021</a:t>
            </a:fld>
            <a:endParaRPr lang="en-US"/>
          </a:p>
        </p:txBody>
      </p:sp>
      <p:sp>
        <p:nvSpPr>
          <p:cNvPr id="6" name="Footer Placeholder 5">
            <a:extLst>
              <a:ext uri="{FF2B5EF4-FFF2-40B4-BE49-F238E27FC236}">
                <a16:creationId xmlns:a16="http://schemas.microsoft.com/office/drawing/2014/main" id="{4A090288-A7D0-4BCE-BCCD-C0C6586038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5ED090-ED0D-4AF5-B4F6-77079623CD9F}"/>
              </a:ext>
            </a:extLst>
          </p:cNvPr>
          <p:cNvSpPr>
            <a:spLocks noGrp="1"/>
          </p:cNvSpPr>
          <p:nvPr>
            <p:ph type="sldNum" sz="quarter" idx="12"/>
          </p:nvPr>
        </p:nvSpPr>
        <p:spPr/>
        <p:txBody>
          <a:bodyPr/>
          <a:lstStyle/>
          <a:p>
            <a:fld id="{5450ACCE-42EE-4EC5-B297-E1B7F9CAE928}" type="slidenum">
              <a:rPr lang="en-US" smtClean="0"/>
              <a:t>‹#›</a:t>
            </a:fld>
            <a:endParaRPr lang="en-US"/>
          </a:p>
        </p:txBody>
      </p:sp>
    </p:spTree>
    <p:extLst>
      <p:ext uri="{BB962C8B-B14F-4D97-AF65-F5344CB8AC3E}">
        <p14:creationId xmlns:p14="http://schemas.microsoft.com/office/powerpoint/2010/main" val="1648553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F9283-1900-4A87-8BC2-0C6938FE8A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86471F-5810-4EC4-A449-671A0B75AE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9EEB947-293B-4A6A-9C7D-C9FB7394C73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AB6F64-EEEC-4DE8-BECE-A95C06832E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DAD5D85-7AEE-4CCA-801B-A26097E62BA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63D3991-1C1F-4F45-89A9-4BC8E2EB5626}"/>
              </a:ext>
            </a:extLst>
          </p:cNvPr>
          <p:cNvSpPr>
            <a:spLocks noGrp="1"/>
          </p:cNvSpPr>
          <p:nvPr>
            <p:ph type="dt" sz="half" idx="10"/>
          </p:nvPr>
        </p:nvSpPr>
        <p:spPr/>
        <p:txBody>
          <a:bodyPr/>
          <a:lstStyle/>
          <a:p>
            <a:fld id="{16E04EA9-E136-46AD-A35A-81B92687A7B1}" type="datetimeFigureOut">
              <a:rPr lang="en-US" smtClean="0"/>
              <a:t>10/20/2021</a:t>
            </a:fld>
            <a:endParaRPr lang="en-US"/>
          </a:p>
        </p:txBody>
      </p:sp>
      <p:sp>
        <p:nvSpPr>
          <p:cNvPr id="8" name="Footer Placeholder 7">
            <a:extLst>
              <a:ext uri="{FF2B5EF4-FFF2-40B4-BE49-F238E27FC236}">
                <a16:creationId xmlns:a16="http://schemas.microsoft.com/office/drawing/2014/main" id="{B3033654-22EA-4471-8F24-4C6BA18DF7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3D8B081-07DD-4CC9-9CA6-76789BA26090}"/>
              </a:ext>
            </a:extLst>
          </p:cNvPr>
          <p:cNvSpPr>
            <a:spLocks noGrp="1"/>
          </p:cNvSpPr>
          <p:nvPr>
            <p:ph type="sldNum" sz="quarter" idx="12"/>
          </p:nvPr>
        </p:nvSpPr>
        <p:spPr/>
        <p:txBody>
          <a:bodyPr/>
          <a:lstStyle/>
          <a:p>
            <a:fld id="{5450ACCE-42EE-4EC5-B297-E1B7F9CAE928}" type="slidenum">
              <a:rPr lang="en-US" smtClean="0"/>
              <a:t>‹#›</a:t>
            </a:fld>
            <a:endParaRPr lang="en-US"/>
          </a:p>
        </p:txBody>
      </p:sp>
    </p:spTree>
    <p:extLst>
      <p:ext uri="{BB962C8B-B14F-4D97-AF65-F5344CB8AC3E}">
        <p14:creationId xmlns:p14="http://schemas.microsoft.com/office/powerpoint/2010/main" val="1467717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DDD7C-A932-4F84-AB30-3C89B03ACAB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018-C220-43F5-86E0-EFEA36DA586F}"/>
              </a:ext>
            </a:extLst>
          </p:cNvPr>
          <p:cNvSpPr>
            <a:spLocks noGrp="1"/>
          </p:cNvSpPr>
          <p:nvPr>
            <p:ph type="dt" sz="half" idx="10"/>
          </p:nvPr>
        </p:nvSpPr>
        <p:spPr/>
        <p:txBody>
          <a:bodyPr/>
          <a:lstStyle/>
          <a:p>
            <a:fld id="{16E04EA9-E136-46AD-A35A-81B92687A7B1}" type="datetimeFigureOut">
              <a:rPr lang="en-US" smtClean="0"/>
              <a:t>10/20/2021</a:t>
            </a:fld>
            <a:endParaRPr lang="en-US"/>
          </a:p>
        </p:txBody>
      </p:sp>
      <p:sp>
        <p:nvSpPr>
          <p:cNvPr id="4" name="Footer Placeholder 3">
            <a:extLst>
              <a:ext uri="{FF2B5EF4-FFF2-40B4-BE49-F238E27FC236}">
                <a16:creationId xmlns:a16="http://schemas.microsoft.com/office/drawing/2014/main" id="{7A53017F-0CE4-480F-B008-35784BCE17E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C73982E-1A17-4EFE-9A5F-E58B120C67B1}"/>
              </a:ext>
            </a:extLst>
          </p:cNvPr>
          <p:cNvSpPr>
            <a:spLocks noGrp="1"/>
          </p:cNvSpPr>
          <p:nvPr>
            <p:ph type="sldNum" sz="quarter" idx="12"/>
          </p:nvPr>
        </p:nvSpPr>
        <p:spPr/>
        <p:txBody>
          <a:bodyPr/>
          <a:lstStyle/>
          <a:p>
            <a:fld id="{5450ACCE-42EE-4EC5-B297-E1B7F9CAE928}" type="slidenum">
              <a:rPr lang="en-US" smtClean="0"/>
              <a:t>‹#›</a:t>
            </a:fld>
            <a:endParaRPr lang="en-US"/>
          </a:p>
        </p:txBody>
      </p:sp>
    </p:spTree>
    <p:extLst>
      <p:ext uri="{BB962C8B-B14F-4D97-AF65-F5344CB8AC3E}">
        <p14:creationId xmlns:p14="http://schemas.microsoft.com/office/powerpoint/2010/main" val="2074240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37A6DD-122A-4577-878B-0F8D7B5338B3}"/>
              </a:ext>
            </a:extLst>
          </p:cNvPr>
          <p:cNvSpPr>
            <a:spLocks noGrp="1"/>
          </p:cNvSpPr>
          <p:nvPr>
            <p:ph type="dt" sz="half" idx="10"/>
          </p:nvPr>
        </p:nvSpPr>
        <p:spPr/>
        <p:txBody>
          <a:bodyPr/>
          <a:lstStyle/>
          <a:p>
            <a:fld id="{16E04EA9-E136-46AD-A35A-81B92687A7B1}" type="datetimeFigureOut">
              <a:rPr lang="en-US" smtClean="0"/>
              <a:t>10/20/2021</a:t>
            </a:fld>
            <a:endParaRPr lang="en-US"/>
          </a:p>
        </p:txBody>
      </p:sp>
      <p:sp>
        <p:nvSpPr>
          <p:cNvPr id="3" name="Footer Placeholder 2">
            <a:extLst>
              <a:ext uri="{FF2B5EF4-FFF2-40B4-BE49-F238E27FC236}">
                <a16:creationId xmlns:a16="http://schemas.microsoft.com/office/drawing/2014/main" id="{149DBD3A-FF22-4C5C-B6C4-C23AF6C7EC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9AFE36-0C9F-4BFA-960B-CBDA88378F7C}"/>
              </a:ext>
            </a:extLst>
          </p:cNvPr>
          <p:cNvSpPr>
            <a:spLocks noGrp="1"/>
          </p:cNvSpPr>
          <p:nvPr>
            <p:ph type="sldNum" sz="quarter" idx="12"/>
          </p:nvPr>
        </p:nvSpPr>
        <p:spPr/>
        <p:txBody>
          <a:bodyPr/>
          <a:lstStyle/>
          <a:p>
            <a:fld id="{5450ACCE-42EE-4EC5-B297-E1B7F9CAE928}" type="slidenum">
              <a:rPr lang="en-US" smtClean="0"/>
              <a:t>‹#›</a:t>
            </a:fld>
            <a:endParaRPr lang="en-US"/>
          </a:p>
        </p:txBody>
      </p:sp>
    </p:spTree>
    <p:extLst>
      <p:ext uri="{BB962C8B-B14F-4D97-AF65-F5344CB8AC3E}">
        <p14:creationId xmlns:p14="http://schemas.microsoft.com/office/powerpoint/2010/main" val="2119557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38591-71B3-4A9D-A823-6FEB90AB73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BB6978-9820-4A0A-9DB8-04152DEF77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23B9EF-2EC1-425E-B1F8-8E7A26CC13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A358B5A-9118-4904-B829-FE11BD52FB1D}"/>
              </a:ext>
            </a:extLst>
          </p:cNvPr>
          <p:cNvSpPr>
            <a:spLocks noGrp="1"/>
          </p:cNvSpPr>
          <p:nvPr>
            <p:ph type="dt" sz="half" idx="10"/>
          </p:nvPr>
        </p:nvSpPr>
        <p:spPr/>
        <p:txBody>
          <a:bodyPr/>
          <a:lstStyle/>
          <a:p>
            <a:fld id="{16E04EA9-E136-46AD-A35A-81B92687A7B1}" type="datetimeFigureOut">
              <a:rPr lang="en-US" smtClean="0"/>
              <a:t>10/20/2021</a:t>
            </a:fld>
            <a:endParaRPr lang="en-US"/>
          </a:p>
        </p:txBody>
      </p:sp>
      <p:sp>
        <p:nvSpPr>
          <p:cNvPr id="6" name="Footer Placeholder 5">
            <a:extLst>
              <a:ext uri="{FF2B5EF4-FFF2-40B4-BE49-F238E27FC236}">
                <a16:creationId xmlns:a16="http://schemas.microsoft.com/office/drawing/2014/main" id="{BA14DA48-537C-4564-81E3-61F580BE3A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D05CFF-5875-45C9-9DEB-6D99C9BDCA3E}"/>
              </a:ext>
            </a:extLst>
          </p:cNvPr>
          <p:cNvSpPr>
            <a:spLocks noGrp="1"/>
          </p:cNvSpPr>
          <p:nvPr>
            <p:ph type="sldNum" sz="quarter" idx="12"/>
          </p:nvPr>
        </p:nvSpPr>
        <p:spPr/>
        <p:txBody>
          <a:bodyPr/>
          <a:lstStyle/>
          <a:p>
            <a:fld id="{5450ACCE-42EE-4EC5-B297-E1B7F9CAE928}" type="slidenum">
              <a:rPr lang="en-US" smtClean="0"/>
              <a:t>‹#›</a:t>
            </a:fld>
            <a:endParaRPr lang="en-US"/>
          </a:p>
        </p:txBody>
      </p:sp>
    </p:spTree>
    <p:extLst>
      <p:ext uri="{BB962C8B-B14F-4D97-AF65-F5344CB8AC3E}">
        <p14:creationId xmlns:p14="http://schemas.microsoft.com/office/powerpoint/2010/main" val="2020609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A850A-A145-413D-B07F-8A4E916071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8356A7F-A3C2-464C-9395-79049E547B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670EF89-8EB5-4FE7-B5DD-83382313CD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F1AD486-1809-46EF-996A-FAFA718C648B}"/>
              </a:ext>
            </a:extLst>
          </p:cNvPr>
          <p:cNvSpPr>
            <a:spLocks noGrp="1"/>
          </p:cNvSpPr>
          <p:nvPr>
            <p:ph type="dt" sz="half" idx="10"/>
          </p:nvPr>
        </p:nvSpPr>
        <p:spPr/>
        <p:txBody>
          <a:bodyPr/>
          <a:lstStyle/>
          <a:p>
            <a:fld id="{16E04EA9-E136-46AD-A35A-81B92687A7B1}" type="datetimeFigureOut">
              <a:rPr lang="en-US" smtClean="0"/>
              <a:t>10/20/2021</a:t>
            </a:fld>
            <a:endParaRPr lang="en-US"/>
          </a:p>
        </p:txBody>
      </p:sp>
      <p:sp>
        <p:nvSpPr>
          <p:cNvPr id="6" name="Footer Placeholder 5">
            <a:extLst>
              <a:ext uri="{FF2B5EF4-FFF2-40B4-BE49-F238E27FC236}">
                <a16:creationId xmlns:a16="http://schemas.microsoft.com/office/drawing/2014/main" id="{709CF115-F760-4585-AC3E-E478C08FF9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ED3D5A-EDCC-49D1-9F79-5493382C8B29}"/>
              </a:ext>
            </a:extLst>
          </p:cNvPr>
          <p:cNvSpPr>
            <a:spLocks noGrp="1"/>
          </p:cNvSpPr>
          <p:nvPr>
            <p:ph type="sldNum" sz="quarter" idx="12"/>
          </p:nvPr>
        </p:nvSpPr>
        <p:spPr/>
        <p:txBody>
          <a:bodyPr/>
          <a:lstStyle/>
          <a:p>
            <a:fld id="{5450ACCE-42EE-4EC5-B297-E1B7F9CAE928}" type="slidenum">
              <a:rPr lang="en-US" smtClean="0"/>
              <a:t>‹#›</a:t>
            </a:fld>
            <a:endParaRPr lang="en-US"/>
          </a:p>
        </p:txBody>
      </p:sp>
    </p:spTree>
    <p:extLst>
      <p:ext uri="{BB962C8B-B14F-4D97-AF65-F5344CB8AC3E}">
        <p14:creationId xmlns:p14="http://schemas.microsoft.com/office/powerpoint/2010/main" val="956698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9063E0-118B-4F22-A3B3-E5BBAD8204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D2AC436-93E7-4B30-A13C-87DC5EE0DA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FB8B54-0743-4A93-BA28-927FB5C230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04EA9-E136-46AD-A35A-81B92687A7B1}" type="datetimeFigureOut">
              <a:rPr lang="en-US" smtClean="0"/>
              <a:t>10/20/2021</a:t>
            </a:fld>
            <a:endParaRPr lang="en-US"/>
          </a:p>
        </p:txBody>
      </p:sp>
      <p:sp>
        <p:nvSpPr>
          <p:cNvPr id="5" name="Footer Placeholder 4">
            <a:extLst>
              <a:ext uri="{FF2B5EF4-FFF2-40B4-BE49-F238E27FC236}">
                <a16:creationId xmlns:a16="http://schemas.microsoft.com/office/drawing/2014/main" id="{DF25906F-7F07-432A-BAE2-A17CB6555F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0A99325-D336-4D58-B3E9-CB0602AE35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50ACCE-42EE-4EC5-B297-E1B7F9CAE928}" type="slidenum">
              <a:rPr lang="en-US" smtClean="0"/>
              <a:t>‹#›</a:t>
            </a:fld>
            <a:endParaRPr lang="en-US"/>
          </a:p>
        </p:txBody>
      </p:sp>
    </p:spTree>
    <p:extLst>
      <p:ext uri="{BB962C8B-B14F-4D97-AF65-F5344CB8AC3E}">
        <p14:creationId xmlns:p14="http://schemas.microsoft.com/office/powerpoint/2010/main" val="609044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12.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5.svg"/></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7.svg"/></Relationships>
</file>

<file path=ppt/slides/_rels/slide3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9.svg"/></Relationships>
</file>

<file path=ppt/slides/_rels/slide3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22.svg"/></Relationships>
</file>

<file path=ppt/slides/_rels/slide3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59EEF3-5EE8-4BAD-9F37-580CDD3413CE}"/>
              </a:ext>
            </a:extLst>
          </p:cNvPr>
          <p:cNvSpPr txBox="1">
            <a:spLocks/>
          </p:cNvSpPr>
          <p:nvPr/>
        </p:nvSpPr>
        <p:spPr>
          <a:xfrm>
            <a:off x="0" y="1384864"/>
            <a:ext cx="7531510" cy="443434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1" i="0" u="none" strike="noStrike" kern="1200" cap="none" spc="0" normalizeH="0" baseline="0" noProof="0">
                <a:ln>
                  <a:noFill/>
                </a:ln>
                <a:solidFill>
                  <a:srgbClr val="FFFFFF"/>
                </a:solidFill>
                <a:effectLst/>
                <a:uLnTx/>
                <a:uFillTx/>
                <a:latin typeface="Calibri Light" panose="020F0302020204030204"/>
                <a:ea typeface="+mj-ea"/>
                <a:cs typeface="+mj-cs"/>
              </a:rPr>
              <a:t>Politique de sauvegarde: zoom sur la </a:t>
            </a:r>
            <a:r>
              <a:rPr kumimoji="0" lang="fr-FR" sz="6000" b="1" i="0" u="none" strike="noStrike" kern="1200" cap="none" spc="0" normalizeH="0" baseline="0" noProof="0">
                <a:ln>
                  <a:noFill/>
                </a:ln>
                <a:solidFill>
                  <a:srgbClr val="FFFFFF"/>
                </a:solidFill>
                <a:effectLst/>
                <a:uLnTx/>
                <a:uFillTx/>
                <a:latin typeface="Calibri Light" panose="020F0302020204030204"/>
                <a:ea typeface="+mj-ea"/>
                <a:cs typeface="+mj-cs"/>
              </a:rPr>
              <a:t>prévention de l’exploitation et abus sexuels</a:t>
            </a:r>
            <a:r>
              <a:rPr kumimoji="0" lang="en-US" sz="6000" b="1" i="0" u="none" strike="noStrike" kern="1200" cap="none" spc="0" normalizeH="0" baseline="0" noProof="0">
                <a:ln>
                  <a:noFill/>
                </a:ln>
                <a:solidFill>
                  <a:srgbClr val="FFFFFF"/>
                </a:solidFill>
                <a:effectLst/>
                <a:uLnTx/>
                <a:uFillTx/>
                <a:latin typeface="Calibri Light" panose="020F0302020204030204"/>
                <a:ea typeface="+mj-ea"/>
                <a:cs typeface="+mj-cs"/>
              </a:rPr>
              <a:t> </a:t>
            </a:r>
            <a:endParaRPr kumimoji="0" lang="en-US" sz="6000" b="1" i="0" u="none" strike="noStrike" kern="1200" cap="none" spc="0" normalizeH="0" baseline="0" noProof="0" dirty="0">
              <a:ln>
                <a:noFill/>
              </a:ln>
              <a:solidFill>
                <a:srgbClr val="FFFFFF"/>
              </a:solidFill>
              <a:effectLst/>
              <a:uLnTx/>
              <a:uFillTx/>
              <a:latin typeface="Calibri Light" panose="020F0302020204030204"/>
              <a:ea typeface="+mj-ea"/>
              <a:cs typeface="+mj-cs"/>
            </a:endParaRPr>
          </a:p>
        </p:txBody>
      </p:sp>
      <p:sp>
        <p:nvSpPr>
          <p:cNvPr id="5" name="TextBox 4">
            <a:extLst>
              <a:ext uri="{FF2B5EF4-FFF2-40B4-BE49-F238E27FC236}">
                <a16:creationId xmlns:a16="http://schemas.microsoft.com/office/drawing/2014/main" id="{A2F304F9-1022-44B4-92AB-08BC44B4E2EA}"/>
              </a:ext>
            </a:extLst>
          </p:cNvPr>
          <p:cNvSpPr txBox="1"/>
          <p:nvPr/>
        </p:nvSpPr>
        <p:spPr>
          <a:xfrm>
            <a:off x="172277" y="4968290"/>
            <a:ext cx="11848589" cy="144655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4400" b="1" i="0" u="none" strike="noStrike" kern="0" cap="none" spc="0" normalizeH="0" baseline="0" noProof="0" dirty="0">
                <a:ln>
                  <a:noFill/>
                </a:ln>
                <a:solidFill>
                  <a:srgbClr val="282F39"/>
                </a:solidFill>
                <a:effectLst/>
                <a:uLnTx/>
                <a:uFillTx/>
              </a:rPr>
              <a:t>Prévention de l’exploitation et de l’abus sexuels (PEAS)</a:t>
            </a:r>
            <a:endParaRPr kumimoji="0" lang="en-US" sz="4400" b="1" i="0" u="none" strike="noStrike" kern="0" cap="none" spc="0" normalizeH="0" baseline="0" noProof="0" dirty="0">
              <a:ln>
                <a:noFill/>
              </a:ln>
              <a:solidFill>
                <a:srgbClr val="282F39"/>
              </a:solidFill>
              <a:effectLst/>
              <a:uLnTx/>
              <a:uFillTx/>
            </a:endParaRPr>
          </a:p>
        </p:txBody>
      </p:sp>
      <p:cxnSp>
        <p:nvCxnSpPr>
          <p:cNvPr id="6" name="Straight Connector 5">
            <a:extLst>
              <a:ext uri="{FF2B5EF4-FFF2-40B4-BE49-F238E27FC236}">
                <a16:creationId xmlns:a16="http://schemas.microsoft.com/office/drawing/2014/main" id="{60179283-7820-49D5-BD0B-E46C978F9873}"/>
              </a:ext>
            </a:extLst>
          </p:cNvPr>
          <p:cNvCxnSpPr>
            <a:cxnSpLocks/>
          </p:cNvCxnSpPr>
          <p:nvPr/>
        </p:nvCxnSpPr>
        <p:spPr>
          <a:xfrm>
            <a:off x="2682278" y="58993"/>
            <a:ext cx="0" cy="2274387"/>
          </a:xfrm>
          <a:prstGeom prst="line">
            <a:avLst/>
          </a:prstGeom>
          <a:noFill/>
          <a:ln w="63500" cap="flat" cmpd="sng" algn="ctr">
            <a:solidFill>
              <a:srgbClr val="282F39"/>
            </a:solidFill>
            <a:prstDash val="solid"/>
            <a:miter lim="800000"/>
          </a:ln>
          <a:effectLst/>
        </p:spPr>
      </p:cxnSp>
      <p:grpSp>
        <p:nvGrpSpPr>
          <p:cNvPr id="7" name="Group 6">
            <a:extLst>
              <a:ext uri="{FF2B5EF4-FFF2-40B4-BE49-F238E27FC236}">
                <a16:creationId xmlns:a16="http://schemas.microsoft.com/office/drawing/2014/main" id="{7505E3CC-251F-4C82-B7B0-483CA704437D}"/>
              </a:ext>
            </a:extLst>
          </p:cNvPr>
          <p:cNvGrpSpPr/>
          <p:nvPr/>
        </p:nvGrpSpPr>
        <p:grpSpPr>
          <a:xfrm>
            <a:off x="696792" y="-68826"/>
            <a:ext cx="1077358" cy="2249482"/>
            <a:chOff x="984760" y="274320"/>
            <a:chExt cx="1077358" cy="2984211"/>
          </a:xfrm>
          <a:solidFill>
            <a:srgbClr val="282F39"/>
          </a:solidFill>
        </p:grpSpPr>
        <p:grpSp>
          <p:nvGrpSpPr>
            <p:cNvPr id="8" name="Group 7">
              <a:extLst>
                <a:ext uri="{FF2B5EF4-FFF2-40B4-BE49-F238E27FC236}">
                  <a16:creationId xmlns:a16="http://schemas.microsoft.com/office/drawing/2014/main" id="{B27A00D6-08EA-4A86-86D8-74E4921EE2BC}"/>
                </a:ext>
              </a:extLst>
            </p:cNvPr>
            <p:cNvGrpSpPr/>
            <p:nvPr/>
          </p:nvGrpSpPr>
          <p:grpSpPr>
            <a:xfrm>
              <a:off x="984760" y="1467868"/>
              <a:ext cx="1077358" cy="1790663"/>
              <a:chOff x="10268256" y="991107"/>
              <a:chExt cx="1077358" cy="1790663"/>
            </a:xfrm>
            <a:grpFill/>
          </p:grpSpPr>
          <p:sp>
            <p:nvSpPr>
              <p:cNvPr id="10" name="Freeform 5">
                <a:extLst>
                  <a:ext uri="{FF2B5EF4-FFF2-40B4-BE49-F238E27FC236}">
                    <a16:creationId xmlns:a16="http://schemas.microsoft.com/office/drawing/2014/main" id="{69480B47-407B-419D-A2A1-12501C42BF65}"/>
                  </a:ext>
                </a:extLst>
              </p:cNvPr>
              <p:cNvSpPr>
                <a:spLocks noEditPoints="1"/>
              </p:cNvSpPr>
              <p:nvPr/>
            </p:nvSpPr>
            <p:spPr bwMode="auto">
              <a:xfrm rot="10800000">
                <a:off x="10268256" y="991107"/>
                <a:ext cx="1077358" cy="1790663"/>
              </a:xfrm>
              <a:custGeom>
                <a:avLst/>
                <a:gdLst>
                  <a:gd name="T0" fmla="*/ 674 w 750"/>
                  <a:gd name="T1" fmla="*/ 602 h 1237"/>
                  <a:gd name="T2" fmla="*/ 750 w 750"/>
                  <a:gd name="T3" fmla="*/ 376 h 1237"/>
                  <a:gd name="T4" fmla="*/ 638 w 750"/>
                  <a:gd name="T5" fmla="*/ 110 h 1237"/>
                  <a:gd name="T6" fmla="*/ 370 w 750"/>
                  <a:gd name="T7" fmla="*/ 2 h 1237"/>
                  <a:gd name="T8" fmla="*/ 110 w 750"/>
                  <a:gd name="T9" fmla="*/ 112 h 1237"/>
                  <a:gd name="T10" fmla="*/ 1 w 750"/>
                  <a:gd name="T11" fmla="*/ 373 h 1237"/>
                  <a:gd name="T12" fmla="*/ 77 w 750"/>
                  <a:gd name="T13" fmla="*/ 603 h 1237"/>
                  <a:gd name="T14" fmla="*/ 205 w 750"/>
                  <a:gd name="T15" fmla="*/ 976 h 1237"/>
                  <a:gd name="T16" fmla="*/ 205 w 750"/>
                  <a:gd name="T17" fmla="*/ 1120 h 1237"/>
                  <a:gd name="T18" fmla="*/ 321 w 750"/>
                  <a:gd name="T19" fmla="*/ 1237 h 1237"/>
                  <a:gd name="T20" fmla="*/ 430 w 750"/>
                  <a:gd name="T21" fmla="*/ 1237 h 1237"/>
                  <a:gd name="T22" fmla="*/ 546 w 750"/>
                  <a:gd name="T23" fmla="*/ 1120 h 1237"/>
                  <a:gd name="T24" fmla="*/ 546 w 750"/>
                  <a:gd name="T25" fmla="*/ 976 h 1237"/>
                  <a:gd name="T26" fmla="*/ 674 w 750"/>
                  <a:gd name="T27" fmla="*/ 602 h 1237"/>
                  <a:gd name="T28" fmla="*/ 116 w 750"/>
                  <a:gd name="T29" fmla="*/ 574 h 1237"/>
                  <a:gd name="T30" fmla="*/ 49 w 750"/>
                  <a:gd name="T31" fmla="*/ 373 h 1237"/>
                  <a:gd name="T32" fmla="*/ 371 w 750"/>
                  <a:gd name="T33" fmla="*/ 50 h 1237"/>
                  <a:gd name="T34" fmla="*/ 605 w 750"/>
                  <a:gd name="T35" fmla="*/ 144 h 1237"/>
                  <a:gd name="T36" fmla="*/ 702 w 750"/>
                  <a:gd name="T37" fmla="*/ 376 h 1237"/>
                  <a:gd name="T38" fmla="*/ 636 w 750"/>
                  <a:gd name="T39" fmla="*/ 573 h 1237"/>
                  <a:gd name="T40" fmla="*/ 498 w 750"/>
                  <a:gd name="T41" fmla="*/ 967 h 1237"/>
                  <a:gd name="T42" fmla="*/ 253 w 750"/>
                  <a:gd name="T43" fmla="*/ 967 h 1237"/>
                  <a:gd name="T44" fmla="*/ 116 w 750"/>
                  <a:gd name="T45" fmla="*/ 574 h 1237"/>
                  <a:gd name="T46" fmla="*/ 253 w 750"/>
                  <a:gd name="T47" fmla="*/ 1104 h 1237"/>
                  <a:gd name="T48" fmla="*/ 253 w 750"/>
                  <a:gd name="T49" fmla="*/ 1085 h 1237"/>
                  <a:gd name="T50" fmla="*/ 498 w 750"/>
                  <a:gd name="T51" fmla="*/ 1113 h 1237"/>
                  <a:gd name="T52" fmla="*/ 498 w 750"/>
                  <a:gd name="T53" fmla="*/ 1120 h 1237"/>
                  <a:gd name="T54" fmla="*/ 497 w 750"/>
                  <a:gd name="T55" fmla="*/ 1132 h 1237"/>
                  <a:gd name="T56" fmla="*/ 253 w 750"/>
                  <a:gd name="T57" fmla="*/ 1104 h 1237"/>
                  <a:gd name="T58" fmla="*/ 253 w 750"/>
                  <a:gd name="T59" fmla="*/ 1036 h 1237"/>
                  <a:gd name="T60" fmla="*/ 253 w 750"/>
                  <a:gd name="T61" fmla="*/ 1015 h 1237"/>
                  <a:gd name="T62" fmla="*/ 498 w 750"/>
                  <a:gd name="T63" fmla="*/ 1015 h 1237"/>
                  <a:gd name="T64" fmla="*/ 498 w 750"/>
                  <a:gd name="T65" fmla="*/ 1064 h 1237"/>
                  <a:gd name="T66" fmla="*/ 253 w 750"/>
                  <a:gd name="T67" fmla="*/ 1036 h 1237"/>
                  <a:gd name="T68" fmla="*/ 321 w 750"/>
                  <a:gd name="T69" fmla="*/ 1189 h 1237"/>
                  <a:gd name="T70" fmla="*/ 262 w 750"/>
                  <a:gd name="T71" fmla="*/ 1153 h 1237"/>
                  <a:gd name="T72" fmla="*/ 468 w 750"/>
                  <a:gd name="T73" fmla="*/ 1177 h 1237"/>
                  <a:gd name="T74" fmla="*/ 430 w 750"/>
                  <a:gd name="T75" fmla="*/ 1189 h 1237"/>
                  <a:gd name="T76" fmla="*/ 321 w 750"/>
                  <a:gd name="T77" fmla="*/ 1189 h 1237"/>
                  <a:gd name="T78" fmla="*/ 321 w 750"/>
                  <a:gd name="T79" fmla="*/ 1189 h 1237"/>
                  <a:gd name="T80" fmla="*/ 321 w 750"/>
                  <a:gd name="T81" fmla="*/ 1189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674" y="602"/>
                    </a:moveTo>
                    <a:cubicBezTo>
                      <a:pt x="724" y="537"/>
                      <a:pt x="750" y="459"/>
                      <a:pt x="750" y="376"/>
                    </a:cubicBezTo>
                    <a:cubicBezTo>
                      <a:pt x="750" y="275"/>
                      <a:pt x="710" y="180"/>
                      <a:pt x="638" y="110"/>
                    </a:cubicBezTo>
                    <a:cubicBezTo>
                      <a:pt x="566" y="39"/>
                      <a:pt x="471" y="0"/>
                      <a:pt x="370" y="2"/>
                    </a:cubicBezTo>
                    <a:cubicBezTo>
                      <a:pt x="272" y="3"/>
                      <a:pt x="180" y="42"/>
                      <a:pt x="110" y="112"/>
                    </a:cubicBezTo>
                    <a:cubicBezTo>
                      <a:pt x="41" y="182"/>
                      <a:pt x="2" y="275"/>
                      <a:pt x="1" y="373"/>
                    </a:cubicBezTo>
                    <a:cubicBezTo>
                      <a:pt x="0" y="457"/>
                      <a:pt x="27" y="536"/>
                      <a:pt x="77" y="603"/>
                    </a:cubicBezTo>
                    <a:cubicBezTo>
                      <a:pt x="160" y="711"/>
                      <a:pt x="205" y="843"/>
                      <a:pt x="205" y="976"/>
                    </a:cubicBezTo>
                    <a:cubicBezTo>
                      <a:pt x="205" y="1120"/>
                      <a:pt x="205" y="1120"/>
                      <a:pt x="205" y="1120"/>
                    </a:cubicBezTo>
                    <a:cubicBezTo>
                      <a:pt x="205" y="1185"/>
                      <a:pt x="257" y="1237"/>
                      <a:pt x="321" y="1237"/>
                    </a:cubicBezTo>
                    <a:cubicBezTo>
                      <a:pt x="430" y="1237"/>
                      <a:pt x="430" y="1237"/>
                      <a:pt x="430" y="1237"/>
                    </a:cubicBezTo>
                    <a:cubicBezTo>
                      <a:pt x="494" y="1237"/>
                      <a:pt x="546" y="1185"/>
                      <a:pt x="546" y="1120"/>
                    </a:cubicBezTo>
                    <a:cubicBezTo>
                      <a:pt x="546" y="976"/>
                      <a:pt x="546" y="976"/>
                      <a:pt x="546" y="976"/>
                    </a:cubicBezTo>
                    <a:cubicBezTo>
                      <a:pt x="546" y="842"/>
                      <a:pt x="590" y="713"/>
                      <a:pt x="674" y="602"/>
                    </a:cubicBezTo>
                    <a:close/>
                    <a:moveTo>
                      <a:pt x="116" y="574"/>
                    </a:moveTo>
                    <a:cubicBezTo>
                      <a:pt x="71" y="516"/>
                      <a:pt x="48" y="446"/>
                      <a:pt x="49" y="373"/>
                    </a:cubicBezTo>
                    <a:cubicBezTo>
                      <a:pt x="51" y="197"/>
                      <a:pt x="195" y="52"/>
                      <a:pt x="371" y="50"/>
                    </a:cubicBezTo>
                    <a:cubicBezTo>
                      <a:pt x="459" y="49"/>
                      <a:pt x="542" y="82"/>
                      <a:pt x="605" y="144"/>
                    </a:cubicBezTo>
                    <a:cubicBezTo>
                      <a:pt x="667" y="206"/>
                      <a:pt x="702" y="288"/>
                      <a:pt x="702" y="376"/>
                    </a:cubicBezTo>
                    <a:cubicBezTo>
                      <a:pt x="702" y="448"/>
                      <a:pt x="679" y="516"/>
                      <a:pt x="636" y="573"/>
                    </a:cubicBezTo>
                    <a:cubicBezTo>
                      <a:pt x="547" y="690"/>
                      <a:pt x="500" y="825"/>
                      <a:pt x="498" y="967"/>
                    </a:cubicBezTo>
                    <a:cubicBezTo>
                      <a:pt x="253" y="967"/>
                      <a:pt x="253" y="967"/>
                      <a:pt x="253" y="967"/>
                    </a:cubicBezTo>
                    <a:cubicBezTo>
                      <a:pt x="251" y="827"/>
                      <a:pt x="202" y="688"/>
                      <a:pt x="116" y="574"/>
                    </a:cubicBezTo>
                    <a:close/>
                    <a:moveTo>
                      <a:pt x="253" y="1104"/>
                    </a:moveTo>
                    <a:cubicBezTo>
                      <a:pt x="253" y="1085"/>
                      <a:pt x="253" y="1085"/>
                      <a:pt x="253" y="1085"/>
                    </a:cubicBezTo>
                    <a:cubicBezTo>
                      <a:pt x="498" y="1113"/>
                      <a:pt x="498" y="1113"/>
                      <a:pt x="498" y="1113"/>
                    </a:cubicBezTo>
                    <a:cubicBezTo>
                      <a:pt x="498" y="1120"/>
                      <a:pt x="498" y="1120"/>
                      <a:pt x="498" y="1120"/>
                    </a:cubicBezTo>
                    <a:cubicBezTo>
                      <a:pt x="498" y="1124"/>
                      <a:pt x="498" y="1128"/>
                      <a:pt x="497" y="1132"/>
                    </a:cubicBezTo>
                    <a:lnTo>
                      <a:pt x="253" y="1104"/>
                    </a:lnTo>
                    <a:close/>
                    <a:moveTo>
                      <a:pt x="253" y="1036"/>
                    </a:moveTo>
                    <a:cubicBezTo>
                      <a:pt x="253" y="1015"/>
                      <a:pt x="253" y="1015"/>
                      <a:pt x="253" y="1015"/>
                    </a:cubicBezTo>
                    <a:cubicBezTo>
                      <a:pt x="498" y="1015"/>
                      <a:pt x="498" y="1015"/>
                      <a:pt x="498" y="1015"/>
                    </a:cubicBezTo>
                    <a:cubicBezTo>
                      <a:pt x="498" y="1064"/>
                      <a:pt x="498" y="1064"/>
                      <a:pt x="498" y="1064"/>
                    </a:cubicBezTo>
                    <a:lnTo>
                      <a:pt x="253" y="1036"/>
                    </a:lnTo>
                    <a:close/>
                    <a:moveTo>
                      <a:pt x="321" y="1189"/>
                    </a:moveTo>
                    <a:cubicBezTo>
                      <a:pt x="296" y="1189"/>
                      <a:pt x="273" y="1174"/>
                      <a:pt x="262" y="1153"/>
                    </a:cubicBezTo>
                    <a:cubicBezTo>
                      <a:pt x="468" y="1177"/>
                      <a:pt x="468" y="1177"/>
                      <a:pt x="468" y="1177"/>
                    </a:cubicBezTo>
                    <a:cubicBezTo>
                      <a:pt x="457" y="1184"/>
                      <a:pt x="444" y="1189"/>
                      <a:pt x="430" y="1189"/>
                    </a:cubicBezTo>
                    <a:lnTo>
                      <a:pt x="321" y="1189"/>
                    </a:lnTo>
                    <a:close/>
                    <a:moveTo>
                      <a:pt x="321" y="1189"/>
                    </a:moveTo>
                    <a:cubicBezTo>
                      <a:pt x="321" y="1189"/>
                      <a:pt x="321" y="1189"/>
                      <a:pt x="321" y="1189"/>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7A7D">
                      <a:lumMod val="60000"/>
                      <a:lumOff val="40000"/>
                    </a:srgbClr>
                  </a:solidFill>
                  <a:effectLst/>
                  <a:uLnTx/>
                  <a:uFillTx/>
                </a:endParaRPr>
              </a:p>
            </p:txBody>
          </p:sp>
          <p:sp>
            <p:nvSpPr>
              <p:cNvPr id="11" name="Freeform 6">
                <a:extLst>
                  <a:ext uri="{FF2B5EF4-FFF2-40B4-BE49-F238E27FC236}">
                    <a16:creationId xmlns:a16="http://schemas.microsoft.com/office/drawing/2014/main" id="{0299C1E8-86CD-4BD6-8FCF-5430E3C4E2A4}"/>
                  </a:ext>
                </a:extLst>
              </p:cNvPr>
              <p:cNvSpPr>
                <a:spLocks noEditPoints="1"/>
              </p:cNvSpPr>
              <p:nvPr/>
            </p:nvSpPr>
            <p:spPr bwMode="auto">
              <a:xfrm rot="10800000">
                <a:off x="11144278" y="2144889"/>
                <a:ext cx="76425" cy="129842"/>
              </a:xfrm>
              <a:custGeom>
                <a:avLst/>
                <a:gdLst>
                  <a:gd name="T0" fmla="*/ 51 w 53"/>
                  <a:gd name="T1" fmla="*/ 62 h 90"/>
                  <a:gd name="T2" fmla="*/ 48 w 53"/>
                  <a:gd name="T3" fmla="*/ 24 h 90"/>
                  <a:gd name="T4" fmla="*/ 25 w 53"/>
                  <a:gd name="T5" fmla="*/ 0 h 90"/>
                  <a:gd name="T6" fmla="*/ 0 w 53"/>
                  <a:gd name="T7" fmla="*/ 23 h 90"/>
                  <a:gd name="T8" fmla="*/ 4 w 53"/>
                  <a:gd name="T9" fmla="*/ 69 h 90"/>
                  <a:gd name="T10" fmla="*/ 27 w 53"/>
                  <a:gd name="T11" fmla="*/ 90 h 90"/>
                  <a:gd name="T12" fmla="*/ 31 w 53"/>
                  <a:gd name="T13" fmla="*/ 90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49" y="50"/>
                      <a:pt x="48" y="37"/>
                      <a:pt x="48" y="24"/>
                    </a:cubicBezTo>
                    <a:cubicBezTo>
                      <a:pt x="49" y="11"/>
                      <a:pt x="38" y="0"/>
                      <a:pt x="25" y="0"/>
                    </a:cubicBezTo>
                    <a:cubicBezTo>
                      <a:pt x="11" y="0"/>
                      <a:pt x="1" y="10"/>
                      <a:pt x="0" y="23"/>
                    </a:cubicBezTo>
                    <a:cubicBezTo>
                      <a:pt x="0" y="39"/>
                      <a:pt x="1" y="54"/>
                      <a:pt x="4" y="69"/>
                    </a:cubicBezTo>
                    <a:cubicBezTo>
                      <a:pt x="5" y="81"/>
                      <a:pt x="16" y="90"/>
                      <a:pt x="27" y="90"/>
                    </a:cubicBezTo>
                    <a:cubicBezTo>
                      <a:pt x="28" y="90"/>
                      <a:pt x="30" y="90"/>
                      <a:pt x="31" y="90"/>
                    </a:cubicBezTo>
                    <a:cubicBezTo>
                      <a:pt x="44" y="88"/>
                      <a:pt x="53" y="75"/>
                      <a:pt x="51" y="62"/>
                    </a:cubicBezTo>
                    <a:close/>
                    <a:moveTo>
                      <a:pt x="51" y="62"/>
                    </a:moveTo>
                    <a:cubicBezTo>
                      <a:pt x="51" y="62"/>
                      <a:pt x="51" y="62"/>
                      <a:pt x="51" y="62"/>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12" name="Freeform 7">
                <a:extLst>
                  <a:ext uri="{FF2B5EF4-FFF2-40B4-BE49-F238E27FC236}">
                    <a16:creationId xmlns:a16="http://schemas.microsoft.com/office/drawing/2014/main" id="{4ED06BFE-D37F-4631-910F-13A7D6D12CAB}"/>
                  </a:ext>
                </a:extLst>
              </p:cNvPr>
              <p:cNvSpPr>
                <a:spLocks noEditPoints="1"/>
              </p:cNvSpPr>
              <p:nvPr/>
            </p:nvSpPr>
            <p:spPr bwMode="auto">
              <a:xfrm rot="10800000">
                <a:off x="10905961" y="1656750"/>
                <a:ext cx="276940" cy="444584"/>
              </a:xfrm>
              <a:custGeom>
                <a:avLst/>
                <a:gdLst>
                  <a:gd name="T0" fmla="*/ 166 w 193"/>
                  <a:gd name="T1" fmla="*/ 307 h 307"/>
                  <a:gd name="T2" fmla="*/ 174 w 193"/>
                  <a:gd name="T3" fmla="*/ 306 h 307"/>
                  <a:gd name="T4" fmla="*/ 189 w 193"/>
                  <a:gd name="T5" fmla="*/ 275 h 307"/>
                  <a:gd name="T6" fmla="*/ 71 w 193"/>
                  <a:gd name="T7" fmla="*/ 51 h 307"/>
                  <a:gd name="T8" fmla="*/ 49 w 193"/>
                  <a:gd name="T9" fmla="*/ 16 h 307"/>
                  <a:gd name="T10" fmla="*/ 16 w 193"/>
                  <a:gd name="T11" fmla="*/ 6 h 307"/>
                  <a:gd name="T12" fmla="*/ 6 w 193"/>
                  <a:gd name="T13" fmla="*/ 38 h 307"/>
                  <a:gd name="T14" fmla="*/ 33 w 193"/>
                  <a:gd name="T15" fmla="*/ 80 h 307"/>
                  <a:gd name="T16" fmla="*/ 143 w 193"/>
                  <a:gd name="T17" fmla="*/ 290 h 307"/>
                  <a:gd name="T18" fmla="*/ 166 w 193"/>
                  <a:gd name="T19" fmla="*/ 307 h 307"/>
                  <a:gd name="T20" fmla="*/ 166 w 193"/>
                  <a:gd name="T21" fmla="*/ 307 h 307"/>
                  <a:gd name="T22" fmla="*/ 166 w 193"/>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66" y="307"/>
                    </a:moveTo>
                    <a:cubicBezTo>
                      <a:pt x="169" y="307"/>
                      <a:pt x="171" y="306"/>
                      <a:pt x="174" y="306"/>
                    </a:cubicBezTo>
                    <a:cubicBezTo>
                      <a:pt x="186" y="301"/>
                      <a:pt x="193" y="288"/>
                      <a:pt x="189" y="275"/>
                    </a:cubicBezTo>
                    <a:cubicBezTo>
                      <a:pt x="162" y="194"/>
                      <a:pt x="123" y="119"/>
                      <a:pt x="71" y="51"/>
                    </a:cubicBezTo>
                    <a:cubicBezTo>
                      <a:pt x="63" y="40"/>
                      <a:pt x="55" y="28"/>
                      <a:pt x="49" y="16"/>
                    </a:cubicBezTo>
                    <a:cubicBezTo>
                      <a:pt x="43" y="4"/>
                      <a:pt x="28" y="0"/>
                      <a:pt x="16" y="6"/>
                    </a:cubicBezTo>
                    <a:cubicBezTo>
                      <a:pt x="5" y="12"/>
                      <a:pt x="0" y="26"/>
                      <a:pt x="6" y="38"/>
                    </a:cubicBezTo>
                    <a:cubicBezTo>
                      <a:pt x="14" y="53"/>
                      <a:pt x="23" y="67"/>
                      <a:pt x="33" y="80"/>
                    </a:cubicBezTo>
                    <a:cubicBezTo>
                      <a:pt x="81" y="144"/>
                      <a:pt x="119" y="215"/>
                      <a:pt x="143" y="290"/>
                    </a:cubicBezTo>
                    <a:cubicBezTo>
                      <a:pt x="147" y="300"/>
                      <a:pt x="156" y="307"/>
                      <a:pt x="166" y="307"/>
                    </a:cubicBezTo>
                    <a:close/>
                    <a:moveTo>
                      <a:pt x="166" y="307"/>
                    </a:moveTo>
                    <a:cubicBezTo>
                      <a:pt x="166" y="307"/>
                      <a:pt x="166" y="307"/>
                      <a:pt x="166" y="307"/>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13" name="Freeform 8">
                <a:extLst>
                  <a:ext uri="{FF2B5EF4-FFF2-40B4-BE49-F238E27FC236}">
                    <a16:creationId xmlns:a16="http://schemas.microsoft.com/office/drawing/2014/main" id="{214B0264-5728-49BB-BBE8-0E6B95239B3F}"/>
                  </a:ext>
                </a:extLst>
              </p:cNvPr>
              <p:cNvSpPr>
                <a:spLocks noEditPoints="1"/>
              </p:cNvSpPr>
              <p:nvPr/>
            </p:nvSpPr>
            <p:spPr bwMode="auto">
              <a:xfrm rot="10800000">
                <a:off x="10418642" y="1972315"/>
                <a:ext cx="124090" cy="153674"/>
              </a:xfrm>
              <a:custGeom>
                <a:avLst/>
                <a:gdLst>
                  <a:gd name="T0" fmla="*/ 69 w 86"/>
                  <a:gd name="T1" fmla="*/ 5 h 106"/>
                  <a:gd name="T2" fmla="*/ 37 w 86"/>
                  <a:gd name="T3" fmla="*/ 18 h 106"/>
                  <a:gd name="T4" fmla="*/ 8 w 86"/>
                  <a:gd name="T5" fmla="*/ 68 h 106"/>
                  <a:gd name="T6" fmla="*/ 12 w 86"/>
                  <a:gd name="T7" fmla="*/ 102 h 106"/>
                  <a:gd name="T8" fmla="*/ 27 w 86"/>
                  <a:gd name="T9" fmla="*/ 106 h 106"/>
                  <a:gd name="T10" fmla="*/ 46 w 86"/>
                  <a:gd name="T11" fmla="*/ 97 h 106"/>
                  <a:gd name="T12" fmla="*/ 81 w 86"/>
                  <a:gd name="T13" fmla="*/ 37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56" y="0"/>
                      <a:pt x="42" y="6"/>
                      <a:pt x="37" y="18"/>
                    </a:cubicBezTo>
                    <a:cubicBezTo>
                      <a:pt x="29" y="36"/>
                      <a:pt x="20" y="52"/>
                      <a:pt x="8" y="68"/>
                    </a:cubicBezTo>
                    <a:cubicBezTo>
                      <a:pt x="0" y="79"/>
                      <a:pt x="2" y="94"/>
                      <a:pt x="12" y="102"/>
                    </a:cubicBezTo>
                    <a:cubicBezTo>
                      <a:pt x="17" y="105"/>
                      <a:pt x="22" y="106"/>
                      <a:pt x="27" y="106"/>
                    </a:cubicBezTo>
                    <a:cubicBezTo>
                      <a:pt x="34" y="106"/>
                      <a:pt x="41" y="103"/>
                      <a:pt x="46" y="97"/>
                    </a:cubicBezTo>
                    <a:cubicBezTo>
                      <a:pt x="60" y="78"/>
                      <a:pt x="72" y="58"/>
                      <a:pt x="81" y="37"/>
                    </a:cubicBezTo>
                    <a:cubicBezTo>
                      <a:pt x="86" y="25"/>
                      <a:pt x="81" y="11"/>
                      <a:pt x="69" y="5"/>
                    </a:cubicBezTo>
                    <a:close/>
                    <a:moveTo>
                      <a:pt x="69" y="5"/>
                    </a:moveTo>
                    <a:cubicBezTo>
                      <a:pt x="69" y="5"/>
                      <a:pt x="69" y="5"/>
                      <a:pt x="69" y="5"/>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14" name="Freeform 9">
                <a:extLst>
                  <a:ext uri="{FF2B5EF4-FFF2-40B4-BE49-F238E27FC236}">
                    <a16:creationId xmlns:a16="http://schemas.microsoft.com/office/drawing/2014/main" id="{6A77D363-5617-4B00-B75F-B500C0B304D7}"/>
                  </a:ext>
                </a:extLst>
              </p:cNvPr>
              <p:cNvSpPr>
                <a:spLocks noEditPoints="1"/>
              </p:cNvSpPr>
              <p:nvPr/>
            </p:nvSpPr>
            <p:spPr bwMode="auto">
              <a:xfrm rot="10800000">
                <a:off x="10393167" y="2166256"/>
                <a:ext cx="447872" cy="488139"/>
              </a:xfrm>
              <a:custGeom>
                <a:avLst/>
                <a:gdLst>
                  <a:gd name="T0" fmla="*/ 24 w 312"/>
                  <a:gd name="T1" fmla="*/ 48 h 337"/>
                  <a:gd name="T2" fmla="*/ 264 w 312"/>
                  <a:gd name="T3" fmla="*/ 288 h 337"/>
                  <a:gd name="T4" fmla="*/ 263 w 312"/>
                  <a:gd name="T5" fmla="*/ 311 h 337"/>
                  <a:gd name="T6" fmla="*/ 285 w 312"/>
                  <a:gd name="T7" fmla="*/ 337 h 337"/>
                  <a:gd name="T8" fmla="*/ 287 w 312"/>
                  <a:gd name="T9" fmla="*/ 337 h 337"/>
                  <a:gd name="T10" fmla="*/ 311 w 312"/>
                  <a:gd name="T11" fmla="*/ 315 h 337"/>
                  <a:gd name="T12" fmla="*/ 312 w 312"/>
                  <a:gd name="T13" fmla="*/ 288 h 337"/>
                  <a:gd name="T14" fmla="*/ 24 w 312"/>
                  <a:gd name="T15" fmla="*/ 0 h 337"/>
                  <a:gd name="T16" fmla="*/ 0 w 312"/>
                  <a:gd name="T17" fmla="*/ 24 h 337"/>
                  <a:gd name="T18" fmla="*/ 24 w 312"/>
                  <a:gd name="T19" fmla="*/ 48 h 337"/>
                  <a:gd name="T20" fmla="*/ 24 w 312"/>
                  <a:gd name="T21" fmla="*/ 48 h 337"/>
                  <a:gd name="T22" fmla="*/ 24 w 312"/>
                  <a:gd name="T23" fmla="*/ 4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24" y="48"/>
                    </a:moveTo>
                    <a:cubicBezTo>
                      <a:pt x="157" y="48"/>
                      <a:pt x="264" y="156"/>
                      <a:pt x="264" y="288"/>
                    </a:cubicBezTo>
                    <a:cubicBezTo>
                      <a:pt x="264" y="296"/>
                      <a:pt x="264" y="303"/>
                      <a:pt x="263" y="311"/>
                    </a:cubicBezTo>
                    <a:cubicBezTo>
                      <a:pt x="262" y="324"/>
                      <a:pt x="272" y="336"/>
                      <a:pt x="285" y="337"/>
                    </a:cubicBezTo>
                    <a:cubicBezTo>
                      <a:pt x="286" y="337"/>
                      <a:pt x="287" y="337"/>
                      <a:pt x="287" y="337"/>
                    </a:cubicBezTo>
                    <a:cubicBezTo>
                      <a:pt x="300" y="337"/>
                      <a:pt x="310" y="328"/>
                      <a:pt x="311" y="315"/>
                    </a:cubicBezTo>
                    <a:cubicBezTo>
                      <a:pt x="312" y="306"/>
                      <a:pt x="312" y="297"/>
                      <a:pt x="312" y="288"/>
                    </a:cubicBezTo>
                    <a:cubicBezTo>
                      <a:pt x="312" y="129"/>
                      <a:pt x="183" y="0"/>
                      <a:pt x="24" y="0"/>
                    </a:cubicBezTo>
                    <a:cubicBezTo>
                      <a:pt x="11" y="0"/>
                      <a:pt x="0" y="11"/>
                      <a:pt x="0" y="24"/>
                    </a:cubicBezTo>
                    <a:cubicBezTo>
                      <a:pt x="0" y="37"/>
                      <a:pt x="11" y="48"/>
                      <a:pt x="24" y="48"/>
                    </a:cubicBezTo>
                    <a:close/>
                    <a:moveTo>
                      <a:pt x="24" y="48"/>
                    </a:moveTo>
                    <a:cubicBezTo>
                      <a:pt x="24" y="48"/>
                      <a:pt x="24" y="48"/>
                      <a:pt x="24" y="48"/>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grpSp>
        <p:cxnSp>
          <p:nvCxnSpPr>
            <p:cNvPr id="9" name="Straight Connector 8">
              <a:extLst>
                <a:ext uri="{FF2B5EF4-FFF2-40B4-BE49-F238E27FC236}">
                  <a16:creationId xmlns:a16="http://schemas.microsoft.com/office/drawing/2014/main" id="{5CEA5031-4D9E-403A-8CF9-7A0F07602FAD}"/>
                </a:ext>
              </a:extLst>
            </p:cNvPr>
            <p:cNvCxnSpPr>
              <a:cxnSpLocks/>
            </p:cNvCxnSpPr>
            <p:nvPr/>
          </p:nvCxnSpPr>
          <p:spPr>
            <a:xfrm>
              <a:off x="1515412" y="274320"/>
              <a:ext cx="0" cy="1193548"/>
            </a:xfrm>
            <a:prstGeom prst="line">
              <a:avLst/>
            </a:prstGeom>
            <a:grpFill/>
            <a:ln w="50800" cap="flat" cmpd="sng" algn="ctr">
              <a:solidFill>
                <a:srgbClr val="282F39"/>
              </a:solidFill>
              <a:prstDash val="solid"/>
              <a:miter lim="800000"/>
            </a:ln>
            <a:effectLst/>
          </p:spPr>
        </p:cxnSp>
      </p:grpSp>
      <p:grpSp>
        <p:nvGrpSpPr>
          <p:cNvPr id="15" name="Group 14">
            <a:extLst>
              <a:ext uri="{FF2B5EF4-FFF2-40B4-BE49-F238E27FC236}">
                <a16:creationId xmlns:a16="http://schemas.microsoft.com/office/drawing/2014/main" id="{6360BD29-6338-4DDD-9B64-23A3A725437C}"/>
              </a:ext>
            </a:extLst>
          </p:cNvPr>
          <p:cNvGrpSpPr/>
          <p:nvPr/>
        </p:nvGrpSpPr>
        <p:grpSpPr>
          <a:xfrm>
            <a:off x="8183449" y="-39329"/>
            <a:ext cx="912621" cy="2431243"/>
            <a:chOff x="7571708" y="0"/>
            <a:chExt cx="1077358" cy="3287723"/>
          </a:xfrm>
          <a:solidFill>
            <a:srgbClr val="282F39"/>
          </a:solidFill>
        </p:grpSpPr>
        <p:grpSp>
          <p:nvGrpSpPr>
            <p:cNvPr id="16" name="Group 15">
              <a:extLst>
                <a:ext uri="{FF2B5EF4-FFF2-40B4-BE49-F238E27FC236}">
                  <a16:creationId xmlns:a16="http://schemas.microsoft.com/office/drawing/2014/main" id="{B1228F80-71FC-4D0E-85DB-BCCCDC3D1D10}"/>
                </a:ext>
              </a:extLst>
            </p:cNvPr>
            <p:cNvGrpSpPr/>
            <p:nvPr/>
          </p:nvGrpSpPr>
          <p:grpSpPr>
            <a:xfrm>
              <a:off x="7571708" y="1497060"/>
              <a:ext cx="1077358" cy="1790663"/>
              <a:chOff x="10268256" y="991107"/>
              <a:chExt cx="1077358" cy="1790663"/>
            </a:xfrm>
            <a:grpFill/>
          </p:grpSpPr>
          <p:sp>
            <p:nvSpPr>
              <p:cNvPr id="18" name="Freeform 5">
                <a:extLst>
                  <a:ext uri="{FF2B5EF4-FFF2-40B4-BE49-F238E27FC236}">
                    <a16:creationId xmlns:a16="http://schemas.microsoft.com/office/drawing/2014/main" id="{E37EF20F-708A-42DE-839D-7EED36AFAD98}"/>
                  </a:ext>
                </a:extLst>
              </p:cNvPr>
              <p:cNvSpPr>
                <a:spLocks noEditPoints="1"/>
              </p:cNvSpPr>
              <p:nvPr/>
            </p:nvSpPr>
            <p:spPr bwMode="auto">
              <a:xfrm rot="10800000">
                <a:off x="10268256" y="991107"/>
                <a:ext cx="1077358" cy="1790663"/>
              </a:xfrm>
              <a:custGeom>
                <a:avLst/>
                <a:gdLst>
                  <a:gd name="T0" fmla="*/ 674 w 750"/>
                  <a:gd name="T1" fmla="*/ 602 h 1237"/>
                  <a:gd name="T2" fmla="*/ 750 w 750"/>
                  <a:gd name="T3" fmla="*/ 376 h 1237"/>
                  <a:gd name="T4" fmla="*/ 638 w 750"/>
                  <a:gd name="T5" fmla="*/ 110 h 1237"/>
                  <a:gd name="T6" fmla="*/ 370 w 750"/>
                  <a:gd name="T7" fmla="*/ 2 h 1237"/>
                  <a:gd name="T8" fmla="*/ 110 w 750"/>
                  <a:gd name="T9" fmla="*/ 112 h 1237"/>
                  <a:gd name="T10" fmla="*/ 1 w 750"/>
                  <a:gd name="T11" fmla="*/ 373 h 1237"/>
                  <a:gd name="T12" fmla="*/ 77 w 750"/>
                  <a:gd name="T13" fmla="*/ 603 h 1237"/>
                  <a:gd name="T14" fmla="*/ 205 w 750"/>
                  <a:gd name="T15" fmla="*/ 976 h 1237"/>
                  <a:gd name="T16" fmla="*/ 205 w 750"/>
                  <a:gd name="T17" fmla="*/ 1120 h 1237"/>
                  <a:gd name="T18" fmla="*/ 321 w 750"/>
                  <a:gd name="T19" fmla="*/ 1237 h 1237"/>
                  <a:gd name="T20" fmla="*/ 430 w 750"/>
                  <a:gd name="T21" fmla="*/ 1237 h 1237"/>
                  <a:gd name="T22" fmla="*/ 546 w 750"/>
                  <a:gd name="T23" fmla="*/ 1120 h 1237"/>
                  <a:gd name="T24" fmla="*/ 546 w 750"/>
                  <a:gd name="T25" fmla="*/ 976 h 1237"/>
                  <a:gd name="T26" fmla="*/ 674 w 750"/>
                  <a:gd name="T27" fmla="*/ 602 h 1237"/>
                  <a:gd name="T28" fmla="*/ 116 w 750"/>
                  <a:gd name="T29" fmla="*/ 574 h 1237"/>
                  <a:gd name="T30" fmla="*/ 49 w 750"/>
                  <a:gd name="T31" fmla="*/ 373 h 1237"/>
                  <a:gd name="T32" fmla="*/ 371 w 750"/>
                  <a:gd name="T33" fmla="*/ 50 h 1237"/>
                  <a:gd name="T34" fmla="*/ 605 w 750"/>
                  <a:gd name="T35" fmla="*/ 144 h 1237"/>
                  <a:gd name="T36" fmla="*/ 702 w 750"/>
                  <a:gd name="T37" fmla="*/ 376 h 1237"/>
                  <a:gd name="T38" fmla="*/ 636 w 750"/>
                  <a:gd name="T39" fmla="*/ 573 h 1237"/>
                  <a:gd name="T40" fmla="*/ 498 w 750"/>
                  <a:gd name="T41" fmla="*/ 967 h 1237"/>
                  <a:gd name="T42" fmla="*/ 253 w 750"/>
                  <a:gd name="T43" fmla="*/ 967 h 1237"/>
                  <a:gd name="T44" fmla="*/ 116 w 750"/>
                  <a:gd name="T45" fmla="*/ 574 h 1237"/>
                  <a:gd name="T46" fmla="*/ 253 w 750"/>
                  <a:gd name="T47" fmla="*/ 1104 h 1237"/>
                  <a:gd name="T48" fmla="*/ 253 w 750"/>
                  <a:gd name="T49" fmla="*/ 1085 h 1237"/>
                  <a:gd name="T50" fmla="*/ 498 w 750"/>
                  <a:gd name="T51" fmla="*/ 1113 h 1237"/>
                  <a:gd name="T52" fmla="*/ 498 w 750"/>
                  <a:gd name="T53" fmla="*/ 1120 h 1237"/>
                  <a:gd name="T54" fmla="*/ 497 w 750"/>
                  <a:gd name="T55" fmla="*/ 1132 h 1237"/>
                  <a:gd name="T56" fmla="*/ 253 w 750"/>
                  <a:gd name="T57" fmla="*/ 1104 h 1237"/>
                  <a:gd name="T58" fmla="*/ 253 w 750"/>
                  <a:gd name="T59" fmla="*/ 1036 h 1237"/>
                  <a:gd name="T60" fmla="*/ 253 w 750"/>
                  <a:gd name="T61" fmla="*/ 1015 h 1237"/>
                  <a:gd name="T62" fmla="*/ 498 w 750"/>
                  <a:gd name="T63" fmla="*/ 1015 h 1237"/>
                  <a:gd name="T64" fmla="*/ 498 w 750"/>
                  <a:gd name="T65" fmla="*/ 1064 h 1237"/>
                  <a:gd name="T66" fmla="*/ 253 w 750"/>
                  <a:gd name="T67" fmla="*/ 1036 h 1237"/>
                  <a:gd name="T68" fmla="*/ 321 w 750"/>
                  <a:gd name="T69" fmla="*/ 1189 h 1237"/>
                  <a:gd name="T70" fmla="*/ 262 w 750"/>
                  <a:gd name="T71" fmla="*/ 1153 h 1237"/>
                  <a:gd name="T72" fmla="*/ 468 w 750"/>
                  <a:gd name="T73" fmla="*/ 1177 h 1237"/>
                  <a:gd name="T74" fmla="*/ 430 w 750"/>
                  <a:gd name="T75" fmla="*/ 1189 h 1237"/>
                  <a:gd name="T76" fmla="*/ 321 w 750"/>
                  <a:gd name="T77" fmla="*/ 1189 h 1237"/>
                  <a:gd name="T78" fmla="*/ 321 w 750"/>
                  <a:gd name="T79" fmla="*/ 1189 h 1237"/>
                  <a:gd name="T80" fmla="*/ 321 w 750"/>
                  <a:gd name="T81" fmla="*/ 1189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674" y="602"/>
                    </a:moveTo>
                    <a:cubicBezTo>
                      <a:pt x="724" y="537"/>
                      <a:pt x="750" y="459"/>
                      <a:pt x="750" y="376"/>
                    </a:cubicBezTo>
                    <a:cubicBezTo>
                      <a:pt x="750" y="275"/>
                      <a:pt x="710" y="180"/>
                      <a:pt x="638" y="110"/>
                    </a:cubicBezTo>
                    <a:cubicBezTo>
                      <a:pt x="566" y="39"/>
                      <a:pt x="471" y="0"/>
                      <a:pt x="370" y="2"/>
                    </a:cubicBezTo>
                    <a:cubicBezTo>
                      <a:pt x="272" y="3"/>
                      <a:pt x="180" y="42"/>
                      <a:pt x="110" y="112"/>
                    </a:cubicBezTo>
                    <a:cubicBezTo>
                      <a:pt x="41" y="182"/>
                      <a:pt x="2" y="275"/>
                      <a:pt x="1" y="373"/>
                    </a:cubicBezTo>
                    <a:cubicBezTo>
                      <a:pt x="0" y="457"/>
                      <a:pt x="27" y="536"/>
                      <a:pt x="77" y="603"/>
                    </a:cubicBezTo>
                    <a:cubicBezTo>
                      <a:pt x="160" y="711"/>
                      <a:pt x="205" y="843"/>
                      <a:pt x="205" y="976"/>
                    </a:cubicBezTo>
                    <a:cubicBezTo>
                      <a:pt x="205" y="1120"/>
                      <a:pt x="205" y="1120"/>
                      <a:pt x="205" y="1120"/>
                    </a:cubicBezTo>
                    <a:cubicBezTo>
                      <a:pt x="205" y="1185"/>
                      <a:pt x="257" y="1237"/>
                      <a:pt x="321" y="1237"/>
                    </a:cubicBezTo>
                    <a:cubicBezTo>
                      <a:pt x="430" y="1237"/>
                      <a:pt x="430" y="1237"/>
                      <a:pt x="430" y="1237"/>
                    </a:cubicBezTo>
                    <a:cubicBezTo>
                      <a:pt x="494" y="1237"/>
                      <a:pt x="546" y="1185"/>
                      <a:pt x="546" y="1120"/>
                    </a:cubicBezTo>
                    <a:cubicBezTo>
                      <a:pt x="546" y="976"/>
                      <a:pt x="546" y="976"/>
                      <a:pt x="546" y="976"/>
                    </a:cubicBezTo>
                    <a:cubicBezTo>
                      <a:pt x="546" y="842"/>
                      <a:pt x="590" y="713"/>
                      <a:pt x="674" y="602"/>
                    </a:cubicBezTo>
                    <a:close/>
                    <a:moveTo>
                      <a:pt x="116" y="574"/>
                    </a:moveTo>
                    <a:cubicBezTo>
                      <a:pt x="71" y="516"/>
                      <a:pt x="48" y="446"/>
                      <a:pt x="49" y="373"/>
                    </a:cubicBezTo>
                    <a:cubicBezTo>
                      <a:pt x="51" y="197"/>
                      <a:pt x="195" y="52"/>
                      <a:pt x="371" y="50"/>
                    </a:cubicBezTo>
                    <a:cubicBezTo>
                      <a:pt x="459" y="49"/>
                      <a:pt x="542" y="82"/>
                      <a:pt x="605" y="144"/>
                    </a:cubicBezTo>
                    <a:cubicBezTo>
                      <a:pt x="667" y="206"/>
                      <a:pt x="702" y="288"/>
                      <a:pt x="702" y="376"/>
                    </a:cubicBezTo>
                    <a:cubicBezTo>
                      <a:pt x="702" y="448"/>
                      <a:pt x="679" y="516"/>
                      <a:pt x="636" y="573"/>
                    </a:cubicBezTo>
                    <a:cubicBezTo>
                      <a:pt x="547" y="690"/>
                      <a:pt x="500" y="825"/>
                      <a:pt x="498" y="967"/>
                    </a:cubicBezTo>
                    <a:cubicBezTo>
                      <a:pt x="253" y="967"/>
                      <a:pt x="253" y="967"/>
                      <a:pt x="253" y="967"/>
                    </a:cubicBezTo>
                    <a:cubicBezTo>
                      <a:pt x="251" y="827"/>
                      <a:pt x="202" y="688"/>
                      <a:pt x="116" y="574"/>
                    </a:cubicBezTo>
                    <a:close/>
                    <a:moveTo>
                      <a:pt x="253" y="1104"/>
                    </a:moveTo>
                    <a:cubicBezTo>
                      <a:pt x="253" y="1085"/>
                      <a:pt x="253" y="1085"/>
                      <a:pt x="253" y="1085"/>
                    </a:cubicBezTo>
                    <a:cubicBezTo>
                      <a:pt x="498" y="1113"/>
                      <a:pt x="498" y="1113"/>
                      <a:pt x="498" y="1113"/>
                    </a:cubicBezTo>
                    <a:cubicBezTo>
                      <a:pt x="498" y="1120"/>
                      <a:pt x="498" y="1120"/>
                      <a:pt x="498" y="1120"/>
                    </a:cubicBezTo>
                    <a:cubicBezTo>
                      <a:pt x="498" y="1124"/>
                      <a:pt x="498" y="1128"/>
                      <a:pt x="497" y="1132"/>
                    </a:cubicBezTo>
                    <a:lnTo>
                      <a:pt x="253" y="1104"/>
                    </a:lnTo>
                    <a:close/>
                    <a:moveTo>
                      <a:pt x="253" y="1036"/>
                    </a:moveTo>
                    <a:cubicBezTo>
                      <a:pt x="253" y="1015"/>
                      <a:pt x="253" y="1015"/>
                      <a:pt x="253" y="1015"/>
                    </a:cubicBezTo>
                    <a:cubicBezTo>
                      <a:pt x="498" y="1015"/>
                      <a:pt x="498" y="1015"/>
                      <a:pt x="498" y="1015"/>
                    </a:cubicBezTo>
                    <a:cubicBezTo>
                      <a:pt x="498" y="1064"/>
                      <a:pt x="498" y="1064"/>
                      <a:pt x="498" y="1064"/>
                    </a:cubicBezTo>
                    <a:lnTo>
                      <a:pt x="253" y="1036"/>
                    </a:lnTo>
                    <a:close/>
                    <a:moveTo>
                      <a:pt x="321" y="1189"/>
                    </a:moveTo>
                    <a:cubicBezTo>
                      <a:pt x="296" y="1189"/>
                      <a:pt x="273" y="1174"/>
                      <a:pt x="262" y="1153"/>
                    </a:cubicBezTo>
                    <a:cubicBezTo>
                      <a:pt x="468" y="1177"/>
                      <a:pt x="468" y="1177"/>
                      <a:pt x="468" y="1177"/>
                    </a:cubicBezTo>
                    <a:cubicBezTo>
                      <a:pt x="457" y="1184"/>
                      <a:pt x="444" y="1189"/>
                      <a:pt x="430" y="1189"/>
                    </a:cubicBezTo>
                    <a:lnTo>
                      <a:pt x="321" y="1189"/>
                    </a:lnTo>
                    <a:close/>
                    <a:moveTo>
                      <a:pt x="321" y="1189"/>
                    </a:moveTo>
                    <a:cubicBezTo>
                      <a:pt x="321" y="1189"/>
                      <a:pt x="321" y="1189"/>
                      <a:pt x="321" y="1189"/>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7A7D">
                      <a:lumMod val="60000"/>
                      <a:lumOff val="40000"/>
                    </a:srgbClr>
                  </a:solidFill>
                  <a:effectLst/>
                  <a:uLnTx/>
                  <a:uFillTx/>
                </a:endParaRPr>
              </a:p>
            </p:txBody>
          </p:sp>
          <p:sp>
            <p:nvSpPr>
              <p:cNvPr id="19" name="Freeform 6">
                <a:extLst>
                  <a:ext uri="{FF2B5EF4-FFF2-40B4-BE49-F238E27FC236}">
                    <a16:creationId xmlns:a16="http://schemas.microsoft.com/office/drawing/2014/main" id="{11F34CF0-99DE-4CFD-B102-301151FB4130}"/>
                  </a:ext>
                </a:extLst>
              </p:cNvPr>
              <p:cNvSpPr>
                <a:spLocks noEditPoints="1"/>
              </p:cNvSpPr>
              <p:nvPr/>
            </p:nvSpPr>
            <p:spPr bwMode="auto">
              <a:xfrm rot="10800000">
                <a:off x="11144278" y="2144889"/>
                <a:ext cx="76425" cy="129842"/>
              </a:xfrm>
              <a:custGeom>
                <a:avLst/>
                <a:gdLst>
                  <a:gd name="T0" fmla="*/ 51 w 53"/>
                  <a:gd name="T1" fmla="*/ 62 h 90"/>
                  <a:gd name="T2" fmla="*/ 48 w 53"/>
                  <a:gd name="T3" fmla="*/ 24 h 90"/>
                  <a:gd name="T4" fmla="*/ 25 w 53"/>
                  <a:gd name="T5" fmla="*/ 0 h 90"/>
                  <a:gd name="T6" fmla="*/ 0 w 53"/>
                  <a:gd name="T7" fmla="*/ 23 h 90"/>
                  <a:gd name="T8" fmla="*/ 4 w 53"/>
                  <a:gd name="T9" fmla="*/ 69 h 90"/>
                  <a:gd name="T10" fmla="*/ 27 w 53"/>
                  <a:gd name="T11" fmla="*/ 90 h 90"/>
                  <a:gd name="T12" fmla="*/ 31 w 53"/>
                  <a:gd name="T13" fmla="*/ 90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49" y="50"/>
                      <a:pt x="48" y="37"/>
                      <a:pt x="48" y="24"/>
                    </a:cubicBezTo>
                    <a:cubicBezTo>
                      <a:pt x="49" y="11"/>
                      <a:pt x="38" y="0"/>
                      <a:pt x="25" y="0"/>
                    </a:cubicBezTo>
                    <a:cubicBezTo>
                      <a:pt x="11" y="0"/>
                      <a:pt x="1" y="10"/>
                      <a:pt x="0" y="23"/>
                    </a:cubicBezTo>
                    <a:cubicBezTo>
                      <a:pt x="0" y="39"/>
                      <a:pt x="1" y="54"/>
                      <a:pt x="4" y="69"/>
                    </a:cubicBezTo>
                    <a:cubicBezTo>
                      <a:pt x="5" y="81"/>
                      <a:pt x="16" y="90"/>
                      <a:pt x="27" y="90"/>
                    </a:cubicBezTo>
                    <a:cubicBezTo>
                      <a:pt x="28" y="90"/>
                      <a:pt x="30" y="90"/>
                      <a:pt x="31" y="90"/>
                    </a:cubicBezTo>
                    <a:cubicBezTo>
                      <a:pt x="44" y="88"/>
                      <a:pt x="53" y="75"/>
                      <a:pt x="51" y="62"/>
                    </a:cubicBezTo>
                    <a:close/>
                    <a:moveTo>
                      <a:pt x="51" y="62"/>
                    </a:moveTo>
                    <a:cubicBezTo>
                      <a:pt x="51" y="62"/>
                      <a:pt x="51" y="62"/>
                      <a:pt x="51" y="62"/>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0" name="Freeform 7">
                <a:extLst>
                  <a:ext uri="{FF2B5EF4-FFF2-40B4-BE49-F238E27FC236}">
                    <a16:creationId xmlns:a16="http://schemas.microsoft.com/office/drawing/2014/main" id="{FCB66627-07D1-4181-B25D-ED7D6A005FAA}"/>
                  </a:ext>
                </a:extLst>
              </p:cNvPr>
              <p:cNvSpPr>
                <a:spLocks noEditPoints="1"/>
              </p:cNvSpPr>
              <p:nvPr/>
            </p:nvSpPr>
            <p:spPr bwMode="auto">
              <a:xfrm rot="10800000">
                <a:off x="10905961" y="1656750"/>
                <a:ext cx="276940" cy="444584"/>
              </a:xfrm>
              <a:custGeom>
                <a:avLst/>
                <a:gdLst>
                  <a:gd name="T0" fmla="*/ 166 w 193"/>
                  <a:gd name="T1" fmla="*/ 307 h 307"/>
                  <a:gd name="T2" fmla="*/ 174 w 193"/>
                  <a:gd name="T3" fmla="*/ 306 h 307"/>
                  <a:gd name="T4" fmla="*/ 189 w 193"/>
                  <a:gd name="T5" fmla="*/ 275 h 307"/>
                  <a:gd name="T6" fmla="*/ 71 w 193"/>
                  <a:gd name="T7" fmla="*/ 51 h 307"/>
                  <a:gd name="T8" fmla="*/ 49 w 193"/>
                  <a:gd name="T9" fmla="*/ 16 h 307"/>
                  <a:gd name="T10" fmla="*/ 16 w 193"/>
                  <a:gd name="T11" fmla="*/ 6 h 307"/>
                  <a:gd name="T12" fmla="*/ 6 w 193"/>
                  <a:gd name="T13" fmla="*/ 38 h 307"/>
                  <a:gd name="T14" fmla="*/ 33 w 193"/>
                  <a:gd name="T15" fmla="*/ 80 h 307"/>
                  <a:gd name="T16" fmla="*/ 143 w 193"/>
                  <a:gd name="T17" fmla="*/ 290 h 307"/>
                  <a:gd name="T18" fmla="*/ 166 w 193"/>
                  <a:gd name="T19" fmla="*/ 307 h 307"/>
                  <a:gd name="T20" fmla="*/ 166 w 193"/>
                  <a:gd name="T21" fmla="*/ 307 h 307"/>
                  <a:gd name="T22" fmla="*/ 166 w 193"/>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66" y="307"/>
                    </a:moveTo>
                    <a:cubicBezTo>
                      <a:pt x="169" y="307"/>
                      <a:pt x="171" y="306"/>
                      <a:pt x="174" y="306"/>
                    </a:cubicBezTo>
                    <a:cubicBezTo>
                      <a:pt x="186" y="301"/>
                      <a:pt x="193" y="288"/>
                      <a:pt x="189" y="275"/>
                    </a:cubicBezTo>
                    <a:cubicBezTo>
                      <a:pt x="162" y="194"/>
                      <a:pt x="123" y="119"/>
                      <a:pt x="71" y="51"/>
                    </a:cubicBezTo>
                    <a:cubicBezTo>
                      <a:pt x="63" y="40"/>
                      <a:pt x="55" y="28"/>
                      <a:pt x="49" y="16"/>
                    </a:cubicBezTo>
                    <a:cubicBezTo>
                      <a:pt x="43" y="4"/>
                      <a:pt x="28" y="0"/>
                      <a:pt x="16" y="6"/>
                    </a:cubicBezTo>
                    <a:cubicBezTo>
                      <a:pt x="5" y="12"/>
                      <a:pt x="0" y="26"/>
                      <a:pt x="6" y="38"/>
                    </a:cubicBezTo>
                    <a:cubicBezTo>
                      <a:pt x="14" y="53"/>
                      <a:pt x="23" y="67"/>
                      <a:pt x="33" y="80"/>
                    </a:cubicBezTo>
                    <a:cubicBezTo>
                      <a:pt x="81" y="144"/>
                      <a:pt x="119" y="215"/>
                      <a:pt x="143" y="290"/>
                    </a:cubicBezTo>
                    <a:cubicBezTo>
                      <a:pt x="147" y="300"/>
                      <a:pt x="156" y="307"/>
                      <a:pt x="166" y="307"/>
                    </a:cubicBezTo>
                    <a:close/>
                    <a:moveTo>
                      <a:pt x="166" y="307"/>
                    </a:moveTo>
                    <a:cubicBezTo>
                      <a:pt x="166" y="307"/>
                      <a:pt x="166" y="307"/>
                      <a:pt x="166" y="307"/>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1" name="Freeform 8">
                <a:extLst>
                  <a:ext uri="{FF2B5EF4-FFF2-40B4-BE49-F238E27FC236}">
                    <a16:creationId xmlns:a16="http://schemas.microsoft.com/office/drawing/2014/main" id="{14EFCFE0-F96C-4DA2-9BCF-7FC80DC59E89}"/>
                  </a:ext>
                </a:extLst>
              </p:cNvPr>
              <p:cNvSpPr>
                <a:spLocks noEditPoints="1"/>
              </p:cNvSpPr>
              <p:nvPr/>
            </p:nvSpPr>
            <p:spPr bwMode="auto">
              <a:xfrm rot="10800000">
                <a:off x="10418642" y="1972315"/>
                <a:ext cx="124090" cy="153674"/>
              </a:xfrm>
              <a:custGeom>
                <a:avLst/>
                <a:gdLst>
                  <a:gd name="T0" fmla="*/ 69 w 86"/>
                  <a:gd name="T1" fmla="*/ 5 h 106"/>
                  <a:gd name="T2" fmla="*/ 37 w 86"/>
                  <a:gd name="T3" fmla="*/ 18 h 106"/>
                  <a:gd name="T4" fmla="*/ 8 w 86"/>
                  <a:gd name="T5" fmla="*/ 68 h 106"/>
                  <a:gd name="T6" fmla="*/ 12 w 86"/>
                  <a:gd name="T7" fmla="*/ 102 h 106"/>
                  <a:gd name="T8" fmla="*/ 27 w 86"/>
                  <a:gd name="T9" fmla="*/ 106 h 106"/>
                  <a:gd name="T10" fmla="*/ 46 w 86"/>
                  <a:gd name="T11" fmla="*/ 97 h 106"/>
                  <a:gd name="T12" fmla="*/ 81 w 86"/>
                  <a:gd name="T13" fmla="*/ 37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56" y="0"/>
                      <a:pt x="42" y="6"/>
                      <a:pt x="37" y="18"/>
                    </a:cubicBezTo>
                    <a:cubicBezTo>
                      <a:pt x="29" y="36"/>
                      <a:pt x="20" y="52"/>
                      <a:pt x="8" y="68"/>
                    </a:cubicBezTo>
                    <a:cubicBezTo>
                      <a:pt x="0" y="79"/>
                      <a:pt x="2" y="94"/>
                      <a:pt x="12" y="102"/>
                    </a:cubicBezTo>
                    <a:cubicBezTo>
                      <a:pt x="17" y="105"/>
                      <a:pt x="22" y="106"/>
                      <a:pt x="27" y="106"/>
                    </a:cubicBezTo>
                    <a:cubicBezTo>
                      <a:pt x="34" y="106"/>
                      <a:pt x="41" y="103"/>
                      <a:pt x="46" y="97"/>
                    </a:cubicBezTo>
                    <a:cubicBezTo>
                      <a:pt x="60" y="78"/>
                      <a:pt x="72" y="58"/>
                      <a:pt x="81" y="37"/>
                    </a:cubicBezTo>
                    <a:cubicBezTo>
                      <a:pt x="86" y="25"/>
                      <a:pt x="81" y="11"/>
                      <a:pt x="69" y="5"/>
                    </a:cubicBezTo>
                    <a:close/>
                    <a:moveTo>
                      <a:pt x="69" y="5"/>
                    </a:moveTo>
                    <a:cubicBezTo>
                      <a:pt x="69" y="5"/>
                      <a:pt x="69" y="5"/>
                      <a:pt x="69" y="5"/>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2" name="Freeform 9">
                <a:extLst>
                  <a:ext uri="{FF2B5EF4-FFF2-40B4-BE49-F238E27FC236}">
                    <a16:creationId xmlns:a16="http://schemas.microsoft.com/office/drawing/2014/main" id="{D5EC3925-0286-4C32-BC15-1413710FC5BB}"/>
                  </a:ext>
                </a:extLst>
              </p:cNvPr>
              <p:cNvSpPr>
                <a:spLocks noEditPoints="1"/>
              </p:cNvSpPr>
              <p:nvPr/>
            </p:nvSpPr>
            <p:spPr bwMode="auto">
              <a:xfrm rot="10800000">
                <a:off x="10393167" y="2166256"/>
                <a:ext cx="447872" cy="488139"/>
              </a:xfrm>
              <a:custGeom>
                <a:avLst/>
                <a:gdLst>
                  <a:gd name="T0" fmla="*/ 24 w 312"/>
                  <a:gd name="T1" fmla="*/ 48 h 337"/>
                  <a:gd name="T2" fmla="*/ 264 w 312"/>
                  <a:gd name="T3" fmla="*/ 288 h 337"/>
                  <a:gd name="T4" fmla="*/ 263 w 312"/>
                  <a:gd name="T5" fmla="*/ 311 h 337"/>
                  <a:gd name="T6" fmla="*/ 285 w 312"/>
                  <a:gd name="T7" fmla="*/ 337 h 337"/>
                  <a:gd name="T8" fmla="*/ 287 w 312"/>
                  <a:gd name="T9" fmla="*/ 337 h 337"/>
                  <a:gd name="T10" fmla="*/ 311 w 312"/>
                  <a:gd name="T11" fmla="*/ 315 h 337"/>
                  <a:gd name="T12" fmla="*/ 312 w 312"/>
                  <a:gd name="T13" fmla="*/ 288 h 337"/>
                  <a:gd name="T14" fmla="*/ 24 w 312"/>
                  <a:gd name="T15" fmla="*/ 0 h 337"/>
                  <a:gd name="T16" fmla="*/ 0 w 312"/>
                  <a:gd name="T17" fmla="*/ 24 h 337"/>
                  <a:gd name="T18" fmla="*/ 24 w 312"/>
                  <a:gd name="T19" fmla="*/ 48 h 337"/>
                  <a:gd name="T20" fmla="*/ 24 w 312"/>
                  <a:gd name="T21" fmla="*/ 48 h 337"/>
                  <a:gd name="T22" fmla="*/ 24 w 312"/>
                  <a:gd name="T23" fmla="*/ 4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24" y="48"/>
                    </a:moveTo>
                    <a:cubicBezTo>
                      <a:pt x="157" y="48"/>
                      <a:pt x="264" y="156"/>
                      <a:pt x="264" y="288"/>
                    </a:cubicBezTo>
                    <a:cubicBezTo>
                      <a:pt x="264" y="296"/>
                      <a:pt x="264" y="303"/>
                      <a:pt x="263" y="311"/>
                    </a:cubicBezTo>
                    <a:cubicBezTo>
                      <a:pt x="262" y="324"/>
                      <a:pt x="272" y="336"/>
                      <a:pt x="285" y="337"/>
                    </a:cubicBezTo>
                    <a:cubicBezTo>
                      <a:pt x="286" y="337"/>
                      <a:pt x="287" y="337"/>
                      <a:pt x="287" y="337"/>
                    </a:cubicBezTo>
                    <a:cubicBezTo>
                      <a:pt x="300" y="337"/>
                      <a:pt x="310" y="328"/>
                      <a:pt x="311" y="315"/>
                    </a:cubicBezTo>
                    <a:cubicBezTo>
                      <a:pt x="312" y="306"/>
                      <a:pt x="312" y="297"/>
                      <a:pt x="312" y="288"/>
                    </a:cubicBezTo>
                    <a:cubicBezTo>
                      <a:pt x="312" y="129"/>
                      <a:pt x="183" y="0"/>
                      <a:pt x="24" y="0"/>
                    </a:cubicBezTo>
                    <a:cubicBezTo>
                      <a:pt x="11" y="0"/>
                      <a:pt x="0" y="11"/>
                      <a:pt x="0" y="24"/>
                    </a:cubicBezTo>
                    <a:cubicBezTo>
                      <a:pt x="0" y="37"/>
                      <a:pt x="11" y="48"/>
                      <a:pt x="24" y="48"/>
                    </a:cubicBezTo>
                    <a:close/>
                    <a:moveTo>
                      <a:pt x="24" y="48"/>
                    </a:moveTo>
                    <a:cubicBezTo>
                      <a:pt x="24" y="48"/>
                      <a:pt x="24" y="48"/>
                      <a:pt x="24" y="48"/>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grpSp>
        <p:cxnSp>
          <p:nvCxnSpPr>
            <p:cNvPr id="17" name="Straight Connector 16">
              <a:extLst>
                <a:ext uri="{FF2B5EF4-FFF2-40B4-BE49-F238E27FC236}">
                  <a16:creationId xmlns:a16="http://schemas.microsoft.com/office/drawing/2014/main" id="{D31118D3-D5B7-4CB7-A32F-487CC8C58B38}"/>
                </a:ext>
              </a:extLst>
            </p:cNvPr>
            <p:cNvCxnSpPr>
              <a:cxnSpLocks/>
            </p:cNvCxnSpPr>
            <p:nvPr/>
          </p:nvCxnSpPr>
          <p:spPr>
            <a:xfrm>
              <a:off x="8106712" y="0"/>
              <a:ext cx="0" cy="1548440"/>
            </a:xfrm>
            <a:prstGeom prst="line">
              <a:avLst/>
            </a:prstGeom>
            <a:grpFill/>
            <a:ln w="50800" cap="flat" cmpd="sng" algn="ctr">
              <a:solidFill>
                <a:srgbClr val="282F39"/>
              </a:solidFill>
              <a:prstDash val="solid"/>
              <a:miter lim="800000"/>
            </a:ln>
            <a:effectLst/>
          </p:spPr>
        </p:cxnSp>
      </p:grpSp>
      <p:grpSp>
        <p:nvGrpSpPr>
          <p:cNvPr id="23" name="Group 22">
            <a:extLst>
              <a:ext uri="{FF2B5EF4-FFF2-40B4-BE49-F238E27FC236}">
                <a16:creationId xmlns:a16="http://schemas.microsoft.com/office/drawing/2014/main" id="{797D98A6-74AD-4EB5-BB5C-98BFB53AC978}"/>
              </a:ext>
            </a:extLst>
          </p:cNvPr>
          <p:cNvGrpSpPr/>
          <p:nvPr/>
        </p:nvGrpSpPr>
        <p:grpSpPr>
          <a:xfrm>
            <a:off x="5917421" y="0"/>
            <a:ext cx="902225" cy="1639320"/>
            <a:chOff x="5844264" y="0"/>
            <a:chExt cx="902225" cy="2650842"/>
          </a:xfrm>
          <a:solidFill>
            <a:srgbClr val="282F39"/>
          </a:solidFill>
        </p:grpSpPr>
        <p:grpSp>
          <p:nvGrpSpPr>
            <p:cNvPr id="24" name="Group 23">
              <a:extLst>
                <a:ext uri="{FF2B5EF4-FFF2-40B4-BE49-F238E27FC236}">
                  <a16:creationId xmlns:a16="http://schemas.microsoft.com/office/drawing/2014/main" id="{2E7EEE5C-5F7E-4D61-9A39-27218020777F}"/>
                </a:ext>
              </a:extLst>
            </p:cNvPr>
            <p:cNvGrpSpPr/>
            <p:nvPr/>
          </p:nvGrpSpPr>
          <p:grpSpPr>
            <a:xfrm>
              <a:off x="5844264" y="1151265"/>
              <a:ext cx="902225" cy="1499577"/>
              <a:chOff x="10268256" y="991107"/>
              <a:chExt cx="1077358" cy="1790663"/>
            </a:xfrm>
            <a:grpFill/>
          </p:grpSpPr>
          <p:sp>
            <p:nvSpPr>
              <p:cNvPr id="26" name="Freeform 5">
                <a:extLst>
                  <a:ext uri="{FF2B5EF4-FFF2-40B4-BE49-F238E27FC236}">
                    <a16:creationId xmlns:a16="http://schemas.microsoft.com/office/drawing/2014/main" id="{15829FB2-5381-4D77-BDED-8604C6E3C8C5}"/>
                  </a:ext>
                </a:extLst>
              </p:cNvPr>
              <p:cNvSpPr>
                <a:spLocks noEditPoints="1"/>
              </p:cNvSpPr>
              <p:nvPr/>
            </p:nvSpPr>
            <p:spPr bwMode="auto">
              <a:xfrm rot="10800000">
                <a:off x="10268256" y="991107"/>
                <a:ext cx="1077358" cy="1790663"/>
              </a:xfrm>
              <a:custGeom>
                <a:avLst/>
                <a:gdLst>
                  <a:gd name="T0" fmla="*/ 674 w 750"/>
                  <a:gd name="T1" fmla="*/ 602 h 1237"/>
                  <a:gd name="T2" fmla="*/ 750 w 750"/>
                  <a:gd name="T3" fmla="*/ 376 h 1237"/>
                  <a:gd name="T4" fmla="*/ 638 w 750"/>
                  <a:gd name="T5" fmla="*/ 110 h 1237"/>
                  <a:gd name="T6" fmla="*/ 370 w 750"/>
                  <a:gd name="T7" fmla="*/ 2 h 1237"/>
                  <a:gd name="T8" fmla="*/ 110 w 750"/>
                  <a:gd name="T9" fmla="*/ 112 h 1237"/>
                  <a:gd name="T10" fmla="*/ 1 w 750"/>
                  <a:gd name="T11" fmla="*/ 373 h 1237"/>
                  <a:gd name="T12" fmla="*/ 77 w 750"/>
                  <a:gd name="T13" fmla="*/ 603 h 1237"/>
                  <a:gd name="T14" fmla="*/ 205 w 750"/>
                  <a:gd name="T15" fmla="*/ 976 h 1237"/>
                  <a:gd name="T16" fmla="*/ 205 w 750"/>
                  <a:gd name="T17" fmla="*/ 1120 h 1237"/>
                  <a:gd name="T18" fmla="*/ 321 w 750"/>
                  <a:gd name="T19" fmla="*/ 1237 h 1237"/>
                  <a:gd name="T20" fmla="*/ 430 w 750"/>
                  <a:gd name="T21" fmla="*/ 1237 h 1237"/>
                  <a:gd name="T22" fmla="*/ 546 w 750"/>
                  <a:gd name="T23" fmla="*/ 1120 h 1237"/>
                  <a:gd name="T24" fmla="*/ 546 w 750"/>
                  <a:gd name="T25" fmla="*/ 976 h 1237"/>
                  <a:gd name="T26" fmla="*/ 674 w 750"/>
                  <a:gd name="T27" fmla="*/ 602 h 1237"/>
                  <a:gd name="T28" fmla="*/ 116 w 750"/>
                  <a:gd name="T29" fmla="*/ 574 h 1237"/>
                  <a:gd name="T30" fmla="*/ 49 w 750"/>
                  <a:gd name="T31" fmla="*/ 373 h 1237"/>
                  <a:gd name="T32" fmla="*/ 371 w 750"/>
                  <a:gd name="T33" fmla="*/ 50 h 1237"/>
                  <a:gd name="T34" fmla="*/ 605 w 750"/>
                  <a:gd name="T35" fmla="*/ 144 h 1237"/>
                  <a:gd name="T36" fmla="*/ 702 w 750"/>
                  <a:gd name="T37" fmla="*/ 376 h 1237"/>
                  <a:gd name="T38" fmla="*/ 636 w 750"/>
                  <a:gd name="T39" fmla="*/ 573 h 1237"/>
                  <a:gd name="T40" fmla="*/ 498 w 750"/>
                  <a:gd name="T41" fmla="*/ 967 h 1237"/>
                  <a:gd name="T42" fmla="*/ 253 w 750"/>
                  <a:gd name="T43" fmla="*/ 967 h 1237"/>
                  <a:gd name="T44" fmla="*/ 116 w 750"/>
                  <a:gd name="T45" fmla="*/ 574 h 1237"/>
                  <a:gd name="T46" fmla="*/ 253 w 750"/>
                  <a:gd name="T47" fmla="*/ 1104 h 1237"/>
                  <a:gd name="T48" fmla="*/ 253 w 750"/>
                  <a:gd name="T49" fmla="*/ 1085 h 1237"/>
                  <a:gd name="T50" fmla="*/ 498 w 750"/>
                  <a:gd name="T51" fmla="*/ 1113 h 1237"/>
                  <a:gd name="T52" fmla="*/ 498 w 750"/>
                  <a:gd name="T53" fmla="*/ 1120 h 1237"/>
                  <a:gd name="T54" fmla="*/ 497 w 750"/>
                  <a:gd name="T55" fmla="*/ 1132 h 1237"/>
                  <a:gd name="T56" fmla="*/ 253 w 750"/>
                  <a:gd name="T57" fmla="*/ 1104 h 1237"/>
                  <a:gd name="T58" fmla="*/ 253 w 750"/>
                  <a:gd name="T59" fmla="*/ 1036 h 1237"/>
                  <a:gd name="T60" fmla="*/ 253 w 750"/>
                  <a:gd name="T61" fmla="*/ 1015 h 1237"/>
                  <a:gd name="T62" fmla="*/ 498 w 750"/>
                  <a:gd name="T63" fmla="*/ 1015 h 1237"/>
                  <a:gd name="T64" fmla="*/ 498 w 750"/>
                  <a:gd name="T65" fmla="*/ 1064 h 1237"/>
                  <a:gd name="T66" fmla="*/ 253 w 750"/>
                  <a:gd name="T67" fmla="*/ 1036 h 1237"/>
                  <a:gd name="T68" fmla="*/ 321 w 750"/>
                  <a:gd name="T69" fmla="*/ 1189 h 1237"/>
                  <a:gd name="T70" fmla="*/ 262 w 750"/>
                  <a:gd name="T71" fmla="*/ 1153 h 1237"/>
                  <a:gd name="T72" fmla="*/ 468 w 750"/>
                  <a:gd name="T73" fmla="*/ 1177 h 1237"/>
                  <a:gd name="T74" fmla="*/ 430 w 750"/>
                  <a:gd name="T75" fmla="*/ 1189 h 1237"/>
                  <a:gd name="T76" fmla="*/ 321 w 750"/>
                  <a:gd name="T77" fmla="*/ 1189 h 1237"/>
                  <a:gd name="T78" fmla="*/ 321 w 750"/>
                  <a:gd name="T79" fmla="*/ 1189 h 1237"/>
                  <a:gd name="T80" fmla="*/ 321 w 750"/>
                  <a:gd name="T81" fmla="*/ 1189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674" y="602"/>
                    </a:moveTo>
                    <a:cubicBezTo>
                      <a:pt x="724" y="537"/>
                      <a:pt x="750" y="459"/>
                      <a:pt x="750" y="376"/>
                    </a:cubicBezTo>
                    <a:cubicBezTo>
                      <a:pt x="750" y="275"/>
                      <a:pt x="710" y="180"/>
                      <a:pt x="638" y="110"/>
                    </a:cubicBezTo>
                    <a:cubicBezTo>
                      <a:pt x="566" y="39"/>
                      <a:pt x="471" y="0"/>
                      <a:pt x="370" y="2"/>
                    </a:cubicBezTo>
                    <a:cubicBezTo>
                      <a:pt x="272" y="3"/>
                      <a:pt x="180" y="42"/>
                      <a:pt x="110" y="112"/>
                    </a:cubicBezTo>
                    <a:cubicBezTo>
                      <a:pt x="41" y="182"/>
                      <a:pt x="2" y="275"/>
                      <a:pt x="1" y="373"/>
                    </a:cubicBezTo>
                    <a:cubicBezTo>
                      <a:pt x="0" y="457"/>
                      <a:pt x="27" y="536"/>
                      <a:pt x="77" y="603"/>
                    </a:cubicBezTo>
                    <a:cubicBezTo>
                      <a:pt x="160" y="711"/>
                      <a:pt x="205" y="843"/>
                      <a:pt x="205" y="976"/>
                    </a:cubicBezTo>
                    <a:cubicBezTo>
                      <a:pt x="205" y="1120"/>
                      <a:pt x="205" y="1120"/>
                      <a:pt x="205" y="1120"/>
                    </a:cubicBezTo>
                    <a:cubicBezTo>
                      <a:pt x="205" y="1185"/>
                      <a:pt x="257" y="1237"/>
                      <a:pt x="321" y="1237"/>
                    </a:cubicBezTo>
                    <a:cubicBezTo>
                      <a:pt x="430" y="1237"/>
                      <a:pt x="430" y="1237"/>
                      <a:pt x="430" y="1237"/>
                    </a:cubicBezTo>
                    <a:cubicBezTo>
                      <a:pt x="494" y="1237"/>
                      <a:pt x="546" y="1185"/>
                      <a:pt x="546" y="1120"/>
                    </a:cubicBezTo>
                    <a:cubicBezTo>
                      <a:pt x="546" y="976"/>
                      <a:pt x="546" y="976"/>
                      <a:pt x="546" y="976"/>
                    </a:cubicBezTo>
                    <a:cubicBezTo>
                      <a:pt x="546" y="842"/>
                      <a:pt x="590" y="713"/>
                      <a:pt x="674" y="602"/>
                    </a:cubicBezTo>
                    <a:close/>
                    <a:moveTo>
                      <a:pt x="116" y="574"/>
                    </a:moveTo>
                    <a:cubicBezTo>
                      <a:pt x="71" y="516"/>
                      <a:pt x="48" y="446"/>
                      <a:pt x="49" y="373"/>
                    </a:cubicBezTo>
                    <a:cubicBezTo>
                      <a:pt x="51" y="197"/>
                      <a:pt x="195" y="52"/>
                      <a:pt x="371" y="50"/>
                    </a:cubicBezTo>
                    <a:cubicBezTo>
                      <a:pt x="459" y="49"/>
                      <a:pt x="542" y="82"/>
                      <a:pt x="605" y="144"/>
                    </a:cubicBezTo>
                    <a:cubicBezTo>
                      <a:pt x="667" y="206"/>
                      <a:pt x="702" y="288"/>
                      <a:pt x="702" y="376"/>
                    </a:cubicBezTo>
                    <a:cubicBezTo>
                      <a:pt x="702" y="448"/>
                      <a:pt x="679" y="516"/>
                      <a:pt x="636" y="573"/>
                    </a:cubicBezTo>
                    <a:cubicBezTo>
                      <a:pt x="547" y="690"/>
                      <a:pt x="500" y="825"/>
                      <a:pt x="498" y="967"/>
                    </a:cubicBezTo>
                    <a:cubicBezTo>
                      <a:pt x="253" y="967"/>
                      <a:pt x="253" y="967"/>
                      <a:pt x="253" y="967"/>
                    </a:cubicBezTo>
                    <a:cubicBezTo>
                      <a:pt x="251" y="827"/>
                      <a:pt x="202" y="688"/>
                      <a:pt x="116" y="574"/>
                    </a:cubicBezTo>
                    <a:close/>
                    <a:moveTo>
                      <a:pt x="253" y="1104"/>
                    </a:moveTo>
                    <a:cubicBezTo>
                      <a:pt x="253" y="1085"/>
                      <a:pt x="253" y="1085"/>
                      <a:pt x="253" y="1085"/>
                    </a:cubicBezTo>
                    <a:cubicBezTo>
                      <a:pt x="498" y="1113"/>
                      <a:pt x="498" y="1113"/>
                      <a:pt x="498" y="1113"/>
                    </a:cubicBezTo>
                    <a:cubicBezTo>
                      <a:pt x="498" y="1120"/>
                      <a:pt x="498" y="1120"/>
                      <a:pt x="498" y="1120"/>
                    </a:cubicBezTo>
                    <a:cubicBezTo>
                      <a:pt x="498" y="1124"/>
                      <a:pt x="498" y="1128"/>
                      <a:pt x="497" y="1132"/>
                    </a:cubicBezTo>
                    <a:lnTo>
                      <a:pt x="253" y="1104"/>
                    </a:lnTo>
                    <a:close/>
                    <a:moveTo>
                      <a:pt x="253" y="1036"/>
                    </a:moveTo>
                    <a:cubicBezTo>
                      <a:pt x="253" y="1015"/>
                      <a:pt x="253" y="1015"/>
                      <a:pt x="253" y="1015"/>
                    </a:cubicBezTo>
                    <a:cubicBezTo>
                      <a:pt x="498" y="1015"/>
                      <a:pt x="498" y="1015"/>
                      <a:pt x="498" y="1015"/>
                    </a:cubicBezTo>
                    <a:cubicBezTo>
                      <a:pt x="498" y="1064"/>
                      <a:pt x="498" y="1064"/>
                      <a:pt x="498" y="1064"/>
                    </a:cubicBezTo>
                    <a:lnTo>
                      <a:pt x="253" y="1036"/>
                    </a:lnTo>
                    <a:close/>
                    <a:moveTo>
                      <a:pt x="321" y="1189"/>
                    </a:moveTo>
                    <a:cubicBezTo>
                      <a:pt x="296" y="1189"/>
                      <a:pt x="273" y="1174"/>
                      <a:pt x="262" y="1153"/>
                    </a:cubicBezTo>
                    <a:cubicBezTo>
                      <a:pt x="468" y="1177"/>
                      <a:pt x="468" y="1177"/>
                      <a:pt x="468" y="1177"/>
                    </a:cubicBezTo>
                    <a:cubicBezTo>
                      <a:pt x="457" y="1184"/>
                      <a:pt x="444" y="1189"/>
                      <a:pt x="430" y="1189"/>
                    </a:cubicBezTo>
                    <a:lnTo>
                      <a:pt x="321" y="1189"/>
                    </a:lnTo>
                    <a:close/>
                    <a:moveTo>
                      <a:pt x="321" y="1189"/>
                    </a:moveTo>
                    <a:cubicBezTo>
                      <a:pt x="321" y="1189"/>
                      <a:pt x="321" y="1189"/>
                      <a:pt x="321" y="1189"/>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7A7D">
                      <a:lumMod val="60000"/>
                      <a:lumOff val="40000"/>
                    </a:srgbClr>
                  </a:solidFill>
                  <a:effectLst/>
                  <a:uLnTx/>
                  <a:uFillTx/>
                </a:endParaRPr>
              </a:p>
            </p:txBody>
          </p:sp>
          <p:sp>
            <p:nvSpPr>
              <p:cNvPr id="27" name="Freeform 6">
                <a:extLst>
                  <a:ext uri="{FF2B5EF4-FFF2-40B4-BE49-F238E27FC236}">
                    <a16:creationId xmlns:a16="http://schemas.microsoft.com/office/drawing/2014/main" id="{DBFA2542-CA30-48B3-AF49-39556D2B65BD}"/>
                  </a:ext>
                </a:extLst>
              </p:cNvPr>
              <p:cNvSpPr>
                <a:spLocks noEditPoints="1"/>
              </p:cNvSpPr>
              <p:nvPr/>
            </p:nvSpPr>
            <p:spPr bwMode="auto">
              <a:xfrm rot="10800000">
                <a:off x="11144278" y="2144889"/>
                <a:ext cx="76425" cy="129842"/>
              </a:xfrm>
              <a:custGeom>
                <a:avLst/>
                <a:gdLst>
                  <a:gd name="T0" fmla="*/ 51 w 53"/>
                  <a:gd name="T1" fmla="*/ 62 h 90"/>
                  <a:gd name="T2" fmla="*/ 48 w 53"/>
                  <a:gd name="T3" fmla="*/ 24 h 90"/>
                  <a:gd name="T4" fmla="*/ 25 w 53"/>
                  <a:gd name="T5" fmla="*/ 0 h 90"/>
                  <a:gd name="T6" fmla="*/ 0 w 53"/>
                  <a:gd name="T7" fmla="*/ 23 h 90"/>
                  <a:gd name="T8" fmla="*/ 4 w 53"/>
                  <a:gd name="T9" fmla="*/ 69 h 90"/>
                  <a:gd name="T10" fmla="*/ 27 w 53"/>
                  <a:gd name="T11" fmla="*/ 90 h 90"/>
                  <a:gd name="T12" fmla="*/ 31 w 53"/>
                  <a:gd name="T13" fmla="*/ 90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49" y="50"/>
                      <a:pt x="48" y="37"/>
                      <a:pt x="48" y="24"/>
                    </a:cubicBezTo>
                    <a:cubicBezTo>
                      <a:pt x="49" y="11"/>
                      <a:pt x="38" y="0"/>
                      <a:pt x="25" y="0"/>
                    </a:cubicBezTo>
                    <a:cubicBezTo>
                      <a:pt x="11" y="0"/>
                      <a:pt x="1" y="10"/>
                      <a:pt x="0" y="23"/>
                    </a:cubicBezTo>
                    <a:cubicBezTo>
                      <a:pt x="0" y="39"/>
                      <a:pt x="1" y="54"/>
                      <a:pt x="4" y="69"/>
                    </a:cubicBezTo>
                    <a:cubicBezTo>
                      <a:pt x="5" y="81"/>
                      <a:pt x="16" y="90"/>
                      <a:pt x="27" y="90"/>
                    </a:cubicBezTo>
                    <a:cubicBezTo>
                      <a:pt x="28" y="90"/>
                      <a:pt x="30" y="90"/>
                      <a:pt x="31" y="90"/>
                    </a:cubicBezTo>
                    <a:cubicBezTo>
                      <a:pt x="44" y="88"/>
                      <a:pt x="53" y="75"/>
                      <a:pt x="51" y="62"/>
                    </a:cubicBezTo>
                    <a:close/>
                    <a:moveTo>
                      <a:pt x="51" y="62"/>
                    </a:moveTo>
                    <a:cubicBezTo>
                      <a:pt x="51" y="62"/>
                      <a:pt x="51" y="62"/>
                      <a:pt x="51" y="62"/>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8" name="Freeform 7">
                <a:extLst>
                  <a:ext uri="{FF2B5EF4-FFF2-40B4-BE49-F238E27FC236}">
                    <a16:creationId xmlns:a16="http://schemas.microsoft.com/office/drawing/2014/main" id="{DD793059-AAA4-44EC-BFA0-607AB7ABC3C0}"/>
                  </a:ext>
                </a:extLst>
              </p:cNvPr>
              <p:cNvSpPr>
                <a:spLocks noEditPoints="1"/>
              </p:cNvSpPr>
              <p:nvPr/>
            </p:nvSpPr>
            <p:spPr bwMode="auto">
              <a:xfrm rot="10800000">
                <a:off x="10905961" y="1656750"/>
                <a:ext cx="276940" cy="444584"/>
              </a:xfrm>
              <a:custGeom>
                <a:avLst/>
                <a:gdLst>
                  <a:gd name="T0" fmla="*/ 166 w 193"/>
                  <a:gd name="T1" fmla="*/ 307 h 307"/>
                  <a:gd name="T2" fmla="*/ 174 w 193"/>
                  <a:gd name="T3" fmla="*/ 306 h 307"/>
                  <a:gd name="T4" fmla="*/ 189 w 193"/>
                  <a:gd name="T5" fmla="*/ 275 h 307"/>
                  <a:gd name="T6" fmla="*/ 71 w 193"/>
                  <a:gd name="T7" fmla="*/ 51 h 307"/>
                  <a:gd name="T8" fmla="*/ 49 w 193"/>
                  <a:gd name="T9" fmla="*/ 16 h 307"/>
                  <a:gd name="T10" fmla="*/ 16 w 193"/>
                  <a:gd name="T11" fmla="*/ 6 h 307"/>
                  <a:gd name="T12" fmla="*/ 6 w 193"/>
                  <a:gd name="T13" fmla="*/ 38 h 307"/>
                  <a:gd name="T14" fmla="*/ 33 w 193"/>
                  <a:gd name="T15" fmla="*/ 80 h 307"/>
                  <a:gd name="T16" fmla="*/ 143 w 193"/>
                  <a:gd name="T17" fmla="*/ 290 h 307"/>
                  <a:gd name="T18" fmla="*/ 166 w 193"/>
                  <a:gd name="T19" fmla="*/ 307 h 307"/>
                  <a:gd name="T20" fmla="*/ 166 w 193"/>
                  <a:gd name="T21" fmla="*/ 307 h 307"/>
                  <a:gd name="T22" fmla="*/ 166 w 193"/>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66" y="307"/>
                    </a:moveTo>
                    <a:cubicBezTo>
                      <a:pt x="169" y="307"/>
                      <a:pt x="171" y="306"/>
                      <a:pt x="174" y="306"/>
                    </a:cubicBezTo>
                    <a:cubicBezTo>
                      <a:pt x="186" y="301"/>
                      <a:pt x="193" y="288"/>
                      <a:pt x="189" y="275"/>
                    </a:cubicBezTo>
                    <a:cubicBezTo>
                      <a:pt x="162" y="194"/>
                      <a:pt x="123" y="119"/>
                      <a:pt x="71" y="51"/>
                    </a:cubicBezTo>
                    <a:cubicBezTo>
                      <a:pt x="63" y="40"/>
                      <a:pt x="55" y="28"/>
                      <a:pt x="49" y="16"/>
                    </a:cubicBezTo>
                    <a:cubicBezTo>
                      <a:pt x="43" y="4"/>
                      <a:pt x="28" y="0"/>
                      <a:pt x="16" y="6"/>
                    </a:cubicBezTo>
                    <a:cubicBezTo>
                      <a:pt x="5" y="12"/>
                      <a:pt x="0" y="26"/>
                      <a:pt x="6" y="38"/>
                    </a:cubicBezTo>
                    <a:cubicBezTo>
                      <a:pt x="14" y="53"/>
                      <a:pt x="23" y="67"/>
                      <a:pt x="33" y="80"/>
                    </a:cubicBezTo>
                    <a:cubicBezTo>
                      <a:pt x="81" y="144"/>
                      <a:pt x="119" y="215"/>
                      <a:pt x="143" y="290"/>
                    </a:cubicBezTo>
                    <a:cubicBezTo>
                      <a:pt x="147" y="300"/>
                      <a:pt x="156" y="307"/>
                      <a:pt x="166" y="307"/>
                    </a:cubicBezTo>
                    <a:close/>
                    <a:moveTo>
                      <a:pt x="166" y="307"/>
                    </a:moveTo>
                    <a:cubicBezTo>
                      <a:pt x="166" y="307"/>
                      <a:pt x="166" y="307"/>
                      <a:pt x="166" y="307"/>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9" name="Freeform 8">
                <a:extLst>
                  <a:ext uri="{FF2B5EF4-FFF2-40B4-BE49-F238E27FC236}">
                    <a16:creationId xmlns:a16="http://schemas.microsoft.com/office/drawing/2014/main" id="{7A146EAD-BD23-4ADA-8B33-46A56E46576A}"/>
                  </a:ext>
                </a:extLst>
              </p:cNvPr>
              <p:cNvSpPr>
                <a:spLocks noEditPoints="1"/>
              </p:cNvSpPr>
              <p:nvPr/>
            </p:nvSpPr>
            <p:spPr bwMode="auto">
              <a:xfrm rot="10800000">
                <a:off x="10418642" y="1972315"/>
                <a:ext cx="124090" cy="153674"/>
              </a:xfrm>
              <a:custGeom>
                <a:avLst/>
                <a:gdLst>
                  <a:gd name="T0" fmla="*/ 69 w 86"/>
                  <a:gd name="T1" fmla="*/ 5 h 106"/>
                  <a:gd name="T2" fmla="*/ 37 w 86"/>
                  <a:gd name="T3" fmla="*/ 18 h 106"/>
                  <a:gd name="T4" fmla="*/ 8 w 86"/>
                  <a:gd name="T5" fmla="*/ 68 h 106"/>
                  <a:gd name="T6" fmla="*/ 12 w 86"/>
                  <a:gd name="T7" fmla="*/ 102 h 106"/>
                  <a:gd name="T8" fmla="*/ 27 w 86"/>
                  <a:gd name="T9" fmla="*/ 106 h 106"/>
                  <a:gd name="T10" fmla="*/ 46 w 86"/>
                  <a:gd name="T11" fmla="*/ 97 h 106"/>
                  <a:gd name="T12" fmla="*/ 81 w 86"/>
                  <a:gd name="T13" fmla="*/ 37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56" y="0"/>
                      <a:pt x="42" y="6"/>
                      <a:pt x="37" y="18"/>
                    </a:cubicBezTo>
                    <a:cubicBezTo>
                      <a:pt x="29" y="36"/>
                      <a:pt x="20" y="52"/>
                      <a:pt x="8" y="68"/>
                    </a:cubicBezTo>
                    <a:cubicBezTo>
                      <a:pt x="0" y="79"/>
                      <a:pt x="2" y="94"/>
                      <a:pt x="12" y="102"/>
                    </a:cubicBezTo>
                    <a:cubicBezTo>
                      <a:pt x="17" y="105"/>
                      <a:pt x="22" y="106"/>
                      <a:pt x="27" y="106"/>
                    </a:cubicBezTo>
                    <a:cubicBezTo>
                      <a:pt x="34" y="106"/>
                      <a:pt x="41" y="103"/>
                      <a:pt x="46" y="97"/>
                    </a:cubicBezTo>
                    <a:cubicBezTo>
                      <a:pt x="60" y="78"/>
                      <a:pt x="72" y="58"/>
                      <a:pt x="81" y="37"/>
                    </a:cubicBezTo>
                    <a:cubicBezTo>
                      <a:pt x="86" y="25"/>
                      <a:pt x="81" y="11"/>
                      <a:pt x="69" y="5"/>
                    </a:cubicBezTo>
                    <a:close/>
                    <a:moveTo>
                      <a:pt x="69" y="5"/>
                    </a:moveTo>
                    <a:cubicBezTo>
                      <a:pt x="69" y="5"/>
                      <a:pt x="69" y="5"/>
                      <a:pt x="69" y="5"/>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30" name="Freeform 9">
                <a:extLst>
                  <a:ext uri="{FF2B5EF4-FFF2-40B4-BE49-F238E27FC236}">
                    <a16:creationId xmlns:a16="http://schemas.microsoft.com/office/drawing/2014/main" id="{176D6B8E-F00E-45DC-A9E4-B8B292137AAD}"/>
                  </a:ext>
                </a:extLst>
              </p:cNvPr>
              <p:cNvSpPr>
                <a:spLocks noEditPoints="1"/>
              </p:cNvSpPr>
              <p:nvPr/>
            </p:nvSpPr>
            <p:spPr bwMode="auto">
              <a:xfrm rot="10800000">
                <a:off x="10393167" y="2166256"/>
                <a:ext cx="447872" cy="488139"/>
              </a:xfrm>
              <a:custGeom>
                <a:avLst/>
                <a:gdLst>
                  <a:gd name="T0" fmla="*/ 24 w 312"/>
                  <a:gd name="T1" fmla="*/ 48 h 337"/>
                  <a:gd name="T2" fmla="*/ 264 w 312"/>
                  <a:gd name="T3" fmla="*/ 288 h 337"/>
                  <a:gd name="T4" fmla="*/ 263 w 312"/>
                  <a:gd name="T5" fmla="*/ 311 h 337"/>
                  <a:gd name="T6" fmla="*/ 285 w 312"/>
                  <a:gd name="T7" fmla="*/ 337 h 337"/>
                  <a:gd name="T8" fmla="*/ 287 w 312"/>
                  <a:gd name="T9" fmla="*/ 337 h 337"/>
                  <a:gd name="T10" fmla="*/ 311 w 312"/>
                  <a:gd name="T11" fmla="*/ 315 h 337"/>
                  <a:gd name="T12" fmla="*/ 312 w 312"/>
                  <a:gd name="T13" fmla="*/ 288 h 337"/>
                  <a:gd name="T14" fmla="*/ 24 w 312"/>
                  <a:gd name="T15" fmla="*/ 0 h 337"/>
                  <a:gd name="T16" fmla="*/ 0 w 312"/>
                  <a:gd name="T17" fmla="*/ 24 h 337"/>
                  <a:gd name="T18" fmla="*/ 24 w 312"/>
                  <a:gd name="T19" fmla="*/ 48 h 337"/>
                  <a:gd name="T20" fmla="*/ 24 w 312"/>
                  <a:gd name="T21" fmla="*/ 48 h 337"/>
                  <a:gd name="T22" fmla="*/ 24 w 312"/>
                  <a:gd name="T23" fmla="*/ 4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24" y="48"/>
                    </a:moveTo>
                    <a:cubicBezTo>
                      <a:pt x="157" y="48"/>
                      <a:pt x="264" y="156"/>
                      <a:pt x="264" y="288"/>
                    </a:cubicBezTo>
                    <a:cubicBezTo>
                      <a:pt x="264" y="296"/>
                      <a:pt x="264" y="303"/>
                      <a:pt x="263" y="311"/>
                    </a:cubicBezTo>
                    <a:cubicBezTo>
                      <a:pt x="262" y="324"/>
                      <a:pt x="272" y="336"/>
                      <a:pt x="285" y="337"/>
                    </a:cubicBezTo>
                    <a:cubicBezTo>
                      <a:pt x="286" y="337"/>
                      <a:pt x="287" y="337"/>
                      <a:pt x="287" y="337"/>
                    </a:cubicBezTo>
                    <a:cubicBezTo>
                      <a:pt x="300" y="337"/>
                      <a:pt x="310" y="328"/>
                      <a:pt x="311" y="315"/>
                    </a:cubicBezTo>
                    <a:cubicBezTo>
                      <a:pt x="312" y="306"/>
                      <a:pt x="312" y="297"/>
                      <a:pt x="312" y="288"/>
                    </a:cubicBezTo>
                    <a:cubicBezTo>
                      <a:pt x="312" y="129"/>
                      <a:pt x="183" y="0"/>
                      <a:pt x="24" y="0"/>
                    </a:cubicBezTo>
                    <a:cubicBezTo>
                      <a:pt x="11" y="0"/>
                      <a:pt x="0" y="11"/>
                      <a:pt x="0" y="24"/>
                    </a:cubicBezTo>
                    <a:cubicBezTo>
                      <a:pt x="0" y="37"/>
                      <a:pt x="11" y="48"/>
                      <a:pt x="24" y="48"/>
                    </a:cubicBezTo>
                    <a:close/>
                    <a:moveTo>
                      <a:pt x="24" y="48"/>
                    </a:moveTo>
                    <a:cubicBezTo>
                      <a:pt x="24" y="48"/>
                      <a:pt x="24" y="48"/>
                      <a:pt x="24" y="48"/>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grpSp>
        <p:cxnSp>
          <p:nvCxnSpPr>
            <p:cNvPr id="25" name="Straight Connector 24">
              <a:extLst>
                <a:ext uri="{FF2B5EF4-FFF2-40B4-BE49-F238E27FC236}">
                  <a16:creationId xmlns:a16="http://schemas.microsoft.com/office/drawing/2014/main" id="{AA82368F-E702-444F-82E1-407D90F5F134}"/>
                </a:ext>
              </a:extLst>
            </p:cNvPr>
            <p:cNvCxnSpPr>
              <a:cxnSpLocks/>
            </p:cNvCxnSpPr>
            <p:nvPr/>
          </p:nvCxnSpPr>
          <p:spPr>
            <a:xfrm>
              <a:off x="6290612" y="0"/>
              <a:ext cx="0" cy="1173413"/>
            </a:xfrm>
            <a:prstGeom prst="line">
              <a:avLst/>
            </a:prstGeom>
            <a:grpFill/>
            <a:ln w="38100" cap="flat" cmpd="sng" algn="ctr">
              <a:solidFill>
                <a:srgbClr val="282F39"/>
              </a:solidFill>
              <a:prstDash val="solid"/>
              <a:miter lim="800000"/>
            </a:ln>
            <a:effectLst/>
          </p:spPr>
        </p:cxnSp>
      </p:grpSp>
      <p:grpSp>
        <p:nvGrpSpPr>
          <p:cNvPr id="31" name="Group 30">
            <a:extLst>
              <a:ext uri="{FF2B5EF4-FFF2-40B4-BE49-F238E27FC236}">
                <a16:creationId xmlns:a16="http://schemas.microsoft.com/office/drawing/2014/main" id="{4E5B5741-CD61-489D-A648-9E8C0F65E550}"/>
              </a:ext>
            </a:extLst>
          </p:cNvPr>
          <p:cNvGrpSpPr/>
          <p:nvPr/>
        </p:nvGrpSpPr>
        <p:grpSpPr>
          <a:xfrm>
            <a:off x="10051446" y="0"/>
            <a:ext cx="637357" cy="1700579"/>
            <a:chOff x="9427175" y="0"/>
            <a:chExt cx="851340" cy="2391914"/>
          </a:xfrm>
          <a:solidFill>
            <a:srgbClr val="282F39"/>
          </a:solidFill>
        </p:grpSpPr>
        <p:grpSp>
          <p:nvGrpSpPr>
            <p:cNvPr id="32" name="Group 31">
              <a:extLst>
                <a:ext uri="{FF2B5EF4-FFF2-40B4-BE49-F238E27FC236}">
                  <a16:creationId xmlns:a16="http://schemas.microsoft.com/office/drawing/2014/main" id="{818AFB54-855B-4C0A-A7ED-6AFB5DC37947}"/>
                </a:ext>
              </a:extLst>
            </p:cNvPr>
            <p:cNvGrpSpPr/>
            <p:nvPr/>
          </p:nvGrpSpPr>
          <p:grpSpPr>
            <a:xfrm>
              <a:off x="9427175" y="976913"/>
              <a:ext cx="851340" cy="1415001"/>
              <a:chOff x="10268256" y="991107"/>
              <a:chExt cx="1077358" cy="1790663"/>
            </a:xfrm>
            <a:grpFill/>
          </p:grpSpPr>
          <p:sp>
            <p:nvSpPr>
              <p:cNvPr id="34" name="Freeform 5">
                <a:extLst>
                  <a:ext uri="{FF2B5EF4-FFF2-40B4-BE49-F238E27FC236}">
                    <a16:creationId xmlns:a16="http://schemas.microsoft.com/office/drawing/2014/main" id="{7E07281E-EA6A-448C-A6EE-1714BE58628C}"/>
                  </a:ext>
                </a:extLst>
              </p:cNvPr>
              <p:cNvSpPr>
                <a:spLocks noEditPoints="1"/>
              </p:cNvSpPr>
              <p:nvPr/>
            </p:nvSpPr>
            <p:spPr bwMode="auto">
              <a:xfrm rot="10800000">
                <a:off x="10268256" y="991107"/>
                <a:ext cx="1077358" cy="1790663"/>
              </a:xfrm>
              <a:custGeom>
                <a:avLst/>
                <a:gdLst>
                  <a:gd name="T0" fmla="*/ 674 w 750"/>
                  <a:gd name="T1" fmla="*/ 602 h 1237"/>
                  <a:gd name="T2" fmla="*/ 750 w 750"/>
                  <a:gd name="T3" fmla="*/ 376 h 1237"/>
                  <a:gd name="T4" fmla="*/ 638 w 750"/>
                  <a:gd name="T5" fmla="*/ 110 h 1237"/>
                  <a:gd name="T6" fmla="*/ 370 w 750"/>
                  <a:gd name="T7" fmla="*/ 2 h 1237"/>
                  <a:gd name="T8" fmla="*/ 110 w 750"/>
                  <a:gd name="T9" fmla="*/ 112 h 1237"/>
                  <a:gd name="T10" fmla="*/ 1 w 750"/>
                  <a:gd name="T11" fmla="*/ 373 h 1237"/>
                  <a:gd name="T12" fmla="*/ 77 w 750"/>
                  <a:gd name="T13" fmla="*/ 603 h 1237"/>
                  <a:gd name="T14" fmla="*/ 205 w 750"/>
                  <a:gd name="T15" fmla="*/ 976 h 1237"/>
                  <a:gd name="T16" fmla="*/ 205 w 750"/>
                  <a:gd name="T17" fmla="*/ 1120 h 1237"/>
                  <a:gd name="T18" fmla="*/ 321 w 750"/>
                  <a:gd name="T19" fmla="*/ 1237 h 1237"/>
                  <a:gd name="T20" fmla="*/ 430 w 750"/>
                  <a:gd name="T21" fmla="*/ 1237 h 1237"/>
                  <a:gd name="T22" fmla="*/ 546 w 750"/>
                  <a:gd name="T23" fmla="*/ 1120 h 1237"/>
                  <a:gd name="T24" fmla="*/ 546 w 750"/>
                  <a:gd name="T25" fmla="*/ 976 h 1237"/>
                  <a:gd name="T26" fmla="*/ 674 w 750"/>
                  <a:gd name="T27" fmla="*/ 602 h 1237"/>
                  <a:gd name="T28" fmla="*/ 116 w 750"/>
                  <a:gd name="T29" fmla="*/ 574 h 1237"/>
                  <a:gd name="T30" fmla="*/ 49 w 750"/>
                  <a:gd name="T31" fmla="*/ 373 h 1237"/>
                  <a:gd name="T32" fmla="*/ 371 w 750"/>
                  <a:gd name="T33" fmla="*/ 50 h 1237"/>
                  <a:gd name="T34" fmla="*/ 605 w 750"/>
                  <a:gd name="T35" fmla="*/ 144 h 1237"/>
                  <a:gd name="T36" fmla="*/ 702 w 750"/>
                  <a:gd name="T37" fmla="*/ 376 h 1237"/>
                  <a:gd name="T38" fmla="*/ 636 w 750"/>
                  <a:gd name="T39" fmla="*/ 573 h 1237"/>
                  <a:gd name="T40" fmla="*/ 498 w 750"/>
                  <a:gd name="T41" fmla="*/ 967 h 1237"/>
                  <a:gd name="T42" fmla="*/ 253 w 750"/>
                  <a:gd name="T43" fmla="*/ 967 h 1237"/>
                  <a:gd name="T44" fmla="*/ 116 w 750"/>
                  <a:gd name="T45" fmla="*/ 574 h 1237"/>
                  <a:gd name="T46" fmla="*/ 253 w 750"/>
                  <a:gd name="T47" fmla="*/ 1104 h 1237"/>
                  <a:gd name="T48" fmla="*/ 253 w 750"/>
                  <a:gd name="T49" fmla="*/ 1085 h 1237"/>
                  <a:gd name="T50" fmla="*/ 498 w 750"/>
                  <a:gd name="T51" fmla="*/ 1113 h 1237"/>
                  <a:gd name="T52" fmla="*/ 498 w 750"/>
                  <a:gd name="T53" fmla="*/ 1120 h 1237"/>
                  <a:gd name="T54" fmla="*/ 497 w 750"/>
                  <a:gd name="T55" fmla="*/ 1132 h 1237"/>
                  <a:gd name="T56" fmla="*/ 253 w 750"/>
                  <a:gd name="T57" fmla="*/ 1104 h 1237"/>
                  <a:gd name="T58" fmla="*/ 253 w 750"/>
                  <a:gd name="T59" fmla="*/ 1036 h 1237"/>
                  <a:gd name="T60" fmla="*/ 253 w 750"/>
                  <a:gd name="T61" fmla="*/ 1015 h 1237"/>
                  <a:gd name="T62" fmla="*/ 498 w 750"/>
                  <a:gd name="T63" fmla="*/ 1015 h 1237"/>
                  <a:gd name="T64" fmla="*/ 498 w 750"/>
                  <a:gd name="T65" fmla="*/ 1064 h 1237"/>
                  <a:gd name="T66" fmla="*/ 253 w 750"/>
                  <a:gd name="T67" fmla="*/ 1036 h 1237"/>
                  <a:gd name="T68" fmla="*/ 321 w 750"/>
                  <a:gd name="T69" fmla="*/ 1189 h 1237"/>
                  <a:gd name="T70" fmla="*/ 262 w 750"/>
                  <a:gd name="T71" fmla="*/ 1153 h 1237"/>
                  <a:gd name="T72" fmla="*/ 468 w 750"/>
                  <a:gd name="T73" fmla="*/ 1177 h 1237"/>
                  <a:gd name="T74" fmla="*/ 430 w 750"/>
                  <a:gd name="T75" fmla="*/ 1189 h 1237"/>
                  <a:gd name="T76" fmla="*/ 321 w 750"/>
                  <a:gd name="T77" fmla="*/ 1189 h 1237"/>
                  <a:gd name="T78" fmla="*/ 321 w 750"/>
                  <a:gd name="T79" fmla="*/ 1189 h 1237"/>
                  <a:gd name="T80" fmla="*/ 321 w 750"/>
                  <a:gd name="T81" fmla="*/ 1189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674" y="602"/>
                    </a:moveTo>
                    <a:cubicBezTo>
                      <a:pt x="724" y="537"/>
                      <a:pt x="750" y="459"/>
                      <a:pt x="750" y="376"/>
                    </a:cubicBezTo>
                    <a:cubicBezTo>
                      <a:pt x="750" y="275"/>
                      <a:pt x="710" y="180"/>
                      <a:pt x="638" y="110"/>
                    </a:cubicBezTo>
                    <a:cubicBezTo>
                      <a:pt x="566" y="39"/>
                      <a:pt x="471" y="0"/>
                      <a:pt x="370" y="2"/>
                    </a:cubicBezTo>
                    <a:cubicBezTo>
                      <a:pt x="272" y="3"/>
                      <a:pt x="180" y="42"/>
                      <a:pt x="110" y="112"/>
                    </a:cubicBezTo>
                    <a:cubicBezTo>
                      <a:pt x="41" y="182"/>
                      <a:pt x="2" y="275"/>
                      <a:pt x="1" y="373"/>
                    </a:cubicBezTo>
                    <a:cubicBezTo>
                      <a:pt x="0" y="457"/>
                      <a:pt x="27" y="536"/>
                      <a:pt x="77" y="603"/>
                    </a:cubicBezTo>
                    <a:cubicBezTo>
                      <a:pt x="160" y="711"/>
                      <a:pt x="205" y="843"/>
                      <a:pt x="205" y="976"/>
                    </a:cubicBezTo>
                    <a:cubicBezTo>
                      <a:pt x="205" y="1120"/>
                      <a:pt x="205" y="1120"/>
                      <a:pt x="205" y="1120"/>
                    </a:cubicBezTo>
                    <a:cubicBezTo>
                      <a:pt x="205" y="1185"/>
                      <a:pt x="257" y="1237"/>
                      <a:pt x="321" y="1237"/>
                    </a:cubicBezTo>
                    <a:cubicBezTo>
                      <a:pt x="430" y="1237"/>
                      <a:pt x="430" y="1237"/>
                      <a:pt x="430" y="1237"/>
                    </a:cubicBezTo>
                    <a:cubicBezTo>
                      <a:pt x="494" y="1237"/>
                      <a:pt x="546" y="1185"/>
                      <a:pt x="546" y="1120"/>
                    </a:cubicBezTo>
                    <a:cubicBezTo>
                      <a:pt x="546" y="976"/>
                      <a:pt x="546" y="976"/>
                      <a:pt x="546" y="976"/>
                    </a:cubicBezTo>
                    <a:cubicBezTo>
                      <a:pt x="546" y="842"/>
                      <a:pt x="590" y="713"/>
                      <a:pt x="674" y="602"/>
                    </a:cubicBezTo>
                    <a:close/>
                    <a:moveTo>
                      <a:pt x="116" y="574"/>
                    </a:moveTo>
                    <a:cubicBezTo>
                      <a:pt x="71" y="516"/>
                      <a:pt x="48" y="446"/>
                      <a:pt x="49" y="373"/>
                    </a:cubicBezTo>
                    <a:cubicBezTo>
                      <a:pt x="51" y="197"/>
                      <a:pt x="195" y="52"/>
                      <a:pt x="371" y="50"/>
                    </a:cubicBezTo>
                    <a:cubicBezTo>
                      <a:pt x="459" y="49"/>
                      <a:pt x="542" y="82"/>
                      <a:pt x="605" y="144"/>
                    </a:cubicBezTo>
                    <a:cubicBezTo>
                      <a:pt x="667" y="206"/>
                      <a:pt x="702" y="288"/>
                      <a:pt x="702" y="376"/>
                    </a:cubicBezTo>
                    <a:cubicBezTo>
                      <a:pt x="702" y="448"/>
                      <a:pt x="679" y="516"/>
                      <a:pt x="636" y="573"/>
                    </a:cubicBezTo>
                    <a:cubicBezTo>
                      <a:pt x="547" y="690"/>
                      <a:pt x="500" y="825"/>
                      <a:pt x="498" y="967"/>
                    </a:cubicBezTo>
                    <a:cubicBezTo>
                      <a:pt x="253" y="967"/>
                      <a:pt x="253" y="967"/>
                      <a:pt x="253" y="967"/>
                    </a:cubicBezTo>
                    <a:cubicBezTo>
                      <a:pt x="251" y="827"/>
                      <a:pt x="202" y="688"/>
                      <a:pt x="116" y="574"/>
                    </a:cubicBezTo>
                    <a:close/>
                    <a:moveTo>
                      <a:pt x="253" y="1104"/>
                    </a:moveTo>
                    <a:cubicBezTo>
                      <a:pt x="253" y="1085"/>
                      <a:pt x="253" y="1085"/>
                      <a:pt x="253" y="1085"/>
                    </a:cubicBezTo>
                    <a:cubicBezTo>
                      <a:pt x="498" y="1113"/>
                      <a:pt x="498" y="1113"/>
                      <a:pt x="498" y="1113"/>
                    </a:cubicBezTo>
                    <a:cubicBezTo>
                      <a:pt x="498" y="1120"/>
                      <a:pt x="498" y="1120"/>
                      <a:pt x="498" y="1120"/>
                    </a:cubicBezTo>
                    <a:cubicBezTo>
                      <a:pt x="498" y="1124"/>
                      <a:pt x="498" y="1128"/>
                      <a:pt x="497" y="1132"/>
                    </a:cubicBezTo>
                    <a:lnTo>
                      <a:pt x="253" y="1104"/>
                    </a:lnTo>
                    <a:close/>
                    <a:moveTo>
                      <a:pt x="253" y="1036"/>
                    </a:moveTo>
                    <a:cubicBezTo>
                      <a:pt x="253" y="1015"/>
                      <a:pt x="253" y="1015"/>
                      <a:pt x="253" y="1015"/>
                    </a:cubicBezTo>
                    <a:cubicBezTo>
                      <a:pt x="498" y="1015"/>
                      <a:pt x="498" y="1015"/>
                      <a:pt x="498" y="1015"/>
                    </a:cubicBezTo>
                    <a:cubicBezTo>
                      <a:pt x="498" y="1064"/>
                      <a:pt x="498" y="1064"/>
                      <a:pt x="498" y="1064"/>
                    </a:cubicBezTo>
                    <a:lnTo>
                      <a:pt x="253" y="1036"/>
                    </a:lnTo>
                    <a:close/>
                    <a:moveTo>
                      <a:pt x="321" y="1189"/>
                    </a:moveTo>
                    <a:cubicBezTo>
                      <a:pt x="296" y="1189"/>
                      <a:pt x="273" y="1174"/>
                      <a:pt x="262" y="1153"/>
                    </a:cubicBezTo>
                    <a:cubicBezTo>
                      <a:pt x="468" y="1177"/>
                      <a:pt x="468" y="1177"/>
                      <a:pt x="468" y="1177"/>
                    </a:cubicBezTo>
                    <a:cubicBezTo>
                      <a:pt x="457" y="1184"/>
                      <a:pt x="444" y="1189"/>
                      <a:pt x="430" y="1189"/>
                    </a:cubicBezTo>
                    <a:lnTo>
                      <a:pt x="321" y="1189"/>
                    </a:lnTo>
                    <a:close/>
                    <a:moveTo>
                      <a:pt x="321" y="1189"/>
                    </a:moveTo>
                    <a:cubicBezTo>
                      <a:pt x="321" y="1189"/>
                      <a:pt x="321" y="1189"/>
                      <a:pt x="321" y="1189"/>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7A7D">
                      <a:lumMod val="60000"/>
                      <a:lumOff val="40000"/>
                    </a:srgbClr>
                  </a:solidFill>
                  <a:effectLst/>
                  <a:uLnTx/>
                  <a:uFillTx/>
                </a:endParaRPr>
              </a:p>
            </p:txBody>
          </p:sp>
          <p:sp>
            <p:nvSpPr>
              <p:cNvPr id="35" name="Freeform 6">
                <a:extLst>
                  <a:ext uri="{FF2B5EF4-FFF2-40B4-BE49-F238E27FC236}">
                    <a16:creationId xmlns:a16="http://schemas.microsoft.com/office/drawing/2014/main" id="{829D8F76-E640-4FB1-804A-0A06A7DF4DB4}"/>
                  </a:ext>
                </a:extLst>
              </p:cNvPr>
              <p:cNvSpPr>
                <a:spLocks noEditPoints="1"/>
              </p:cNvSpPr>
              <p:nvPr/>
            </p:nvSpPr>
            <p:spPr bwMode="auto">
              <a:xfrm rot="10800000">
                <a:off x="11144278" y="2144889"/>
                <a:ext cx="76425" cy="129842"/>
              </a:xfrm>
              <a:custGeom>
                <a:avLst/>
                <a:gdLst>
                  <a:gd name="T0" fmla="*/ 51 w 53"/>
                  <a:gd name="T1" fmla="*/ 62 h 90"/>
                  <a:gd name="T2" fmla="*/ 48 w 53"/>
                  <a:gd name="T3" fmla="*/ 24 h 90"/>
                  <a:gd name="T4" fmla="*/ 25 w 53"/>
                  <a:gd name="T5" fmla="*/ 0 h 90"/>
                  <a:gd name="T6" fmla="*/ 0 w 53"/>
                  <a:gd name="T7" fmla="*/ 23 h 90"/>
                  <a:gd name="T8" fmla="*/ 4 w 53"/>
                  <a:gd name="T9" fmla="*/ 69 h 90"/>
                  <a:gd name="T10" fmla="*/ 27 w 53"/>
                  <a:gd name="T11" fmla="*/ 90 h 90"/>
                  <a:gd name="T12" fmla="*/ 31 w 53"/>
                  <a:gd name="T13" fmla="*/ 90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49" y="50"/>
                      <a:pt x="48" y="37"/>
                      <a:pt x="48" y="24"/>
                    </a:cubicBezTo>
                    <a:cubicBezTo>
                      <a:pt x="49" y="11"/>
                      <a:pt x="38" y="0"/>
                      <a:pt x="25" y="0"/>
                    </a:cubicBezTo>
                    <a:cubicBezTo>
                      <a:pt x="11" y="0"/>
                      <a:pt x="1" y="10"/>
                      <a:pt x="0" y="23"/>
                    </a:cubicBezTo>
                    <a:cubicBezTo>
                      <a:pt x="0" y="39"/>
                      <a:pt x="1" y="54"/>
                      <a:pt x="4" y="69"/>
                    </a:cubicBezTo>
                    <a:cubicBezTo>
                      <a:pt x="5" y="81"/>
                      <a:pt x="16" y="90"/>
                      <a:pt x="27" y="90"/>
                    </a:cubicBezTo>
                    <a:cubicBezTo>
                      <a:pt x="28" y="90"/>
                      <a:pt x="30" y="90"/>
                      <a:pt x="31" y="90"/>
                    </a:cubicBezTo>
                    <a:cubicBezTo>
                      <a:pt x="44" y="88"/>
                      <a:pt x="53" y="75"/>
                      <a:pt x="51" y="62"/>
                    </a:cubicBezTo>
                    <a:close/>
                    <a:moveTo>
                      <a:pt x="51" y="62"/>
                    </a:moveTo>
                    <a:cubicBezTo>
                      <a:pt x="51" y="62"/>
                      <a:pt x="51" y="62"/>
                      <a:pt x="51" y="62"/>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36" name="Freeform 7">
                <a:extLst>
                  <a:ext uri="{FF2B5EF4-FFF2-40B4-BE49-F238E27FC236}">
                    <a16:creationId xmlns:a16="http://schemas.microsoft.com/office/drawing/2014/main" id="{0AB0772D-D672-4D31-B001-9E6F0C0CEC97}"/>
                  </a:ext>
                </a:extLst>
              </p:cNvPr>
              <p:cNvSpPr>
                <a:spLocks noEditPoints="1"/>
              </p:cNvSpPr>
              <p:nvPr/>
            </p:nvSpPr>
            <p:spPr bwMode="auto">
              <a:xfrm rot="10800000">
                <a:off x="10905961" y="1656750"/>
                <a:ext cx="276940" cy="444584"/>
              </a:xfrm>
              <a:custGeom>
                <a:avLst/>
                <a:gdLst>
                  <a:gd name="T0" fmla="*/ 166 w 193"/>
                  <a:gd name="T1" fmla="*/ 307 h 307"/>
                  <a:gd name="T2" fmla="*/ 174 w 193"/>
                  <a:gd name="T3" fmla="*/ 306 h 307"/>
                  <a:gd name="T4" fmla="*/ 189 w 193"/>
                  <a:gd name="T5" fmla="*/ 275 h 307"/>
                  <a:gd name="T6" fmla="*/ 71 w 193"/>
                  <a:gd name="T7" fmla="*/ 51 h 307"/>
                  <a:gd name="T8" fmla="*/ 49 w 193"/>
                  <a:gd name="T9" fmla="*/ 16 h 307"/>
                  <a:gd name="T10" fmla="*/ 16 w 193"/>
                  <a:gd name="T11" fmla="*/ 6 h 307"/>
                  <a:gd name="T12" fmla="*/ 6 w 193"/>
                  <a:gd name="T13" fmla="*/ 38 h 307"/>
                  <a:gd name="T14" fmla="*/ 33 w 193"/>
                  <a:gd name="T15" fmla="*/ 80 h 307"/>
                  <a:gd name="T16" fmla="*/ 143 w 193"/>
                  <a:gd name="T17" fmla="*/ 290 h 307"/>
                  <a:gd name="T18" fmla="*/ 166 w 193"/>
                  <a:gd name="T19" fmla="*/ 307 h 307"/>
                  <a:gd name="T20" fmla="*/ 166 w 193"/>
                  <a:gd name="T21" fmla="*/ 307 h 307"/>
                  <a:gd name="T22" fmla="*/ 166 w 193"/>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66" y="307"/>
                    </a:moveTo>
                    <a:cubicBezTo>
                      <a:pt x="169" y="307"/>
                      <a:pt x="171" y="306"/>
                      <a:pt x="174" y="306"/>
                    </a:cubicBezTo>
                    <a:cubicBezTo>
                      <a:pt x="186" y="301"/>
                      <a:pt x="193" y="288"/>
                      <a:pt x="189" y="275"/>
                    </a:cubicBezTo>
                    <a:cubicBezTo>
                      <a:pt x="162" y="194"/>
                      <a:pt x="123" y="119"/>
                      <a:pt x="71" y="51"/>
                    </a:cubicBezTo>
                    <a:cubicBezTo>
                      <a:pt x="63" y="40"/>
                      <a:pt x="55" y="28"/>
                      <a:pt x="49" y="16"/>
                    </a:cubicBezTo>
                    <a:cubicBezTo>
                      <a:pt x="43" y="4"/>
                      <a:pt x="28" y="0"/>
                      <a:pt x="16" y="6"/>
                    </a:cubicBezTo>
                    <a:cubicBezTo>
                      <a:pt x="5" y="12"/>
                      <a:pt x="0" y="26"/>
                      <a:pt x="6" y="38"/>
                    </a:cubicBezTo>
                    <a:cubicBezTo>
                      <a:pt x="14" y="53"/>
                      <a:pt x="23" y="67"/>
                      <a:pt x="33" y="80"/>
                    </a:cubicBezTo>
                    <a:cubicBezTo>
                      <a:pt x="81" y="144"/>
                      <a:pt x="119" y="215"/>
                      <a:pt x="143" y="290"/>
                    </a:cubicBezTo>
                    <a:cubicBezTo>
                      <a:pt x="147" y="300"/>
                      <a:pt x="156" y="307"/>
                      <a:pt x="166" y="307"/>
                    </a:cubicBezTo>
                    <a:close/>
                    <a:moveTo>
                      <a:pt x="166" y="307"/>
                    </a:moveTo>
                    <a:cubicBezTo>
                      <a:pt x="166" y="307"/>
                      <a:pt x="166" y="307"/>
                      <a:pt x="166" y="307"/>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37" name="Freeform 8">
                <a:extLst>
                  <a:ext uri="{FF2B5EF4-FFF2-40B4-BE49-F238E27FC236}">
                    <a16:creationId xmlns:a16="http://schemas.microsoft.com/office/drawing/2014/main" id="{92EA6FE1-0614-4A5E-AC80-ACD5F27F89EA}"/>
                  </a:ext>
                </a:extLst>
              </p:cNvPr>
              <p:cNvSpPr>
                <a:spLocks noEditPoints="1"/>
              </p:cNvSpPr>
              <p:nvPr/>
            </p:nvSpPr>
            <p:spPr bwMode="auto">
              <a:xfrm rot="10800000">
                <a:off x="10418642" y="1972315"/>
                <a:ext cx="124090" cy="153674"/>
              </a:xfrm>
              <a:custGeom>
                <a:avLst/>
                <a:gdLst>
                  <a:gd name="T0" fmla="*/ 69 w 86"/>
                  <a:gd name="T1" fmla="*/ 5 h 106"/>
                  <a:gd name="T2" fmla="*/ 37 w 86"/>
                  <a:gd name="T3" fmla="*/ 18 h 106"/>
                  <a:gd name="T4" fmla="*/ 8 w 86"/>
                  <a:gd name="T5" fmla="*/ 68 h 106"/>
                  <a:gd name="T6" fmla="*/ 12 w 86"/>
                  <a:gd name="T7" fmla="*/ 102 h 106"/>
                  <a:gd name="T8" fmla="*/ 27 w 86"/>
                  <a:gd name="T9" fmla="*/ 106 h 106"/>
                  <a:gd name="T10" fmla="*/ 46 w 86"/>
                  <a:gd name="T11" fmla="*/ 97 h 106"/>
                  <a:gd name="T12" fmla="*/ 81 w 86"/>
                  <a:gd name="T13" fmla="*/ 37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56" y="0"/>
                      <a:pt x="42" y="6"/>
                      <a:pt x="37" y="18"/>
                    </a:cubicBezTo>
                    <a:cubicBezTo>
                      <a:pt x="29" y="36"/>
                      <a:pt x="20" y="52"/>
                      <a:pt x="8" y="68"/>
                    </a:cubicBezTo>
                    <a:cubicBezTo>
                      <a:pt x="0" y="79"/>
                      <a:pt x="2" y="94"/>
                      <a:pt x="12" y="102"/>
                    </a:cubicBezTo>
                    <a:cubicBezTo>
                      <a:pt x="17" y="105"/>
                      <a:pt x="22" y="106"/>
                      <a:pt x="27" y="106"/>
                    </a:cubicBezTo>
                    <a:cubicBezTo>
                      <a:pt x="34" y="106"/>
                      <a:pt x="41" y="103"/>
                      <a:pt x="46" y="97"/>
                    </a:cubicBezTo>
                    <a:cubicBezTo>
                      <a:pt x="60" y="78"/>
                      <a:pt x="72" y="58"/>
                      <a:pt x="81" y="37"/>
                    </a:cubicBezTo>
                    <a:cubicBezTo>
                      <a:pt x="86" y="25"/>
                      <a:pt x="81" y="11"/>
                      <a:pt x="69" y="5"/>
                    </a:cubicBezTo>
                    <a:close/>
                    <a:moveTo>
                      <a:pt x="69" y="5"/>
                    </a:moveTo>
                    <a:cubicBezTo>
                      <a:pt x="69" y="5"/>
                      <a:pt x="69" y="5"/>
                      <a:pt x="69" y="5"/>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38" name="Freeform 9">
                <a:extLst>
                  <a:ext uri="{FF2B5EF4-FFF2-40B4-BE49-F238E27FC236}">
                    <a16:creationId xmlns:a16="http://schemas.microsoft.com/office/drawing/2014/main" id="{A4B8F1C6-27AC-4D6C-B1B6-1E0B73A965D8}"/>
                  </a:ext>
                </a:extLst>
              </p:cNvPr>
              <p:cNvSpPr>
                <a:spLocks noEditPoints="1"/>
              </p:cNvSpPr>
              <p:nvPr/>
            </p:nvSpPr>
            <p:spPr bwMode="auto">
              <a:xfrm rot="10800000">
                <a:off x="10393167" y="2166256"/>
                <a:ext cx="447872" cy="488139"/>
              </a:xfrm>
              <a:custGeom>
                <a:avLst/>
                <a:gdLst>
                  <a:gd name="T0" fmla="*/ 24 w 312"/>
                  <a:gd name="T1" fmla="*/ 48 h 337"/>
                  <a:gd name="T2" fmla="*/ 264 w 312"/>
                  <a:gd name="T3" fmla="*/ 288 h 337"/>
                  <a:gd name="T4" fmla="*/ 263 w 312"/>
                  <a:gd name="T5" fmla="*/ 311 h 337"/>
                  <a:gd name="T6" fmla="*/ 285 w 312"/>
                  <a:gd name="T7" fmla="*/ 337 h 337"/>
                  <a:gd name="T8" fmla="*/ 287 w 312"/>
                  <a:gd name="T9" fmla="*/ 337 h 337"/>
                  <a:gd name="T10" fmla="*/ 311 w 312"/>
                  <a:gd name="T11" fmla="*/ 315 h 337"/>
                  <a:gd name="T12" fmla="*/ 312 w 312"/>
                  <a:gd name="T13" fmla="*/ 288 h 337"/>
                  <a:gd name="T14" fmla="*/ 24 w 312"/>
                  <a:gd name="T15" fmla="*/ 0 h 337"/>
                  <a:gd name="T16" fmla="*/ 0 w 312"/>
                  <a:gd name="T17" fmla="*/ 24 h 337"/>
                  <a:gd name="T18" fmla="*/ 24 w 312"/>
                  <a:gd name="T19" fmla="*/ 48 h 337"/>
                  <a:gd name="T20" fmla="*/ 24 w 312"/>
                  <a:gd name="T21" fmla="*/ 48 h 337"/>
                  <a:gd name="T22" fmla="*/ 24 w 312"/>
                  <a:gd name="T23" fmla="*/ 4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24" y="48"/>
                    </a:moveTo>
                    <a:cubicBezTo>
                      <a:pt x="157" y="48"/>
                      <a:pt x="264" y="156"/>
                      <a:pt x="264" y="288"/>
                    </a:cubicBezTo>
                    <a:cubicBezTo>
                      <a:pt x="264" y="296"/>
                      <a:pt x="264" y="303"/>
                      <a:pt x="263" y="311"/>
                    </a:cubicBezTo>
                    <a:cubicBezTo>
                      <a:pt x="262" y="324"/>
                      <a:pt x="272" y="336"/>
                      <a:pt x="285" y="337"/>
                    </a:cubicBezTo>
                    <a:cubicBezTo>
                      <a:pt x="286" y="337"/>
                      <a:pt x="287" y="337"/>
                      <a:pt x="287" y="337"/>
                    </a:cubicBezTo>
                    <a:cubicBezTo>
                      <a:pt x="300" y="337"/>
                      <a:pt x="310" y="328"/>
                      <a:pt x="311" y="315"/>
                    </a:cubicBezTo>
                    <a:cubicBezTo>
                      <a:pt x="312" y="306"/>
                      <a:pt x="312" y="297"/>
                      <a:pt x="312" y="288"/>
                    </a:cubicBezTo>
                    <a:cubicBezTo>
                      <a:pt x="312" y="129"/>
                      <a:pt x="183" y="0"/>
                      <a:pt x="24" y="0"/>
                    </a:cubicBezTo>
                    <a:cubicBezTo>
                      <a:pt x="11" y="0"/>
                      <a:pt x="0" y="11"/>
                      <a:pt x="0" y="24"/>
                    </a:cubicBezTo>
                    <a:cubicBezTo>
                      <a:pt x="0" y="37"/>
                      <a:pt x="11" y="48"/>
                      <a:pt x="24" y="48"/>
                    </a:cubicBezTo>
                    <a:close/>
                    <a:moveTo>
                      <a:pt x="24" y="48"/>
                    </a:moveTo>
                    <a:cubicBezTo>
                      <a:pt x="24" y="48"/>
                      <a:pt x="24" y="48"/>
                      <a:pt x="24" y="48"/>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grpSp>
        <p:cxnSp>
          <p:nvCxnSpPr>
            <p:cNvPr id="33" name="Straight Connector 32">
              <a:extLst>
                <a:ext uri="{FF2B5EF4-FFF2-40B4-BE49-F238E27FC236}">
                  <a16:creationId xmlns:a16="http://schemas.microsoft.com/office/drawing/2014/main" id="{F8D54013-2A2F-4B08-854C-E0CFED001AC5}"/>
                </a:ext>
              </a:extLst>
            </p:cNvPr>
            <p:cNvCxnSpPr>
              <a:cxnSpLocks/>
            </p:cNvCxnSpPr>
            <p:nvPr/>
          </p:nvCxnSpPr>
          <p:spPr>
            <a:xfrm>
              <a:off x="9852845" y="0"/>
              <a:ext cx="12817" cy="1017849"/>
            </a:xfrm>
            <a:prstGeom prst="line">
              <a:avLst/>
            </a:prstGeom>
            <a:grpFill/>
            <a:ln w="38100" cap="flat" cmpd="sng" algn="ctr">
              <a:solidFill>
                <a:srgbClr val="282F39"/>
              </a:solidFill>
              <a:prstDash val="solid"/>
              <a:miter lim="800000"/>
            </a:ln>
            <a:effectLst/>
          </p:spPr>
        </p:cxnSp>
      </p:grpSp>
      <p:grpSp>
        <p:nvGrpSpPr>
          <p:cNvPr id="39" name="Group 38">
            <a:extLst>
              <a:ext uri="{FF2B5EF4-FFF2-40B4-BE49-F238E27FC236}">
                <a16:creationId xmlns:a16="http://schemas.microsoft.com/office/drawing/2014/main" id="{5D365661-235F-4297-98EB-45EB20B692DB}"/>
              </a:ext>
            </a:extLst>
          </p:cNvPr>
          <p:cNvGrpSpPr/>
          <p:nvPr/>
        </p:nvGrpSpPr>
        <p:grpSpPr>
          <a:xfrm>
            <a:off x="1580014" y="2224726"/>
            <a:ext cx="2203483" cy="2687684"/>
            <a:chOff x="3389152" y="2224726"/>
            <a:chExt cx="2203483" cy="2687684"/>
          </a:xfrm>
        </p:grpSpPr>
        <p:sp>
          <p:nvSpPr>
            <p:cNvPr id="40" name="Freeform 5">
              <a:extLst>
                <a:ext uri="{FF2B5EF4-FFF2-40B4-BE49-F238E27FC236}">
                  <a16:creationId xmlns:a16="http://schemas.microsoft.com/office/drawing/2014/main" id="{6C9669AA-689C-4CE1-945D-FE5C12939063}"/>
                </a:ext>
              </a:extLst>
            </p:cNvPr>
            <p:cNvSpPr>
              <a:spLocks noEditPoints="1"/>
            </p:cNvSpPr>
            <p:nvPr/>
          </p:nvSpPr>
          <p:spPr bwMode="auto">
            <a:xfrm rot="10800000">
              <a:off x="3806423" y="2224726"/>
              <a:ext cx="1371034" cy="2278778"/>
            </a:xfrm>
            <a:custGeom>
              <a:avLst/>
              <a:gdLst>
                <a:gd name="T0" fmla="*/ 674 w 750"/>
                <a:gd name="T1" fmla="*/ 602 h 1237"/>
                <a:gd name="T2" fmla="*/ 750 w 750"/>
                <a:gd name="T3" fmla="*/ 376 h 1237"/>
                <a:gd name="T4" fmla="*/ 638 w 750"/>
                <a:gd name="T5" fmla="*/ 110 h 1237"/>
                <a:gd name="T6" fmla="*/ 370 w 750"/>
                <a:gd name="T7" fmla="*/ 2 h 1237"/>
                <a:gd name="T8" fmla="*/ 110 w 750"/>
                <a:gd name="T9" fmla="*/ 112 h 1237"/>
                <a:gd name="T10" fmla="*/ 1 w 750"/>
                <a:gd name="T11" fmla="*/ 373 h 1237"/>
                <a:gd name="T12" fmla="*/ 77 w 750"/>
                <a:gd name="T13" fmla="*/ 603 h 1237"/>
                <a:gd name="T14" fmla="*/ 205 w 750"/>
                <a:gd name="T15" fmla="*/ 976 h 1237"/>
                <a:gd name="T16" fmla="*/ 205 w 750"/>
                <a:gd name="T17" fmla="*/ 1120 h 1237"/>
                <a:gd name="T18" fmla="*/ 321 w 750"/>
                <a:gd name="T19" fmla="*/ 1237 h 1237"/>
                <a:gd name="T20" fmla="*/ 430 w 750"/>
                <a:gd name="T21" fmla="*/ 1237 h 1237"/>
                <a:gd name="T22" fmla="*/ 546 w 750"/>
                <a:gd name="T23" fmla="*/ 1120 h 1237"/>
                <a:gd name="T24" fmla="*/ 546 w 750"/>
                <a:gd name="T25" fmla="*/ 976 h 1237"/>
                <a:gd name="T26" fmla="*/ 674 w 750"/>
                <a:gd name="T27" fmla="*/ 602 h 1237"/>
                <a:gd name="T28" fmla="*/ 116 w 750"/>
                <a:gd name="T29" fmla="*/ 574 h 1237"/>
                <a:gd name="T30" fmla="*/ 49 w 750"/>
                <a:gd name="T31" fmla="*/ 373 h 1237"/>
                <a:gd name="T32" fmla="*/ 371 w 750"/>
                <a:gd name="T33" fmla="*/ 50 h 1237"/>
                <a:gd name="T34" fmla="*/ 605 w 750"/>
                <a:gd name="T35" fmla="*/ 144 h 1237"/>
                <a:gd name="T36" fmla="*/ 702 w 750"/>
                <a:gd name="T37" fmla="*/ 376 h 1237"/>
                <a:gd name="T38" fmla="*/ 636 w 750"/>
                <a:gd name="T39" fmla="*/ 573 h 1237"/>
                <a:gd name="T40" fmla="*/ 498 w 750"/>
                <a:gd name="T41" fmla="*/ 967 h 1237"/>
                <a:gd name="T42" fmla="*/ 253 w 750"/>
                <a:gd name="T43" fmla="*/ 967 h 1237"/>
                <a:gd name="T44" fmla="*/ 116 w 750"/>
                <a:gd name="T45" fmla="*/ 574 h 1237"/>
                <a:gd name="T46" fmla="*/ 253 w 750"/>
                <a:gd name="T47" fmla="*/ 1104 h 1237"/>
                <a:gd name="T48" fmla="*/ 253 w 750"/>
                <a:gd name="T49" fmla="*/ 1085 h 1237"/>
                <a:gd name="T50" fmla="*/ 498 w 750"/>
                <a:gd name="T51" fmla="*/ 1113 h 1237"/>
                <a:gd name="T52" fmla="*/ 498 w 750"/>
                <a:gd name="T53" fmla="*/ 1120 h 1237"/>
                <a:gd name="T54" fmla="*/ 497 w 750"/>
                <a:gd name="T55" fmla="*/ 1132 h 1237"/>
                <a:gd name="T56" fmla="*/ 253 w 750"/>
                <a:gd name="T57" fmla="*/ 1104 h 1237"/>
                <a:gd name="T58" fmla="*/ 253 w 750"/>
                <a:gd name="T59" fmla="*/ 1036 h 1237"/>
                <a:gd name="T60" fmla="*/ 253 w 750"/>
                <a:gd name="T61" fmla="*/ 1015 h 1237"/>
                <a:gd name="T62" fmla="*/ 498 w 750"/>
                <a:gd name="T63" fmla="*/ 1015 h 1237"/>
                <a:gd name="T64" fmla="*/ 498 w 750"/>
                <a:gd name="T65" fmla="*/ 1064 h 1237"/>
                <a:gd name="T66" fmla="*/ 253 w 750"/>
                <a:gd name="T67" fmla="*/ 1036 h 1237"/>
                <a:gd name="T68" fmla="*/ 321 w 750"/>
                <a:gd name="T69" fmla="*/ 1189 h 1237"/>
                <a:gd name="T70" fmla="*/ 262 w 750"/>
                <a:gd name="T71" fmla="*/ 1153 h 1237"/>
                <a:gd name="T72" fmla="*/ 468 w 750"/>
                <a:gd name="T73" fmla="*/ 1177 h 1237"/>
                <a:gd name="T74" fmla="*/ 430 w 750"/>
                <a:gd name="T75" fmla="*/ 1189 h 1237"/>
                <a:gd name="T76" fmla="*/ 321 w 750"/>
                <a:gd name="T77" fmla="*/ 1189 h 1237"/>
                <a:gd name="T78" fmla="*/ 321 w 750"/>
                <a:gd name="T79" fmla="*/ 1189 h 1237"/>
                <a:gd name="T80" fmla="*/ 321 w 750"/>
                <a:gd name="T81" fmla="*/ 1189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674" y="602"/>
                  </a:moveTo>
                  <a:cubicBezTo>
                    <a:pt x="724" y="537"/>
                    <a:pt x="750" y="459"/>
                    <a:pt x="750" y="376"/>
                  </a:cubicBezTo>
                  <a:cubicBezTo>
                    <a:pt x="750" y="275"/>
                    <a:pt x="710" y="180"/>
                    <a:pt x="638" y="110"/>
                  </a:cubicBezTo>
                  <a:cubicBezTo>
                    <a:pt x="566" y="39"/>
                    <a:pt x="471" y="0"/>
                    <a:pt x="370" y="2"/>
                  </a:cubicBezTo>
                  <a:cubicBezTo>
                    <a:pt x="272" y="3"/>
                    <a:pt x="180" y="42"/>
                    <a:pt x="110" y="112"/>
                  </a:cubicBezTo>
                  <a:cubicBezTo>
                    <a:pt x="41" y="182"/>
                    <a:pt x="2" y="275"/>
                    <a:pt x="1" y="373"/>
                  </a:cubicBezTo>
                  <a:cubicBezTo>
                    <a:pt x="0" y="457"/>
                    <a:pt x="27" y="536"/>
                    <a:pt x="77" y="603"/>
                  </a:cubicBezTo>
                  <a:cubicBezTo>
                    <a:pt x="160" y="711"/>
                    <a:pt x="205" y="843"/>
                    <a:pt x="205" y="976"/>
                  </a:cubicBezTo>
                  <a:cubicBezTo>
                    <a:pt x="205" y="1120"/>
                    <a:pt x="205" y="1120"/>
                    <a:pt x="205" y="1120"/>
                  </a:cubicBezTo>
                  <a:cubicBezTo>
                    <a:pt x="205" y="1185"/>
                    <a:pt x="257" y="1237"/>
                    <a:pt x="321" y="1237"/>
                  </a:cubicBezTo>
                  <a:cubicBezTo>
                    <a:pt x="430" y="1237"/>
                    <a:pt x="430" y="1237"/>
                    <a:pt x="430" y="1237"/>
                  </a:cubicBezTo>
                  <a:cubicBezTo>
                    <a:pt x="494" y="1237"/>
                    <a:pt x="546" y="1185"/>
                    <a:pt x="546" y="1120"/>
                  </a:cubicBezTo>
                  <a:cubicBezTo>
                    <a:pt x="546" y="976"/>
                    <a:pt x="546" y="976"/>
                    <a:pt x="546" y="976"/>
                  </a:cubicBezTo>
                  <a:cubicBezTo>
                    <a:pt x="546" y="842"/>
                    <a:pt x="590" y="713"/>
                    <a:pt x="674" y="602"/>
                  </a:cubicBezTo>
                  <a:close/>
                  <a:moveTo>
                    <a:pt x="116" y="574"/>
                  </a:moveTo>
                  <a:cubicBezTo>
                    <a:pt x="71" y="516"/>
                    <a:pt x="48" y="446"/>
                    <a:pt x="49" y="373"/>
                  </a:cubicBezTo>
                  <a:cubicBezTo>
                    <a:pt x="51" y="197"/>
                    <a:pt x="195" y="52"/>
                    <a:pt x="371" y="50"/>
                  </a:cubicBezTo>
                  <a:cubicBezTo>
                    <a:pt x="459" y="49"/>
                    <a:pt x="542" y="82"/>
                    <a:pt x="605" y="144"/>
                  </a:cubicBezTo>
                  <a:cubicBezTo>
                    <a:pt x="667" y="206"/>
                    <a:pt x="702" y="288"/>
                    <a:pt x="702" y="376"/>
                  </a:cubicBezTo>
                  <a:cubicBezTo>
                    <a:pt x="702" y="448"/>
                    <a:pt x="679" y="516"/>
                    <a:pt x="636" y="573"/>
                  </a:cubicBezTo>
                  <a:cubicBezTo>
                    <a:pt x="547" y="690"/>
                    <a:pt x="500" y="825"/>
                    <a:pt x="498" y="967"/>
                  </a:cubicBezTo>
                  <a:cubicBezTo>
                    <a:pt x="253" y="967"/>
                    <a:pt x="253" y="967"/>
                    <a:pt x="253" y="967"/>
                  </a:cubicBezTo>
                  <a:cubicBezTo>
                    <a:pt x="251" y="827"/>
                    <a:pt x="202" y="688"/>
                    <a:pt x="116" y="574"/>
                  </a:cubicBezTo>
                  <a:close/>
                  <a:moveTo>
                    <a:pt x="253" y="1104"/>
                  </a:moveTo>
                  <a:cubicBezTo>
                    <a:pt x="253" y="1085"/>
                    <a:pt x="253" y="1085"/>
                    <a:pt x="253" y="1085"/>
                  </a:cubicBezTo>
                  <a:cubicBezTo>
                    <a:pt x="498" y="1113"/>
                    <a:pt x="498" y="1113"/>
                    <a:pt x="498" y="1113"/>
                  </a:cubicBezTo>
                  <a:cubicBezTo>
                    <a:pt x="498" y="1120"/>
                    <a:pt x="498" y="1120"/>
                    <a:pt x="498" y="1120"/>
                  </a:cubicBezTo>
                  <a:cubicBezTo>
                    <a:pt x="498" y="1124"/>
                    <a:pt x="498" y="1128"/>
                    <a:pt x="497" y="1132"/>
                  </a:cubicBezTo>
                  <a:lnTo>
                    <a:pt x="253" y="1104"/>
                  </a:lnTo>
                  <a:close/>
                  <a:moveTo>
                    <a:pt x="253" y="1036"/>
                  </a:moveTo>
                  <a:cubicBezTo>
                    <a:pt x="253" y="1015"/>
                    <a:pt x="253" y="1015"/>
                    <a:pt x="253" y="1015"/>
                  </a:cubicBezTo>
                  <a:cubicBezTo>
                    <a:pt x="498" y="1015"/>
                    <a:pt x="498" y="1015"/>
                    <a:pt x="498" y="1015"/>
                  </a:cubicBezTo>
                  <a:cubicBezTo>
                    <a:pt x="498" y="1064"/>
                    <a:pt x="498" y="1064"/>
                    <a:pt x="498" y="1064"/>
                  </a:cubicBezTo>
                  <a:lnTo>
                    <a:pt x="253" y="1036"/>
                  </a:lnTo>
                  <a:close/>
                  <a:moveTo>
                    <a:pt x="321" y="1189"/>
                  </a:moveTo>
                  <a:cubicBezTo>
                    <a:pt x="296" y="1189"/>
                    <a:pt x="273" y="1174"/>
                    <a:pt x="262" y="1153"/>
                  </a:cubicBezTo>
                  <a:cubicBezTo>
                    <a:pt x="468" y="1177"/>
                    <a:pt x="468" y="1177"/>
                    <a:pt x="468" y="1177"/>
                  </a:cubicBezTo>
                  <a:cubicBezTo>
                    <a:pt x="457" y="1184"/>
                    <a:pt x="444" y="1189"/>
                    <a:pt x="430" y="1189"/>
                  </a:cubicBezTo>
                  <a:lnTo>
                    <a:pt x="321" y="1189"/>
                  </a:lnTo>
                  <a:close/>
                  <a:moveTo>
                    <a:pt x="321" y="1189"/>
                  </a:moveTo>
                  <a:cubicBezTo>
                    <a:pt x="321" y="1189"/>
                    <a:pt x="321" y="1189"/>
                    <a:pt x="321" y="1189"/>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007A7D">
                    <a:lumMod val="60000"/>
                    <a:lumOff val="40000"/>
                  </a:srgbClr>
                </a:solidFill>
                <a:effectLst/>
                <a:uLnTx/>
                <a:uFillTx/>
              </a:endParaRPr>
            </a:p>
          </p:txBody>
        </p:sp>
        <p:sp>
          <p:nvSpPr>
            <p:cNvPr id="41" name="Freeform 6">
              <a:extLst>
                <a:ext uri="{FF2B5EF4-FFF2-40B4-BE49-F238E27FC236}">
                  <a16:creationId xmlns:a16="http://schemas.microsoft.com/office/drawing/2014/main" id="{5F5BBEB7-6ABE-4CB7-8921-2788395712AB}"/>
                </a:ext>
              </a:extLst>
            </p:cNvPr>
            <p:cNvSpPr>
              <a:spLocks noEditPoints="1"/>
            </p:cNvSpPr>
            <p:nvPr/>
          </p:nvSpPr>
          <p:spPr bwMode="auto">
            <a:xfrm rot="10800000">
              <a:off x="4921239" y="3693016"/>
              <a:ext cx="97258" cy="165236"/>
            </a:xfrm>
            <a:custGeom>
              <a:avLst/>
              <a:gdLst>
                <a:gd name="T0" fmla="*/ 51 w 53"/>
                <a:gd name="T1" fmla="*/ 62 h 90"/>
                <a:gd name="T2" fmla="*/ 48 w 53"/>
                <a:gd name="T3" fmla="*/ 24 h 90"/>
                <a:gd name="T4" fmla="*/ 25 w 53"/>
                <a:gd name="T5" fmla="*/ 0 h 90"/>
                <a:gd name="T6" fmla="*/ 0 w 53"/>
                <a:gd name="T7" fmla="*/ 23 h 90"/>
                <a:gd name="T8" fmla="*/ 4 w 53"/>
                <a:gd name="T9" fmla="*/ 69 h 90"/>
                <a:gd name="T10" fmla="*/ 27 w 53"/>
                <a:gd name="T11" fmla="*/ 90 h 90"/>
                <a:gd name="T12" fmla="*/ 31 w 53"/>
                <a:gd name="T13" fmla="*/ 90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49" y="50"/>
                    <a:pt x="48" y="37"/>
                    <a:pt x="48" y="24"/>
                  </a:cubicBezTo>
                  <a:cubicBezTo>
                    <a:pt x="49" y="11"/>
                    <a:pt x="38" y="0"/>
                    <a:pt x="25" y="0"/>
                  </a:cubicBezTo>
                  <a:cubicBezTo>
                    <a:pt x="11" y="0"/>
                    <a:pt x="1" y="10"/>
                    <a:pt x="0" y="23"/>
                  </a:cubicBezTo>
                  <a:cubicBezTo>
                    <a:pt x="0" y="39"/>
                    <a:pt x="1" y="54"/>
                    <a:pt x="4" y="69"/>
                  </a:cubicBezTo>
                  <a:cubicBezTo>
                    <a:pt x="5" y="81"/>
                    <a:pt x="16" y="90"/>
                    <a:pt x="27" y="90"/>
                  </a:cubicBezTo>
                  <a:cubicBezTo>
                    <a:pt x="28" y="90"/>
                    <a:pt x="30" y="90"/>
                    <a:pt x="31" y="90"/>
                  </a:cubicBezTo>
                  <a:cubicBezTo>
                    <a:pt x="44" y="88"/>
                    <a:pt x="53" y="75"/>
                    <a:pt x="51" y="62"/>
                  </a:cubicBezTo>
                  <a:close/>
                  <a:moveTo>
                    <a:pt x="51" y="62"/>
                  </a:moveTo>
                  <a:cubicBezTo>
                    <a:pt x="51" y="62"/>
                    <a:pt x="51" y="62"/>
                    <a:pt x="51" y="62"/>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2" name="Freeform 7">
              <a:extLst>
                <a:ext uri="{FF2B5EF4-FFF2-40B4-BE49-F238E27FC236}">
                  <a16:creationId xmlns:a16="http://schemas.microsoft.com/office/drawing/2014/main" id="{6DC3EAD5-059B-4273-B3E1-91440809600D}"/>
                </a:ext>
              </a:extLst>
            </p:cNvPr>
            <p:cNvSpPr>
              <a:spLocks noEditPoints="1"/>
            </p:cNvSpPr>
            <p:nvPr/>
          </p:nvSpPr>
          <p:spPr bwMode="auto">
            <a:xfrm rot="10800000">
              <a:off x="4617959" y="3071816"/>
              <a:ext cx="352431" cy="565773"/>
            </a:xfrm>
            <a:custGeom>
              <a:avLst/>
              <a:gdLst>
                <a:gd name="T0" fmla="*/ 166 w 193"/>
                <a:gd name="T1" fmla="*/ 307 h 307"/>
                <a:gd name="T2" fmla="*/ 174 w 193"/>
                <a:gd name="T3" fmla="*/ 306 h 307"/>
                <a:gd name="T4" fmla="*/ 189 w 193"/>
                <a:gd name="T5" fmla="*/ 275 h 307"/>
                <a:gd name="T6" fmla="*/ 71 w 193"/>
                <a:gd name="T7" fmla="*/ 51 h 307"/>
                <a:gd name="T8" fmla="*/ 49 w 193"/>
                <a:gd name="T9" fmla="*/ 16 h 307"/>
                <a:gd name="T10" fmla="*/ 16 w 193"/>
                <a:gd name="T11" fmla="*/ 6 h 307"/>
                <a:gd name="T12" fmla="*/ 6 w 193"/>
                <a:gd name="T13" fmla="*/ 38 h 307"/>
                <a:gd name="T14" fmla="*/ 33 w 193"/>
                <a:gd name="T15" fmla="*/ 80 h 307"/>
                <a:gd name="T16" fmla="*/ 143 w 193"/>
                <a:gd name="T17" fmla="*/ 290 h 307"/>
                <a:gd name="T18" fmla="*/ 166 w 193"/>
                <a:gd name="T19" fmla="*/ 307 h 307"/>
                <a:gd name="T20" fmla="*/ 166 w 193"/>
                <a:gd name="T21" fmla="*/ 307 h 307"/>
                <a:gd name="T22" fmla="*/ 166 w 193"/>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66" y="307"/>
                  </a:moveTo>
                  <a:cubicBezTo>
                    <a:pt x="169" y="307"/>
                    <a:pt x="171" y="306"/>
                    <a:pt x="174" y="306"/>
                  </a:cubicBezTo>
                  <a:cubicBezTo>
                    <a:pt x="186" y="301"/>
                    <a:pt x="193" y="288"/>
                    <a:pt x="189" y="275"/>
                  </a:cubicBezTo>
                  <a:cubicBezTo>
                    <a:pt x="162" y="194"/>
                    <a:pt x="123" y="119"/>
                    <a:pt x="71" y="51"/>
                  </a:cubicBezTo>
                  <a:cubicBezTo>
                    <a:pt x="63" y="40"/>
                    <a:pt x="55" y="28"/>
                    <a:pt x="49" y="16"/>
                  </a:cubicBezTo>
                  <a:cubicBezTo>
                    <a:pt x="43" y="4"/>
                    <a:pt x="28" y="0"/>
                    <a:pt x="16" y="6"/>
                  </a:cubicBezTo>
                  <a:cubicBezTo>
                    <a:pt x="5" y="12"/>
                    <a:pt x="0" y="26"/>
                    <a:pt x="6" y="38"/>
                  </a:cubicBezTo>
                  <a:cubicBezTo>
                    <a:pt x="14" y="53"/>
                    <a:pt x="23" y="67"/>
                    <a:pt x="33" y="80"/>
                  </a:cubicBezTo>
                  <a:cubicBezTo>
                    <a:pt x="81" y="144"/>
                    <a:pt x="119" y="215"/>
                    <a:pt x="143" y="290"/>
                  </a:cubicBezTo>
                  <a:cubicBezTo>
                    <a:pt x="147" y="300"/>
                    <a:pt x="156" y="307"/>
                    <a:pt x="166" y="307"/>
                  </a:cubicBezTo>
                  <a:close/>
                  <a:moveTo>
                    <a:pt x="166" y="307"/>
                  </a:moveTo>
                  <a:cubicBezTo>
                    <a:pt x="166" y="307"/>
                    <a:pt x="166" y="307"/>
                    <a:pt x="166" y="307"/>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282F39"/>
                </a:solidFill>
                <a:effectLst/>
                <a:uLnTx/>
                <a:uFillTx/>
              </a:endParaRPr>
            </a:p>
          </p:txBody>
        </p:sp>
        <p:sp>
          <p:nvSpPr>
            <p:cNvPr id="43" name="Freeform 8">
              <a:extLst>
                <a:ext uri="{FF2B5EF4-FFF2-40B4-BE49-F238E27FC236}">
                  <a16:creationId xmlns:a16="http://schemas.microsoft.com/office/drawing/2014/main" id="{B47BED66-5C3C-4A50-8FF3-E605C10D4A6A}"/>
                </a:ext>
              </a:extLst>
            </p:cNvPr>
            <p:cNvSpPr>
              <a:spLocks noEditPoints="1"/>
            </p:cNvSpPr>
            <p:nvPr/>
          </p:nvSpPr>
          <p:spPr bwMode="auto">
            <a:xfrm rot="10800000">
              <a:off x="3997802" y="3473401"/>
              <a:ext cx="157916" cy="195564"/>
            </a:xfrm>
            <a:custGeom>
              <a:avLst/>
              <a:gdLst>
                <a:gd name="T0" fmla="*/ 69 w 86"/>
                <a:gd name="T1" fmla="*/ 5 h 106"/>
                <a:gd name="T2" fmla="*/ 37 w 86"/>
                <a:gd name="T3" fmla="*/ 18 h 106"/>
                <a:gd name="T4" fmla="*/ 8 w 86"/>
                <a:gd name="T5" fmla="*/ 68 h 106"/>
                <a:gd name="T6" fmla="*/ 12 w 86"/>
                <a:gd name="T7" fmla="*/ 102 h 106"/>
                <a:gd name="T8" fmla="*/ 27 w 86"/>
                <a:gd name="T9" fmla="*/ 106 h 106"/>
                <a:gd name="T10" fmla="*/ 46 w 86"/>
                <a:gd name="T11" fmla="*/ 97 h 106"/>
                <a:gd name="T12" fmla="*/ 81 w 86"/>
                <a:gd name="T13" fmla="*/ 37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56" y="0"/>
                    <a:pt x="42" y="6"/>
                    <a:pt x="37" y="18"/>
                  </a:cubicBezTo>
                  <a:cubicBezTo>
                    <a:pt x="29" y="36"/>
                    <a:pt x="20" y="52"/>
                    <a:pt x="8" y="68"/>
                  </a:cubicBezTo>
                  <a:cubicBezTo>
                    <a:pt x="0" y="79"/>
                    <a:pt x="2" y="94"/>
                    <a:pt x="12" y="102"/>
                  </a:cubicBezTo>
                  <a:cubicBezTo>
                    <a:pt x="17" y="105"/>
                    <a:pt x="22" y="106"/>
                    <a:pt x="27" y="106"/>
                  </a:cubicBezTo>
                  <a:cubicBezTo>
                    <a:pt x="34" y="106"/>
                    <a:pt x="41" y="103"/>
                    <a:pt x="46" y="97"/>
                  </a:cubicBezTo>
                  <a:cubicBezTo>
                    <a:pt x="60" y="78"/>
                    <a:pt x="72" y="58"/>
                    <a:pt x="81" y="37"/>
                  </a:cubicBezTo>
                  <a:cubicBezTo>
                    <a:pt x="86" y="25"/>
                    <a:pt x="81" y="11"/>
                    <a:pt x="69" y="5"/>
                  </a:cubicBezTo>
                  <a:close/>
                  <a:moveTo>
                    <a:pt x="69" y="5"/>
                  </a:moveTo>
                  <a:cubicBezTo>
                    <a:pt x="69" y="5"/>
                    <a:pt x="69" y="5"/>
                    <a:pt x="69" y="5"/>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4" name="Freeform 9">
              <a:extLst>
                <a:ext uri="{FF2B5EF4-FFF2-40B4-BE49-F238E27FC236}">
                  <a16:creationId xmlns:a16="http://schemas.microsoft.com/office/drawing/2014/main" id="{BD532948-554C-4066-A260-8B02F2056048}"/>
                </a:ext>
              </a:extLst>
            </p:cNvPr>
            <p:cNvSpPr>
              <a:spLocks noEditPoints="1"/>
            </p:cNvSpPr>
            <p:nvPr/>
          </p:nvSpPr>
          <p:spPr bwMode="auto">
            <a:xfrm rot="10800000">
              <a:off x="3965383" y="3720208"/>
              <a:ext cx="569957" cy="621200"/>
            </a:xfrm>
            <a:custGeom>
              <a:avLst/>
              <a:gdLst>
                <a:gd name="T0" fmla="*/ 24 w 312"/>
                <a:gd name="T1" fmla="*/ 48 h 337"/>
                <a:gd name="T2" fmla="*/ 264 w 312"/>
                <a:gd name="T3" fmla="*/ 288 h 337"/>
                <a:gd name="T4" fmla="*/ 263 w 312"/>
                <a:gd name="T5" fmla="*/ 311 h 337"/>
                <a:gd name="T6" fmla="*/ 285 w 312"/>
                <a:gd name="T7" fmla="*/ 337 h 337"/>
                <a:gd name="T8" fmla="*/ 287 w 312"/>
                <a:gd name="T9" fmla="*/ 337 h 337"/>
                <a:gd name="T10" fmla="*/ 311 w 312"/>
                <a:gd name="T11" fmla="*/ 315 h 337"/>
                <a:gd name="T12" fmla="*/ 312 w 312"/>
                <a:gd name="T13" fmla="*/ 288 h 337"/>
                <a:gd name="T14" fmla="*/ 24 w 312"/>
                <a:gd name="T15" fmla="*/ 0 h 337"/>
                <a:gd name="T16" fmla="*/ 0 w 312"/>
                <a:gd name="T17" fmla="*/ 24 h 337"/>
                <a:gd name="T18" fmla="*/ 24 w 312"/>
                <a:gd name="T19" fmla="*/ 48 h 337"/>
                <a:gd name="T20" fmla="*/ 24 w 312"/>
                <a:gd name="T21" fmla="*/ 48 h 337"/>
                <a:gd name="T22" fmla="*/ 24 w 312"/>
                <a:gd name="T23" fmla="*/ 4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24" y="48"/>
                  </a:moveTo>
                  <a:cubicBezTo>
                    <a:pt x="157" y="48"/>
                    <a:pt x="264" y="156"/>
                    <a:pt x="264" y="288"/>
                  </a:cubicBezTo>
                  <a:cubicBezTo>
                    <a:pt x="264" y="296"/>
                    <a:pt x="264" y="303"/>
                    <a:pt x="263" y="311"/>
                  </a:cubicBezTo>
                  <a:cubicBezTo>
                    <a:pt x="262" y="324"/>
                    <a:pt x="272" y="336"/>
                    <a:pt x="285" y="337"/>
                  </a:cubicBezTo>
                  <a:cubicBezTo>
                    <a:pt x="286" y="337"/>
                    <a:pt x="287" y="337"/>
                    <a:pt x="287" y="337"/>
                  </a:cubicBezTo>
                  <a:cubicBezTo>
                    <a:pt x="300" y="337"/>
                    <a:pt x="310" y="328"/>
                    <a:pt x="311" y="315"/>
                  </a:cubicBezTo>
                  <a:cubicBezTo>
                    <a:pt x="312" y="306"/>
                    <a:pt x="312" y="297"/>
                    <a:pt x="312" y="288"/>
                  </a:cubicBezTo>
                  <a:cubicBezTo>
                    <a:pt x="312" y="129"/>
                    <a:pt x="183" y="0"/>
                    <a:pt x="24" y="0"/>
                  </a:cubicBezTo>
                  <a:cubicBezTo>
                    <a:pt x="11" y="0"/>
                    <a:pt x="0" y="11"/>
                    <a:pt x="0" y="24"/>
                  </a:cubicBezTo>
                  <a:cubicBezTo>
                    <a:pt x="0" y="37"/>
                    <a:pt x="11" y="48"/>
                    <a:pt x="24" y="48"/>
                  </a:cubicBezTo>
                  <a:close/>
                  <a:moveTo>
                    <a:pt x="24" y="48"/>
                  </a:moveTo>
                  <a:cubicBezTo>
                    <a:pt x="24" y="48"/>
                    <a:pt x="24" y="48"/>
                    <a:pt x="24" y="48"/>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5" name="Freeform 10">
              <a:extLst>
                <a:ext uri="{FF2B5EF4-FFF2-40B4-BE49-F238E27FC236}">
                  <a16:creationId xmlns:a16="http://schemas.microsoft.com/office/drawing/2014/main" id="{76B3559D-3DDB-431C-AB69-640811CA51C8}"/>
                </a:ext>
              </a:extLst>
            </p:cNvPr>
            <p:cNvSpPr>
              <a:spLocks noEditPoints="1"/>
            </p:cNvSpPr>
            <p:nvPr/>
          </p:nvSpPr>
          <p:spPr bwMode="auto">
            <a:xfrm rot="10800000">
              <a:off x="4447493" y="4577757"/>
              <a:ext cx="87847" cy="334653"/>
            </a:xfrm>
            <a:custGeom>
              <a:avLst/>
              <a:gdLst>
                <a:gd name="T0" fmla="*/ 24 w 48"/>
                <a:gd name="T1" fmla="*/ 182 h 182"/>
                <a:gd name="T2" fmla="*/ 48 w 48"/>
                <a:gd name="T3" fmla="*/ 158 h 182"/>
                <a:gd name="T4" fmla="*/ 48 w 48"/>
                <a:gd name="T5" fmla="*/ 24 h 182"/>
                <a:gd name="T6" fmla="*/ 24 w 48"/>
                <a:gd name="T7" fmla="*/ 0 h 182"/>
                <a:gd name="T8" fmla="*/ 0 w 48"/>
                <a:gd name="T9" fmla="*/ 24 h 182"/>
                <a:gd name="T10" fmla="*/ 0 w 48"/>
                <a:gd name="T11" fmla="*/ 158 h 182"/>
                <a:gd name="T12" fmla="*/ 24 w 48"/>
                <a:gd name="T13" fmla="*/ 182 h 182"/>
                <a:gd name="T14" fmla="*/ 24 w 48"/>
                <a:gd name="T15" fmla="*/ 182 h 182"/>
                <a:gd name="T16" fmla="*/ 24 w 48"/>
                <a:gd name="T17" fmla="*/ 182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182">
                  <a:moveTo>
                    <a:pt x="24" y="182"/>
                  </a:moveTo>
                  <a:cubicBezTo>
                    <a:pt x="38" y="182"/>
                    <a:pt x="48" y="172"/>
                    <a:pt x="48" y="158"/>
                  </a:cubicBezTo>
                  <a:cubicBezTo>
                    <a:pt x="48" y="24"/>
                    <a:pt x="48" y="24"/>
                    <a:pt x="48" y="24"/>
                  </a:cubicBezTo>
                  <a:cubicBezTo>
                    <a:pt x="48" y="11"/>
                    <a:pt x="38" y="0"/>
                    <a:pt x="24" y="0"/>
                  </a:cubicBezTo>
                  <a:cubicBezTo>
                    <a:pt x="11" y="0"/>
                    <a:pt x="0" y="11"/>
                    <a:pt x="0" y="24"/>
                  </a:cubicBezTo>
                  <a:cubicBezTo>
                    <a:pt x="0" y="158"/>
                    <a:pt x="0" y="158"/>
                    <a:pt x="0" y="158"/>
                  </a:cubicBezTo>
                  <a:cubicBezTo>
                    <a:pt x="0" y="172"/>
                    <a:pt x="11" y="182"/>
                    <a:pt x="24" y="182"/>
                  </a:cubicBezTo>
                  <a:close/>
                  <a:moveTo>
                    <a:pt x="24" y="182"/>
                  </a:moveTo>
                  <a:cubicBezTo>
                    <a:pt x="24" y="182"/>
                    <a:pt x="24" y="182"/>
                    <a:pt x="24" y="182"/>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6" name="Freeform 11">
              <a:extLst>
                <a:ext uri="{FF2B5EF4-FFF2-40B4-BE49-F238E27FC236}">
                  <a16:creationId xmlns:a16="http://schemas.microsoft.com/office/drawing/2014/main" id="{37DA0FDC-B0A4-446B-A957-349B18EA2F92}"/>
                </a:ext>
              </a:extLst>
            </p:cNvPr>
            <p:cNvSpPr>
              <a:spLocks noEditPoints="1"/>
            </p:cNvSpPr>
            <p:nvPr/>
          </p:nvSpPr>
          <p:spPr bwMode="auto">
            <a:xfrm rot="10800000">
              <a:off x="4846986" y="4466902"/>
              <a:ext cx="222754" cy="309553"/>
            </a:xfrm>
            <a:custGeom>
              <a:avLst/>
              <a:gdLst>
                <a:gd name="T0" fmla="*/ 74 w 122"/>
                <a:gd name="T1" fmla="*/ 156 h 168"/>
                <a:gd name="T2" fmla="*/ 94 w 122"/>
                <a:gd name="T3" fmla="*/ 168 h 168"/>
                <a:gd name="T4" fmla="*/ 106 w 122"/>
                <a:gd name="T5" fmla="*/ 165 h 168"/>
                <a:gd name="T6" fmla="*/ 115 w 122"/>
                <a:gd name="T7" fmla="*/ 132 h 168"/>
                <a:gd name="T8" fmla="*/ 48 w 122"/>
                <a:gd name="T9" fmla="*/ 15 h 168"/>
                <a:gd name="T10" fmla="*/ 15 w 122"/>
                <a:gd name="T11" fmla="*/ 7 h 168"/>
                <a:gd name="T12" fmla="*/ 6 w 122"/>
                <a:gd name="T13" fmla="*/ 39 h 168"/>
                <a:gd name="T14" fmla="*/ 74 w 122"/>
                <a:gd name="T15" fmla="*/ 156 h 168"/>
                <a:gd name="T16" fmla="*/ 74 w 122"/>
                <a:gd name="T17" fmla="*/ 156 h 168"/>
                <a:gd name="T18" fmla="*/ 74 w 122"/>
                <a:gd name="T19" fmla="*/ 15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68">
                  <a:moveTo>
                    <a:pt x="74" y="156"/>
                  </a:moveTo>
                  <a:cubicBezTo>
                    <a:pt x="78" y="164"/>
                    <a:pt x="86" y="168"/>
                    <a:pt x="94" y="168"/>
                  </a:cubicBezTo>
                  <a:cubicBezTo>
                    <a:pt x="98" y="168"/>
                    <a:pt x="103" y="167"/>
                    <a:pt x="106" y="165"/>
                  </a:cubicBezTo>
                  <a:cubicBezTo>
                    <a:pt x="118" y="158"/>
                    <a:pt x="122" y="143"/>
                    <a:pt x="115" y="132"/>
                  </a:cubicBezTo>
                  <a:cubicBezTo>
                    <a:pt x="48" y="15"/>
                    <a:pt x="48" y="15"/>
                    <a:pt x="48" y="15"/>
                  </a:cubicBezTo>
                  <a:cubicBezTo>
                    <a:pt x="41" y="4"/>
                    <a:pt x="27" y="0"/>
                    <a:pt x="15" y="7"/>
                  </a:cubicBezTo>
                  <a:cubicBezTo>
                    <a:pt x="4" y="13"/>
                    <a:pt x="0" y="28"/>
                    <a:pt x="6" y="39"/>
                  </a:cubicBezTo>
                  <a:lnTo>
                    <a:pt x="74" y="156"/>
                  </a:lnTo>
                  <a:close/>
                  <a:moveTo>
                    <a:pt x="74" y="156"/>
                  </a:moveTo>
                  <a:cubicBezTo>
                    <a:pt x="74" y="156"/>
                    <a:pt x="74" y="156"/>
                    <a:pt x="74" y="156"/>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7" name="Freeform 12">
              <a:extLst>
                <a:ext uri="{FF2B5EF4-FFF2-40B4-BE49-F238E27FC236}">
                  <a16:creationId xmlns:a16="http://schemas.microsoft.com/office/drawing/2014/main" id="{C25C36C8-E40E-4F58-858C-EBAAC7000595}"/>
                </a:ext>
              </a:extLst>
            </p:cNvPr>
            <p:cNvSpPr>
              <a:spLocks noEditPoints="1"/>
            </p:cNvSpPr>
            <p:nvPr/>
          </p:nvSpPr>
          <p:spPr bwMode="auto">
            <a:xfrm rot="10800000">
              <a:off x="3525105" y="3224503"/>
              <a:ext cx="312692" cy="219617"/>
            </a:xfrm>
            <a:custGeom>
              <a:avLst/>
              <a:gdLst>
                <a:gd name="T0" fmla="*/ 155 w 171"/>
                <a:gd name="T1" fmla="*/ 74 h 119"/>
                <a:gd name="T2" fmla="*/ 39 w 171"/>
                <a:gd name="T3" fmla="*/ 7 h 119"/>
                <a:gd name="T4" fmla="*/ 6 w 171"/>
                <a:gd name="T5" fmla="*/ 15 h 119"/>
                <a:gd name="T6" fmla="*/ 15 w 171"/>
                <a:gd name="T7" fmla="*/ 48 h 119"/>
                <a:gd name="T8" fmla="*/ 131 w 171"/>
                <a:gd name="T9" fmla="*/ 115 h 119"/>
                <a:gd name="T10" fmla="*/ 143 w 171"/>
                <a:gd name="T11" fmla="*/ 119 h 119"/>
                <a:gd name="T12" fmla="*/ 164 w 171"/>
                <a:gd name="T13" fmla="*/ 107 h 119"/>
                <a:gd name="T14" fmla="*/ 155 w 171"/>
                <a:gd name="T15" fmla="*/ 74 h 119"/>
                <a:gd name="T16" fmla="*/ 155 w 171"/>
                <a:gd name="T17" fmla="*/ 74 h 119"/>
                <a:gd name="T18" fmla="*/ 155 w 171"/>
                <a:gd name="T19" fmla="*/ 74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9">
                  <a:moveTo>
                    <a:pt x="155" y="74"/>
                  </a:moveTo>
                  <a:cubicBezTo>
                    <a:pt x="39" y="7"/>
                    <a:pt x="39" y="7"/>
                    <a:pt x="39" y="7"/>
                  </a:cubicBezTo>
                  <a:cubicBezTo>
                    <a:pt x="27" y="0"/>
                    <a:pt x="13" y="4"/>
                    <a:pt x="6" y="15"/>
                  </a:cubicBezTo>
                  <a:cubicBezTo>
                    <a:pt x="0" y="27"/>
                    <a:pt x="3" y="42"/>
                    <a:pt x="15" y="48"/>
                  </a:cubicBezTo>
                  <a:cubicBezTo>
                    <a:pt x="131" y="115"/>
                    <a:pt x="131" y="115"/>
                    <a:pt x="131" y="115"/>
                  </a:cubicBezTo>
                  <a:cubicBezTo>
                    <a:pt x="135" y="118"/>
                    <a:pt x="139" y="119"/>
                    <a:pt x="143" y="119"/>
                  </a:cubicBezTo>
                  <a:cubicBezTo>
                    <a:pt x="152" y="119"/>
                    <a:pt x="160" y="114"/>
                    <a:pt x="164" y="107"/>
                  </a:cubicBezTo>
                  <a:cubicBezTo>
                    <a:pt x="171" y="95"/>
                    <a:pt x="167" y="80"/>
                    <a:pt x="155" y="74"/>
                  </a:cubicBezTo>
                  <a:close/>
                  <a:moveTo>
                    <a:pt x="155" y="74"/>
                  </a:moveTo>
                  <a:cubicBezTo>
                    <a:pt x="155" y="74"/>
                    <a:pt x="155" y="74"/>
                    <a:pt x="155" y="74"/>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8" name="Freeform 13">
              <a:extLst>
                <a:ext uri="{FF2B5EF4-FFF2-40B4-BE49-F238E27FC236}">
                  <a16:creationId xmlns:a16="http://schemas.microsoft.com/office/drawing/2014/main" id="{E157B310-A28C-4A93-9365-1F90A79E3663}"/>
                </a:ext>
              </a:extLst>
            </p:cNvPr>
            <p:cNvSpPr>
              <a:spLocks noEditPoints="1"/>
            </p:cNvSpPr>
            <p:nvPr/>
          </p:nvSpPr>
          <p:spPr bwMode="auto">
            <a:xfrm rot="10800000">
              <a:off x="5143990" y="4167808"/>
              <a:ext cx="312692" cy="217524"/>
            </a:xfrm>
            <a:custGeom>
              <a:avLst/>
              <a:gdLst>
                <a:gd name="T0" fmla="*/ 15 w 171"/>
                <a:gd name="T1" fmla="*/ 48 h 118"/>
                <a:gd name="T2" fmla="*/ 132 w 171"/>
                <a:gd name="T3" fmla="*/ 115 h 118"/>
                <a:gd name="T4" fmla="*/ 144 w 171"/>
                <a:gd name="T5" fmla="*/ 118 h 118"/>
                <a:gd name="T6" fmla="*/ 165 w 171"/>
                <a:gd name="T7" fmla="*/ 106 h 118"/>
                <a:gd name="T8" fmla="*/ 156 w 171"/>
                <a:gd name="T9" fmla="*/ 74 h 118"/>
                <a:gd name="T10" fmla="*/ 39 w 171"/>
                <a:gd name="T11" fmla="*/ 6 h 118"/>
                <a:gd name="T12" fmla="*/ 7 w 171"/>
                <a:gd name="T13" fmla="*/ 15 h 118"/>
                <a:gd name="T14" fmla="*/ 15 w 171"/>
                <a:gd name="T15" fmla="*/ 48 h 118"/>
                <a:gd name="T16" fmla="*/ 15 w 171"/>
                <a:gd name="T17" fmla="*/ 48 h 118"/>
                <a:gd name="T18" fmla="*/ 15 w 171"/>
                <a:gd name="T19" fmla="*/ 4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8">
                  <a:moveTo>
                    <a:pt x="15" y="48"/>
                  </a:moveTo>
                  <a:cubicBezTo>
                    <a:pt x="132" y="115"/>
                    <a:pt x="132" y="115"/>
                    <a:pt x="132" y="115"/>
                  </a:cubicBezTo>
                  <a:cubicBezTo>
                    <a:pt x="136" y="117"/>
                    <a:pt x="140" y="118"/>
                    <a:pt x="144" y="118"/>
                  </a:cubicBezTo>
                  <a:cubicBezTo>
                    <a:pt x="152" y="118"/>
                    <a:pt x="160" y="114"/>
                    <a:pt x="165" y="106"/>
                  </a:cubicBezTo>
                  <a:cubicBezTo>
                    <a:pt x="171" y="95"/>
                    <a:pt x="167" y="80"/>
                    <a:pt x="156" y="74"/>
                  </a:cubicBezTo>
                  <a:cubicBezTo>
                    <a:pt x="39" y="6"/>
                    <a:pt x="39" y="6"/>
                    <a:pt x="39" y="6"/>
                  </a:cubicBezTo>
                  <a:cubicBezTo>
                    <a:pt x="28" y="0"/>
                    <a:pt x="13" y="4"/>
                    <a:pt x="7" y="15"/>
                  </a:cubicBezTo>
                  <a:cubicBezTo>
                    <a:pt x="0" y="27"/>
                    <a:pt x="4" y="41"/>
                    <a:pt x="15" y="48"/>
                  </a:cubicBezTo>
                  <a:close/>
                  <a:moveTo>
                    <a:pt x="15" y="48"/>
                  </a:moveTo>
                  <a:cubicBezTo>
                    <a:pt x="15" y="48"/>
                    <a:pt x="15" y="48"/>
                    <a:pt x="15" y="48"/>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9" name="Freeform 14">
              <a:extLst>
                <a:ext uri="{FF2B5EF4-FFF2-40B4-BE49-F238E27FC236}">
                  <a16:creationId xmlns:a16="http://schemas.microsoft.com/office/drawing/2014/main" id="{F139432D-7486-4EE1-91F7-56F3538C89D3}"/>
                </a:ext>
              </a:extLst>
            </p:cNvPr>
            <p:cNvSpPr>
              <a:spLocks noEditPoints="1"/>
            </p:cNvSpPr>
            <p:nvPr/>
          </p:nvSpPr>
          <p:spPr bwMode="auto">
            <a:xfrm rot="10800000">
              <a:off x="3389152" y="3758902"/>
              <a:ext cx="334653" cy="88893"/>
            </a:xfrm>
            <a:custGeom>
              <a:avLst/>
              <a:gdLst>
                <a:gd name="T0" fmla="*/ 159 w 183"/>
                <a:gd name="T1" fmla="*/ 0 h 48"/>
                <a:gd name="T2" fmla="*/ 24 w 183"/>
                <a:gd name="T3" fmla="*/ 0 h 48"/>
                <a:gd name="T4" fmla="*/ 0 w 183"/>
                <a:gd name="T5" fmla="*/ 24 h 48"/>
                <a:gd name="T6" fmla="*/ 24 w 183"/>
                <a:gd name="T7" fmla="*/ 48 h 48"/>
                <a:gd name="T8" fmla="*/ 159 w 183"/>
                <a:gd name="T9" fmla="*/ 48 h 48"/>
                <a:gd name="T10" fmla="*/ 183 w 183"/>
                <a:gd name="T11" fmla="*/ 24 h 48"/>
                <a:gd name="T12" fmla="*/ 159 w 183"/>
                <a:gd name="T13" fmla="*/ 0 h 48"/>
                <a:gd name="T14" fmla="*/ 159 w 183"/>
                <a:gd name="T15" fmla="*/ 0 h 48"/>
                <a:gd name="T16" fmla="*/ 159 w 183"/>
                <a:gd name="T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 h="48">
                  <a:moveTo>
                    <a:pt x="159" y="0"/>
                  </a:moveTo>
                  <a:cubicBezTo>
                    <a:pt x="24" y="0"/>
                    <a:pt x="24" y="0"/>
                    <a:pt x="24" y="0"/>
                  </a:cubicBezTo>
                  <a:cubicBezTo>
                    <a:pt x="11" y="0"/>
                    <a:pt x="0" y="11"/>
                    <a:pt x="0" y="24"/>
                  </a:cubicBezTo>
                  <a:cubicBezTo>
                    <a:pt x="0" y="38"/>
                    <a:pt x="11" y="48"/>
                    <a:pt x="24" y="48"/>
                  </a:cubicBezTo>
                  <a:cubicBezTo>
                    <a:pt x="159" y="48"/>
                    <a:pt x="159" y="48"/>
                    <a:pt x="159" y="48"/>
                  </a:cubicBezTo>
                  <a:cubicBezTo>
                    <a:pt x="172" y="48"/>
                    <a:pt x="183" y="38"/>
                    <a:pt x="183" y="24"/>
                  </a:cubicBezTo>
                  <a:cubicBezTo>
                    <a:pt x="183" y="11"/>
                    <a:pt x="172" y="0"/>
                    <a:pt x="159" y="0"/>
                  </a:cubicBezTo>
                  <a:close/>
                  <a:moveTo>
                    <a:pt x="159" y="0"/>
                  </a:moveTo>
                  <a:cubicBezTo>
                    <a:pt x="159" y="0"/>
                    <a:pt x="159" y="0"/>
                    <a:pt x="159" y="0"/>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50" name="Freeform 15">
              <a:extLst>
                <a:ext uri="{FF2B5EF4-FFF2-40B4-BE49-F238E27FC236}">
                  <a16:creationId xmlns:a16="http://schemas.microsoft.com/office/drawing/2014/main" id="{089530D7-6AFD-4574-AC3C-6B7271360333}"/>
                </a:ext>
              </a:extLst>
            </p:cNvPr>
            <p:cNvSpPr>
              <a:spLocks noEditPoints="1"/>
            </p:cNvSpPr>
            <p:nvPr/>
          </p:nvSpPr>
          <p:spPr bwMode="auto">
            <a:xfrm rot="10800000">
              <a:off x="5260073" y="3758902"/>
              <a:ext cx="332562" cy="88893"/>
            </a:xfrm>
            <a:custGeom>
              <a:avLst/>
              <a:gdLst>
                <a:gd name="T0" fmla="*/ 182 w 182"/>
                <a:gd name="T1" fmla="*/ 24 h 48"/>
                <a:gd name="T2" fmla="*/ 158 w 182"/>
                <a:gd name="T3" fmla="*/ 0 h 48"/>
                <a:gd name="T4" fmla="*/ 24 w 182"/>
                <a:gd name="T5" fmla="*/ 0 h 48"/>
                <a:gd name="T6" fmla="*/ 0 w 182"/>
                <a:gd name="T7" fmla="*/ 24 h 48"/>
                <a:gd name="T8" fmla="*/ 24 w 182"/>
                <a:gd name="T9" fmla="*/ 48 h 48"/>
                <a:gd name="T10" fmla="*/ 158 w 182"/>
                <a:gd name="T11" fmla="*/ 48 h 48"/>
                <a:gd name="T12" fmla="*/ 182 w 182"/>
                <a:gd name="T13" fmla="*/ 24 h 48"/>
                <a:gd name="T14" fmla="*/ 182 w 182"/>
                <a:gd name="T15" fmla="*/ 24 h 48"/>
                <a:gd name="T16" fmla="*/ 182 w 182"/>
                <a:gd name="T17" fmla="*/ 2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48">
                  <a:moveTo>
                    <a:pt x="182" y="24"/>
                  </a:moveTo>
                  <a:cubicBezTo>
                    <a:pt x="182" y="11"/>
                    <a:pt x="172" y="0"/>
                    <a:pt x="158" y="0"/>
                  </a:cubicBezTo>
                  <a:cubicBezTo>
                    <a:pt x="24" y="0"/>
                    <a:pt x="24" y="0"/>
                    <a:pt x="24" y="0"/>
                  </a:cubicBezTo>
                  <a:cubicBezTo>
                    <a:pt x="11" y="0"/>
                    <a:pt x="0" y="11"/>
                    <a:pt x="0" y="24"/>
                  </a:cubicBezTo>
                  <a:cubicBezTo>
                    <a:pt x="0" y="38"/>
                    <a:pt x="11" y="48"/>
                    <a:pt x="24" y="48"/>
                  </a:cubicBezTo>
                  <a:cubicBezTo>
                    <a:pt x="158" y="48"/>
                    <a:pt x="158" y="48"/>
                    <a:pt x="158" y="48"/>
                  </a:cubicBezTo>
                  <a:cubicBezTo>
                    <a:pt x="172" y="48"/>
                    <a:pt x="182" y="38"/>
                    <a:pt x="182" y="24"/>
                  </a:cubicBezTo>
                  <a:close/>
                  <a:moveTo>
                    <a:pt x="182" y="24"/>
                  </a:moveTo>
                  <a:cubicBezTo>
                    <a:pt x="182" y="24"/>
                    <a:pt x="182" y="24"/>
                    <a:pt x="182" y="24"/>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51" name="Freeform 16">
              <a:extLst>
                <a:ext uri="{FF2B5EF4-FFF2-40B4-BE49-F238E27FC236}">
                  <a16:creationId xmlns:a16="http://schemas.microsoft.com/office/drawing/2014/main" id="{23F9B483-F226-4046-96B4-5BB15F050B11}"/>
                </a:ext>
              </a:extLst>
            </p:cNvPr>
            <p:cNvSpPr>
              <a:spLocks noEditPoints="1"/>
            </p:cNvSpPr>
            <p:nvPr/>
          </p:nvSpPr>
          <p:spPr bwMode="auto">
            <a:xfrm rot="10800000">
              <a:off x="3525105" y="4167808"/>
              <a:ext cx="312692" cy="217524"/>
            </a:xfrm>
            <a:custGeom>
              <a:avLst/>
              <a:gdLst>
                <a:gd name="T0" fmla="*/ 27 w 171"/>
                <a:gd name="T1" fmla="*/ 118 h 118"/>
                <a:gd name="T2" fmla="*/ 39 w 171"/>
                <a:gd name="T3" fmla="*/ 115 h 118"/>
                <a:gd name="T4" fmla="*/ 155 w 171"/>
                <a:gd name="T5" fmla="*/ 48 h 118"/>
                <a:gd name="T6" fmla="*/ 164 w 171"/>
                <a:gd name="T7" fmla="*/ 15 h 118"/>
                <a:gd name="T8" fmla="*/ 131 w 171"/>
                <a:gd name="T9" fmla="*/ 6 h 118"/>
                <a:gd name="T10" fmla="*/ 15 w 171"/>
                <a:gd name="T11" fmla="*/ 74 h 118"/>
                <a:gd name="T12" fmla="*/ 6 w 171"/>
                <a:gd name="T13" fmla="*/ 106 h 118"/>
                <a:gd name="T14" fmla="*/ 27 w 171"/>
                <a:gd name="T15" fmla="*/ 118 h 118"/>
                <a:gd name="T16" fmla="*/ 27 w 171"/>
                <a:gd name="T17" fmla="*/ 118 h 118"/>
                <a:gd name="T18" fmla="*/ 27 w 171"/>
                <a:gd name="T19"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8">
                  <a:moveTo>
                    <a:pt x="27" y="118"/>
                  </a:moveTo>
                  <a:cubicBezTo>
                    <a:pt x="31" y="118"/>
                    <a:pt x="35" y="117"/>
                    <a:pt x="39" y="115"/>
                  </a:cubicBezTo>
                  <a:cubicBezTo>
                    <a:pt x="155" y="48"/>
                    <a:pt x="155" y="48"/>
                    <a:pt x="155" y="48"/>
                  </a:cubicBezTo>
                  <a:cubicBezTo>
                    <a:pt x="167" y="41"/>
                    <a:pt x="171" y="27"/>
                    <a:pt x="164" y="15"/>
                  </a:cubicBezTo>
                  <a:cubicBezTo>
                    <a:pt x="157" y="4"/>
                    <a:pt x="143" y="0"/>
                    <a:pt x="131" y="6"/>
                  </a:cubicBezTo>
                  <a:cubicBezTo>
                    <a:pt x="15" y="74"/>
                    <a:pt x="15" y="74"/>
                    <a:pt x="15" y="74"/>
                  </a:cubicBezTo>
                  <a:cubicBezTo>
                    <a:pt x="3" y="80"/>
                    <a:pt x="0" y="95"/>
                    <a:pt x="6" y="106"/>
                  </a:cubicBezTo>
                  <a:cubicBezTo>
                    <a:pt x="11" y="114"/>
                    <a:pt x="19" y="118"/>
                    <a:pt x="27" y="118"/>
                  </a:cubicBezTo>
                  <a:close/>
                  <a:moveTo>
                    <a:pt x="27" y="118"/>
                  </a:moveTo>
                  <a:cubicBezTo>
                    <a:pt x="27" y="118"/>
                    <a:pt x="27" y="118"/>
                    <a:pt x="27" y="118"/>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52" name="Freeform 17">
              <a:extLst>
                <a:ext uri="{FF2B5EF4-FFF2-40B4-BE49-F238E27FC236}">
                  <a16:creationId xmlns:a16="http://schemas.microsoft.com/office/drawing/2014/main" id="{7E1E53DA-D060-4613-B854-D93956A11599}"/>
                </a:ext>
              </a:extLst>
            </p:cNvPr>
            <p:cNvSpPr>
              <a:spLocks noEditPoints="1"/>
            </p:cNvSpPr>
            <p:nvPr/>
          </p:nvSpPr>
          <p:spPr bwMode="auto">
            <a:xfrm rot="10800000">
              <a:off x="5143990" y="3224503"/>
              <a:ext cx="312692" cy="219617"/>
            </a:xfrm>
            <a:custGeom>
              <a:avLst/>
              <a:gdLst>
                <a:gd name="T0" fmla="*/ 132 w 171"/>
                <a:gd name="T1" fmla="*/ 7 h 119"/>
                <a:gd name="T2" fmla="*/ 15 w 171"/>
                <a:gd name="T3" fmla="*/ 74 h 119"/>
                <a:gd name="T4" fmla="*/ 7 w 171"/>
                <a:gd name="T5" fmla="*/ 107 h 119"/>
                <a:gd name="T6" fmla="*/ 28 w 171"/>
                <a:gd name="T7" fmla="*/ 119 h 119"/>
                <a:gd name="T8" fmla="*/ 39 w 171"/>
                <a:gd name="T9" fmla="*/ 115 h 119"/>
                <a:gd name="T10" fmla="*/ 156 w 171"/>
                <a:gd name="T11" fmla="*/ 48 h 119"/>
                <a:gd name="T12" fmla="*/ 165 w 171"/>
                <a:gd name="T13" fmla="*/ 15 h 119"/>
                <a:gd name="T14" fmla="*/ 132 w 171"/>
                <a:gd name="T15" fmla="*/ 7 h 119"/>
                <a:gd name="T16" fmla="*/ 132 w 171"/>
                <a:gd name="T17" fmla="*/ 7 h 119"/>
                <a:gd name="T18" fmla="*/ 132 w 171"/>
                <a:gd name="T19" fmla="*/ 7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9">
                  <a:moveTo>
                    <a:pt x="132" y="7"/>
                  </a:moveTo>
                  <a:cubicBezTo>
                    <a:pt x="15" y="74"/>
                    <a:pt x="15" y="74"/>
                    <a:pt x="15" y="74"/>
                  </a:cubicBezTo>
                  <a:cubicBezTo>
                    <a:pt x="4" y="80"/>
                    <a:pt x="0" y="95"/>
                    <a:pt x="7" y="107"/>
                  </a:cubicBezTo>
                  <a:cubicBezTo>
                    <a:pt x="11" y="114"/>
                    <a:pt x="19" y="119"/>
                    <a:pt x="28" y="119"/>
                  </a:cubicBezTo>
                  <a:cubicBezTo>
                    <a:pt x="32" y="119"/>
                    <a:pt x="36" y="118"/>
                    <a:pt x="39" y="115"/>
                  </a:cubicBezTo>
                  <a:cubicBezTo>
                    <a:pt x="156" y="48"/>
                    <a:pt x="156" y="48"/>
                    <a:pt x="156" y="48"/>
                  </a:cubicBezTo>
                  <a:cubicBezTo>
                    <a:pt x="167" y="42"/>
                    <a:pt x="171" y="27"/>
                    <a:pt x="165" y="15"/>
                  </a:cubicBezTo>
                  <a:cubicBezTo>
                    <a:pt x="158" y="4"/>
                    <a:pt x="143" y="0"/>
                    <a:pt x="132" y="7"/>
                  </a:cubicBezTo>
                  <a:close/>
                  <a:moveTo>
                    <a:pt x="132" y="7"/>
                  </a:moveTo>
                  <a:cubicBezTo>
                    <a:pt x="132" y="7"/>
                    <a:pt x="132" y="7"/>
                    <a:pt x="132" y="7"/>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53" name="Freeform 18">
              <a:extLst>
                <a:ext uri="{FF2B5EF4-FFF2-40B4-BE49-F238E27FC236}">
                  <a16:creationId xmlns:a16="http://schemas.microsoft.com/office/drawing/2014/main" id="{09C3968A-3C4B-482D-91B1-6DDB5958CDA2}"/>
                </a:ext>
              </a:extLst>
            </p:cNvPr>
            <p:cNvSpPr>
              <a:spLocks noEditPoints="1"/>
            </p:cNvSpPr>
            <p:nvPr/>
          </p:nvSpPr>
          <p:spPr bwMode="auto">
            <a:xfrm rot="10800000">
              <a:off x="3912047" y="4466902"/>
              <a:ext cx="222754" cy="309553"/>
            </a:xfrm>
            <a:custGeom>
              <a:avLst/>
              <a:gdLst>
                <a:gd name="T0" fmla="*/ 15 w 122"/>
                <a:gd name="T1" fmla="*/ 165 h 168"/>
                <a:gd name="T2" fmla="*/ 27 w 122"/>
                <a:gd name="T3" fmla="*/ 168 h 168"/>
                <a:gd name="T4" fmla="*/ 48 w 122"/>
                <a:gd name="T5" fmla="*/ 156 h 168"/>
                <a:gd name="T6" fmla="*/ 115 w 122"/>
                <a:gd name="T7" fmla="*/ 39 h 168"/>
                <a:gd name="T8" fmla="*/ 107 w 122"/>
                <a:gd name="T9" fmla="*/ 7 h 168"/>
                <a:gd name="T10" fmla="*/ 74 w 122"/>
                <a:gd name="T11" fmla="*/ 15 h 168"/>
                <a:gd name="T12" fmla="*/ 7 w 122"/>
                <a:gd name="T13" fmla="*/ 132 h 168"/>
                <a:gd name="T14" fmla="*/ 15 w 122"/>
                <a:gd name="T15" fmla="*/ 165 h 168"/>
                <a:gd name="T16" fmla="*/ 15 w 122"/>
                <a:gd name="T17" fmla="*/ 165 h 168"/>
                <a:gd name="T18" fmla="*/ 15 w 122"/>
                <a:gd name="T19" fmla="*/ 165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68">
                  <a:moveTo>
                    <a:pt x="15" y="165"/>
                  </a:moveTo>
                  <a:cubicBezTo>
                    <a:pt x="19" y="167"/>
                    <a:pt x="23" y="168"/>
                    <a:pt x="27" y="168"/>
                  </a:cubicBezTo>
                  <a:cubicBezTo>
                    <a:pt x="36" y="168"/>
                    <a:pt x="44" y="164"/>
                    <a:pt x="48" y="156"/>
                  </a:cubicBezTo>
                  <a:cubicBezTo>
                    <a:pt x="115" y="39"/>
                    <a:pt x="115" y="39"/>
                    <a:pt x="115" y="39"/>
                  </a:cubicBezTo>
                  <a:cubicBezTo>
                    <a:pt x="122" y="28"/>
                    <a:pt x="118" y="13"/>
                    <a:pt x="107" y="7"/>
                  </a:cubicBezTo>
                  <a:cubicBezTo>
                    <a:pt x="95" y="0"/>
                    <a:pt x="80" y="4"/>
                    <a:pt x="74" y="15"/>
                  </a:cubicBezTo>
                  <a:cubicBezTo>
                    <a:pt x="7" y="132"/>
                    <a:pt x="7" y="132"/>
                    <a:pt x="7" y="132"/>
                  </a:cubicBezTo>
                  <a:cubicBezTo>
                    <a:pt x="0" y="143"/>
                    <a:pt x="4" y="158"/>
                    <a:pt x="15" y="165"/>
                  </a:cubicBezTo>
                  <a:close/>
                  <a:moveTo>
                    <a:pt x="15" y="165"/>
                  </a:moveTo>
                  <a:cubicBezTo>
                    <a:pt x="15" y="165"/>
                    <a:pt x="15" y="165"/>
                    <a:pt x="15" y="165"/>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grpSp>
      <p:pic>
        <p:nvPicPr>
          <p:cNvPr id="54" name="Picture 53" descr="C:\Users\Dlemotieu\AppData\Local\Microsoft\Windows\INetCache\Content.MSO\54180C15.tmp">
            <a:extLst>
              <a:ext uri="{FF2B5EF4-FFF2-40B4-BE49-F238E27FC236}">
                <a16:creationId xmlns:a16="http://schemas.microsoft.com/office/drawing/2014/main" id="{CCCCEE12-4F1F-4B0D-A9A0-B40FDCB78C0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865799" y="0"/>
            <a:ext cx="8072766" cy="4964968"/>
          </a:xfrm>
          <a:prstGeom prst="rect">
            <a:avLst/>
          </a:prstGeom>
          <a:noFill/>
          <a:ln>
            <a:noFill/>
          </a:ln>
        </p:spPr>
      </p:pic>
    </p:spTree>
    <p:extLst>
      <p:ext uri="{BB962C8B-B14F-4D97-AF65-F5344CB8AC3E}">
        <p14:creationId xmlns:p14="http://schemas.microsoft.com/office/powerpoint/2010/main" val="1210029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1174143-B79C-4C8D-AC78-BCD282DC922C}"/>
              </a:ext>
            </a:extLst>
          </p:cNvPr>
          <p:cNvGrpSpPr/>
          <p:nvPr/>
        </p:nvGrpSpPr>
        <p:grpSpPr>
          <a:xfrm>
            <a:off x="1139866" y="3473717"/>
            <a:ext cx="9912268" cy="2191657"/>
            <a:chOff x="1001485" y="2416628"/>
            <a:chExt cx="8665031" cy="1915886"/>
          </a:xfrm>
        </p:grpSpPr>
        <p:sp>
          <p:nvSpPr>
            <p:cNvPr id="3" name="Oval 2">
              <a:extLst>
                <a:ext uri="{FF2B5EF4-FFF2-40B4-BE49-F238E27FC236}">
                  <a16:creationId xmlns:a16="http://schemas.microsoft.com/office/drawing/2014/main" id="{8FD5B8F9-0628-4F1E-9E9E-66120DB0318A}"/>
                </a:ext>
              </a:extLst>
            </p:cNvPr>
            <p:cNvSpPr/>
            <p:nvPr/>
          </p:nvSpPr>
          <p:spPr>
            <a:xfrm>
              <a:off x="1001485" y="2416628"/>
              <a:ext cx="1915886" cy="191588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8C659BD-CF03-46E7-A47B-C44EBF7C48DB}"/>
                </a:ext>
              </a:extLst>
            </p:cNvPr>
            <p:cNvSpPr/>
            <p:nvPr/>
          </p:nvSpPr>
          <p:spPr>
            <a:xfrm>
              <a:off x="2351314" y="2416628"/>
              <a:ext cx="1915886" cy="191588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625E697B-C787-443C-AD7D-65D8F56206CF}"/>
                </a:ext>
              </a:extLst>
            </p:cNvPr>
            <p:cNvSpPr/>
            <p:nvPr/>
          </p:nvSpPr>
          <p:spPr>
            <a:xfrm>
              <a:off x="3701143" y="2416628"/>
              <a:ext cx="1915886" cy="191588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66B5787E-D34F-478B-A93A-FFCAEFC51C03}"/>
                </a:ext>
              </a:extLst>
            </p:cNvPr>
            <p:cNvSpPr/>
            <p:nvPr/>
          </p:nvSpPr>
          <p:spPr>
            <a:xfrm>
              <a:off x="5050972" y="2416628"/>
              <a:ext cx="1915886" cy="191588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18D7AE26-1231-41A0-BDA8-BEBB40537A47}"/>
                </a:ext>
              </a:extLst>
            </p:cNvPr>
            <p:cNvSpPr/>
            <p:nvPr/>
          </p:nvSpPr>
          <p:spPr>
            <a:xfrm>
              <a:off x="6400801" y="2416628"/>
              <a:ext cx="1915886" cy="191588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AC3F486-892E-4C4C-A324-3E63EE90F237}"/>
                </a:ext>
              </a:extLst>
            </p:cNvPr>
            <p:cNvSpPr/>
            <p:nvPr/>
          </p:nvSpPr>
          <p:spPr>
            <a:xfrm>
              <a:off x="7750630" y="2416628"/>
              <a:ext cx="1915886" cy="191588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8">
            <a:extLst>
              <a:ext uri="{FF2B5EF4-FFF2-40B4-BE49-F238E27FC236}">
                <a16:creationId xmlns:a16="http://schemas.microsoft.com/office/drawing/2014/main" id="{251D1741-1481-426C-BB54-EFD5E3329855}"/>
              </a:ext>
            </a:extLst>
          </p:cNvPr>
          <p:cNvSpPr txBox="1"/>
          <p:nvPr/>
        </p:nvSpPr>
        <p:spPr>
          <a:xfrm>
            <a:off x="1259431" y="3780003"/>
            <a:ext cx="168532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rPr>
              <a:t>01</a:t>
            </a:r>
          </a:p>
        </p:txBody>
      </p:sp>
      <p:sp>
        <p:nvSpPr>
          <p:cNvPr id="10" name="TextBox 9">
            <a:extLst>
              <a:ext uri="{FF2B5EF4-FFF2-40B4-BE49-F238E27FC236}">
                <a16:creationId xmlns:a16="http://schemas.microsoft.com/office/drawing/2014/main" id="{4F1F6FE6-C6D0-450B-A0AB-3F0FAC9EA733}"/>
              </a:ext>
            </a:extLst>
          </p:cNvPr>
          <p:cNvSpPr txBox="1"/>
          <p:nvPr/>
        </p:nvSpPr>
        <p:spPr>
          <a:xfrm>
            <a:off x="2679640" y="3780003"/>
            <a:ext cx="168532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rPr>
              <a:t>02</a:t>
            </a:r>
          </a:p>
        </p:txBody>
      </p:sp>
      <p:sp>
        <p:nvSpPr>
          <p:cNvPr id="11" name="TextBox 10">
            <a:extLst>
              <a:ext uri="{FF2B5EF4-FFF2-40B4-BE49-F238E27FC236}">
                <a16:creationId xmlns:a16="http://schemas.microsoft.com/office/drawing/2014/main" id="{6CBC2920-FFFD-4093-9FCE-EFA3CDF472B1}"/>
              </a:ext>
            </a:extLst>
          </p:cNvPr>
          <p:cNvSpPr txBox="1"/>
          <p:nvPr/>
        </p:nvSpPr>
        <p:spPr>
          <a:xfrm>
            <a:off x="4228110" y="3780003"/>
            <a:ext cx="168532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rPr>
              <a:t>03</a:t>
            </a:r>
          </a:p>
        </p:txBody>
      </p:sp>
      <p:sp>
        <p:nvSpPr>
          <p:cNvPr id="12" name="TextBox 11">
            <a:extLst>
              <a:ext uri="{FF2B5EF4-FFF2-40B4-BE49-F238E27FC236}">
                <a16:creationId xmlns:a16="http://schemas.microsoft.com/office/drawing/2014/main" id="{8EA2D6BA-1759-4187-A4AA-EC70A4BF70C8}"/>
              </a:ext>
            </a:extLst>
          </p:cNvPr>
          <p:cNvSpPr txBox="1"/>
          <p:nvPr/>
        </p:nvSpPr>
        <p:spPr>
          <a:xfrm>
            <a:off x="5787996" y="3829164"/>
            <a:ext cx="168532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rPr>
              <a:t>04</a:t>
            </a:r>
          </a:p>
        </p:txBody>
      </p:sp>
      <p:sp>
        <p:nvSpPr>
          <p:cNvPr id="13" name="TextBox 12">
            <a:extLst>
              <a:ext uri="{FF2B5EF4-FFF2-40B4-BE49-F238E27FC236}">
                <a16:creationId xmlns:a16="http://schemas.microsoft.com/office/drawing/2014/main" id="{F3ECB118-7C60-4459-BB5A-712CDD3C927F}"/>
              </a:ext>
            </a:extLst>
          </p:cNvPr>
          <p:cNvSpPr txBox="1"/>
          <p:nvPr/>
        </p:nvSpPr>
        <p:spPr>
          <a:xfrm>
            <a:off x="7366516" y="3780003"/>
            <a:ext cx="168532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rPr>
              <a:t>05</a:t>
            </a:r>
          </a:p>
        </p:txBody>
      </p:sp>
      <p:sp>
        <p:nvSpPr>
          <p:cNvPr id="14" name="TextBox 13">
            <a:extLst>
              <a:ext uri="{FF2B5EF4-FFF2-40B4-BE49-F238E27FC236}">
                <a16:creationId xmlns:a16="http://schemas.microsoft.com/office/drawing/2014/main" id="{D4002AD0-1CB4-4506-B078-2FE626C21624}"/>
              </a:ext>
            </a:extLst>
          </p:cNvPr>
          <p:cNvSpPr txBox="1"/>
          <p:nvPr/>
        </p:nvSpPr>
        <p:spPr>
          <a:xfrm>
            <a:off x="9106049" y="3780003"/>
            <a:ext cx="168532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rPr>
              <a:t>06</a:t>
            </a:r>
          </a:p>
        </p:txBody>
      </p:sp>
      <p:sp>
        <p:nvSpPr>
          <p:cNvPr id="15" name="TextBox 14">
            <a:extLst>
              <a:ext uri="{FF2B5EF4-FFF2-40B4-BE49-F238E27FC236}">
                <a16:creationId xmlns:a16="http://schemas.microsoft.com/office/drawing/2014/main" id="{8C9475AB-4434-4F76-BA4F-8594923C44B8}"/>
              </a:ext>
            </a:extLst>
          </p:cNvPr>
          <p:cNvSpPr txBox="1"/>
          <p:nvPr/>
        </p:nvSpPr>
        <p:spPr>
          <a:xfrm>
            <a:off x="1259431" y="1056770"/>
            <a:ext cx="9792703" cy="3416320"/>
          </a:xfrm>
          <a:prstGeom prst="rect">
            <a:avLst/>
          </a:prstGeom>
          <a:noFill/>
        </p:spPr>
        <p:txBody>
          <a:bodyPr wrap="square" rtlCol="0">
            <a:spAutoFit/>
          </a:bodyPr>
          <a:lstStyle/>
          <a:p>
            <a:pPr algn="ctr">
              <a:defRPr/>
            </a:pPr>
            <a:r>
              <a:rPr lang="en-GB" sz="5400" b="1" dirty="0">
                <a:latin typeface="Noto Sans" panose="020B0502040504020204" pitchFamily="34"/>
                <a:ea typeface="Noto Sans" panose="020B0502040504020204" pitchFamily="34"/>
                <a:cs typeface="Noto Sans" panose="020B0502040504020204" pitchFamily="34"/>
              </a:rPr>
              <a:t> </a:t>
            </a:r>
            <a:r>
              <a:rPr lang="en-US" sz="5400" b="1" dirty="0"/>
              <a:t>Les six </a:t>
            </a:r>
            <a:r>
              <a:rPr lang="en-US" sz="5400" b="1" dirty="0" err="1"/>
              <a:t>principes</a:t>
            </a:r>
            <a:r>
              <a:rPr lang="en-US" sz="5400" b="1" dirty="0"/>
              <a:t> </a:t>
            </a:r>
            <a:r>
              <a:rPr lang="en-US" sz="5400" b="1" dirty="0" err="1"/>
              <a:t>fondamentaux</a:t>
            </a:r>
            <a:r>
              <a:rPr lang="en-US" sz="5400" b="1" dirty="0"/>
              <a:t> du CPI (</a:t>
            </a:r>
            <a:r>
              <a:rPr lang="en-US" sz="5400" b="1" dirty="0" err="1"/>
              <a:t>Comite</a:t>
            </a:r>
            <a:r>
              <a:rPr lang="en-US" sz="5400" b="1" dirty="0"/>
              <a:t> Permanent Inter-</a:t>
            </a:r>
            <a:r>
              <a:rPr lang="en-US" sz="5400" b="1" dirty="0" err="1"/>
              <a:t>organisations</a:t>
            </a:r>
            <a:r>
              <a:rPr lang="en-US" sz="5400" b="1" dirty="0"/>
              <a:t>) sur </a:t>
            </a:r>
            <a:r>
              <a:rPr lang="en-US" sz="5400" b="1" dirty="0" err="1"/>
              <a:t>l’EAS</a:t>
            </a:r>
            <a:endParaRPr lang="en-US" sz="5400" b="1" dirty="0">
              <a:latin typeface="Noto Sans" panose="020B0502040504020204" pitchFamily="34"/>
              <a:ea typeface="Noto Sans" panose="020B0502040504020204" pitchFamily="34"/>
              <a:cs typeface="Noto Sans" panose="020B0502040504020204" pitchFamily="34"/>
            </a:endParaRPr>
          </a:p>
          <a:p>
            <a:pPr lvl="0" algn="ctr">
              <a:defRPr/>
            </a:pPr>
            <a:endParaRPr lang="en-GB" sz="5400" b="1" dirty="0">
              <a:latin typeface="Noto Sans" panose="020B0502040504020204" pitchFamily="34"/>
              <a:ea typeface="Noto Sans" panose="020B0502040504020204" pitchFamily="34"/>
              <a:cs typeface="Noto Sans" panose="020B0502040504020204" pitchFamily="34"/>
            </a:endParaRPr>
          </a:p>
        </p:txBody>
      </p:sp>
      <p:sp>
        <p:nvSpPr>
          <p:cNvPr id="16" name="Oval 15">
            <a:extLst>
              <a:ext uri="{FF2B5EF4-FFF2-40B4-BE49-F238E27FC236}">
                <a16:creationId xmlns:a16="http://schemas.microsoft.com/office/drawing/2014/main" id="{933018D9-0458-43DD-B0B8-0BD1EEDA4DF3}"/>
              </a:ext>
            </a:extLst>
          </p:cNvPr>
          <p:cNvSpPr/>
          <p:nvPr/>
        </p:nvSpPr>
        <p:spPr>
          <a:xfrm>
            <a:off x="725102" y="6186109"/>
            <a:ext cx="10741793" cy="357777"/>
          </a:xfrm>
          <a:prstGeom prst="ellipse">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15626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1477ED0-2002-450F-8B12-C554E8C8D895}"/>
              </a:ext>
            </a:extLst>
          </p:cNvPr>
          <p:cNvSpPr txBox="1"/>
          <p:nvPr/>
        </p:nvSpPr>
        <p:spPr>
          <a:xfrm>
            <a:off x="2316994" y="186812"/>
            <a:ext cx="9241412" cy="6740307"/>
          </a:xfrm>
          <a:prstGeom prst="rect">
            <a:avLst/>
          </a:prstGeom>
          <a:noFill/>
          <a:ln w="38100">
            <a:solidFill>
              <a:srgbClr val="C2C923"/>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BE" sz="5400" b="0" i="0" u="none" strike="noStrike" kern="0" cap="none" spc="0" normalizeH="0" baseline="0" noProof="0" dirty="0">
                <a:ln>
                  <a:noFill/>
                </a:ln>
                <a:solidFill>
                  <a:srgbClr val="282F39"/>
                </a:solidFill>
                <a:effectLst/>
                <a:uLnTx/>
                <a:uFillTx/>
              </a:rPr>
              <a:t>L’exploitation et les abus sexuels commis par des travailleurs humanitaires, leurs associes et partenaires dans les contextes humanitaires et de développement, constituent des </a:t>
            </a:r>
            <a:r>
              <a:rPr kumimoji="0" lang="fr-BE" sz="5400" b="1" i="0" u="none" strike="noStrike" kern="0" cap="none" spc="0" normalizeH="0" baseline="0" noProof="0" dirty="0">
                <a:ln>
                  <a:noFill/>
                </a:ln>
                <a:solidFill>
                  <a:srgbClr val="282F39"/>
                </a:solidFill>
                <a:effectLst/>
                <a:uLnTx/>
                <a:uFillTx/>
              </a:rPr>
              <a:t>fautes graves </a:t>
            </a:r>
            <a:r>
              <a:rPr kumimoji="0" lang="fr-BE" sz="5400" b="0" i="0" u="none" strike="noStrike" kern="0" cap="none" spc="0" normalizeH="0" baseline="0" noProof="0" dirty="0">
                <a:ln>
                  <a:noFill/>
                </a:ln>
                <a:solidFill>
                  <a:srgbClr val="282F39"/>
                </a:solidFill>
                <a:effectLst/>
                <a:uLnTx/>
                <a:uFillTx/>
              </a:rPr>
              <a:t>et un </a:t>
            </a:r>
            <a:r>
              <a:rPr kumimoji="0" lang="fr-BE" sz="5400" b="1" i="0" u="none" strike="noStrike" kern="0" cap="none" spc="0" normalizeH="0" baseline="0" noProof="0" dirty="0">
                <a:ln>
                  <a:noFill/>
                </a:ln>
                <a:solidFill>
                  <a:srgbClr val="282F39"/>
                </a:solidFill>
                <a:effectLst/>
                <a:uLnTx/>
                <a:uFillTx/>
              </a:rPr>
              <a:t>motif de licenciement.</a:t>
            </a:r>
          </a:p>
        </p:txBody>
      </p:sp>
      <p:sp>
        <p:nvSpPr>
          <p:cNvPr id="3" name="TextBox 2">
            <a:extLst>
              <a:ext uri="{FF2B5EF4-FFF2-40B4-BE49-F238E27FC236}">
                <a16:creationId xmlns:a16="http://schemas.microsoft.com/office/drawing/2014/main" id="{155C6C1D-653D-4779-9C19-931E0388A916}"/>
              </a:ext>
            </a:extLst>
          </p:cNvPr>
          <p:cNvSpPr txBox="1"/>
          <p:nvPr/>
        </p:nvSpPr>
        <p:spPr>
          <a:xfrm>
            <a:off x="2033804" y="1371474"/>
            <a:ext cx="1010653" cy="707886"/>
          </a:xfrm>
          <a:prstGeom prst="rect">
            <a:avLst/>
          </a:prstGeom>
          <a:noFill/>
        </p:spPr>
        <p:txBody>
          <a:bodyPr wrap="square" rtlCol="0">
            <a:spAutoFit/>
          </a:bodyPr>
          <a:lstStyle/>
          <a:p>
            <a:pPr algn="ctr">
              <a:defRPr/>
            </a:pPr>
            <a:r>
              <a:rPr lang="ru-RU" sz="4000" b="1" dirty="0">
                <a:solidFill>
                  <a:srgbClr val="FFFFFF"/>
                </a:solidFill>
                <a:latin typeface="Open Sans" panose="020B0606030504020204" pitchFamily="34" charset="0"/>
              </a:rPr>
              <a:t>01</a:t>
            </a:r>
            <a:endParaRPr lang="en-GB" sz="40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4" name="Oval 3">
            <a:extLst>
              <a:ext uri="{FF2B5EF4-FFF2-40B4-BE49-F238E27FC236}">
                <a16:creationId xmlns:a16="http://schemas.microsoft.com/office/drawing/2014/main" id="{0250A9C9-27F2-4C86-A87A-79D6C140ADD9}"/>
              </a:ext>
            </a:extLst>
          </p:cNvPr>
          <p:cNvSpPr/>
          <p:nvPr/>
        </p:nvSpPr>
        <p:spPr>
          <a:xfrm>
            <a:off x="290861" y="186812"/>
            <a:ext cx="1528107" cy="1455175"/>
          </a:xfrm>
          <a:prstGeom prst="ellipse">
            <a:avLst/>
          </a:prstGeom>
          <a:solidFill>
            <a:srgbClr val="C2C92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42B753B0-27F4-4374-8A0C-7B30D7D19629}"/>
              </a:ext>
            </a:extLst>
          </p:cNvPr>
          <p:cNvSpPr txBox="1"/>
          <p:nvPr/>
        </p:nvSpPr>
        <p:spPr>
          <a:xfrm>
            <a:off x="377746" y="186812"/>
            <a:ext cx="1306781" cy="1323439"/>
          </a:xfrm>
          <a:prstGeom prst="rect">
            <a:avLst/>
          </a:prstGeom>
          <a:noFill/>
        </p:spPr>
        <p:txBody>
          <a:bodyPr wrap="square" rtlCol="0">
            <a:spAutoFit/>
          </a:bodyPr>
          <a:lstStyle/>
          <a:p>
            <a:pPr algn="ctr">
              <a:defRPr/>
            </a:pPr>
            <a:r>
              <a:rPr lang="en-GB" sz="8000" b="1" dirty="0">
                <a:solidFill>
                  <a:srgbClr val="FFFFFF"/>
                </a:solidFill>
                <a:latin typeface="Noto Sans" panose="020B0502040504020204" pitchFamily="34"/>
                <a:ea typeface="Noto Sans" panose="020B0502040504020204" pitchFamily="34"/>
                <a:cs typeface="Noto Sans" panose="020B0502040504020204" pitchFamily="34"/>
              </a:rPr>
              <a:t>01</a:t>
            </a:r>
          </a:p>
        </p:txBody>
      </p:sp>
    </p:spTree>
    <p:extLst>
      <p:ext uri="{BB962C8B-B14F-4D97-AF65-F5344CB8AC3E}">
        <p14:creationId xmlns:p14="http://schemas.microsoft.com/office/powerpoint/2010/main" val="950243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36E4CBCC-4F83-45F3-A688-3602C1FAE952}"/>
              </a:ext>
            </a:extLst>
          </p:cNvPr>
          <p:cNvSpPr/>
          <p:nvPr/>
        </p:nvSpPr>
        <p:spPr>
          <a:xfrm>
            <a:off x="235757" y="258569"/>
            <a:ext cx="1602876" cy="1570232"/>
          </a:xfrm>
          <a:prstGeom prst="ellipse">
            <a:avLst/>
          </a:prstGeom>
          <a:solidFill>
            <a:srgbClr val="42AFB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C010F403-00A6-4B7B-B539-1276A376FC98}"/>
              </a:ext>
            </a:extLst>
          </p:cNvPr>
          <p:cNvSpPr txBox="1"/>
          <p:nvPr/>
        </p:nvSpPr>
        <p:spPr>
          <a:xfrm>
            <a:off x="317157" y="381965"/>
            <a:ext cx="1440075" cy="1323439"/>
          </a:xfrm>
          <a:prstGeom prst="rect">
            <a:avLst/>
          </a:prstGeom>
          <a:noFill/>
        </p:spPr>
        <p:txBody>
          <a:bodyPr wrap="square" rtlCol="0">
            <a:spAutoFit/>
          </a:bodyPr>
          <a:lstStyle/>
          <a:p>
            <a:pPr algn="ctr">
              <a:defRPr/>
            </a:pPr>
            <a:r>
              <a:rPr lang="en-GB" sz="8000" b="1" dirty="0">
                <a:solidFill>
                  <a:srgbClr val="FFFFFF"/>
                </a:solidFill>
                <a:latin typeface="Noto Sans" panose="020B0502040504020204" pitchFamily="34"/>
                <a:ea typeface="Noto Sans" panose="020B0502040504020204" pitchFamily="34"/>
                <a:cs typeface="Noto Sans" panose="020B0502040504020204" pitchFamily="34"/>
              </a:rPr>
              <a:t>02</a:t>
            </a:r>
          </a:p>
        </p:txBody>
      </p:sp>
      <p:sp>
        <p:nvSpPr>
          <p:cNvPr id="4" name="TextBox 3">
            <a:extLst>
              <a:ext uri="{FF2B5EF4-FFF2-40B4-BE49-F238E27FC236}">
                <a16:creationId xmlns:a16="http://schemas.microsoft.com/office/drawing/2014/main" id="{2064DA69-E76F-4626-A421-71A813490B6D}"/>
              </a:ext>
            </a:extLst>
          </p:cNvPr>
          <p:cNvSpPr txBox="1"/>
          <p:nvPr/>
        </p:nvSpPr>
        <p:spPr>
          <a:xfrm>
            <a:off x="2202427" y="258568"/>
            <a:ext cx="9085006" cy="4832092"/>
          </a:xfrm>
          <a:prstGeom prst="rect">
            <a:avLst/>
          </a:prstGeom>
          <a:noFill/>
          <a:ln w="38100">
            <a:solidFill>
              <a:srgbClr val="42AFB6"/>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4400" b="1" i="0" u="none" strike="noStrike" kern="0" cap="none" spc="0" normalizeH="0" baseline="0" noProof="0" dirty="0">
                <a:ln>
                  <a:noFill/>
                </a:ln>
                <a:solidFill>
                  <a:srgbClr val="282F39"/>
                </a:solidFill>
                <a:effectLst/>
                <a:uLnTx/>
                <a:uFillTx/>
                <a:latin typeface="Noto Sans" panose="020B0502040504020204" pitchFamily="34"/>
                <a:ea typeface="Noto Sans" panose="020B0502040504020204" pitchFamily="34"/>
                <a:cs typeface="Noto Sans" panose="020B0502040504020204" pitchFamily="34"/>
              </a:rPr>
              <a:t> </a:t>
            </a:r>
            <a:r>
              <a:rPr kumimoji="0" lang="fr-BE" sz="4400" b="0" i="0" u="none" strike="noStrike" kern="0" cap="none" spc="0" normalizeH="0" baseline="0" noProof="0" dirty="0">
                <a:ln>
                  <a:noFill/>
                </a:ln>
                <a:solidFill>
                  <a:srgbClr val="282F39"/>
                </a:solidFill>
                <a:effectLst/>
                <a:uLnTx/>
                <a:uFillTx/>
              </a:rPr>
              <a:t>Les activités sexuelles avec des enfants (personnes âgées de moins de 18 ans) sont interdites, quel que soit l’âge de la majorité ou l’âge du consentement sur place. Une </a:t>
            </a:r>
            <a:r>
              <a:rPr kumimoji="0" lang="fr-BE" sz="4400" b="1" i="0" u="none" strike="noStrike" kern="0" cap="none" spc="0" normalizeH="0" baseline="0" noProof="0" dirty="0">
                <a:ln>
                  <a:noFill/>
                </a:ln>
                <a:solidFill>
                  <a:srgbClr val="282F39"/>
                </a:solidFill>
                <a:effectLst/>
                <a:uLnTx/>
                <a:uFillTx/>
              </a:rPr>
              <a:t>croyance erronée</a:t>
            </a:r>
            <a:r>
              <a:rPr kumimoji="0" lang="fr-BE" sz="4400" b="0" i="0" u="none" strike="noStrike" kern="0" cap="none" spc="0" normalizeH="0" baseline="0" noProof="0" dirty="0">
                <a:ln>
                  <a:noFill/>
                </a:ln>
                <a:solidFill>
                  <a:srgbClr val="282F39"/>
                </a:solidFill>
                <a:effectLst/>
                <a:uLnTx/>
                <a:uFillTx/>
              </a:rPr>
              <a:t> concernant l’âge d’un enfant ne constitue  pas une </a:t>
            </a:r>
            <a:r>
              <a:rPr kumimoji="0" lang="fr-BE" sz="4400" b="1" i="0" u="none" strike="noStrike" kern="0" cap="none" spc="0" normalizeH="0" baseline="0" noProof="0" dirty="0">
                <a:ln>
                  <a:noFill/>
                </a:ln>
                <a:solidFill>
                  <a:srgbClr val="282F39"/>
                </a:solidFill>
                <a:effectLst/>
                <a:uLnTx/>
                <a:uFillTx/>
              </a:rPr>
              <a:t>excuse/défense</a:t>
            </a:r>
            <a:r>
              <a:rPr kumimoji="0" lang="fr-BE" sz="4400" b="0" i="0" u="none" strike="noStrike" kern="0" cap="none" spc="0" normalizeH="0" baseline="0" noProof="0" dirty="0">
                <a:ln>
                  <a:noFill/>
                </a:ln>
                <a:solidFill>
                  <a:srgbClr val="282F39"/>
                </a:solidFill>
                <a:effectLst/>
                <a:uLnTx/>
                <a:uFillTx/>
              </a:rPr>
              <a:t>.</a:t>
            </a:r>
            <a:endParaRPr kumimoji="0" lang="en-GB" sz="4400" b="1" i="0" u="none" strike="noStrike" kern="0" cap="none" spc="0" normalizeH="0" baseline="0" noProof="0" dirty="0">
              <a:ln>
                <a:noFill/>
              </a:ln>
              <a:solidFill>
                <a:srgbClr val="282F39"/>
              </a:solidFill>
              <a:effectLst/>
              <a:uLnTx/>
              <a:uFillTx/>
              <a:latin typeface="Noto Sans" panose="020B0502040504020204" pitchFamily="34"/>
              <a:ea typeface="Noto Sans" panose="020B0502040504020204" pitchFamily="34"/>
              <a:cs typeface="Noto Sans" panose="020B0502040504020204" pitchFamily="34"/>
            </a:endParaRPr>
          </a:p>
        </p:txBody>
      </p:sp>
    </p:spTree>
    <p:extLst>
      <p:ext uri="{BB962C8B-B14F-4D97-AF65-F5344CB8AC3E}">
        <p14:creationId xmlns:p14="http://schemas.microsoft.com/office/powerpoint/2010/main" val="3814243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4D2A5DD4-7E90-4F90-8B80-9EE0E4857586}"/>
              </a:ext>
            </a:extLst>
          </p:cNvPr>
          <p:cNvSpPr/>
          <p:nvPr/>
        </p:nvSpPr>
        <p:spPr>
          <a:xfrm>
            <a:off x="295198" y="307723"/>
            <a:ext cx="1572931" cy="153090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C83AB40-4A01-4512-8FD1-DBE3168EFCBE}"/>
              </a:ext>
            </a:extLst>
          </p:cNvPr>
          <p:cNvSpPr txBox="1"/>
          <p:nvPr/>
        </p:nvSpPr>
        <p:spPr>
          <a:xfrm>
            <a:off x="408268" y="411457"/>
            <a:ext cx="1346789"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rPr>
              <a:t>03</a:t>
            </a:r>
          </a:p>
        </p:txBody>
      </p:sp>
      <p:sp>
        <p:nvSpPr>
          <p:cNvPr id="4" name="TextBox 3">
            <a:extLst>
              <a:ext uri="{FF2B5EF4-FFF2-40B4-BE49-F238E27FC236}">
                <a16:creationId xmlns:a16="http://schemas.microsoft.com/office/drawing/2014/main" id="{15EE69E3-29E8-4EDE-A06C-B910EF898AFC}"/>
              </a:ext>
            </a:extLst>
          </p:cNvPr>
          <p:cNvSpPr txBox="1"/>
          <p:nvPr/>
        </p:nvSpPr>
        <p:spPr>
          <a:xfrm>
            <a:off x="2163097" y="307723"/>
            <a:ext cx="9222658" cy="4832092"/>
          </a:xfrm>
          <a:prstGeom prst="rect">
            <a:avLst/>
          </a:prstGeom>
          <a:noFill/>
          <a:ln w="38100">
            <a:solidFill>
              <a:srgbClr val="074D67"/>
            </a:solidFill>
          </a:ln>
        </p:spPr>
        <p:txBody>
          <a:bodyPr wrap="square" rtlCol="0">
            <a:spAutoFit/>
          </a:bodyPr>
          <a:lstStyle/>
          <a:p>
            <a:pPr>
              <a:defRPr/>
            </a:pPr>
            <a:r>
              <a:rPr lang="en-GB" sz="4400" b="1" dirty="0">
                <a:solidFill>
                  <a:srgbClr val="282F39"/>
                </a:solidFill>
                <a:latin typeface="Noto Sans" panose="020B0502040504020204" pitchFamily="34"/>
                <a:ea typeface="Noto Sans" panose="020B0502040504020204" pitchFamily="34"/>
                <a:cs typeface="Noto Sans" panose="020B0502040504020204" pitchFamily="34"/>
              </a:rPr>
              <a:t> </a:t>
            </a:r>
            <a:r>
              <a:rPr lang="fr-BE" sz="4400" dirty="0">
                <a:solidFill>
                  <a:srgbClr val="282F39"/>
                </a:solidFill>
              </a:rPr>
              <a:t>L’échange d’argent, d’emploi, de biens, ou de services contre des rapports sexuels, y compris des faveurs sexuelles ou d’autres formes de comportement humiliant, dégradant ou d’exploitation est </a:t>
            </a:r>
            <a:r>
              <a:rPr lang="fr-BE" sz="4400" b="1" dirty="0">
                <a:solidFill>
                  <a:srgbClr val="282F39"/>
                </a:solidFill>
              </a:rPr>
              <a:t>interdit</a:t>
            </a:r>
            <a:r>
              <a:rPr lang="fr-BE" sz="4400" dirty="0">
                <a:solidFill>
                  <a:srgbClr val="282F39"/>
                </a:solidFill>
              </a:rPr>
              <a:t>. Cela comprend l’échange de </a:t>
            </a:r>
            <a:r>
              <a:rPr lang="fr-BE" sz="4400" b="1" dirty="0">
                <a:solidFill>
                  <a:srgbClr val="282F39"/>
                </a:solidFill>
              </a:rPr>
              <a:t>l’aide due aux bénéficiaires</a:t>
            </a:r>
            <a:r>
              <a:rPr lang="fr-BE" sz="4400" dirty="0">
                <a:solidFill>
                  <a:srgbClr val="282F39"/>
                </a:solidFill>
              </a:rPr>
              <a:t>.</a:t>
            </a:r>
            <a:endParaRPr lang="en-GB" sz="4400" b="1" dirty="0">
              <a:solidFill>
                <a:srgbClr val="282F39"/>
              </a:solidFill>
              <a:latin typeface="Noto Sans" panose="020B0502040504020204" pitchFamily="34"/>
              <a:ea typeface="Noto Sans" panose="020B0502040504020204" pitchFamily="34"/>
              <a:cs typeface="Noto Sans" panose="020B0502040504020204" pitchFamily="34"/>
            </a:endParaRPr>
          </a:p>
        </p:txBody>
      </p:sp>
    </p:spTree>
    <p:extLst>
      <p:ext uri="{BB962C8B-B14F-4D97-AF65-F5344CB8AC3E}">
        <p14:creationId xmlns:p14="http://schemas.microsoft.com/office/powerpoint/2010/main" val="111697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A59C0B28-6B57-44F2-9263-7B65F8A25139}"/>
              </a:ext>
            </a:extLst>
          </p:cNvPr>
          <p:cNvSpPr/>
          <p:nvPr/>
        </p:nvSpPr>
        <p:spPr>
          <a:xfrm>
            <a:off x="246504" y="229073"/>
            <a:ext cx="1533135" cy="1491573"/>
          </a:xfrm>
          <a:prstGeom prst="ellipse">
            <a:avLst/>
          </a:prstGeom>
          <a:solidFill>
            <a:srgbClr val="CB1B4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6554D8A8-8A9F-4C34-935A-ACC13131282E}"/>
              </a:ext>
            </a:extLst>
          </p:cNvPr>
          <p:cNvSpPr txBox="1"/>
          <p:nvPr/>
        </p:nvSpPr>
        <p:spPr>
          <a:xfrm>
            <a:off x="331636" y="313139"/>
            <a:ext cx="1362869" cy="1323439"/>
          </a:xfrm>
          <a:prstGeom prst="rect">
            <a:avLst/>
          </a:prstGeom>
          <a:noFill/>
        </p:spPr>
        <p:txBody>
          <a:bodyPr wrap="square" rtlCol="0">
            <a:spAutoFit/>
          </a:bodyPr>
          <a:lstStyle/>
          <a:p>
            <a:pPr algn="ctr">
              <a:defRPr/>
            </a:pPr>
            <a:r>
              <a:rPr lang="en-GB" sz="8000" b="1" dirty="0">
                <a:solidFill>
                  <a:srgbClr val="FFFFFF"/>
                </a:solidFill>
                <a:latin typeface="Noto Sans" panose="020B0502040504020204" pitchFamily="34"/>
                <a:ea typeface="Noto Sans" panose="020B0502040504020204" pitchFamily="34"/>
                <a:cs typeface="Noto Sans" panose="020B0502040504020204" pitchFamily="34"/>
              </a:rPr>
              <a:t>04</a:t>
            </a:r>
          </a:p>
        </p:txBody>
      </p:sp>
      <p:sp>
        <p:nvSpPr>
          <p:cNvPr id="4" name="TextBox 3">
            <a:extLst>
              <a:ext uri="{FF2B5EF4-FFF2-40B4-BE49-F238E27FC236}">
                <a16:creationId xmlns:a16="http://schemas.microsoft.com/office/drawing/2014/main" id="{496DAE22-2213-4F2B-A512-29E8EE5838A8}"/>
              </a:ext>
            </a:extLst>
          </p:cNvPr>
          <p:cNvSpPr txBox="1"/>
          <p:nvPr/>
        </p:nvSpPr>
        <p:spPr>
          <a:xfrm>
            <a:off x="2054942" y="268401"/>
            <a:ext cx="9478297" cy="4401205"/>
          </a:xfrm>
          <a:prstGeom prst="rect">
            <a:avLst/>
          </a:prstGeom>
          <a:noFill/>
          <a:ln w="38100">
            <a:solidFill>
              <a:srgbClr val="CB1B4A"/>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BE" sz="4000" b="0" i="0" u="none" strike="noStrike" kern="0" cap="none" spc="0" normalizeH="0" baseline="0" noProof="0" dirty="0">
                <a:ln>
                  <a:noFill/>
                </a:ln>
                <a:solidFill>
                  <a:srgbClr val="282F39"/>
                </a:solidFill>
                <a:effectLst/>
                <a:uLnTx/>
                <a:uFillTx/>
              </a:rPr>
              <a:t>Toute relation sexuelle entre ceux qui fournissent une assistance, protection  et  une personne bénéficiant d’une telle assistance et d’une telle protection qui implique une utilisation de son grade ou de son poste est </a:t>
            </a:r>
            <a:r>
              <a:rPr kumimoji="0" lang="fr-BE" sz="4000" b="1" i="0" u="none" strike="noStrike" kern="0" cap="none" spc="0" normalizeH="0" baseline="0" noProof="0" dirty="0">
                <a:ln>
                  <a:noFill/>
                </a:ln>
                <a:solidFill>
                  <a:srgbClr val="282F39"/>
                </a:solidFill>
                <a:effectLst/>
                <a:uLnTx/>
                <a:uFillTx/>
              </a:rPr>
              <a:t>interdite</a:t>
            </a:r>
            <a:r>
              <a:rPr kumimoji="0" lang="fr-BE" sz="4000" b="0" i="0" u="none" strike="noStrike" kern="0" cap="none" spc="0" normalizeH="0" baseline="0" noProof="0" dirty="0">
                <a:ln>
                  <a:noFill/>
                </a:ln>
                <a:solidFill>
                  <a:srgbClr val="282F39"/>
                </a:solidFill>
                <a:effectLst/>
                <a:uLnTx/>
                <a:uFillTx/>
              </a:rPr>
              <a:t>. De telles relations minent la </a:t>
            </a:r>
            <a:r>
              <a:rPr kumimoji="0" lang="fr-BE" sz="4000" b="1" i="0" u="none" strike="noStrike" kern="0" cap="none" spc="0" normalizeH="0" baseline="0" noProof="0" dirty="0">
                <a:ln>
                  <a:noFill/>
                </a:ln>
                <a:solidFill>
                  <a:srgbClr val="282F39"/>
                </a:solidFill>
                <a:effectLst/>
                <a:uLnTx/>
                <a:uFillTx/>
              </a:rPr>
              <a:t>crédibilité</a:t>
            </a:r>
            <a:r>
              <a:rPr kumimoji="0" lang="fr-BE" sz="4000" b="0" i="0" u="none" strike="noStrike" kern="0" cap="none" spc="0" normalizeH="0" baseline="0" noProof="0" dirty="0">
                <a:ln>
                  <a:noFill/>
                </a:ln>
                <a:solidFill>
                  <a:srgbClr val="282F39"/>
                </a:solidFill>
                <a:effectLst/>
                <a:uLnTx/>
                <a:uFillTx/>
              </a:rPr>
              <a:t> et l’</a:t>
            </a:r>
            <a:r>
              <a:rPr kumimoji="0" lang="fr-BE" sz="4000" b="1" i="0" u="none" strike="noStrike" kern="0" cap="none" spc="0" normalizeH="0" baseline="0" noProof="0" dirty="0">
                <a:ln>
                  <a:noFill/>
                </a:ln>
                <a:solidFill>
                  <a:srgbClr val="282F39"/>
                </a:solidFill>
                <a:effectLst/>
                <a:uLnTx/>
                <a:uFillTx/>
              </a:rPr>
              <a:t>intégrité</a:t>
            </a:r>
            <a:r>
              <a:rPr kumimoji="0" lang="fr-BE" sz="4000" b="0" i="0" u="none" strike="noStrike" kern="0" cap="none" spc="0" normalizeH="0" baseline="0" noProof="0" dirty="0">
                <a:ln>
                  <a:noFill/>
                </a:ln>
                <a:solidFill>
                  <a:srgbClr val="282F39"/>
                </a:solidFill>
                <a:effectLst/>
                <a:uLnTx/>
                <a:uFillTx/>
              </a:rPr>
              <a:t> de l’aide.</a:t>
            </a:r>
            <a:endParaRPr kumimoji="0" lang="en-GB" sz="4000" b="1" i="0" u="none" strike="noStrike" kern="0" cap="none" spc="0" normalizeH="0" baseline="0" noProof="0" dirty="0">
              <a:ln>
                <a:noFill/>
              </a:ln>
              <a:solidFill>
                <a:srgbClr val="282F39"/>
              </a:solidFill>
              <a:effectLst/>
              <a:uLnTx/>
              <a:uFillTx/>
              <a:latin typeface="Noto Sans" panose="020B0502040504020204" pitchFamily="34"/>
              <a:ea typeface="Noto Sans" panose="020B0502040504020204" pitchFamily="34"/>
              <a:cs typeface="Noto Sans" panose="020B0502040504020204" pitchFamily="34"/>
            </a:endParaRPr>
          </a:p>
        </p:txBody>
      </p:sp>
    </p:spTree>
    <p:extLst>
      <p:ext uri="{BB962C8B-B14F-4D97-AF65-F5344CB8AC3E}">
        <p14:creationId xmlns:p14="http://schemas.microsoft.com/office/powerpoint/2010/main" val="1491059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1FE4BC46-50B8-48A7-ABCC-8BA690BF482D}"/>
              </a:ext>
            </a:extLst>
          </p:cNvPr>
          <p:cNvSpPr/>
          <p:nvPr/>
        </p:nvSpPr>
        <p:spPr>
          <a:xfrm>
            <a:off x="248624" y="179911"/>
            <a:ext cx="1531016" cy="1481742"/>
          </a:xfrm>
          <a:prstGeom prst="ellipse">
            <a:avLst/>
          </a:prstGeom>
          <a:solidFill>
            <a:srgbClr val="FCB41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8A946CB7-370B-4A3C-90AF-F06F311788C8}"/>
              </a:ext>
            </a:extLst>
          </p:cNvPr>
          <p:cNvSpPr txBox="1"/>
          <p:nvPr/>
        </p:nvSpPr>
        <p:spPr>
          <a:xfrm>
            <a:off x="332697" y="259062"/>
            <a:ext cx="1362870" cy="1323439"/>
          </a:xfrm>
          <a:prstGeom prst="rect">
            <a:avLst/>
          </a:prstGeom>
          <a:noFill/>
        </p:spPr>
        <p:txBody>
          <a:bodyPr wrap="square" rtlCol="0">
            <a:spAutoFit/>
          </a:bodyPr>
          <a:lstStyle/>
          <a:p>
            <a:pPr algn="ctr">
              <a:defRPr/>
            </a:pPr>
            <a:r>
              <a:rPr lang="en-GB" sz="8000" b="1" dirty="0">
                <a:solidFill>
                  <a:srgbClr val="FFFFFF"/>
                </a:solidFill>
                <a:latin typeface="Noto Sans" panose="020B0502040504020204" pitchFamily="34"/>
                <a:ea typeface="Noto Sans" panose="020B0502040504020204" pitchFamily="34"/>
                <a:cs typeface="Noto Sans" panose="020B0502040504020204" pitchFamily="34"/>
              </a:rPr>
              <a:t>05</a:t>
            </a:r>
          </a:p>
        </p:txBody>
      </p:sp>
      <p:sp>
        <p:nvSpPr>
          <p:cNvPr id="4" name="TextBox 3">
            <a:extLst>
              <a:ext uri="{FF2B5EF4-FFF2-40B4-BE49-F238E27FC236}">
                <a16:creationId xmlns:a16="http://schemas.microsoft.com/office/drawing/2014/main" id="{2B0132D0-BD79-498B-9428-2889E1A6C558}"/>
              </a:ext>
            </a:extLst>
          </p:cNvPr>
          <p:cNvSpPr txBox="1"/>
          <p:nvPr/>
        </p:nvSpPr>
        <p:spPr>
          <a:xfrm>
            <a:off x="2005782" y="179910"/>
            <a:ext cx="9547122" cy="6186309"/>
          </a:xfrm>
          <a:prstGeom prst="rect">
            <a:avLst/>
          </a:prstGeom>
          <a:noFill/>
          <a:ln w="38100">
            <a:solidFill>
              <a:srgbClr val="FCB414"/>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4400" b="1" i="0" u="none" strike="noStrike" kern="0" cap="none" spc="0" normalizeH="0" baseline="0" noProof="0" dirty="0">
                <a:ln>
                  <a:noFill/>
                </a:ln>
                <a:solidFill>
                  <a:srgbClr val="282F39"/>
                </a:solidFill>
                <a:effectLst/>
                <a:uLnTx/>
                <a:uFillTx/>
                <a:latin typeface="Noto Sans" panose="020B0502040504020204" pitchFamily="34"/>
                <a:ea typeface="Noto Sans" panose="020B0502040504020204" pitchFamily="34"/>
                <a:cs typeface="Noto Sans" panose="020B0502040504020204" pitchFamily="34"/>
              </a:rPr>
              <a:t> </a:t>
            </a:r>
            <a:r>
              <a:rPr kumimoji="0" lang="fr-BE" sz="4400" b="0" i="0" u="none" strike="noStrike" kern="0" cap="none" spc="0" normalizeH="0" baseline="0" noProof="0" dirty="0">
                <a:ln>
                  <a:noFill/>
                </a:ln>
                <a:solidFill>
                  <a:srgbClr val="282F39"/>
                </a:solidFill>
                <a:effectLst/>
                <a:uLnTx/>
                <a:uFillTx/>
              </a:rPr>
              <a:t>Lorsqu’un travailleur développe des </a:t>
            </a:r>
            <a:r>
              <a:rPr kumimoji="0" lang="fr-BE" sz="4400" b="1" i="0" u="none" strike="noStrike" kern="0" cap="none" spc="0" normalizeH="0" baseline="0" noProof="0" dirty="0">
                <a:ln>
                  <a:noFill/>
                </a:ln>
                <a:solidFill>
                  <a:srgbClr val="282F39"/>
                </a:solidFill>
                <a:effectLst/>
                <a:uLnTx/>
                <a:uFillTx/>
              </a:rPr>
              <a:t>préoccupations</a:t>
            </a:r>
            <a:r>
              <a:rPr kumimoji="0" lang="fr-BE" sz="4400" b="0" i="0" u="none" strike="noStrike" kern="0" cap="none" spc="0" normalizeH="0" baseline="0" noProof="0" dirty="0">
                <a:ln>
                  <a:noFill/>
                </a:ln>
                <a:solidFill>
                  <a:srgbClr val="282F39"/>
                </a:solidFill>
                <a:effectLst/>
                <a:uLnTx/>
                <a:uFillTx/>
              </a:rPr>
              <a:t> ou des </a:t>
            </a:r>
            <a:r>
              <a:rPr kumimoji="0" lang="fr-BE" sz="4400" b="1" i="0" u="none" strike="noStrike" kern="0" cap="none" spc="0" normalizeH="0" baseline="0" noProof="0" dirty="0">
                <a:ln>
                  <a:noFill/>
                </a:ln>
                <a:solidFill>
                  <a:srgbClr val="282F39"/>
                </a:solidFill>
                <a:effectLst/>
                <a:uLnTx/>
                <a:uFillTx/>
              </a:rPr>
              <a:t>soupçons</a:t>
            </a:r>
            <a:r>
              <a:rPr kumimoji="0" lang="fr-BE" sz="4400" b="0" i="0" u="none" strike="noStrike" kern="0" cap="none" spc="0" normalizeH="0" baseline="0" noProof="0" dirty="0">
                <a:ln>
                  <a:noFill/>
                </a:ln>
                <a:solidFill>
                  <a:srgbClr val="282F39"/>
                </a:solidFill>
                <a:effectLst/>
                <a:uLnTx/>
                <a:uFillTx/>
              </a:rPr>
              <a:t> concernant des abus sexuels ou l’exploitation sexuelle par un collègue, que ce soit dans la même organisation ou non, il ou elle doit signaler  ces préoccupations par le biais des </a:t>
            </a:r>
            <a:r>
              <a:rPr kumimoji="0" lang="fr-BE" sz="4400" b="1" i="0" u="none" strike="noStrike" kern="0" cap="none" spc="0" normalizeH="0" baseline="0" noProof="0" dirty="0">
                <a:ln>
                  <a:noFill/>
                </a:ln>
                <a:solidFill>
                  <a:srgbClr val="282F39"/>
                </a:solidFill>
                <a:effectLst/>
                <a:uLnTx/>
                <a:uFillTx/>
              </a:rPr>
              <a:t>mécanismes de signalement </a:t>
            </a:r>
            <a:r>
              <a:rPr kumimoji="0" lang="fr-BE" sz="4400" b="0" i="0" u="none" strike="noStrike" kern="0" cap="none" spc="0" normalizeH="0" baseline="0" noProof="0" dirty="0">
                <a:ln>
                  <a:noFill/>
                </a:ln>
                <a:solidFill>
                  <a:srgbClr val="282F39"/>
                </a:solidFill>
                <a:effectLst/>
                <a:uLnTx/>
                <a:uFillTx/>
              </a:rPr>
              <a:t>établis par l’organisation.</a:t>
            </a:r>
            <a:endParaRPr kumimoji="0" lang="en-GB" sz="4400" b="1" i="0" u="none" strike="noStrike" kern="0" cap="none" spc="0" normalizeH="0" baseline="0" noProof="0" dirty="0">
              <a:ln>
                <a:noFill/>
              </a:ln>
              <a:solidFill>
                <a:srgbClr val="282F39"/>
              </a:solidFill>
              <a:effectLst/>
              <a:uLnTx/>
              <a:uFillTx/>
              <a:latin typeface="Noto Sans" panose="020B0502040504020204" pitchFamily="34"/>
              <a:ea typeface="Noto Sans" panose="020B0502040504020204" pitchFamily="34"/>
              <a:cs typeface="Noto Sans" panose="020B0502040504020204" pitchFamily="34"/>
            </a:endParaRPr>
          </a:p>
        </p:txBody>
      </p:sp>
    </p:spTree>
    <p:extLst>
      <p:ext uri="{BB962C8B-B14F-4D97-AF65-F5344CB8AC3E}">
        <p14:creationId xmlns:p14="http://schemas.microsoft.com/office/powerpoint/2010/main" val="115875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032F913B-2CB4-4335-87F7-76ACDA6A6E85}"/>
              </a:ext>
            </a:extLst>
          </p:cNvPr>
          <p:cNvSpPr/>
          <p:nvPr/>
        </p:nvSpPr>
        <p:spPr>
          <a:xfrm>
            <a:off x="163602" y="189743"/>
            <a:ext cx="1547211" cy="1491573"/>
          </a:xfrm>
          <a:prstGeom prst="ellipse">
            <a:avLst/>
          </a:prstGeom>
          <a:solidFill>
            <a:srgbClr val="007A7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AB3EB520-21FE-4FC7-B8EC-12085DA1825F}"/>
              </a:ext>
            </a:extLst>
          </p:cNvPr>
          <p:cNvSpPr txBox="1"/>
          <p:nvPr/>
        </p:nvSpPr>
        <p:spPr>
          <a:xfrm>
            <a:off x="94546" y="273809"/>
            <a:ext cx="1685321" cy="1323439"/>
          </a:xfrm>
          <a:prstGeom prst="rect">
            <a:avLst/>
          </a:prstGeom>
          <a:noFill/>
        </p:spPr>
        <p:txBody>
          <a:bodyPr wrap="square" rtlCol="0">
            <a:spAutoFit/>
          </a:bodyPr>
          <a:lstStyle/>
          <a:p>
            <a:pPr algn="ctr">
              <a:defRPr/>
            </a:pPr>
            <a:r>
              <a:rPr lang="en-GB" sz="8000" b="1" dirty="0">
                <a:solidFill>
                  <a:srgbClr val="FFFFFF"/>
                </a:solidFill>
                <a:latin typeface="Noto Sans" panose="020B0502040504020204" pitchFamily="34"/>
                <a:ea typeface="Noto Sans" panose="020B0502040504020204" pitchFamily="34"/>
                <a:cs typeface="Noto Sans" panose="020B0502040504020204" pitchFamily="34"/>
              </a:rPr>
              <a:t>06</a:t>
            </a:r>
          </a:p>
        </p:txBody>
      </p:sp>
      <p:sp>
        <p:nvSpPr>
          <p:cNvPr id="4" name="TextBox 3">
            <a:extLst>
              <a:ext uri="{FF2B5EF4-FFF2-40B4-BE49-F238E27FC236}">
                <a16:creationId xmlns:a16="http://schemas.microsoft.com/office/drawing/2014/main" id="{A322EEBB-6F35-489B-B7BC-B2D21BDA3D57}"/>
              </a:ext>
            </a:extLst>
          </p:cNvPr>
          <p:cNvSpPr txBox="1"/>
          <p:nvPr/>
        </p:nvSpPr>
        <p:spPr>
          <a:xfrm>
            <a:off x="1966453" y="189743"/>
            <a:ext cx="9556954" cy="5632311"/>
          </a:xfrm>
          <a:prstGeom prst="rect">
            <a:avLst/>
          </a:prstGeom>
          <a:noFill/>
          <a:ln w="38100">
            <a:solidFill>
              <a:srgbClr val="007A7D"/>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4000" b="1" i="0" u="none" strike="noStrike" kern="0" cap="none" spc="0" normalizeH="0" baseline="0" noProof="0" dirty="0">
                <a:ln>
                  <a:noFill/>
                </a:ln>
                <a:solidFill>
                  <a:srgbClr val="282F39"/>
                </a:solidFill>
                <a:effectLst/>
                <a:uLnTx/>
                <a:uFillTx/>
                <a:latin typeface="Noto Sans" panose="020B0502040504020204" pitchFamily="34"/>
                <a:ea typeface="Noto Sans" panose="020B0502040504020204" pitchFamily="34"/>
                <a:cs typeface="Noto Sans" panose="020B0502040504020204" pitchFamily="34"/>
              </a:rPr>
              <a:t> </a:t>
            </a:r>
            <a:r>
              <a:rPr kumimoji="0" lang="fr-BE" sz="4000" b="0" i="0" u="none" strike="noStrike" kern="0" cap="none" spc="0" normalizeH="0" baseline="0" noProof="0" dirty="0">
                <a:ln>
                  <a:noFill/>
                </a:ln>
                <a:solidFill>
                  <a:srgbClr val="282F39"/>
                </a:solidFill>
                <a:effectLst/>
                <a:uLnTx/>
                <a:uFillTx/>
              </a:rPr>
              <a:t>Les travailleurs d’organisations, associés et </a:t>
            </a:r>
            <a:r>
              <a:rPr kumimoji="0" lang="fr-BE" sz="4000" b="0" i="0" u="none" strike="noStrike" kern="0" cap="none" spc="0" normalizeH="0" baseline="0" noProof="0" dirty="0" err="1">
                <a:ln>
                  <a:noFill/>
                </a:ln>
                <a:solidFill>
                  <a:srgbClr val="282F39"/>
                </a:solidFill>
                <a:effectLst/>
                <a:uLnTx/>
                <a:uFillTx/>
              </a:rPr>
              <a:t>paretnaires</a:t>
            </a:r>
            <a:r>
              <a:rPr kumimoji="0" lang="fr-BE" sz="4000" b="0" i="0" u="none" strike="noStrike" kern="0" cap="none" spc="0" normalizeH="0" baseline="0" noProof="0" dirty="0">
                <a:ln>
                  <a:noFill/>
                </a:ln>
                <a:solidFill>
                  <a:srgbClr val="282F39"/>
                </a:solidFill>
                <a:effectLst/>
                <a:uLnTx/>
                <a:uFillTx/>
              </a:rPr>
              <a:t> sont tenus de </a:t>
            </a:r>
            <a:r>
              <a:rPr kumimoji="0" lang="fr-BE" sz="4000" b="1" i="0" u="none" strike="noStrike" kern="0" cap="none" spc="0" normalizeH="0" baseline="0" noProof="0" dirty="0">
                <a:ln>
                  <a:noFill/>
                </a:ln>
                <a:solidFill>
                  <a:srgbClr val="282F39"/>
                </a:solidFill>
                <a:effectLst/>
                <a:uLnTx/>
                <a:uFillTx/>
              </a:rPr>
              <a:t>créer</a:t>
            </a:r>
            <a:r>
              <a:rPr kumimoji="0" lang="fr-BE" sz="4000" b="0" i="0" u="none" strike="noStrike" kern="0" cap="none" spc="0" normalizeH="0" baseline="0" noProof="0" dirty="0">
                <a:ln>
                  <a:noFill/>
                </a:ln>
                <a:solidFill>
                  <a:srgbClr val="282F39"/>
                </a:solidFill>
                <a:effectLst/>
                <a:uLnTx/>
                <a:uFillTx/>
              </a:rPr>
              <a:t> et de </a:t>
            </a:r>
            <a:r>
              <a:rPr kumimoji="0" lang="fr-BE" sz="4000" b="1" i="0" u="none" strike="noStrike" kern="0" cap="none" spc="0" normalizeH="0" baseline="0" noProof="0" dirty="0">
                <a:ln>
                  <a:noFill/>
                </a:ln>
                <a:solidFill>
                  <a:srgbClr val="282F39"/>
                </a:solidFill>
                <a:effectLst/>
                <a:uLnTx/>
                <a:uFillTx/>
              </a:rPr>
              <a:t>maintenir</a:t>
            </a:r>
            <a:r>
              <a:rPr kumimoji="0" lang="fr-BE" sz="4000" b="0" i="0" u="none" strike="noStrike" kern="0" cap="none" spc="0" normalizeH="0" baseline="0" noProof="0" dirty="0">
                <a:ln>
                  <a:noFill/>
                </a:ln>
                <a:solidFill>
                  <a:srgbClr val="282F39"/>
                </a:solidFill>
                <a:effectLst/>
                <a:uLnTx/>
                <a:uFillTx/>
              </a:rPr>
              <a:t> un environnement qui prévient l’exploitation et les abus sexuels et encourage l’application de leur code de conduite. Les gestionnaires à tous les niveaux ont la responsabilité particulière de soutenir et de développer des systèmes qui maintiennent cet environnement.</a:t>
            </a:r>
            <a:endParaRPr kumimoji="0" lang="en-GB" sz="4000" b="1" i="0" u="none" strike="noStrike" kern="0" cap="none" spc="0" normalizeH="0" baseline="0" noProof="0" dirty="0">
              <a:ln>
                <a:noFill/>
              </a:ln>
              <a:solidFill>
                <a:srgbClr val="282F39"/>
              </a:solidFill>
              <a:effectLst/>
              <a:uLnTx/>
              <a:uFillTx/>
              <a:latin typeface="Noto Sans" panose="020B0502040504020204" pitchFamily="34"/>
              <a:ea typeface="Noto Sans" panose="020B0502040504020204" pitchFamily="34"/>
              <a:cs typeface="Noto Sans" panose="020B0502040504020204" pitchFamily="34"/>
            </a:endParaRPr>
          </a:p>
        </p:txBody>
      </p:sp>
    </p:spTree>
    <p:extLst>
      <p:ext uri="{BB962C8B-B14F-4D97-AF65-F5344CB8AC3E}">
        <p14:creationId xmlns:p14="http://schemas.microsoft.com/office/powerpoint/2010/main" val="39339997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471EFF-2D04-46B1-AECF-CB3F685F5ABD}"/>
              </a:ext>
            </a:extLst>
          </p:cNvPr>
          <p:cNvSpPr txBox="1"/>
          <p:nvPr/>
        </p:nvSpPr>
        <p:spPr>
          <a:xfrm>
            <a:off x="1179385" y="173593"/>
            <a:ext cx="9673702" cy="861774"/>
          </a:xfrm>
          <a:prstGeom prst="rect">
            <a:avLst/>
          </a:prstGeom>
          <a:noFill/>
        </p:spPr>
        <p:txBody>
          <a:bodyPr wrap="square" rtlCol="0">
            <a:spAutoFit/>
          </a:bodyPr>
          <a:lstStyle/>
          <a:p>
            <a:pPr algn="ctr">
              <a:defRPr/>
            </a:pP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En</a:t>
            </a:r>
            <a:r>
              <a:rPr lang="en-US" sz="5000" b="1" dirty="0">
                <a:solidFill>
                  <a:srgbClr val="282F39"/>
                </a:solidFill>
                <a:latin typeface="Noto Sans" panose="020B0502040504020204" pitchFamily="34"/>
                <a:ea typeface="Noto Sans" panose="020B0502040504020204" pitchFamily="34"/>
                <a:cs typeface="Noto Sans" panose="020B0502040504020204" pitchFamily="34"/>
              </a:rPr>
              <a:t> </a:t>
            </a:r>
            <a:r>
              <a:rPr lang="fr-FR" sz="5000" b="1" dirty="0">
                <a:solidFill>
                  <a:srgbClr val="282F39"/>
                </a:solidFill>
                <a:latin typeface="Noto Sans" panose="020B0502040504020204" pitchFamily="34"/>
                <a:ea typeface="Noto Sans" panose="020B0502040504020204" pitchFamily="34"/>
                <a:cs typeface="Noto Sans" panose="020B0502040504020204" pitchFamily="34"/>
              </a:rPr>
              <a:t>résumé</a:t>
            </a:r>
            <a:r>
              <a:rPr lang="en-US" sz="5000" b="1" dirty="0">
                <a:solidFill>
                  <a:srgbClr val="282F39"/>
                </a:solidFill>
                <a:latin typeface="Noto Sans" panose="020B0502040504020204" pitchFamily="34"/>
                <a:ea typeface="Noto Sans" panose="020B0502040504020204" pitchFamily="34"/>
                <a:cs typeface="Noto Sans" panose="020B0502040504020204" pitchFamily="34"/>
              </a:rPr>
              <a:t>…</a:t>
            </a:r>
          </a:p>
        </p:txBody>
      </p:sp>
      <p:sp>
        <p:nvSpPr>
          <p:cNvPr id="3" name="TextBox 2">
            <a:extLst>
              <a:ext uri="{FF2B5EF4-FFF2-40B4-BE49-F238E27FC236}">
                <a16:creationId xmlns:a16="http://schemas.microsoft.com/office/drawing/2014/main" id="{0BC54D7F-7074-4E50-9C0E-FA4BBAF93F91}"/>
              </a:ext>
            </a:extLst>
          </p:cNvPr>
          <p:cNvSpPr txBox="1"/>
          <p:nvPr/>
        </p:nvSpPr>
        <p:spPr>
          <a:xfrm>
            <a:off x="1902403" y="2867017"/>
            <a:ext cx="1177107" cy="477054"/>
          </a:xfrm>
          <a:prstGeom prst="rect">
            <a:avLst/>
          </a:prstGeom>
          <a:noFill/>
        </p:spPr>
        <p:txBody>
          <a:bodyPr wrap="square" rtlCol="0">
            <a:spAutoFit/>
          </a:bodyPr>
          <a:lstStyle/>
          <a:p>
            <a:pPr algn="ctr">
              <a:defRPr/>
            </a:pPr>
            <a:r>
              <a:rPr lang="ru-RU" sz="2500" b="1" dirty="0">
                <a:solidFill>
                  <a:srgbClr val="FFFFFF"/>
                </a:solidFill>
                <a:latin typeface="Open Sans" panose="020B0606030504020204" pitchFamily="34" charset="0"/>
              </a:rPr>
              <a:t>01</a:t>
            </a:r>
            <a:endParaRPr lang="en-GB" sz="25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4" name="TextBox 3">
            <a:extLst>
              <a:ext uri="{FF2B5EF4-FFF2-40B4-BE49-F238E27FC236}">
                <a16:creationId xmlns:a16="http://schemas.microsoft.com/office/drawing/2014/main" id="{0822B889-7EDB-411F-8251-811FF835FAA2}"/>
              </a:ext>
            </a:extLst>
          </p:cNvPr>
          <p:cNvSpPr txBox="1"/>
          <p:nvPr/>
        </p:nvSpPr>
        <p:spPr>
          <a:xfrm>
            <a:off x="2523982" y="2849670"/>
            <a:ext cx="1177107" cy="477054"/>
          </a:xfrm>
          <a:prstGeom prst="rect">
            <a:avLst/>
          </a:prstGeom>
          <a:noFill/>
        </p:spPr>
        <p:txBody>
          <a:bodyPr wrap="square" rtlCol="0">
            <a:spAutoFit/>
          </a:bodyPr>
          <a:lstStyle/>
          <a:p>
            <a:pPr algn="ctr">
              <a:defRPr/>
            </a:pPr>
            <a:r>
              <a:rPr lang="ru-RU" sz="2500" b="1" dirty="0">
                <a:solidFill>
                  <a:srgbClr val="FFFFFF"/>
                </a:solidFill>
                <a:latin typeface="Open Sans" panose="020B0606030504020204" pitchFamily="34" charset="0"/>
              </a:rPr>
              <a:t>0</a:t>
            </a:r>
            <a:r>
              <a:rPr lang="en-US" sz="2500" b="1" dirty="0">
                <a:solidFill>
                  <a:srgbClr val="FFFFFF"/>
                </a:solidFill>
                <a:latin typeface="Open Sans" panose="020B0606030504020204" pitchFamily="34" charset="0"/>
              </a:rPr>
              <a:t>2</a:t>
            </a:r>
            <a:endParaRPr lang="en-GB" sz="25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5" name="TextBox 4">
            <a:extLst>
              <a:ext uri="{FF2B5EF4-FFF2-40B4-BE49-F238E27FC236}">
                <a16:creationId xmlns:a16="http://schemas.microsoft.com/office/drawing/2014/main" id="{45A59FAF-2186-4160-9D4C-1AE61EFCF349}"/>
              </a:ext>
            </a:extLst>
          </p:cNvPr>
          <p:cNvSpPr txBox="1"/>
          <p:nvPr/>
        </p:nvSpPr>
        <p:spPr>
          <a:xfrm>
            <a:off x="2752978" y="3474724"/>
            <a:ext cx="1177107" cy="477054"/>
          </a:xfrm>
          <a:prstGeom prst="rect">
            <a:avLst/>
          </a:prstGeom>
          <a:noFill/>
        </p:spPr>
        <p:txBody>
          <a:bodyPr wrap="square" rtlCol="0">
            <a:spAutoFit/>
          </a:bodyPr>
          <a:lstStyle/>
          <a:p>
            <a:pPr algn="ctr">
              <a:defRPr/>
            </a:pPr>
            <a:r>
              <a:rPr lang="ru-RU" sz="2500" b="1" dirty="0">
                <a:solidFill>
                  <a:srgbClr val="FFFFFF"/>
                </a:solidFill>
                <a:latin typeface="Open Sans" panose="020B0606030504020204" pitchFamily="34" charset="0"/>
              </a:rPr>
              <a:t>0</a:t>
            </a:r>
            <a:r>
              <a:rPr lang="en-US" sz="2500" b="1" dirty="0">
                <a:solidFill>
                  <a:srgbClr val="FFFFFF"/>
                </a:solidFill>
                <a:latin typeface="Open Sans" panose="020B0606030504020204" pitchFamily="34" charset="0"/>
              </a:rPr>
              <a:t>3</a:t>
            </a:r>
            <a:endParaRPr lang="en-GB" sz="25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6" name="TextBox 5">
            <a:extLst>
              <a:ext uri="{FF2B5EF4-FFF2-40B4-BE49-F238E27FC236}">
                <a16:creationId xmlns:a16="http://schemas.microsoft.com/office/drawing/2014/main" id="{9C0AB257-8E53-469F-B2FF-0A3728D7D7BE}"/>
              </a:ext>
            </a:extLst>
          </p:cNvPr>
          <p:cNvSpPr txBox="1"/>
          <p:nvPr/>
        </p:nvSpPr>
        <p:spPr>
          <a:xfrm>
            <a:off x="2233434" y="3843073"/>
            <a:ext cx="1177107" cy="477054"/>
          </a:xfrm>
          <a:prstGeom prst="rect">
            <a:avLst/>
          </a:prstGeom>
          <a:noFill/>
        </p:spPr>
        <p:txBody>
          <a:bodyPr wrap="square" rtlCol="0">
            <a:spAutoFit/>
          </a:bodyPr>
          <a:lstStyle/>
          <a:p>
            <a:pPr algn="ctr">
              <a:defRPr/>
            </a:pPr>
            <a:r>
              <a:rPr lang="ru-RU" sz="2500" b="1" dirty="0">
                <a:solidFill>
                  <a:srgbClr val="FFFFFF"/>
                </a:solidFill>
                <a:latin typeface="Open Sans" panose="020B0606030504020204" pitchFamily="34" charset="0"/>
              </a:rPr>
              <a:t>0</a:t>
            </a:r>
            <a:r>
              <a:rPr lang="en-US" sz="2500" b="1" dirty="0">
                <a:solidFill>
                  <a:srgbClr val="FFFFFF"/>
                </a:solidFill>
                <a:latin typeface="Open Sans" panose="020B0606030504020204" pitchFamily="34" charset="0"/>
              </a:rPr>
              <a:t>4</a:t>
            </a:r>
            <a:endParaRPr lang="en-GB" sz="25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7" name="TextBox 6">
            <a:extLst>
              <a:ext uri="{FF2B5EF4-FFF2-40B4-BE49-F238E27FC236}">
                <a16:creationId xmlns:a16="http://schemas.microsoft.com/office/drawing/2014/main" id="{5BC0B89B-A48D-42EF-812F-B97D4C692A01}"/>
              </a:ext>
            </a:extLst>
          </p:cNvPr>
          <p:cNvSpPr txBox="1"/>
          <p:nvPr/>
        </p:nvSpPr>
        <p:spPr>
          <a:xfrm>
            <a:off x="1714090" y="3448173"/>
            <a:ext cx="1177107" cy="477054"/>
          </a:xfrm>
          <a:prstGeom prst="rect">
            <a:avLst/>
          </a:prstGeom>
          <a:noFill/>
        </p:spPr>
        <p:txBody>
          <a:bodyPr wrap="square" rtlCol="0">
            <a:spAutoFit/>
          </a:bodyPr>
          <a:lstStyle/>
          <a:p>
            <a:pPr algn="ctr">
              <a:defRPr/>
            </a:pPr>
            <a:r>
              <a:rPr lang="ru-RU" sz="2500" b="1" dirty="0">
                <a:solidFill>
                  <a:srgbClr val="FFFFFF"/>
                </a:solidFill>
                <a:latin typeface="Open Sans" panose="020B0606030504020204" pitchFamily="34" charset="0"/>
              </a:rPr>
              <a:t>0</a:t>
            </a:r>
            <a:r>
              <a:rPr lang="en-US" sz="2500" b="1" dirty="0">
                <a:solidFill>
                  <a:srgbClr val="FFFFFF"/>
                </a:solidFill>
                <a:latin typeface="Open Sans" panose="020B0606030504020204" pitchFamily="34" charset="0"/>
              </a:rPr>
              <a:t>5</a:t>
            </a:r>
            <a:endParaRPr lang="en-GB" sz="25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8" name="TextBox 7">
            <a:extLst>
              <a:ext uri="{FF2B5EF4-FFF2-40B4-BE49-F238E27FC236}">
                <a16:creationId xmlns:a16="http://schemas.microsoft.com/office/drawing/2014/main" id="{3A06986C-039D-41BA-A0B5-E38C00187E16}"/>
              </a:ext>
            </a:extLst>
          </p:cNvPr>
          <p:cNvSpPr txBox="1"/>
          <p:nvPr/>
        </p:nvSpPr>
        <p:spPr>
          <a:xfrm>
            <a:off x="2243530" y="1741872"/>
            <a:ext cx="1177107" cy="1092607"/>
          </a:xfrm>
          <a:prstGeom prst="rect">
            <a:avLst/>
          </a:prstGeom>
          <a:noFill/>
        </p:spPr>
        <p:txBody>
          <a:bodyPr wrap="square" rtlCol="0">
            <a:spAutoFit/>
          </a:bodyPr>
          <a:lstStyle/>
          <a:p>
            <a:pPr algn="ctr">
              <a:defRPr/>
            </a:pPr>
            <a:r>
              <a:rPr lang="ru-RU" sz="6500" b="1" dirty="0">
                <a:solidFill>
                  <a:srgbClr val="92D050"/>
                </a:solidFill>
                <a:latin typeface="Open Sans" panose="020B0606030504020204" pitchFamily="34" charset="0"/>
              </a:rPr>
              <a:t>01</a:t>
            </a:r>
            <a:endParaRPr lang="en-GB" sz="6500" b="1" dirty="0">
              <a:solidFill>
                <a:srgbClr val="92D050"/>
              </a:solidFill>
              <a:latin typeface="Noto Sans" panose="020B0502040504020204" pitchFamily="34"/>
              <a:ea typeface="Noto Sans" panose="020B0502040504020204" pitchFamily="34"/>
              <a:cs typeface="Noto Sans" panose="020B0502040504020204" pitchFamily="34"/>
            </a:endParaRPr>
          </a:p>
        </p:txBody>
      </p:sp>
      <p:sp>
        <p:nvSpPr>
          <p:cNvPr id="9" name="TextBox 8">
            <a:extLst>
              <a:ext uri="{FF2B5EF4-FFF2-40B4-BE49-F238E27FC236}">
                <a16:creationId xmlns:a16="http://schemas.microsoft.com/office/drawing/2014/main" id="{D5B82C45-57A5-46B9-BD1D-C7F64722FA35}"/>
              </a:ext>
            </a:extLst>
          </p:cNvPr>
          <p:cNvSpPr txBox="1"/>
          <p:nvPr/>
        </p:nvSpPr>
        <p:spPr>
          <a:xfrm>
            <a:off x="2144226" y="2884845"/>
            <a:ext cx="1375716" cy="1092607"/>
          </a:xfrm>
          <a:prstGeom prst="rect">
            <a:avLst/>
          </a:prstGeom>
          <a:noFill/>
        </p:spPr>
        <p:txBody>
          <a:bodyPr wrap="square" rtlCol="0">
            <a:spAutoFit/>
          </a:bodyPr>
          <a:lstStyle/>
          <a:p>
            <a:pPr algn="ctr">
              <a:defRPr/>
            </a:pPr>
            <a:r>
              <a:rPr lang="ru-RU" sz="6500" b="1" dirty="0">
                <a:solidFill>
                  <a:srgbClr val="42AFB6"/>
                </a:solidFill>
                <a:latin typeface="Open Sans" panose="020B0606030504020204" pitchFamily="34" charset="0"/>
              </a:rPr>
              <a:t>0</a:t>
            </a:r>
            <a:r>
              <a:rPr lang="en-US" sz="6500" b="1" dirty="0">
                <a:solidFill>
                  <a:srgbClr val="42AFB6"/>
                </a:solidFill>
                <a:latin typeface="Open Sans" panose="020B0606030504020204" pitchFamily="34" charset="0"/>
              </a:rPr>
              <a:t>2</a:t>
            </a:r>
            <a:endParaRPr lang="en-GB" sz="6500" b="1" dirty="0">
              <a:solidFill>
                <a:srgbClr val="42AFB6"/>
              </a:solidFill>
              <a:latin typeface="Noto Sans" panose="020B0502040504020204" pitchFamily="34"/>
              <a:ea typeface="Noto Sans" panose="020B0502040504020204" pitchFamily="34"/>
              <a:cs typeface="Noto Sans" panose="020B0502040504020204" pitchFamily="34"/>
            </a:endParaRPr>
          </a:p>
        </p:txBody>
      </p:sp>
      <p:sp>
        <p:nvSpPr>
          <p:cNvPr id="10" name="TextBox 9">
            <a:extLst>
              <a:ext uri="{FF2B5EF4-FFF2-40B4-BE49-F238E27FC236}">
                <a16:creationId xmlns:a16="http://schemas.microsoft.com/office/drawing/2014/main" id="{A03AD809-1AD0-47C9-989C-225054FB26EA}"/>
              </a:ext>
            </a:extLst>
          </p:cNvPr>
          <p:cNvSpPr txBox="1"/>
          <p:nvPr/>
        </p:nvSpPr>
        <p:spPr>
          <a:xfrm>
            <a:off x="3373529" y="1848647"/>
            <a:ext cx="2604484" cy="830997"/>
          </a:xfrm>
          <a:prstGeom prst="rect">
            <a:avLst/>
          </a:prstGeom>
          <a:noFill/>
        </p:spPr>
        <p:txBody>
          <a:bodyPr wrap="square" rtlCol="0">
            <a:spAutoFit/>
          </a:bodyPr>
          <a:lstStyle/>
          <a:p>
            <a:pPr>
              <a:defRPr/>
            </a:pPr>
            <a:r>
              <a:rPr lang="en-US" sz="2400" b="1" dirty="0" err="1">
                <a:solidFill>
                  <a:srgbClr val="282F39"/>
                </a:solidFill>
                <a:latin typeface="Open Sans" panose="020B0606030504020204" pitchFamily="34" charset="0"/>
              </a:rPr>
              <a:t>Aucune</a:t>
            </a:r>
            <a:r>
              <a:rPr lang="en-US" sz="2400" b="1" dirty="0">
                <a:solidFill>
                  <a:srgbClr val="282F39"/>
                </a:solidFill>
                <a:latin typeface="Open Sans" panose="020B0606030504020204" pitchFamily="34" charset="0"/>
              </a:rPr>
              <a:t> </a:t>
            </a:r>
            <a:r>
              <a:rPr lang="en-US" sz="2400" b="1" dirty="0" err="1">
                <a:solidFill>
                  <a:srgbClr val="282F39"/>
                </a:solidFill>
                <a:latin typeface="Open Sans" panose="020B0606030504020204" pitchFamily="34" charset="0"/>
              </a:rPr>
              <a:t>seconde</a:t>
            </a:r>
            <a:r>
              <a:rPr lang="en-US" sz="2400" b="1" dirty="0">
                <a:solidFill>
                  <a:srgbClr val="282F39"/>
                </a:solidFill>
                <a:latin typeface="Open Sans" panose="020B0606030504020204" pitchFamily="34" charset="0"/>
              </a:rPr>
              <a:t> chance</a:t>
            </a:r>
            <a:endParaRPr lang="en-GB" sz="24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11" name="TextBox 10">
            <a:extLst>
              <a:ext uri="{FF2B5EF4-FFF2-40B4-BE49-F238E27FC236}">
                <a16:creationId xmlns:a16="http://schemas.microsoft.com/office/drawing/2014/main" id="{9003BD1B-82CC-4A08-81EA-2697B8BF62D7}"/>
              </a:ext>
            </a:extLst>
          </p:cNvPr>
          <p:cNvSpPr txBox="1"/>
          <p:nvPr/>
        </p:nvSpPr>
        <p:spPr>
          <a:xfrm>
            <a:off x="3373531" y="3005017"/>
            <a:ext cx="2604482" cy="830997"/>
          </a:xfrm>
          <a:prstGeom prst="rect">
            <a:avLst/>
          </a:prstGeom>
          <a:noFill/>
        </p:spPr>
        <p:txBody>
          <a:bodyPr wrap="square" rtlCol="0">
            <a:spAutoFit/>
          </a:bodyPr>
          <a:lstStyle/>
          <a:p>
            <a:pPr>
              <a:defRPr/>
            </a:pPr>
            <a:r>
              <a:rPr lang="en-US" sz="2400" b="1" dirty="0">
                <a:solidFill>
                  <a:srgbClr val="282F39"/>
                </a:solidFill>
                <a:latin typeface="Open Sans" panose="020B0606030504020204" pitchFamily="34" charset="0"/>
              </a:rPr>
              <a:t>Pas de </a:t>
            </a:r>
            <a:r>
              <a:rPr lang="en-US" sz="2400" b="1" dirty="0" err="1">
                <a:solidFill>
                  <a:srgbClr val="282F39"/>
                </a:solidFill>
                <a:latin typeface="Open Sans" panose="020B0606030504020204" pitchFamily="34" charset="0"/>
              </a:rPr>
              <a:t>sexe</a:t>
            </a:r>
            <a:r>
              <a:rPr lang="en-US" sz="2400" b="1" dirty="0">
                <a:solidFill>
                  <a:srgbClr val="282F39"/>
                </a:solidFill>
                <a:latin typeface="Open Sans" panose="020B0606030504020204" pitchFamily="34" charset="0"/>
              </a:rPr>
              <a:t> avec les enfants</a:t>
            </a:r>
            <a:endParaRPr lang="en-GB" sz="24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12" name="TextBox 11">
            <a:extLst>
              <a:ext uri="{FF2B5EF4-FFF2-40B4-BE49-F238E27FC236}">
                <a16:creationId xmlns:a16="http://schemas.microsoft.com/office/drawing/2014/main" id="{36113FC8-4D76-40DD-AD1C-6F92E65180E9}"/>
              </a:ext>
            </a:extLst>
          </p:cNvPr>
          <p:cNvSpPr txBox="1"/>
          <p:nvPr/>
        </p:nvSpPr>
        <p:spPr>
          <a:xfrm>
            <a:off x="6716382" y="1771135"/>
            <a:ext cx="1414283" cy="1092607"/>
          </a:xfrm>
          <a:prstGeom prst="rect">
            <a:avLst/>
          </a:prstGeom>
          <a:noFill/>
        </p:spPr>
        <p:txBody>
          <a:bodyPr wrap="square" rtlCol="0">
            <a:spAutoFit/>
          </a:bodyPr>
          <a:lstStyle/>
          <a:p>
            <a:pPr algn="ctr">
              <a:defRPr/>
            </a:pPr>
            <a:r>
              <a:rPr lang="ru-RU" sz="6500" b="1" dirty="0">
                <a:solidFill>
                  <a:srgbClr val="C00000"/>
                </a:solidFill>
                <a:latin typeface="Open Sans" panose="020B0606030504020204" pitchFamily="34" charset="0"/>
              </a:rPr>
              <a:t>0</a:t>
            </a:r>
            <a:r>
              <a:rPr lang="en-US" sz="6500" b="1" dirty="0">
                <a:solidFill>
                  <a:srgbClr val="C00000"/>
                </a:solidFill>
                <a:latin typeface="Open Sans" panose="020B0606030504020204" pitchFamily="34" charset="0"/>
              </a:rPr>
              <a:t>4</a:t>
            </a:r>
            <a:endParaRPr lang="en-GB" sz="6500" b="1" dirty="0">
              <a:solidFill>
                <a:srgbClr val="C00000"/>
              </a:solidFill>
              <a:latin typeface="Noto Sans" panose="020B0502040504020204" pitchFamily="34"/>
              <a:ea typeface="Noto Sans" panose="020B0502040504020204" pitchFamily="34"/>
              <a:cs typeface="Noto Sans" panose="020B0502040504020204" pitchFamily="34"/>
            </a:endParaRPr>
          </a:p>
        </p:txBody>
      </p:sp>
      <p:sp>
        <p:nvSpPr>
          <p:cNvPr id="13" name="TextBox 12">
            <a:extLst>
              <a:ext uri="{FF2B5EF4-FFF2-40B4-BE49-F238E27FC236}">
                <a16:creationId xmlns:a16="http://schemas.microsoft.com/office/drawing/2014/main" id="{6CCDA8FD-EB21-4869-B7DD-6DB91F89153B}"/>
              </a:ext>
            </a:extLst>
          </p:cNvPr>
          <p:cNvSpPr txBox="1"/>
          <p:nvPr/>
        </p:nvSpPr>
        <p:spPr>
          <a:xfrm>
            <a:off x="8078127" y="1880045"/>
            <a:ext cx="2774960" cy="830997"/>
          </a:xfrm>
          <a:prstGeom prst="rect">
            <a:avLst/>
          </a:prstGeom>
          <a:noFill/>
        </p:spPr>
        <p:txBody>
          <a:bodyPr wrap="square" rtlCol="0">
            <a:spAutoFit/>
          </a:bodyPr>
          <a:lstStyle/>
          <a:p>
            <a:pPr>
              <a:defRPr/>
            </a:pPr>
            <a:r>
              <a:rPr lang="en-US" sz="2400" b="1" dirty="0">
                <a:solidFill>
                  <a:srgbClr val="282F39"/>
                </a:solidFill>
                <a:latin typeface="Open Sans" panose="020B0606030504020204" pitchFamily="34" charset="0"/>
              </a:rPr>
              <a:t>Pas de </a:t>
            </a:r>
            <a:r>
              <a:rPr lang="en-US" sz="2400" b="1" dirty="0" err="1">
                <a:solidFill>
                  <a:srgbClr val="282F39"/>
                </a:solidFill>
                <a:latin typeface="Open Sans" panose="020B0606030504020204" pitchFamily="34" charset="0"/>
              </a:rPr>
              <a:t>sexe</a:t>
            </a:r>
            <a:r>
              <a:rPr lang="en-US" sz="2400" b="1" dirty="0">
                <a:solidFill>
                  <a:srgbClr val="282F39"/>
                </a:solidFill>
                <a:latin typeface="Open Sans" panose="020B0606030504020204" pitchFamily="34" charset="0"/>
              </a:rPr>
              <a:t> avec les beneficiaries</a:t>
            </a:r>
            <a:endParaRPr lang="en-GB" sz="24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14" name="TextBox 13">
            <a:extLst>
              <a:ext uri="{FF2B5EF4-FFF2-40B4-BE49-F238E27FC236}">
                <a16:creationId xmlns:a16="http://schemas.microsoft.com/office/drawing/2014/main" id="{5F04C482-BB58-4144-931A-B39EC6221220}"/>
              </a:ext>
            </a:extLst>
          </p:cNvPr>
          <p:cNvSpPr txBox="1"/>
          <p:nvPr/>
        </p:nvSpPr>
        <p:spPr>
          <a:xfrm>
            <a:off x="6834969" y="2951492"/>
            <a:ext cx="1177108" cy="1092607"/>
          </a:xfrm>
          <a:prstGeom prst="rect">
            <a:avLst/>
          </a:prstGeom>
          <a:noFill/>
        </p:spPr>
        <p:txBody>
          <a:bodyPr wrap="square" rtlCol="0">
            <a:spAutoFit/>
          </a:bodyPr>
          <a:lstStyle/>
          <a:p>
            <a:pPr algn="ctr">
              <a:defRPr/>
            </a:pPr>
            <a:r>
              <a:rPr lang="ru-RU" sz="6500" b="1" dirty="0">
                <a:solidFill>
                  <a:srgbClr val="FCB414"/>
                </a:solidFill>
                <a:latin typeface="Open Sans" panose="020B0606030504020204" pitchFamily="34" charset="0"/>
              </a:rPr>
              <a:t>0</a:t>
            </a:r>
            <a:r>
              <a:rPr lang="en-US" sz="6500" b="1" dirty="0">
                <a:solidFill>
                  <a:srgbClr val="FCB414"/>
                </a:solidFill>
                <a:latin typeface="Open Sans" panose="020B0606030504020204" pitchFamily="34" charset="0"/>
              </a:rPr>
              <a:t>5</a:t>
            </a:r>
            <a:endParaRPr lang="en-GB" sz="6500" b="1" dirty="0">
              <a:solidFill>
                <a:srgbClr val="FCB414"/>
              </a:solidFill>
              <a:latin typeface="Noto Sans" panose="020B0502040504020204" pitchFamily="34"/>
              <a:ea typeface="Noto Sans" panose="020B0502040504020204" pitchFamily="34"/>
              <a:cs typeface="Noto Sans" panose="020B0502040504020204" pitchFamily="34"/>
            </a:endParaRPr>
          </a:p>
        </p:txBody>
      </p:sp>
      <p:sp>
        <p:nvSpPr>
          <p:cNvPr id="15" name="TextBox 14">
            <a:extLst>
              <a:ext uri="{FF2B5EF4-FFF2-40B4-BE49-F238E27FC236}">
                <a16:creationId xmlns:a16="http://schemas.microsoft.com/office/drawing/2014/main" id="{C7265507-3ACB-4E9D-9A01-4638BBE99DAA}"/>
              </a:ext>
            </a:extLst>
          </p:cNvPr>
          <p:cNvSpPr txBox="1"/>
          <p:nvPr/>
        </p:nvSpPr>
        <p:spPr>
          <a:xfrm>
            <a:off x="8078128" y="3036415"/>
            <a:ext cx="2716550" cy="830997"/>
          </a:xfrm>
          <a:prstGeom prst="rect">
            <a:avLst/>
          </a:prstGeom>
          <a:noFill/>
        </p:spPr>
        <p:txBody>
          <a:bodyPr wrap="square" rtlCol="0">
            <a:spAutoFit/>
          </a:bodyPr>
          <a:lstStyle/>
          <a:p>
            <a:pPr algn="just">
              <a:defRPr/>
            </a:pPr>
            <a:r>
              <a:rPr lang="en-US" sz="2400" b="1" dirty="0" err="1">
                <a:solidFill>
                  <a:srgbClr val="282F39"/>
                </a:solidFill>
                <a:latin typeface="Open Sans" panose="020B0606030504020204" pitchFamily="34" charset="0"/>
              </a:rPr>
              <a:t>Toujours</a:t>
            </a:r>
            <a:r>
              <a:rPr lang="en-US" sz="2400" b="1" dirty="0">
                <a:solidFill>
                  <a:srgbClr val="282F39"/>
                </a:solidFill>
                <a:latin typeface="Open Sans" panose="020B0606030504020204" pitchFamily="34" charset="0"/>
              </a:rPr>
              <a:t> </a:t>
            </a:r>
            <a:r>
              <a:rPr lang="en-US" sz="2400" b="1" dirty="0" err="1">
                <a:solidFill>
                  <a:srgbClr val="282F39"/>
                </a:solidFill>
                <a:latin typeface="Open Sans" panose="020B0606030504020204" pitchFamily="34" charset="0"/>
              </a:rPr>
              <a:t>dénoncer</a:t>
            </a:r>
            <a:r>
              <a:rPr lang="en-US" sz="2400" b="1" dirty="0">
                <a:solidFill>
                  <a:srgbClr val="282F39"/>
                </a:solidFill>
                <a:latin typeface="Open Sans" panose="020B0606030504020204" pitchFamily="34" charset="0"/>
              </a:rPr>
              <a:t> </a:t>
            </a:r>
            <a:r>
              <a:rPr lang="en-US" sz="2400" b="1" dirty="0" err="1">
                <a:solidFill>
                  <a:srgbClr val="282F39"/>
                </a:solidFill>
                <a:latin typeface="Open Sans" panose="020B0606030504020204" pitchFamily="34" charset="0"/>
              </a:rPr>
              <a:t>l’EAS</a:t>
            </a:r>
            <a:endParaRPr lang="en-GB" sz="24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16" name="TextBox 15">
            <a:extLst>
              <a:ext uri="{FF2B5EF4-FFF2-40B4-BE49-F238E27FC236}">
                <a16:creationId xmlns:a16="http://schemas.microsoft.com/office/drawing/2014/main" id="{87CA60AD-454B-4253-B7B1-70376ADF578B}"/>
              </a:ext>
            </a:extLst>
          </p:cNvPr>
          <p:cNvSpPr txBox="1"/>
          <p:nvPr/>
        </p:nvSpPr>
        <p:spPr>
          <a:xfrm>
            <a:off x="3371479" y="4210701"/>
            <a:ext cx="2940831" cy="1015663"/>
          </a:xfrm>
          <a:prstGeom prst="rect">
            <a:avLst/>
          </a:prstGeom>
          <a:noFill/>
        </p:spPr>
        <p:txBody>
          <a:bodyPr wrap="square" rtlCol="0">
            <a:spAutoFit/>
          </a:bodyPr>
          <a:lstStyle>
            <a:defPPr>
              <a:defRPr lang="en-US"/>
            </a:defPPr>
            <a:lvl1pPr marR="0" lvl="0" indent="0" fontAlgn="auto">
              <a:lnSpc>
                <a:spcPct val="100000"/>
              </a:lnSpc>
              <a:spcBef>
                <a:spcPts val="0"/>
              </a:spcBef>
              <a:spcAft>
                <a:spcPts val="0"/>
              </a:spcAft>
              <a:buClrTx/>
              <a:buSzTx/>
              <a:buFontTx/>
              <a:buNone/>
              <a:tabLst/>
              <a:defRPr kumimoji="0" sz="2400" b="1" i="0" u="none" strike="noStrike" cap="none" spc="0" normalizeH="0" baseline="0">
                <a:ln>
                  <a:noFill/>
                </a:ln>
                <a:effectLst/>
                <a:uLnTx/>
                <a:uFillTx/>
                <a:latin typeface="Open Sans" panose="020B0606030504020204" pitchFamily="34" charset="0"/>
              </a:defRPr>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000" b="1" i="0" u="none" strike="noStrike" kern="0" cap="none" spc="0" normalizeH="0" baseline="0" noProof="0" dirty="0">
                <a:ln>
                  <a:noFill/>
                </a:ln>
                <a:solidFill>
                  <a:srgbClr val="282F39"/>
                </a:solidFill>
                <a:effectLst/>
                <a:uLnTx/>
                <a:uFillTx/>
                <a:latin typeface="Open Sans" panose="020B0606030504020204" pitchFamily="34" charset="0"/>
              </a:rPr>
              <a:t>Ne pas recruter ou corrompre une personne pour du sexe</a:t>
            </a:r>
          </a:p>
        </p:txBody>
      </p:sp>
      <p:sp>
        <p:nvSpPr>
          <p:cNvPr id="17" name="TextBox 16">
            <a:extLst>
              <a:ext uri="{FF2B5EF4-FFF2-40B4-BE49-F238E27FC236}">
                <a16:creationId xmlns:a16="http://schemas.microsoft.com/office/drawing/2014/main" id="{0DD3080C-285E-4A2D-8068-DD0127D521AE}"/>
              </a:ext>
            </a:extLst>
          </p:cNvPr>
          <p:cNvSpPr txBox="1"/>
          <p:nvPr/>
        </p:nvSpPr>
        <p:spPr>
          <a:xfrm>
            <a:off x="2144226" y="4136129"/>
            <a:ext cx="1375716" cy="1092607"/>
          </a:xfrm>
          <a:prstGeom prst="rect">
            <a:avLst/>
          </a:prstGeom>
          <a:noFill/>
        </p:spPr>
        <p:txBody>
          <a:bodyPr wrap="square" rtlCol="0">
            <a:spAutoFit/>
          </a:bodyPr>
          <a:lstStyle/>
          <a:p>
            <a:pPr algn="ctr">
              <a:defRPr/>
            </a:pPr>
            <a:r>
              <a:rPr lang="ru-RU" sz="6500" b="1" dirty="0">
                <a:solidFill>
                  <a:srgbClr val="074D67"/>
                </a:solidFill>
                <a:latin typeface="Open Sans" panose="020B0606030504020204" pitchFamily="34" charset="0"/>
              </a:rPr>
              <a:t>0</a:t>
            </a:r>
            <a:r>
              <a:rPr lang="en-US" sz="6500" b="1" dirty="0">
                <a:solidFill>
                  <a:srgbClr val="074D67"/>
                </a:solidFill>
                <a:latin typeface="Open Sans" panose="020B0606030504020204" pitchFamily="34" charset="0"/>
              </a:rPr>
              <a:t>3</a:t>
            </a:r>
            <a:endParaRPr lang="en-GB" sz="6500" b="1" dirty="0">
              <a:solidFill>
                <a:srgbClr val="074D67"/>
              </a:solidFill>
              <a:latin typeface="Noto Sans" panose="020B0502040504020204" pitchFamily="34"/>
              <a:ea typeface="Noto Sans" panose="020B0502040504020204" pitchFamily="34"/>
              <a:cs typeface="Noto Sans" panose="020B0502040504020204" pitchFamily="34"/>
            </a:endParaRPr>
          </a:p>
        </p:txBody>
      </p:sp>
      <p:grpSp>
        <p:nvGrpSpPr>
          <p:cNvPr id="18" name="Group 17">
            <a:extLst>
              <a:ext uri="{FF2B5EF4-FFF2-40B4-BE49-F238E27FC236}">
                <a16:creationId xmlns:a16="http://schemas.microsoft.com/office/drawing/2014/main" id="{3F89FEB2-5AAC-49B8-A407-5AA014984FB9}"/>
              </a:ext>
            </a:extLst>
          </p:cNvPr>
          <p:cNvGrpSpPr/>
          <p:nvPr/>
        </p:nvGrpSpPr>
        <p:grpSpPr>
          <a:xfrm>
            <a:off x="1743642" y="2015068"/>
            <a:ext cx="586050" cy="714829"/>
            <a:chOff x="7931851" y="2464731"/>
            <a:chExt cx="1002842" cy="1223210"/>
          </a:xfrm>
        </p:grpSpPr>
        <p:sp>
          <p:nvSpPr>
            <p:cNvPr id="19" name="Freeform 5">
              <a:extLst>
                <a:ext uri="{FF2B5EF4-FFF2-40B4-BE49-F238E27FC236}">
                  <a16:creationId xmlns:a16="http://schemas.microsoft.com/office/drawing/2014/main" id="{CCC0EA3A-D6EF-44B0-B9E3-F6B2CC520A46}"/>
                </a:ext>
              </a:extLst>
            </p:cNvPr>
            <p:cNvSpPr>
              <a:spLocks noEditPoints="1"/>
            </p:cNvSpPr>
            <p:nvPr/>
          </p:nvSpPr>
          <p:spPr bwMode="auto">
            <a:xfrm>
              <a:off x="8120806" y="2650831"/>
              <a:ext cx="623981" cy="1037110"/>
            </a:xfrm>
            <a:custGeom>
              <a:avLst/>
              <a:gdLst>
                <a:gd name="T0" fmla="*/ 674 w 750"/>
                <a:gd name="T1" fmla="*/ 602 h 1237"/>
                <a:gd name="T2" fmla="*/ 750 w 750"/>
                <a:gd name="T3" fmla="*/ 376 h 1237"/>
                <a:gd name="T4" fmla="*/ 638 w 750"/>
                <a:gd name="T5" fmla="*/ 110 h 1237"/>
                <a:gd name="T6" fmla="*/ 370 w 750"/>
                <a:gd name="T7" fmla="*/ 2 h 1237"/>
                <a:gd name="T8" fmla="*/ 110 w 750"/>
                <a:gd name="T9" fmla="*/ 112 h 1237"/>
                <a:gd name="T10" fmla="*/ 1 w 750"/>
                <a:gd name="T11" fmla="*/ 373 h 1237"/>
                <a:gd name="T12" fmla="*/ 77 w 750"/>
                <a:gd name="T13" fmla="*/ 603 h 1237"/>
                <a:gd name="T14" fmla="*/ 205 w 750"/>
                <a:gd name="T15" fmla="*/ 976 h 1237"/>
                <a:gd name="T16" fmla="*/ 205 w 750"/>
                <a:gd name="T17" fmla="*/ 1120 h 1237"/>
                <a:gd name="T18" fmla="*/ 321 w 750"/>
                <a:gd name="T19" fmla="*/ 1237 h 1237"/>
                <a:gd name="T20" fmla="*/ 430 w 750"/>
                <a:gd name="T21" fmla="*/ 1237 h 1237"/>
                <a:gd name="T22" fmla="*/ 546 w 750"/>
                <a:gd name="T23" fmla="*/ 1120 h 1237"/>
                <a:gd name="T24" fmla="*/ 546 w 750"/>
                <a:gd name="T25" fmla="*/ 976 h 1237"/>
                <a:gd name="T26" fmla="*/ 674 w 750"/>
                <a:gd name="T27" fmla="*/ 602 h 1237"/>
                <a:gd name="T28" fmla="*/ 116 w 750"/>
                <a:gd name="T29" fmla="*/ 574 h 1237"/>
                <a:gd name="T30" fmla="*/ 49 w 750"/>
                <a:gd name="T31" fmla="*/ 373 h 1237"/>
                <a:gd name="T32" fmla="*/ 371 w 750"/>
                <a:gd name="T33" fmla="*/ 50 h 1237"/>
                <a:gd name="T34" fmla="*/ 605 w 750"/>
                <a:gd name="T35" fmla="*/ 144 h 1237"/>
                <a:gd name="T36" fmla="*/ 702 w 750"/>
                <a:gd name="T37" fmla="*/ 376 h 1237"/>
                <a:gd name="T38" fmla="*/ 636 w 750"/>
                <a:gd name="T39" fmla="*/ 573 h 1237"/>
                <a:gd name="T40" fmla="*/ 498 w 750"/>
                <a:gd name="T41" fmla="*/ 967 h 1237"/>
                <a:gd name="T42" fmla="*/ 253 w 750"/>
                <a:gd name="T43" fmla="*/ 967 h 1237"/>
                <a:gd name="T44" fmla="*/ 116 w 750"/>
                <a:gd name="T45" fmla="*/ 574 h 1237"/>
                <a:gd name="T46" fmla="*/ 253 w 750"/>
                <a:gd name="T47" fmla="*/ 1104 h 1237"/>
                <a:gd name="T48" fmla="*/ 253 w 750"/>
                <a:gd name="T49" fmla="*/ 1085 h 1237"/>
                <a:gd name="T50" fmla="*/ 498 w 750"/>
                <a:gd name="T51" fmla="*/ 1113 h 1237"/>
                <a:gd name="T52" fmla="*/ 498 w 750"/>
                <a:gd name="T53" fmla="*/ 1120 h 1237"/>
                <a:gd name="T54" fmla="*/ 497 w 750"/>
                <a:gd name="T55" fmla="*/ 1132 h 1237"/>
                <a:gd name="T56" fmla="*/ 253 w 750"/>
                <a:gd name="T57" fmla="*/ 1104 h 1237"/>
                <a:gd name="T58" fmla="*/ 253 w 750"/>
                <a:gd name="T59" fmla="*/ 1036 h 1237"/>
                <a:gd name="T60" fmla="*/ 253 w 750"/>
                <a:gd name="T61" fmla="*/ 1015 h 1237"/>
                <a:gd name="T62" fmla="*/ 498 w 750"/>
                <a:gd name="T63" fmla="*/ 1015 h 1237"/>
                <a:gd name="T64" fmla="*/ 498 w 750"/>
                <a:gd name="T65" fmla="*/ 1064 h 1237"/>
                <a:gd name="T66" fmla="*/ 253 w 750"/>
                <a:gd name="T67" fmla="*/ 1036 h 1237"/>
                <a:gd name="T68" fmla="*/ 321 w 750"/>
                <a:gd name="T69" fmla="*/ 1189 h 1237"/>
                <a:gd name="T70" fmla="*/ 262 w 750"/>
                <a:gd name="T71" fmla="*/ 1153 h 1237"/>
                <a:gd name="T72" fmla="*/ 468 w 750"/>
                <a:gd name="T73" fmla="*/ 1177 h 1237"/>
                <a:gd name="T74" fmla="*/ 430 w 750"/>
                <a:gd name="T75" fmla="*/ 1189 h 1237"/>
                <a:gd name="T76" fmla="*/ 321 w 750"/>
                <a:gd name="T77" fmla="*/ 1189 h 1237"/>
                <a:gd name="T78" fmla="*/ 321 w 750"/>
                <a:gd name="T79" fmla="*/ 1189 h 1237"/>
                <a:gd name="T80" fmla="*/ 321 w 750"/>
                <a:gd name="T81" fmla="*/ 1189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674" y="602"/>
                  </a:moveTo>
                  <a:cubicBezTo>
                    <a:pt x="724" y="537"/>
                    <a:pt x="750" y="459"/>
                    <a:pt x="750" y="376"/>
                  </a:cubicBezTo>
                  <a:cubicBezTo>
                    <a:pt x="750" y="275"/>
                    <a:pt x="710" y="180"/>
                    <a:pt x="638" y="110"/>
                  </a:cubicBezTo>
                  <a:cubicBezTo>
                    <a:pt x="566" y="39"/>
                    <a:pt x="471" y="0"/>
                    <a:pt x="370" y="2"/>
                  </a:cubicBezTo>
                  <a:cubicBezTo>
                    <a:pt x="272" y="3"/>
                    <a:pt x="180" y="42"/>
                    <a:pt x="110" y="112"/>
                  </a:cubicBezTo>
                  <a:cubicBezTo>
                    <a:pt x="41" y="182"/>
                    <a:pt x="2" y="275"/>
                    <a:pt x="1" y="373"/>
                  </a:cubicBezTo>
                  <a:cubicBezTo>
                    <a:pt x="0" y="457"/>
                    <a:pt x="27" y="536"/>
                    <a:pt x="77" y="603"/>
                  </a:cubicBezTo>
                  <a:cubicBezTo>
                    <a:pt x="160" y="711"/>
                    <a:pt x="205" y="843"/>
                    <a:pt x="205" y="976"/>
                  </a:cubicBezTo>
                  <a:cubicBezTo>
                    <a:pt x="205" y="1120"/>
                    <a:pt x="205" y="1120"/>
                    <a:pt x="205" y="1120"/>
                  </a:cubicBezTo>
                  <a:cubicBezTo>
                    <a:pt x="205" y="1185"/>
                    <a:pt x="257" y="1237"/>
                    <a:pt x="321" y="1237"/>
                  </a:cubicBezTo>
                  <a:cubicBezTo>
                    <a:pt x="430" y="1237"/>
                    <a:pt x="430" y="1237"/>
                    <a:pt x="430" y="1237"/>
                  </a:cubicBezTo>
                  <a:cubicBezTo>
                    <a:pt x="494" y="1237"/>
                    <a:pt x="546" y="1185"/>
                    <a:pt x="546" y="1120"/>
                  </a:cubicBezTo>
                  <a:cubicBezTo>
                    <a:pt x="546" y="976"/>
                    <a:pt x="546" y="976"/>
                    <a:pt x="546" y="976"/>
                  </a:cubicBezTo>
                  <a:cubicBezTo>
                    <a:pt x="546" y="842"/>
                    <a:pt x="590" y="713"/>
                    <a:pt x="674" y="602"/>
                  </a:cubicBezTo>
                  <a:close/>
                  <a:moveTo>
                    <a:pt x="116" y="574"/>
                  </a:moveTo>
                  <a:cubicBezTo>
                    <a:pt x="71" y="516"/>
                    <a:pt x="48" y="446"/>
                    <a:pt x="49" y="373"/>
                  </a:cubicBezTo>
                  <a:cubicBezTo>
                    <a:pt x="51" y="197"/>
                    <a:pt x="195" y="52"/>
                    <a:pt x="371" y="50"/>
                  </a:cubicBezTo>
                  <a:cubicBezTo>
                    <a:pt x="459" y="49"/>
                    <a:pt x="542" y="82"/>
                    <a:pt x="605" y="144"/>
                  </a:cubicBezTo>
                  <a:cubicBezTo>
                    <a:pt x="667" y="206"/>
                    <a:pt x="702" y="288"/>
                    <a:pt x="702" y="376"/>
                  </a:cubicBezTo>
                  <a:cubicBezTo>
                    <a:pt x="702" y="448"/>
                    <a:pt x="679" y="516"/>
                    <a:pt x="636" y="573"/>
                  </a:cubicBezTo>
                  <a:cubicBezTo>
                    <a:pt x="547" y="690"/>
                    <a:pt x="500" y="825"/>
                    <a:pt x="498" y="967"/>
                  </a:cubicBezTo>
                  <a:cubicBezTo>
                    <a:pt x="253" y="967"/>
                    <a:pt x="253" y="967"/>
                    <a:pt x="253" y="967"/>
                  </a:cubicBezTo>
                  <a:cubicBezTo>
                    <a:pt x="251" y="827"/>
                    <a:pt x="202" y="688"/>
                    <a:pt x="116" y="574"/>
                  </a:cubicBezTo>
                  <a:close/>
                  <a:moveTo>
                    <a:pt x="253" y="1104"/>
                  </a:moveTo>
                  <a:cubicBezTo>
                    <a:pt x="253" y="1085"/>
                    <a:pt x="253" y="1085"/>
                    <a:pt x="253" y="1085"/>
                  </a:cubicBezTo>
                  <a:cubicBezTo>
                    <a:pt x="498" y="1113"/>
                    <a:pt x="498" y="1113"/>
                    <a:pt x="498" y="1113"/>
                  </a:cubicBezTo>
                  <a:cubicBezTo>
                    <a:pt x="498" y="1120"/>
                    <a:pt x="498" y="1120"/>
                    <a:pt x="498" y="1120"/>
                  </a:cubicBezTo>
                  <a:cubicBezTo>
                    <a:pt x="498" y="1124"/>
                    <a:pt x="498" y="1128"/>
                    <a:pt x="497" y="1132"/>
                  </a:cubicBezTo>
                  <a:lnTo>
                    <a:pt x="253" y="1104"/>
                  </a:lnTo>
                  <a:close/>
                  <a:moveTo>
                    <a:pt x="253" y="1036"/>
                  </a:moveTo>
                  <a:cubicBezTo>
                    <a:pt x="253" y="1015"/>
                    <a:pt x="253" y="1015"/>
                    <a:pt x="253" y="1015"/>
                  </a:cubicBezTo>
                  <a:cubicBezTo>
                    <a:pt x="498" y="1015"/>
                    <a:pt x="498" y="1015"/>
                    <a:pt x="498" y="1015"/>
                  </a:cubicBezTo>
                  <a:cubicBezTo>
                    <a:pt x="498" y="1064"/>
                    <a:pt x="498" y="1064"/>
                    <a:pt x="498" y="1064"/>
                  </a:cubicBezTo>
                  <a:lnTo>
                    <a:pt x="253" y="1036"/>
                  </a:lnTo>
                  <a:close/>
                  <a:moveTo>
                    <a:pt x="321" y="1189"/>
                  </a:moveTo>
                  <a:cubicBezTo>
                    <a:pt x="296" y="1189"/>
                    <a:pt x="273" y="1174"/>
                    <a:pt x="262" y="1153"/>
                  </a:cubicBezTo>
                  <a:cubicBezTo>
                    <a:pt x="468" y="1177"/>
                    <a:pt x="468" y="1177"/>
                    <a:pt x="468" y="1177"/>
                  </a:cubicBezTo>
                  <a:cubicBezTo>
                    <a:pt x="457" y="1184"/>
                    <a:pt x="444" y="1189"/>
                    <a:pt x="430" y="1189"/>
                  </a:cubicBezTo>
                  <a:lnTo>
                    <a:pt x="321" y="1189"/>
                  </a:lnTo>
                  <a:close/>
                  <a:moveTo>
                    <a:pt x="321" y="1189"/>
                  </a:moveTo>
                  <a:cubicBezTo>
                    <a:pt x="321" y="1189"/>
                    <a:pt x="321" y="1189"/>
                    <a:pt x="321" y="1189"/>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007A7D">
                    <a:lumMod val="60000"/>
                    <a:lumOff val="40000"/>
                  </a:srgbClr>
                </a:solidFill>
                <a:effectLst/>
                <a:uLnTx/>
                <a:uFillTx/>
              </a:endParaRPr>
            </a:p>
          </p:txBody>
        </p:sp>
        <p:sp>
          <p:nvSpPr>
            <p:cNvPr id="20" name="Freeform 6">
              <a:extLst>
                <a:ext uri="{FF2B5EF4-FFF2-40B4-BE49-F238E27FC236}">
                  <a16:creationId xmlns:a16="http://schemas.microsoft.com/office/drawing/2014/main" id="{EFBFEA46-D463-4A34-9080-F39B9E0D4CBC}"/>
                </a:ext>
              </a:extLst>
            </p:cNvPr>
            <p:cNvSpPr>
              <a:spLocks noEditPoints="1"/>
            </p:cNvSpPr>
            <p:nvPr/>
          </p:nvSpPr>
          <p:spPr bwMode="auto">
            <a:xfrm>
              <a:off x="8193151" y="2944496"/>
              <a:ext cx="44264" cy="75201"/>
            </a:xfrm>
            <a:custGeom>
              <a:avLst/>
              <a:gdLst>
                <a:gd name="T0" fmla="*/ 51 w 53"/>
                <a:gd name="T1" fmla="*/ 62 h 90"/>
                <a:gd name="T2" fmla="*/ 48 w 53"/>
                <a:gd name="T3" fmla="*/ 24 h 90"/>
                <a:gd name="T4" fmla="*/ 25 w 53"/>
                <a:gd name="T5" fmla="*/ 0 h 90"/>
                <a:gd name="T6" fmla="*/ 0 w 53"/>
                <a:gd name="T7" fmla="*/ 23 h 90"/>
                <a:gd name="T8" fmla="*/ 4 w 53"/>
                <a:gd name="T9" fmla="*/ 69 h 90"/>
                <a:gd name="T10" fmla="*/ 27 w 53"/>
                <a:gd name="T11" fmla="*/ 90 h 90"/>
                <a:gd name="T12" fmla="*/ 31 w 53"/>
                <a:gd name="T13" fmla="*/ 90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49" y="50"/>
                    <a:pt x="48" y="37"/>
                    <a:pt x="48" y="24"/>
                  </a:cubicBezTo>
                  <a:cubicBezTo>
                    <a:pt x="49" y="11"/>
                    <a:pt x="38" y="0"/>
                    <a:pt x="25" y="0"/>
                  </a:cubicBezTo>
                  <a:cubicBezTo>
                    <a:pt x="11" y="0"/>
                    <a:pt x="1" y="10"/>
                    <a:pt x="0" y="23"/>
                  </a:cubicBezTo>
                  <a:cubicBezTo>
                    <a:pt x="0" y="39"/>
                    <a:pt x="1" y="54"/>
                    <a:pt x="4" y="69"/>
                  </a:cubicBezTo>
                  <a:cubicBezTo>
                    <a:pt x="5" y="81"/>
                    <a:pt x="16" y="90"/>
                    <a:pt x="27" y="90"/>
                  </a:cubicBezTo>
                  <a:cubicBezTo>
                    <a:pt x="28" y="90"/>
                    <a:pt x="30" y="90"/>
                    <a:pt x="31" y="90"/>
                  </a:cubicBezTo>
                  <a:cubicBezTo>
                    <a:pt x="44" y="88"/>
                    <a:pt x="53" y="75"/>
                    <a:pt x="51" y="62"/>
                  </a:cubicBezTo>
                  <a:close/>
                  <a:moveTo>
                    <a:pt x="51" y="62"/>
                  </a:moveTo>
                  <a:cubicBezTo>
                    <a:pt x="51" y="62"/>
                    <a:pt x="51" y="62"/>
                    <a:pt x="51" y="62"/>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1" name="Freeform 7">
              <a:extLst>
                <a:ext uri="{FF2B5EF4-FFF2-40B4-BE49-F238E27FC236}">
                  <a16:creationId xmlns:a16="http://schemas.microsoft.com/office/drawing/2014/main" id="{17EA3659-52CE-4390-AECA-F1B8224E8814}"/>
                </a:ext>
              </a:extLst>
            </p:cNvPr>
            <p:cNvSpPr>
              <a:spLocks noEditPoints="1"/>
            </p:cNvSpPr>
            <p:nvPr/>
          </p:nvSpPr>
          <p:spPr bwMode="auto">
            <a:xfrm>
              <a:off x="8215045" y="3044923"/>
              <a:ext cx="160397" cy="257493"/>
            </a:xfrm>
            <a:custGeom>
              <a:avLst/>
              <a:gdLst>
                <a:gd name="T0" fmla="*/ 166 w 193"/>
                <a:gd name="T1" fmla="*/ 307 h 307"/>
                <a:gd name="T2" fmla="*/ 174 w 193"/>
                <a:gd name="T3" fmla="*/ 306 h 307"/>
                <a:gd name="T4" fmla="*/ 189 w 193"/>
                <a:gd name="T5" fmla="*/ 275 h 307"/>
                <a:gd name="T6" fmla="*/ 71 w 193"/>
                <a:gd name="T7" fmla="*/ 51 h 307"/>
                <a:gd name="T8" fmla="*/ 49 w 193"/>
                <a:gd name="T9" fmla="*/ 16 h 307"/>
                <a:gd name="T10" fmla="*/ 16 w 193"/>
                <a:gd name="T11" fmla="*/ 6 h 307"/>
                <a:gd name="T12" fmla="*/ 6 w 193"/>
                <a:gd name="T13" fmla="*/ 38 h 307"/>
                <a:gd name="T14" fmla="*/ 33 w 193"/>
                <a:gd name="T15" fmla="*/ 80 h 307"/>
                <a:gd name="T16" fmla="*/ 143 w 193"/>
                <a:gd name="T17" fmla="*/ 290 h 307"/>
                <a:gd name="T18" fmla="*/ 166 w 193"/>
                <a:gd name="T19" fmla="*/ 307 h 307"/>
                <a:gd name="T20" fmla="*/ 166 w 193"/>
                <a:gd name="T21" fmla="*/ 307 h 307"/>
                <a:gd name="T22" fmla="*/ 166 w 193"/>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66" y="307"/>
                  </a:moveTo>
                  <a:cubicBezTo>
                    <a:pt x="169" y="307"/>
                    <a:pt x="171" y="306"/>
                    <a:pt x="174" y="306"/>
                  </a:cubicBezTo>
                  <a:cubicBezTo>
                    <a:pt x="186" y="301"/>
                    <a:pt x="193" y="288"/>
                    <a:pt x="189" y="275"/>
                  </a:cubicBezTo>
                  <a:cubicBezTo>
                    <a:pt x="162" y="194"/>
                    <a:pt x="123" y="119"/>
                    <a:pt x="71" y="51"/>
                  </a:cubicBezTo>
                  <a:cubicBezTo>
                    <a:pt x="63" y="40"/>
                    <a:pt x="55" y="28"/>
                    <a:pt x="49" y="16"/>
                  </a:cubicBezTo>
                  <a:cubicBezTo>
                    <a:pt x="43" y="4"/>
                    <a:pt x="28" y="0"/>
                    <a:pt x="16" y="6"/>
                  </a:cubicBezTo>
                  <a:cubicBezTo>
                    <a:pt x="5" y="12"/>
                    <a:pt x="0" y="26"/>
                    <a:pt x="6" y="38"/>
                  </a:cubicBezTo>
                  <a:cubicBezTo>
                    <a:pt x="14" y="53"/>
                    <a:pt x="23" y="67"/>
                    <a:pt x="33" y="80"/>
                  </a:cubicBezTo>
                  <a:cubicBezTo>
                    <a:pt x="81" y="144"/>
                    <a:pt x="119" y="215"/>
                    <a:pt x="143" y="290"/>
                  </a:cubicBezTo>
                  <a:cubicBezTo>
                    <a:pt x="147" y="300"/>
                    <a:pt x="156" y="307"/>
                    <a:pt x="166" y="307"/>
                  </a:cubicBezTo>
                  <a:close/>
                  <a:moveTo>
                    <a:pt x="166" y="307"/>
                  </a:moveTo>
                  <a:cubicBezTo>
                    <a:pt x="166" y="307"/>
                    <a:pt x="166" y="307"/>
                    <a:pt x="166" y="307"/>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2" name="Freeform 8">
              <a:extLst>
                <a:ext uri="{FF2B5EF4-FFF2-40B4-BE49-F238E27FC236}">
                  <a16:creationId xmlns:a16="http://schemas.microsoft.com/office/drawing/2014/main" id="{923341B4-035C-4D46-8085-242B6B3E4C44}"/>
                </a:ext>
              </a:extLst>
            </p:cNvPr>
            <p:cNvSpPr>
              <a:spLocks noEditPoints="1"/>
            </p:cNvSpPr>
            <p:nvPr/>
          </p:nvSpPr>
          <p:spPr bwMode="auto">
            <a:xfrm>
              <a:off x="8585816" y="3030644"/>
              <a:ext cx="71870" cy="89004"/>
            </a:xfrm>
            <a:custGeom>
              <a:avLst/>
              <a:gdLst>
                <a:gd name="T0" fmla="*/ 69 w 86"/>
                <a:gd name="T1" fmla="*/ 5 h 106"/>
                <a:gd name="T2" fmla="*/ 37 w 86"/>
                <a:gd name="T3" fmla="*/ 18 h 106"/>
                <a:gd name="T4" fmla="*/ 8 w 86"/>
                <a:gd name="T5" fmla="*/ 68 h 106"/>
                <a:gd name="T6" fmla="*/ 12 w 86"/>
                <a:gd name="T7" fmla="*/ 102 h 106"/>
                <a:gd name="T8" fmla="*/ 27 w 86"/>
                <a:gd name="T9" fmla="*/ 106 h 106"/>
                <a:gd name="T10" fmla="*/ 46 w 86"/>
                <a:gd name="T11" fmla="*/ 97 h 106"/>
                <a:gd name="T12" fmla="*/ 81 w 86"/>
                <a:gd name="T13" fmla="*/ 37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56" y="0"/>
                    <a:pt x="42" y="6"/>
                    <a:pt x="37" y="18"/>
                  </a:cubicBezTo>
                  <a:cubicBezTo>
                    <a:pt x="29" y="36"/>
                    <a:pt x="20" y="52"/>
                    <a:pt x="8" y="68"/>
                  </a:cubicBezTo>
                  <a:cubicBezTo>
                    <a:pt x="0" y="79"/>
                    <a:pt x="2" y="94"/>
                    <a:pt x="12" y="102"/>
                  </a:cubicBezTo>
                  <a:cubicBezTo>
                    <a:pt x="17" y="105"/>
                    <a:pt x="22" y="106"/>
                    <a:pt x="27" y="106"/>
                  </a:cubicBezTo>
                  <a:cubicBezTo>
                    <a:pt x="34" y="106"/>
                    <a:pt x="41" y="103"/>
                    <a:pt x="46" y="97"/>
                  </a:cubicBezTo>
                  <a:cubicBezTo>
                    <a:pt x="60" y="78"/>
                    <a:pt x="72" y="58"/>
                    <a:pt x="81" y="37"/>
                  </a:cubicBezTo>
                  <a:cubicBezTo>
                    <a:pt x="86" y="25"/>
                    <a:pt x="81" y="11"/>
                    <a:pt x="69" y="5"/>
                  </a:cubicBezTo>
                  <a:close/>
                  <a:moveTo>
                    <a:pt x="69" y="5"/>
                  </a:moveTo>
                  <a:cubicBezTo>
                    <a:pt x="69" y="5"/>
                    <a:pt x="69" y="5"/>
                    <a:pt x="69" y="5"/>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3" name="Freeform 9">
              <a:extLst>
                <a:ext uri="{FF2B5EF4-FFF2-40B4-BE49-F238E27FC236}">
                  <a16:creationId xmlns:a16="http://schemas.microsoft.com/office/drawing/2014/main" id="{BF8E38D0-7C61-4F3D-9CCC-DA072A73BD85}"/>
                </a:ext>
              </a:extLst>
            </p:cNvPr>
            <p:cNvSpPr>
              <a:spLocks noEditPoints="1"/>
            </p:cNvSpPr>
            <p:nvPr/>
          </p:nvSpPr>
          <p:spPr bwMode="auto">
            <a:xfrm>
              <a:off x="8413044" y="2724603"/>
              <a:ext cx="259397" cy="282719"/>
            </a:xfrm>
            <a:custGeom>
              <a:avLst/>
              <a:gdLst>
                <a:gd name="T0" fmla="*/ 24 w 312"/>
                <a:gd name="T1" fmla="*/ 48 h 337"/>
                <a:gd name="T2" fmla="*/ 264 w 312"/>
                <a:gd name="T3" fmla="*/ 288 h 337"/>
                <a:gd name="T4" fmla="*/ 263 w 312"/>
                <a:gd name="T5" fmla="*/ 311 h 337"/>
                <a:gd name="T6" fmla="*/ 285 w 312"/>
                <a:gd name="T7" fmla="*/ 337 h 337"/>
                <a:gd name="T8" fmla="*/ 287 w 312"/>
                <a:gd name="T9" fmla="*/ 337 h 337"/>
                <a:gd name="T10" fmla="*/ 311 w 312"/>
                <a:gd name="T11" fmla="*/ 315 h 337"/>
                <a:gd name="T12" fmla="*/ 312 w 312"/>
                <a:gd name="T13" fmla="*/ 288 h 337"/>
                <a:gd name="T14" fmla="*/ 24 w 312"/>
                <a:gd name="T15" fmla="*/ 0 h 337"/>
                <a:gd name="T16" fmla="*/ 0 w 312"/>
                <a:gd name="T17" fmla="*/ 24 h 337"/>
                <a:gd name="T18" fmla="*/ 24 w 312"/>
                <a:gd name="T19" fmla="*/ 48 h 337"/>
                <a:gd name="T20" fmla="*/ 24 w 312"/>
                <a:gd name="T21" fmla="*/ 48 h 337"/>
                <a:gd name="T22" fmla="*/ 24 w 312"/>
                <a:gd name="T23" fmla="*/ 4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24" y="48"/>
                  </a:moveTo>
                  <a:cubicBezTo>
                    <a:pt x="157" y="48"/>
                    <a:pt x="264" y="156"/>
                    <a:pt x="264" y="288"/>
                  </a:cubicBezTo>
                  <a:cubicBezTo>
                    <a:pt x="264" y="296"/>
                    <a:pt x="264" y="303"/>
                    <a:pt x="263" y="311"/>
                  </a:cubicBezTo>
                  <a:cubicBezTo>
                    <a:pt x="262" y="324"/>
                    <a:pt x="272" y="336"/>
                    <a:pt x="285" y="337"/>
                  </a:cubicBezTo>
                  <a:cubicBezTo>
                    <a:pt x="286" y="337"/>
                    <a:pt x="287" y="337"/>
                    <a:pt x="287" y="337"/>
                  </a:cubicBezTo>
                  <a:cubicBezTo>
                    <a:pt x="300" y="337"/>
                    <a:pt x="310" y="328"/>
                    <a:pt x="311" y="315"/>
                  </a:cubicBezTo>
                  <a:cubicBezTo>
                    <a:pt x="312" y="306"/>
                    <a:pt x="312" y="297"/>
                    <a:pt x="312" y="288"/>
                  </a:cubicBezTo>
                  <a:cubicBezTo>
                    <a:pt x="312" y="129"/>
                    <a:pt x="183" y="0"/>
                    <a:pt x="24" y="0"/>
                  </a:cubicBezTo>
                  <a:cubicBezTo>
                    <a:pt x="11" y="0"/>
                    <a:pt x="0" y="11"/>
                    <a:pt x="0" y="24"/>
                  </a:cubicBezTo>
                  <a:cubicBezTo>
                    <a:pt x="0" y="37"/>
                    <a:pt x="11" y="48"/>
                    <a:pt x="24" y="48"/>
                  </a:cubicBezTo>
                  <a:close/>
                  <a:moveTo>
                    <a:pt x="24" y="48"/>
                  </a:moveTo>
                  <a:cubicBezTo>
                    <a:pt x="24" y="48"/>
                    <a:pt x="24" y="48"/>
                    <a:pt x="24" y="48"/>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4" name="Freeform 10">
              <a:extLst>
                <a:ext uri="{FF2B5EF4-FFF2-40B4-BE49-F238E27FC236}">
                  <a16:creationId xmlns:a16="http://schemas.microsoft.com/office/drawing/2014/main" id="{A805A79D-FFE4-4B49-AB45-A0515A746C1A}"/>
                </a:ext>
              </a:extLst>
            </p:cNvPr>
            <p:cNvSpPr>
              <a:spLocks noEditPoints="1"/>
            </p:cNvSpPr>
            <p:nvPr/>
          </p:nvSpPr>
          <p:spPr bwMode="auto">
            <a:xfrm>
              <a:off x="8413044" y="2464731"/>
              <a:ext cx="39980" cy="152306"/>
            </a:xfrm>
            <a:custGeom>
              <a:avLst/>
              <a:gdLst>
                <a:gd name="T0" fmla="*/ 24 w 48"/>
                <a:gd name="T1" fmla="*/ 182 h 182"/>
                <a:gd name="T2" fmla="*/ 48 w 48"/>
                <a:gd name="T3" fmla="*/ 158 h 182"/>
                <a:gd name="T4" fmla="*/ 48 w 48"/>
                <a:gd name="T5" fmla="*/ 24 h 182"/>
                <a:gd name="T6" fmla="*/ 24 w 48"/>
                <a:gd name="T7" fmla="*/ 0 h 182"/>
                <a:gd name="T8" fmla="*/ 0 w 48"/>
                <a:gd name="T9" fmla="*/ 24 h 182"/>
                <a:gd name="T10" fmla="*/ 0 w 48"/>
                <a:gd name="T11" fmla="*/ 158 h 182"/>
                <a:gd name="T12" fmla="*/ 24 w 48"/>
                <a:gd name="T13" fmla="*/ 182 h 182"/>
                <a:gd name="T14" fmla="*/ 24 w 48"/>
                <a:gd name="T15" fmla="*/ 182 h 182"/>
                <a:gd name="T16" fmla="*/ 24 w 48"/>
                <a:gd name="T17" fmla="*/ 182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182">
                  <a:moveTo>
                    <a:pt x="24" y="182"/>
                  </a:moveTo>
                  <a:cubicBezTo>
                    <a:pt x="38" y="182"/>
                    <a:pt x="48" y="172"/>
                    <a:pt x="48" y="158"/>
                  </a:cubicBezTo>
                  <a:cubicBezTo>
                    <a:pt x="48" y="24"/>
                    <a:pt x="48" y="24"/>
                    <a:pt x="48" y="24"/>
                  </a:cubicBezTo>
                  <a:cubicBezTo>
                    <a:pt x="48" y="11"/>
                    <a:pt x="38" y="0"/>
                    <a:pt x="24" y="0"/>
                  </a:cubicBezTo>
                  <a:cubicBezTo>
                    <a:pt x="11" y="0"/>
                    <a:pt x="0" y="11"/>
                    <a:pt x="0" y="24"/>
                  </a:cubicBezTo>
                  <a:cubicBezTo>
                    <a:pt x="0" y="158"/>
                    <a:pt x="0" y="158"/>
                    <a:pt x="0" y="158"/>
                  </a:cubicBezTo>
                  <a:cubicBezTo>
                    <a:pt x="0" y="172"/>
                    <a:pt x="11" y="182"/>
                    <a:pt x="24" y="182"/>
                  </a:cubicBezTo>
                  <a:close/>
                  <a:moveTo>
                    <a:pt x="24" y="182"/>
                  </a:moveTo>
                  <a:cubicBezTo>
                    <a:pt x="24" y="182"/>
                    <a:pt x="24" y="182"/>
                    <a:pt x="24" y="182"/>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5" name="Freeform 11">
              <a:extLst>
                <a:ext uri="{FF2B5EF4-FFF2-40B4-BE49-F238E27FC236}">
                  <a16:creationId xmlns:a16="http://schemas.microsoft.com/office/drawing/2014/main" id="{2427BC76-F6B1-493C-B416-076091416EC9}"/>
                </a:ext>
              </a:extLst>
            </p:cNvPr>
            <p:cNvSpPr>
              <a:spLocks noEditPoints="1"/>
            </p:cNvSpPr>
            <p:nvPr/>
          </p:nvSpPr>
          <p:spPr bwMode="auto">
            <a:xfrm>
              <a:off x="8169830" y="2526606"/>
              <a:ext cx="101379" cy="140883"/>
            </a:xfrm>
            <a:custGeom>
              <a:avLst/>
              <a:gdLst>
                <a:gd name="T0" fmla="*/ 74 w 122"/>
                <a:gd name="T1" fmla="*/ 156 h 168"/>
                <a:gd name="T2" fmla="*/ 94 w 122"/>
                <a:gd name="T3" fmla="*/ 168 h 168"/>
                <a:gd name="T4" fmla="*/ 106 w 122"/>
                <a:gd name="T5" fmla="*/ 165 h 168"/>
                <a:gd name="T6" fmla="*/ 115 w 122"/>
                <a:gd name="T7" fmla="*/ 132 h 168"/>
                <a:gd name="T8" fmla="*/ 48 w 122"/>
                <a:gd name="T9" fmla="*/ 15 h 168"/>
                <a:gd name="T10" fmla="*/ 15 w 122"/>
                <a:gd name="T11" fmla="*/ 7 h 168"/>
                <a:gd name="T12" fmla="*/ 6 w 122"/>
                <a:gd name="T13" fmla="*/ 39 h 168"/>
                <a:gd name="T14" fmla="*/ 74 w 122"/>
                <a:gd name="T15" fmla="*/ 156 h 168"/>
                <a:gd name="T16" fmla="*/ 74 w 122"/>
                <a:gd name="T17" fmla="*/ 156 h 168"/>
                <a:gd name="T18" fmla="*/ 74 w 122"/>
                <a:gd name="T19" fmla="*/ 15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68">
                  <a:moveTo>
                    <a:pt x="74" y="156"/>
                  </a:moveTo>
                  <a:cubicBezTo>
                    <a:pt x="78" y="164"/>
                    <a:pt x="86" y="168"/>
                    <a:pt x="94" y="168"/>
                  </a:cubicBezTo>
                  <a:cubicBezTo>
                    <a:pt x="98" y="168"/>
                    <a:pt x="103" y="167"/>
                    <a:pt x="106" y="165"/>
                  </a:cubicBezTo>
                  <a:cubicBezTo>
                    <a:pt x="118" y="158"/>
                    <a:pt x="122" y="143"/>
                    <a:pt x="115" y="132"/>
                  </a:cubicBezTo>
                  <a:cubicBezTo>
                    <a:pt x="48" y="15"/>
                    <a:pt x="48" y="15"/>
                    <a:pt x="48" y="15"/>
                  </a:cubicBezTo>
                  <a:cubicBezTo>
                    <a:pt x="41" y="4"/>
                    <a:pt x="27" y="0"/>
                    <a:pt x="15" y="7"/>
                  </a:cubicBezTo>
                  <a:cubicBezTo>
                    <a:pt x="4" y="13"/>
                    <a:pt x="0" y="28"/>
                    <a:pt x="6" y="39"/>
                  </a:cubicBezTo>
                  <a:lnTo>
                    <a:pt x="74" y="156"/>
                  </a:lnTo>
                  <a:close/>
                  <a:moveTo>
                    <a:pt x="74" y="156"/>
                  </a:moveTo>
                  <a:cubicBezTo>
                    <a:pt x="74" y="156"/>
                    <a:pt x="74" y="156"/>
                    <a:pt x="74" y="156"/>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6" name="Freeform 12">
              <a:extLst>
                <a:ext uri="{FF2B5EF4-FFF2-40B4-BE49-F238E27FC236}">
                  <a16:creationId xmlns:a16="http://schemas.microsoft.com/office/drawing/2014/main" id="{B10995CE-B881-46A8-8011-617C15341CB5}"/>
                </a:ext>
              </a:extLst>
            </p:cNvPr>
            <p:cNvSpPr>
              <a:spLocks noEditPoints="1"/>
            </p:cNvSpPr>
            <p:nvPr/>
          </p:nvSpPr>
          <p:spPr bwMode="auto">
            <a:xfrm>
              <a:off x="8730507" y="3132975"/>
              <a:ext cx="142311" cy="99951"/>
            </a:xfrm>
            <a:custGeom>
              <a:avLst/>
              <a:gdLst>
                <a:gd name="T0" fmla="*/ 155 w 171"/>
                <a:gd name="T1" fmla="*/ 74 h 119"/>
                <a:gd name="T2" fmla="*/ 39 w 171"/>
                <a:gd name="T3" fmla="*/ 7 h 119"/>
                <a:gd name="T4" fmla="*/ 6 w 171"/>
                <a:gd name="T5" fmla="*/ 15 h 119"/>
                <a:gd name="T6" fmla="*/ 15 w 171"/>
                <a:gd name="T7" fmla="*/ 48 h 119"/>
                <a:gd name="T8" fmla="*/ 131 w 171"/>
                <a:gd name="T9" fmla="*/ 115 h 119"/>
                <a:gd name="T10" fmla="*/ 143 w 171"/>
                <a:gd name="T11" fmla="*/ 119 h 119"/>
                <a:gd name="T12" fmla="*/ 164 w 171"/>
                <a:gd name="T13" fmla="*/ 107 h 119"/>
                <a:gd name="T14" fmla="*/ 155 w 171"/>
                <a:gd name="T15" fmla="*/ 74 h 119"/>
                <a:gd name="T16" fmla="*/ 155 w 171"/>
                <a:gd name="T17" fmla="*/ 74 h 119"/>
                <a:gd name="T18" fmla="*/ 155 w 171"/>
                <a:gd name="T19" fmla="*/ 74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9">
                  <a:moveTo>
                    <a:pt x="155" y="74"/>
                  </a:moveTo>
                  <a:cubicBezTo>
                    <a:pt x="39" y="7"/>
                    <a:pt x="39" y="7"/>
                    <a:pt x="39" y="7"/>
                  </a:cubicBezTo>
                  <a:cubicBezTo>
                    <a:pt x="27" y="0"/>
                    <a:pt x="13" y="4"/>
                    <a:pt x="6" y="15"/>
                  </a:cubicBezTo>
                  <a:cubicBezTo>
                    <a:pt x="0" y="27"/>
                    <a:pt x="3" y="42"/>
                    <a:pt x="15" y="48"/>
                  </a:cubicBezTo>
                  <a:cubicBezTo>
                    <a:pt x="131" y="115"/>
                    <a:pt x="131" y="115"/>
                    <a:pt x="131" y="115"/>
                  </a:cubicBezTo>
                  <a:cubicBezTo>
                    <a:pt x="135" y="118"/>
                    <a:pt x="139" y="119"/>
                    <a:pt x="143" y="119"/>
                  </a:cubicBezTo>
                  <a:cubicBezTo>
                    <a:pt x="152" y="119"/>
                    <a:pt x="160" y="114"/>
                    <a:pt x="164" y="107"/>
                  </a:cubicBezTo>
                  <a:cubicBezTo>
                    <a:pt x="171" y="95"/>
                    <a:pt x="167" y="80"/>
                    <a:pt x="155" y="74"/>
                  </a:cubicBezTo>
                  <a:close/>
                  <a:moveTo>
                    <a:pt x="155" y="74"/>
                  </a:moveTo>
                  <a:cubicBezTo>
                    <a:pt x="155" y="74"/>
                    <a:pt x="155" y="74"/>
                    <a:pt x="155" y="74"/>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7" name="Freeform 13">
              <a:extLst>
                <a:ext uri="{FF2B5EF4-FFF2-40B4-BE49-F238E27FC236}">
                  <a16:creationId xmlns:a16="http://schemas.microsoft.com/office/drawing/2014/main" id="{858ED73A-25E2-4F75-B143-D2A58C5B1343}"/>
                </a:ext>
              </a:extLst>
            </p:cNvPr>
            <p:cNvSpPr>
              <a:spLocks noEditPoints="1"/>
            </p:cNvSpPr>
            <p:nvPr/>
          </p:nvSpPr>
          <p:spPr bwMode="auto">
            <a:xfrm>
              <a:off x="7993726" y="2704613"/>
              <a:ext cx="142311" cy="98999"/>
            </a:xfrm>
            <a:custGeom>
              <a:avLst/>
              <a:gdLst>
                <a:gd name="T0" fmla="*/ 15 w 171"/>
                <a:gd name="T1" fmla="*/ 48 h 118"/>
                <a:gd name="T2" fmla="*/ 132 w 171"/>
                <a:gd name="T3" fmla="*/ 115 h 118"/>
                <a:gd name="T4" fmla="*/ 144 w 171"/>
                <a:gd name="T5" fmla="*/ 118 h 118"/>
                <a:gd name="T6" fmla="*/ 165 w 171"/>
                <a:gd name="T7" fmla="*/ 106 h 118"/>
                <a:gd name="T8" fmla="*/ 156 w 171"/>
                <a:gd name="T9" fmla="*/ 74 h 118"/>
                <a:gd name="T10" fmla="*/ 39 w 171"/>
                <a:gd name="T11" fmla="*/ 6 h 118"/>
                <a:gd name="T12" fmla="*/ 7 w 171"/>
                <a:gd name="T13" fmla="*/ 15 h 118"/>
                <a:gd name="T14" fmla="*/ 15 w 171"/>
                <a:gd name="T15" fmla="*/ 48 h 118"/>
                <a:gd name="T16" fmla="*/ 15 w 171"/>
                <a:gd name="T17" fmla="*/ 48 h 118"/>
                <a:gd name="T18" fmla="*/ 15 w 171"/>
                <a:gd name="T19" fmla="*/ 4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8">
                  <a:moveTo>
                    <a:pt x="15" y="48"/>
                  </a:moveTo>
                  <a:cubicBezTo>
                    <a:pt x="132" y="115"/>
                    <a:pt x="132" y="115"/>
                    <a:pt x="132" y="115"/>
                  </a:cubicBezTo>
                  <a:cubicBezTo>
                    <a:pt x="136" y="117"/>
                    <a:pt x="140" y="118"/>
                    <a:pt x="144" y="118"/>
                  </a:cubicBezTo>
                  <a:cubicBezTo>
                    <a:pt x="152" y="118"/>
                    <a:pt x="160" y="114"/>
                    <a:pt x="165" y="106"/>
                  </a:cubicBezTo>
                  <a:cubicBezTo>
                    <a:pt x="171" y="95"/>
                    <a:pt x="167" y="80"/>
                    <a:pt x="156" y="74"/>
                  </a:cubicBezTo>
                  <a:cubicBezTo>
                    <a:pt x="39" y="6"/>
                    <a:pt x="39" y="6"/>
                    <a:pt x="39" y="6"/>
                  </a:cubicBezTo>
                  <a:cubicBezTo>
                    <a:pt x="28" y="0"/>
                    <a:pt x="13" y="4"/>
                    <a:pt x="7" y="15"/>
                  </a:cubicBezTo>
                  <a:cubicBezTo>
                    <a:pt x="0" y="27"/>
                    <a:pt x="4" y="41"/>
                    <a:pt x="15" y="48"/>
                  </a:cubicBezTo>
                  <a:close/>
                  <a:moveTo>
                    <a:pt x="15" y="48"/>
                  </a:moveTo>
                  <a:cubicBezTo>
                    <a:pt x="15" y="48"/>
                    <a:pt x="15" y="48"/>
                    <a:pt x="15" y="48"/>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8" name="Freeform 14">
              <a:extLst>
                <a:ext uri="{FF2B5EF4-FFF2-40B4-BE49-F238E27FC236}">
                  <a16:creationId xmlns:a16="http://schemas.microsoft.com/office/drawing/2014/main" id="{89E3BE2A-2880-4553-B326-C46DC016AFFB}"/>
                </a:ext>
              </a:extLst>
            </p:cNvPr>
            <p:cNvSpPr>
              <a:spLocks noEditPoints="1"/>
            </p:cNvSpPr>
            <p:nvPr/>
          </p:nvSpPr>
          <p:spPr bwMode="auto">
            <a:xfrm>
              <a:off x="8782387" y="2949255"/>
              <a:ext cx="152306" cy="40457"/>
            </a:xfrm>
            <a:custGeom>
              <a:avLst/>
              <a:gdLst>
                <a:gd name="T0" fmla="*/ 159 w 183"/>
                <a:gd name="T1" fmla="*/ 0 h 48"/>
                <a:gd name="T2" fmla="*/ 24 w 183"/>
                <a:gd name="T3" fmla="*/ 0 h 48"/>
                <a:gd name="T4" fmla="*/ 0 w 183"/>
                <a:gd name="T5" fmla="*/ 24 h 48"/>
                <a:gd name="T6" fmla="*/ 24 w 183"/>
                <a:gd name="T7" fmla="*/ 48 h 48"/>
                <a:gd name="T8" fmla="*/ 159 w 183"/>
                <a:gd name="T9" fmla="*/ 48 h 48"/>
                <a:gd name="T10" fmla="*/ 183 w 183"/>
                <a:gd name="T11" fmla="*/ 24 h 48"/>
                <a:gd name="T12" fmla="*/ 159 w 183"/>
                <a:gd name="T13" fmla="*/ 0 h 48"/>
                <a:gd name="T14" fmla="*/ 159 w 183"/>
                <a:gd name="T15" fmla="*/ 0 h 48"/>
                <a:gd name="T16" fmla="*/ 159 w 183"/>
                <a:gd name="T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 h="48">
                  <a:moveTo>
                    <a:pt x="159" y="0"/>
                  </a:moveTo>
                  <a:cubicBezTo>
                    <a:pt x="24" y="0"/>
                    <a:pt x="24" y="0"/>
                    <a:pt x="24" y="0"/>
                  </a:cubicBezTo>
                  <a:cubicBezTo>
                    <a:pt x="11" y="0"/>
                    <a:pt x="0" y="11"/>
                    <a:pt x="0" y="24"/>
                  </a:cubicBezTo>
                  <a:cubicBezTo>
                    <a:pt x="0" y="38"/>
                    <a:pt x="11" y="48"/>
                    <a:pt x="24" y="48"/>
                  </a:cubicBezTo>
                  <a:cubicBezTo>
                    <a:pt x="159" y="48"/>
                    <a:pt x="159" y="48"/>
                    <a:pt x="159" y="48"/>
                  </a:cubicBezTo>
                  <a:cubicBezTo>
                    <a:pt x="172" y="48"/>
                    <a:pt x="183" y="38"/>
                    <a:pt x="183" y="24"/>
                  </a:cubicBezTo>
                  <a:cubicBezTo>
                    <a:pt x="183" y="11"/>
                    <a:pt x="172" y="0"/>
                    <a:pt x="159" y="0"/>
                  </a:cubicBezTo>
                  <a:close/>
                  <a:moveTo>
                    <a:pt x="159" y="0"/>
                  </a:moveTo>
                  <a:cubicBezTo>
                    <a:pt x="159" y="0"/>
                    <a:pt x="159" y="0"/>
                    <a:pt x="159" y="0"/>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9" name="Freeform 15">
              <a:extLst>
                <a:ext uri="{FF2B5EF4-FFF2-40B4-BE49-F238E27FC236}">
                  <a16:creationId xmlns:a16="http://schemas.microsoft.com/office/drawing/2014/main" id="{39FC4E5F-DCE6-46C2-9F45-094935823DF2}"/>
                </a:ext>
              </a:extLst>
            </p:cNvPr>
            <p:cNvSpPr>
              <a:spLocks noEditPoints="1"/>
            </p:cNvSpPr>
            <p:nvPr/>
          </p:nvSpPr>
          <p:spPr bwMode="auto">
            <a:xfrm>
              <a:off x="7931851" y="2949255"/>
              <a:ext cx="151355" cy="40457"/>
            </a:xfrm>
            <a:custGeom>
              <a:avLst/>
              <a:gdLst>
                <a:gd name="T0" fmla="*/ 182 w 182"/>
                <a:gd name="T1" fmla="*/ 24 h 48"/>
                <a:gd name="T2" fmla="*/ 158 w 182"/>
                <a:gd name="T3" fmla="*/ 0 h 48"/>
                <a:gd name="T4" fmla="*/ 24 w 182"/>
                <a:gd name="T5" fmla="*/ 0 h 48"/>
                <a:gd name="T6" fmla="*/ 0 w 182"/>
                <a:gd name="T7" fmla="*/ 24 h 48"/>
                <a:gd name="T8" fmla="*/ 24 w 182"/>
                <a:gd name="T9" fmla="*/ 48 h 48"/>
                <a:gd name="T10" fmla="*/ 158 w 182"/>
                <a:gd name="T11" fmla="*/ 48 h 48"/>
                <a:gd name="T12" fmla="*/ 182 w 182"/>
                <a:gd name="T13" fmla="*/ 24 h 48"/>
                <a:gd name="T14" fmla="*/ 182 w 182"/>
                <a:gd name="T15" fmla="*/ 24 h 48"/>
                <a:gd name="T16" fmla="*/ 182 w 182"/>
                <a:gd name="T17" fmla="*/ 2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48">
                  <a:moveTo>
                    <a:pt x="182" y="24"/>
                  </a:moveTo>
                  <a:cubicBezTo>
                    <a:pt x="182" y="11"/>
                    <a:pt x="172" y="0"/>
                    <a:pt x="158" y="0"/>
                  </a:cubicBezTo>
                  <a:cubicBezTo>
                    <a:pt x="24" y="0"/>
                    <a:pt x="24" y="0"/>
                    <a:pt x="24" y="0"/>
                  </a:cubicBezTo>
                  <a:cubicBezTo>
                    <a:pt x="11" y="0"/>
                    <a:pt x="0" y="11"/>
                    <a:pt x="0" y="24"/>
                  </a:cubicBezTo>
                  <a:cubicBezTo>
                    <a:pt x="0" y="38"/>
                    <a:pt x="11" y="48"/>
                    <a:pt x="24" y="48"/>
                  </a:cubicBezTo>
                  <a:cubicBezTo>
                    <a:pt x="158" y="48"/>
                    <a:pt x="158" y="48"/>
                    <a:pt x="158" y="48"/>
                  </a:cubicBezTo>
                  <a:cubicBezTo>
                    <a:pt x="172" y="48"/>
                    <a:pt x="182" y="38"/>
                    <a:pt x="182" y="24"/>
                  </a:cubicBezTo>
                  <a:close/>
                  <a:moveTo>
                    <a:pt x="182" y="24"/>
                  </a:moveTo>
                  <a:cubicBezTo>
                    <a:pt x="182" y="24"/>
                    <a:pt x="182" y="24"/>
                    <a:pt x="182" y="24"/>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30" name="Freeform 16">
              <a:extLst>
                <a:ext uri="{FF2B5EF4-FFF2-40B4-BE49-F238E27FC236}">
                  <a16:creationId xmlns:a16="http://schemas.microsoft.com/office/drawing/2014/main" id="{C6DFFF7F-55B3-40E5-9C42-F30ACC648D3A}"/>
                </a:ext>
              </a:extLst>
            </p:cNvPr>
            <p:cNvSpPr>
              <a:spLocks noEditPoints="1"/>
            </p:cNvSpPr>
            <p:nvPr/>
          </p:nvSpPr>
          <p:spPr bwMode="auto">
            <a:xfrm>
              <a:off x="8730507" y="2704613"/>
              <a:ext cx="142311" cy="98999"/>
            </a:xfrm>
            <a:custGeom>
              <a:avLst/>
              <a:gdLst>
                <a:gd name="T0" fmla="*/ 27 w 171"/>
                <a:gd name="T1" fmla="*/ 118 h 118"/>
                <a:gd name="T2" fmla="*/ 39 w 171"/>
                <a:gd name="T3" fmla="*/ 115 h 118"/>
                <a:gd name="T4" fmla="*/ 155 w 171"/>
                <a:gd name="T5" fmla="*/ 48 h 118"/>
                <a:gd name="T6" fmla="*/ 164 w 171"/>
                <a:gd name="T7" fmla="*/ 15 h 118"/>
                <a:gd name="T8" fmla="*/ 131 w 171"/>
                <a:gd name="T9" fmla="*/ 6 h 118"/>
                <a:gd name="T10" fmla="*/ 15 w 171"/>
                <a:gd name="T11" fmla="*/ 74 h 118"/>
                <a:gd name="T12" fmla="*/ 6 w 171"/>
                <a:gd name="T13" fmla="*/ 106 h 118"/>
                <a:gd name="T14" fmla="*/ 27 w 171"/>
                <a:gd name="T15" fmla="*/ 118 h 118"/>
                <a:gd name="T16" fmla="*/ 27 w 171"/>
                <a:gd name="T17" fmla="*/ 118 h 118"/>
                <a:gd name="T18" fmla="*/ 27 w 171"/>
                <a:gd name="T19"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8">
                  <a:moveTo>
                    <a:pt x="27" y="118"/>
                  </a:moveTo>
                  <a:cubicBezTo>
                    <a:pt x="31" y="118"/>
                    <a:pt x="35" y="117"/>
                    <a:pt x="39" y="115"/>
                  </a:cubicBezTo>
                  <a:cubicBezTo>
                    <a:pt x="155" y="48"/>
                    <a:pt x="155" y="48"/>
                    <a:pt x="155" y="48"/>
                  </a:cubicBezTo>
                  <a:cubicBezTo>
                    <a:pt x="167" y="41"/>
                    <a:pt x="171" y="27"/>
                    <a:pt x="164" y="15"/>
                  </a:cubicBezTo>
                  <a:cubicBezTo>
                    <a:pt x="157" y="4"/>
                    <a:pt x="143" y="0"/>
                    <a:pt x="131" y="6"/>
                  </a:cubicBezTo>
                  <a:cubicBezTo>
                    <a:pt x="15" y="74"/>
                    <a:pt x="15" y="74"/>
                    <a:pt x="15" y="74"/>
                  </a:cubicBezTo>
                  <a:cubicBezTo>
                    <a:pt x="3" y="80"/>
                    <a:pt x="0" y="95"/>
                    <a:pt x="6" y="106"/>
                  </a:cubicBezTo>
                  <a:cubicBezTo>
                    <a:pt x="11" y="114"/>
                    <a:pt x="19" y="118"/>
                    <a:pt x="27" y="118"/>
                  </a:cubicBezTo>
                  <a:close/>
                  <a:moveTo>
                    <a:pt x="27" y="118"/>
                  </a:moveTo>
                  <a:cubicBezTo>
                    <a:pt x="27" y="118"/>
                    <a:pt x="27" y="118"/>
                    <a:pt x="27" y="118"/>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31" name="Freeform 17">
              <a:extLst>
                <a:ext uri="{FF2B5EF4-FFF2-40B4-BE49-F238E27FC236}">
                  <a16:creationId xmlns:a16="http://schemas.microsoft.com/office/drawing/2014/main" id="{BC00A4AE-EF92-4AD7-8AE3-774EF9D013C7}"/>
                </a:ext>
              </a:extLst>
            </p:cNvPr>
            <p:cNvSpPr>
              <a:spLocks noEditPoints="1"/>
            </p:cNvSpPr>
            <p:nvPr/>
          </p:nvSpPr>
          <p:spPr bwMode="auto">
            <a:xfrm>
              <a:off x="7993726" y="3132975"/>
              <a:ext cx="142311" cy="99951"/>
            </a:xfrm>
            <a:custGeom>
              <a:avLst/>
              <a:gdLst>
                <a:gd name="T0" fmla="*/ 132 w 171"/>
                <a:gd name="T1" fmla="*/ 7 h 119"/>
                <a:gd name="T2" fmla="*/ 15 w 171"/>
                <a:gd name="T3" fmla="*/ 74 h 119"/>
                <a:gd name="T4" fmla="*/ 7 w 171"/>
                <a:gd name="T5" fmla="*/ 107 h 119"/>
                <a:gd name="T6" fmla="*/ 28 w 171"/>
                <a:gd name="T7" fmla="*/ 119 h 119"/>
                <a:gd name="T8" fmla="*/ 39 w 171"/>
                <a:gd name="T9" fmla="*/ 115 h 119"/>
                <a:gd name="T10" fmla="*/ 156 w 171"/>
                <a:gd name="T11" fmla="*/ 48 h 119"/>
                <a:gd name="T12" fmla="*/ 165 w 171"/>
                <a:gd name="T13" fmla="*/ 15 h 119"/>
                <a:gd name="T14" fmla="*/ 132 w 171"/>
                <a:gd name="T15" fmla="*/ 7 h 119"/>
                <a:gd name="T16" fmla="*/ 132 w 171"/>
                <a:gd name="T17" fmla="*/ 7 h 119"/>
                <a:gd name="T18" fmla="*/ 132 w 171"/>
                <a:gd name="T19" fmla="*/ 7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9">
                  <a:moveTo>
                    <a:pt x="132" y="7"/>
                  </a:moveTo>
                  <a:cubicBezTo>
                    <a:pt x="15" y="74"/>
                    <a:pt x="15" y="74"/>
                    <a:pt x="15" y="74"/>
                  </a:cubicBezTo>
                  <a:cubicBezTo>
                    <a:pt x="4" y="80"/>
                    <a:pt x="0" y="95"/>
                    <a:pt x="7" y="107"/>
                  </a:cubicBezTo>
                  <a:cubicBezTo>
                    <a:pt x="11" y="114"/>
                    <a:pt x="19" y="119"/>
                    <a:pt x="28" y="119"/>
                  </a:cubicBezTo>
                  <a:cubicBezTo>
                    <a:pt x="32" y="119"/>
                    <a:pt x="36" y="118"/>
                    <a:pt x="39" y="115"/>
                  </a:cubicBezTo>
                  <a:cubicBezTo>
                    <a:pt x="156" y="48"/>
                    <a:pt x="156" y="48"/>
                    <a:pt x="156" y="48"/>
                  </a:cubicBezTo>
                  <a:cubicBezTo>
                    <a:pt x="167" y="42"/>
                    <a:pt x="171" y="27"/>
                    <a:pt x="165" y="15"/>
                  </a:cubicBezTo>
                  <a:cubicBezTo>
                    <a:pt x="158" y="4"/>
                    <a:pt x="143" y="0"/>
                    <a:pt x="132" y="7"/>
                  </a:cubicBezTo>
                  <a:close/>
                  <a:moveTo>
                    <a:pt x="132" y="7"/>
                  </a:moveTo>
                  <a:cubicBezTo>
                    <a:pt x="132" y="7"/>
                    <a:pt x="132" y="7"/>
                    <a:pt x="132" y="7"/>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32" name="Freeform 18">
              <a:extLst>
                <a:ext uri="{FF2B5EF4-FFF2-40B4-BE49-F238E27FC236}">
                  <a16:creationId xmlns:a16="http://schemas.microsoft.com/office/drawing/2014/main" id="{60766272-067C-4120-AB28-FAEF07100A5A}"/>
                </a:ext>
              </a:extLst>
            </p:cNvPr>
            <p:cNvSpPr>
              <a:spLocks noEditPoints="1"/>
            </p:cNvSpPr>
            <p:nvPr/>
          </p:nvSpPr>
          <p:spPr bwMode="auto">
            <a:xfrm>
              <a:off x="8595336" y="2526606"/>
              <a:ext cx="101379" cy="140883"/>
            </a:xfrm>
            <a:custGeom>
              <a:avLst/>
              <a:gdLst>
                <a:gd name="T0" fmla="*/ 15 w 122"/>
                <a:gd name="T1" fmla="*/ 165 h 168"/>
                <a:gd name="T2" fmla="*/ 27 w 122"/>
                <a:gd name="T3" fmla="*/ 168 h 168"/>
                <a:gd name="T4" fmla="*/ 48 w 122"/>
                <a:gd name="T5" fmla="*/ 156 h 168"/>
                <a:gd name="T6" fmla="*/ 115 w 122"/>
                <a:gd name="T7" fmla="*/ 39 h 168"/>
                <a:gd name="T8" fmla="*/ 107 w 122"/>
                <a:gd name="T9" fmla="*/ 7 h 168"/>
                <a:gd name="T10" fmla="*/ 74 w 122"/>
                <a:gd name="T11" fmla="*/ 15 h 168"/>
                <a:gd name="T12" fmla="*/ 7 w 122"/>
                <a:gd name="T13" fmla="*/ 132 h 168"/>
                <a:gd name="T14" fmla="*/ 15 w 122"/>
                <a:gd name="T15" fmla="*/ 165 h 168"/>
                <a:gd name="T16" fmla="*/ 15 w 122"/>
                <a:gd name="T17" fmla="*/ 165 h 168"/>
                <a:gd name="T18" fmla="*/ 15 w 122"/>
                <a:gd name="T19" fmla="*/ 165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68">
                  <a:moveTo>
                    <a:pt x="15" y="165"/>
                  </a:moveTo>
                  <a:cubicBezTo>
                    <a:pt x="19" y="167"/>
                    <a:pt x="23" y="168"/>
                    <a:pt x="27" y="168"/>
                  </a:cubicBezTo>
                  <a:cubicBezTo>
                    <a:pt x="36" y="168"/>
                    <a:pt x="44" y="164"/>
                    <a:pt x="48" y="156"/>
                  </a:cubicBezTo>
                  <a:cubicBezTo>
                    <a:pt x="115" y="39"/>
                    <a:pt x="115" y="39"/>
                    <a:pt x="115" y="39"/>
                  </a:cubicBezTo>
                  <a:cubicBezTo>
                    <a:pt x="122" y="28"/>
                    <a:pt x="118" y="13"/>
                    <a:pt x="107" y="7"/>
                  </a:cubicBezTo>
                  <a:cubicBezTo>
                    <a:pt x="95" y="0"/>
                    <a:pt x="80" y="4"/>
                    <a:pt x="74" y="15"/>
                  </a:cubicBezTo>
                  <a:cubicBezTo>
                    <a:pt x="7" y="132"/>
                    <a:pt x="7" y="132"/>
                    <a:pt x="7" y="132"/>
                  </a:cubicBezTo>
                  <a:cubicBezTo>
                    <a:pt x="0" y="143"/>
                    <a:pt x="4" y="158"/>
                    <a:pt x="15" y="165"/>
                  </a:cubicBezTo>
                  <a:close/>
                  <a:moveTo>
                    <a:pt x="15" y="165"/>
                  </a:moveTo>
                  <a:cubicBezTo>
                    <a:pt x="15" y="165"/>
                    <a:pt x="15" y="165"/>
                    <a:pt x="15" y="165"/>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grpSp>
      <p:grpSp>
        <p:nvGrpSpPr>
          <p:cNvPr id="33" name="Group 32">
            <a:extLst>
              <a:ext uri="{FF2B5EF4-FFF2-40B4-BE49-F238E27FC236}">
                <a16:creationId xmlns:a16="http://schemas.microsoft.com/office/drawing/2014/main" id="{BE05977F-7AB4-416F-B9BB-58DB7DA9B63F}"/>
              </a:ext>
            </a:extLst>
          </p:cNvPr>
          <p:cNvGrpSpPr/>
          <p:nvPr/>
        </p:nvGrpSpPr>
        <p:grpSpPr>
          <a:xfrm>
            <a:off x="1074932" y="3559574"/>
            <a:ext cx="758450" cy="798627"/>
            <a:chOff x="5995988" y="2712903"/>
            <a:chExt cx="2457450" cy="2587625"/>
          </a:xfrm>
        </p:grpSpPr>
        <p:sp>
          <p:nvSpPr>
            <p:cNvPr id="34" name="Freeform 6">
              <a:extLst>
                <a:ext uri="{FF2B5EF4-FFF2-40B4-BE49-F238E27FC236}">
                  <a16:creationId xmlns:a16="http://schemas.microsoft.com/office/drawing/2014/main" id="{76609524-22F5-4D20-81D4-783091D5AE43}"/>
                </a:ext>
              </a:extLst>
            </p:cNvPr>
            <p:cNvSpPr>
              <a:spLocks/>
            </p:cNvSpPr>
            <p:nvPr/>
          </p:nvSpPr>
          <p:spPr bwMode="auto">
            <a:xfrm>
              <a:off x="5995988" y="2712903"/>
              <a:ext cx="2457450" cy="2587625"/>
            </a:xfrm>
            <a:custGeom>
              <a:avLst/>
              <a:gdLst>
                <a:gd name="T0" fmla="*/ 707 w 771"/>
                <a:gd name="T1" fmla="*/ 219 h 812"/>
                <a:gd name="T2" fmla="*/ 760 w 771"/>
                <a:gd name="T3" fmla="*/ 369 h 812"/>
                <a:gd name="T4" fmla="*/ 685 w 771"/>
                <a:gd name="T5" fmla="*/ 634 h 812"/>
                <a:gd name="T6" fmla="*/ 197 w 771"/>
                <a:gd name="T7" fmla="*/ 707 h 812"/>
                <a:gd name="T8" fmla="*/ 97 w 771"/>
                <a:gd name="T9" fmla="*/ 220 h 812"/>
                <a:gd name="T10" fmla="*/ 594 w 771"/>
                <a:gd name="T11" fmla="*/ 106 h 812"/>
                <a:gd name="T12" fmla="*/ 552 w 771"/>
                <a:gd name="T13" fmla="*/ 147 h 812"/>
                <a:gd name="T14" fmla="*/ 509 w 771"/>
                <a:gd name="T15" fmla="*/ 128 h 812"/>
                <a:gd name="T16" fmla="*/ 454 w 771"/>
                <a:gd name="T17" fmla="*/ 113 h 812"/>
                <a:gd name="T18" fmla="*/ 372 w 771"/>
                <a:gd name="T19" fmla="*/ 110 h 812"/>
                <a:gd name="T20" fmla="*/ 241 w 771"/>
                <a:gd name="T21" fmla="*/ 155 h 812"/>
                <a:gd name="T22" fmla="*/ 147 w 771"/>
                <a:gd name="T23" fmla="*/ 249 h 812"/>
                <a:gd name="T24" fmla="*/ 115 w 771"/>
                <a:gd name="T25" fmla="*/ 317 h 812"/>
                <a:gd name="T26" fmla="*/ 103 w 771"/>
                <a:gd name="T27" fmla="*/ 366 h 812"/>
                <a:gd name="T28" fmla="*/ 102 w 771"/>
                <a:gd name="T29" fmla="*/ 450 h 812"/>
                <a:gd name="T30" fmla="*/ 124 w 771"/>
                <a:gd name="T31" fmla="*/ 528 h 812"/>
                <a:gd name="T32" fmla="*/ 209 w 771"/>
                <a:gd name="T33" fmla="*/ 643 h 812"/>
                <a:gd name="T34" fmla="*/ 295 w 771"/>
                <a:gd name="T35" fmla="*/ 694 h 812"/>
                <a:gd name="T36" fmla="*/ 357 w 771"/>
                <a:gd name="T37" fmla="*/ 710 h 812"/>
                <a:gd name="T38" fmla="*/ 439 w 771"/>
                <a:gd name="T39" fmla="*/ 711 h 812"/>
                <a:gd name="T40" fmla="*/ 512 w 771"/>
                <a:gd name="T41" fmla="*/ 693 h 812"/>
                <a:gd name="T42" fmla="*/ 585 w 771"/>
                <a:gd name="T43" fmla="*/ 652 h 812"/>
                <a:gd name="T44" fmla="*/ 644 w 771"/>
                <a:gd name="T45" fmla="*/ 592 h 812"/>
                <a:gd name="T46" fmla="*/ 677 w 771"/>
                <a:gd name="T47" fmla="*/ 536 h 812"/>
                <a:gd name="T48" fmla="*/ 696 w 771"/>
                <a:gd name="T49" fmla="*/ 482 h 812"/>
                <a:gd name="T50" fmla="*/ 704 w 771"/>
                <a:gd name="T51" fmla="*/ 432 h 812"/>
                <a:gd name="T52" fmla="*/ 702 w 771"/>
                <a:gd name="T53" fmla="*/ 374 h 812"/>
                <a:gd name="T54" fmla="*/ 695 w 771"/>
                <a:gd name="T55" fmla="*/ 334 h 812"/>
                <a:gd name="T56" fmla="*/ 666 w 771"/>
                <a:gd name="T57" fmla="*/ 264 h 812"/>
                <a:gd name="T58" fmla="*/ 667 w 771"/>
                <a:gd name="T59" fmla="*/ 258 h 812"/>
                <a:gd name="T60" fmla="*/ 703 w 771"/>
                <a:gd name="T61" fmla="*/ 222 h 812"/>
                <a:gd name="T62" fmla="*/ 707 w 771"/>
                <a:gd name="T63" fmla="*/ 219 h 8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71" h="812">
                  <a:moveTo>
                    <a:pt x="707" y="219"/>
                  </a:moveTo>
                  <a:cubicBezTo>
                    <a:pt x="736" y="265"/>
                    <a:pt x="754" y="315"/>
                    <a:pt x="760" y="369"/>
                  </a:cubicBezTo>
                  <a:cubicBezTo>
                    <a:pt x="771" y="467"/>
                    <a:pt x="746" y="557"/>
                    <a:pt x="685" y="634"/>
                  </a:cubicBezTo>
                  <a:cubicBezTo>
                    <a:pt x="561" y="789"/>
                    <a:pt x="347" y="812"/>
                    <a:pt x="197" y="707"/>
                  </a:cubicBezTo>
                  <a:cubicBezTo>
                    <a:pt x="31" y="591"/>
                    <a:pt x="0" y="374"/>
                    <a:pt x="97" y="220"/>
                  </a:cubicBezTo>
                  <a:cubicBezTo>
                    <a:pt x="203" y="52"/>
                    <a:pt x="424" y="0"/>
                    <a:pt x="594" y="106"/>
                  </a:cubicBezTo>
                  <a:cubicBezTo>
                    <a:pt x="580" y="120"/>
                    <a:pt x="566" y="134"/>
                    <a:pt x="552" y="147"/>
                  </a:cubicBezTo>
                  <a:cubicBezTo>
                    <a:pt x="538" y="141"/>
                    <a:pt x="523" y="134"/>
                    <a:pt x="509" y="128"/>
                  </a:cubicBezTo>
                  <a:cubicBezTo>
                    <a:pt x="491" y="121"/>
                    <a:pt x="473" y="116"/>
                    <a:pt x="454" y="113"/>
                  </a:cubicBezTo>
                  <a:cubicBezTo>
                    <a:pt x="427" y="108"/>
                    <a:pt x="399" y="107"/>
                    <a:pt x="372" y="110"/>
                  </a:cubicBezTo>
                  <a:cubicBezTo>
                    <a:pt x="325" y="115"/>
                    <a:pt x="281" y="130"/>
                    <a:pt x="241" y="155"/>
                  </a:cubicBezTo>
                  <a:cubicBezTo>
                    <a:pt x="203" y="179"/>
                    <a:pt x="171" y="211"/>
                    <a:pt x="147" y="249"/>
                  </a:cubicBezTo>
                  <a:cubicBezTo>
                    <a:pt x="134" y="270"/>
                    <a:pt x="123" y="293"/>
                    <a:pt x="115" y="317"/>
                  </a:cubicBezTo>
                  <a:cubicBezTo>
                    <a:pt x="110" y="333"/>
                    <a:pt x="106" y="350"/>
                    <a:pt x="103" y="366"/>
                  </a:cubicBezTo>
                  <a:cubicBezTo>
                    <a:pt x="99" y="394"/>
                    <a:pt x="99" y="422"/>
                    <a:pt x="102" y="450"/>
                  </a:cubicBezTo>
                  <a:cubicBezTo>
                    <a:pt x="105" y="477"/>
                    <a:pt x="113" y="503"/>
                    <a:pt x="124" y="528"/>
                  </a:cubicBezTo>
                  <a:cubicBezTo>
                    <a:pt x="143" y="574"/>
                    <a:pt x="171" y="612"/>
                    <a:pt x="209" y="643"/>
                  </a:cubicBezTo>
                  <a:cubicBezTo>
                    <a:pt x="235" y="665"/>
                    <a:pt x="263" y="682"/>
                    <a:pt x="295" y="694"/>
                  </a:cubicBezTo>
                  <a:cubicBezTo>
                    <a:pt x="315" y="701"/>
                    <a:pt x="336" y="707"/>
                    <a:pt x="357" y="710"/>
                  </a:cubicBezTo>
                  <a:cubicBezTo>
                    <a:pt x="384" y="714"/>
                    <a:pt x="412" y="715"/>
                    <a:pt x="439" y="711"/>
                  </a:cubicBezTo>
                  <a:cubicBezTo>
                    <a:pt x="464" y="708"/>
                    <a:pt x="488" y="702"/>
                    <a:pt x="512" y="693"/>
                  </a:cubicBezTo>
                  <a:cubicBezTo>
                    <a:pt x="538" y="683"/>
                    <a:pt x="563" y="669"/>
                    <a:pt x="585" y="652"/>
                  </a:cubicBezTo>
                  <a:cubicBezTo>
                    <a:pt x="607" y="635"/>
                    <a:pt x="627" y="615"/>
                    <a:pt x="644" y="592"/>
                  </a:cubicBezTo>
                  <a:cubicBezTo>
                    <a:pt x="657" y="575"/>
                    <a:pt x="668" y="556"/>
                    <a:pt x="677" y="536"/>
                  </a:cubicBezTo>
                  <a:cubicBezTo>
                    <a:pt x="686" y="519"/>
                    <a:pt x="692" y="501"/>
                    <a:pt x="696" y="482"/>
                  </a:cubicBezTo>
                  <a:cubicBezTo>
                    <a:pt x="700" y="465"/>
                    <a:pt x="703" y="449"/>
                    <a:pt x="704" y="432"/>
                  </a:cubicBezTo>
                  <a:cubicBezTo>
                    <a:pt x="704" y="413"/>
                    <a:pt x="704" y="393"/>
                    <a:pt x="702" y="374"/>
                  </a:cubicBezTo>
                  <a:cubicBezTo>
                    <a:pt x="701" y="361"/>
                    <a:pt x="698" y="347"/>
                    <a:pt x="695" y="334"/>
                  </a:cubicBezTo>
                  <a:cubicBezTo>
                    <a:pt x="689" y="310"/>
                    <a:pt x="679" y="286"/>
                    <a:pt x="666" y="264"/>
                  </a:cubicBezTo>
                  <a:cubicBezTo>
                    <a:pt x="665" y="262"/>
                    <a:pt x="665" y="260"/>
                    <a:pt x="667" y="258"/>
                  </a:cubicBezTo>
                  <a:cubicBezTo>
                    <a:pt x="680" y="246"/>
                    <a:pt x="691" y="234"/>
                    <a:pt x="703" y="222"/>
                  </a:cubicBezTo>
                  <a:cubicBezTo>
                    <a:pt x="704" y="221"/>
                    <a:pt x="705" y="220"/>
                    <a:pt x="707" y="219"/>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35" name="Freeform 7">
              <a:extLst>
                <a:ext uri="{FF2B5EF4-FFF2-40B4-BE49-F238E27FC236}">
                  <a16:creationId xmlns:a16="http://schemas.microsoft.com/office/drawing/2014/main" id="{B8418610-FFF6-4BA8-9C60-C9DF78AC534F}"/>
                </a:ext>
              </a:extLst>
            </p:cNvPr>
            <p:cNvSpPr>
              <a:spLocks/>
            </p:cNvSpPr>
            <p:nvPr/>
          </p:nvSpPr>
          <p:spPr bwMode="auto">
            <a:xfrm>
              <a:off x="6515101" y="3270116"/>
              <a:ext cx="1450975" cy="1435100"/>
            </a:xfrm>
            <a:custGeom>
              <a:avLst/>
              <a:gdLst>
                <a:gd name="T0" fmla="*/ 350 w 455"/>
                <a:gd name="T1" fmla="*/ 54 h 450"/>
                <a:gd name="T2" fmla="*/ 311 w 455"/>
                <a:gd name="T3" fmla="*/ 93 h 450"/>
                <a:gd name="T4" fmla="*/ 305 w 455"/>
                <a:gd name="T5" fmla="*/ 94 h 450"/>
                <a:gd name="T6" fmla="*/ 262 w 455"/>
                <a:gd name="T7" fmla="*/ 81 h 450"/>
                <a:gd name="T8" fmla="*/ 210 w 455"/>
                <a:gd name="T9" fmla="*/ 82 h 450"/>
                <a:gd name="T10" fmla="*/ 148 w 455"/>
                <a:gd name="T11" fmla="*/ 109 h 450"/>
                <a:gd name="T12" fmla="*/ 103 w 455"/>
                <a:gd name="T13" fmla="*/ 160 h 450"/>
                <a:gd name="T14" fmla="*/ 84 w 455"/>
                <a:gd name="T15" fmla="*/ 216 h 450"/>
                <a:gd name="T16" fmla="*/ 90 w 455"/>
                <a:gd name="T17" fmla="*/ 283 h 450"/>
                <a:gd name="T18" fmla="*/ 154 w 455"/>
                <a:gd name="T19" fmla="*/ 367 h 450"/>
                <a:gd name="T20" fmla="*/ 225 w 455"/>
                <a:gd name="T21" fmla="*/ 392 h 450"/>
                <a:gd name="T22" fmla="*/ 302 w 455"/>
                <a:gd name="T23" fmla="*/ 379 h 450"/>
                <a:gd name="T24" fmla="*/ 364 w 455"/>
                <a:gd name="T25" fmla="*/ 330 h 450"/>
                <a:gd name="T26" fmla="*/ 391 w 455"/>
                <a:gd name="T27" fmla="*/ 273 h 450"/>
                <a:gd name="T28" fmla="*/ 395 w 455"/>
                <a:gd name="T29" fmla="*/ 223 h 450"/>
                <a:gd name="T30" fmla="*/ 380 w 455"/>
                <a:gd name="T31" fmla="*/ 167 h 450"/>
                <a:gd name="T32" fmla="*/ 422 w 455"/>
                <a:gd name="T33" fmla="*/ 125 h 450"/>
                <a:gd name="T34" fmla="*/ 453 w 455"/>
                <a:gd name="T35" fmla="*/ 242 h 450"/>
                <a:gd name="T36" fmla="*/ 418 w 455"/>
                <a:gd name="T37" fmla="*/ 354 h 450"/>
                <a:gd name="T38" fmla="*/ 235 w 455"/>
                <a:gd name="T39" fmla="*/ 450 h 450"/>
                <a:gd name="T40" fmla="*/ 85 w 455"/>
                <a:gd name="T41" fmla="*/ 385 h 450"/>
                <a:gd name="T42" fmla="*/ 95 w 455"/>
                <a:gd name="T43" fmla="*/ 78 h 450"/>
                <a:gd name="T44" fmla="*/ 350 w 455"/>
                <a:gd name="T45" fmla="*/ 54 h 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55" h="450">
                  <a:moveTo>
                    <a:pt x="350" y="54"/>
                  </a:moveTo>
                  <a:cubicBezTo>
                    <a:pt x="337" y="67"/>
                    <a:pt x="324" y="80"/>
                    <a:pt x="311" y="93"/>
                  </a:cubicBezTo>
                  <a:cubicBezTo>
                    <a:pt x="310" y="94"/>
                    <a:pt x="307" y="95"/>
                    <a:pt x="305" y="94"/>
                  </a:cubicBezTo>
                  <a:cubicBezTo>
                    <a:pt x="292" y="87"/>
                    <a:pt x="277" y="83"/>
                    <a:pt x="262" y="81"/>
                  </a:cubicBezTo>
                  <a:cubicBezTo>
                    <a:pt x="244" y="79"/>
                    <a:pt x="227" y="79"/>
                    <a:pt x="210" y="82"/>
                  </a:cubicBezTo>
                  <a:cubicBezTo>
                    <a:pt x="187" y="87"/>
                    <a:pt x="166" y="96"/>
                    <a:pt x="148" y="109"/>
                  </a:cubicBezTo>
                  <a:cubicBezTo>
                    <a:pt x="129" y="123"/>
                    <a:pt x="114" y="140"/>
                    <a:pt x="103" y="160"/>
                  </a:cubicBezTo>
                  <a:cubicBezTo>
                    <a:pt x="93" y="178"/>
                    <a:pt x="87" y="196"/>
                    <a:pt x="84" y="216"/>
                  </a:cubicBezTo>
                  <a:cubicBezTo>
                    <a:pt x="81" y="239"/>
                    <a:pt x="83" y="261"/>
                    <a:pt x="90" y="283"/>
                  </a:cubicBezTo>
                  <a:cubicBezTo>
                    <a:pt x="101" y="319"/>
                    <a:pt x="123" y="347"/>
                    <a:pt x="154" y="367"/>
                  </a:cubicBezTo>
                  <a:cubicBezTo>
                    <a:pt x="176" y="381"/>
                    <a:pt x="199" y="389"/>
                    <a:pt x="225" y="392"/>
                  </a:cubicBezTo>
                  <a:cubicBezTo>
                    <a:pt x="252" y="394"/>
                    <a:pt x="277" y="390"/>
                    <a:pt x="302" y="379"/>
                  </a:cubicBezTo>
                  <a:cubicBezTo>
                    <a:pt x="327" y="368"/>
                    <a:pt x="348" y="352"/>
                    <a:pt x="364" y="330"/>
                  </a:cubicBezTo>
                  <a:cubicBezTo>
                    <a:pt x="377" y="313"/>
                    <a:pt x="386" y="294"/>
                    <a:pt x="391" y="273"/>
                  </a:cubicBezTo>
                  <a:cubicBezTo>
                    <a:pt x="395" y="256"/>
                    <a:pt x="397" y="240"/>
                    <a:pt x="395" y="223"/>
                  </a:cubicBezTo>
                  <a:cubicBezTo>
                    <a:pt x="394" y="204"/>
                    <a:pt x="389" y="185"/>
                    <a:pt x="380" y="167"/>
                  </a:cubicBezTo>
                  <a:cubicBezTo>
                    <a:pt x="394" y="153"/>
                    <a:pt x="408" y="139"/>
                    <a:pt x="422" y="125"/>
                  </a:cubicBezTo>
                  <a:cubicBezTo>
                    <a:pt x="444" y="161"/>
                    <a:pt x="455" y="200"/>
                    <a:pt x="453" y="242"/>
                  </a:cubicBezTo>
                  <a:cubicBezTo>
                    <a:pt x="452" y="283"/>
                    <a:pt x="441" y="320"/>
                    <a:pt x="418" y="354"/>
                  </a:cubicBezTo>
                  <a:cubicBezTo>
                    <a:pt x="374" y="418"/>
                    <a:pt x="312" y="450"/>
                    <a:pt x="235" y="450"/>
                  </a:cubicBezTo>
                  <a:cubicBezTo>
                    <a:pt x="176" y="450"/>
                    <a:pt x="125" y="427"/>
                    <a:pt x="85" y="385"/>
                  </a:cubicBezTo>
                  <a:cubicBezTo>
                    <a:pt x="0" y="295"/>
                    <a:pt x="6" y="160"/>
                    <a:pt x="95" y="78"/>
                  </a:cubicBezTo>
                  <a:cubicBezTo>
                    <a:pt x="179" y="0"/>
                    <a:pt x="293" y="14"/>
                    <a:pt x="350" y="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36" name="Freeform 8">
              <a:extLst>
                <a:ext uri="{FF2B5EF4-FFF2-40B4-BE49-F238E27FC236}">
                  <a16:creationId xmlns:a16="http://schemas.microsoft.com/office/drawing/2014/main" id="{9DA77A2B-30AF-4636-8DE1-2390FB0D889C}"/>
                </a:ext>
              </a:extLst>
            </p:cNvPr>
            <p:cNvSpPr>
              <a:spLocks/>
            </p:cNvSpPr>
            <p:nvPr/>
          </p:nvSpPr>
          <p:spPr bwMode="auto">
            <a:xfrm>
              <a:off x="7040563" y="2874828"/>
              <a:ext cx="1381125" cy="1384300"/>
            </a:xfrm>
            <a:custGeom>
              <a:avLst/>
              <a:gdLst>
                <a:gd name="T0" fmla="*/ 363 w 433"/>
                <a:gd name="T1" fmla="*/ 0 h 434"/>
                <a:gd name="T2" fmla="*/ 363 w 433"/>
                <a:gd name="T3" fmla="*/ 71 h 434"/>
                <a:gd name="T4" fmla="*/ 432 w 433"/>
                <a:gd name="T5" fmla="*/ 71 h 434"/>
                <a:gd name="T6" fmla="*/ 433 w 433"/>
                <a:gd name="T7" fmla="*/ 73 h 434"/>
                <a:gd name="T8" fmla="*/ 408 w 433"/>
                <a:gd name="T9" fmla="*/ 98 h 434"/>
                <a:gd name="T10" fmla="*/ 303 w 433"/>
                <a:gd name="T11" fmla="*/ 203 h 434"/>
                <a:gd name="T12" fmla="*/ 292 w 433"/>
                <a:gd name="T13" fmla="*/ 207 h 434"/>
                <a:gd name="T14" fmla="*/ 262 w 433"/>
                <a:gd name="T15" fmla="*/ 208 h 434"/>
                <a:gd name="T16" fmla="*/ 255 w 433"/>
                <a:gd name="T17" fmla="*/ 210 h 434"/>
                <a:gd name="T18" fmla="*/ 176 w 433"/>
                <a:gd name="T19" fmla="*/ 289 h 434"/>
                <a:gd name="T20" fmla="*/ 141 w 433"/>
                <a:gd name="T21" fmla="*/ 325 h 434"/>
                <a:gd name="T22" fmla="*/ 140 w 433"/>
                <a:gd name="T23" fmla="*/ 330 h 434"/>
                <a:gd name="T24" fmla="*/ 146 w 433"/>
                <a:gd name="T25" fmla="*/ 354 h 434"/>
                <a:gd name="T26" fmla="*/ 121 w 433"/>
                <a:gd name="T27" fmla="*/ 415 h 434"/>
                <a:gd name="T28" fmla="*/ 67 w 433"/>
                <a:gd name="T29" fmla="*/ 432 h 434"/>
                <a:gd name="T30" fmla="*/ 12 w 433"/>
                <a:gd name="T31" fmla="*/ 397 h 434"/>
                <a:gd name="T32" fmla="*/ 4 w 433"/>
                <a:gd name="T33" fmla="*/ 342 h 434"/>
                <a:gd name="T34" fmla="*/ 46 w 433"/>
                <a:gd name="T35" fmla="*/ 294 h 434"/>
                <a:gd name="T36" fmla="*/ 105 w 433"/>
                <a:gd name="T37" fmla="*/ 295 h 434"/>
                <a:gd name="T38" fmla="*/ 110 w 433"/>
                <a:gd name="T39" fmla="*/ 293 h 434"/>
                <a:gd name="T40" fmla="*/ 191 w 433"/>
                <a:gd name="T41" fmla="*/ 213 h 434"/>
                <a:gd name="T42" fmla="*/ 223 w 433"/>
                <a:gd name="T43" fmla="*/ 181 h 434"/>
                <a:gd name="T44" fmla="*/ 227 w 433"/>
                <a:gd name="T45" fmla="*/ 171 h 434"/>
                <a:gd name="T46" fmla="*/ 227 w 433"/>
                <a:gd name="T47" fmla="*/ 143 h 434"/>
                <a:gd name="T48" fmla="*/ 231 w 433"/>
                <a:gd name="T49" fmla="*/ 131 h 434"/>
                <a:gd name="T50" fmla="*/ 360 w 433"/>
                <a:gd name="T51" fmla="*/ 3 h 434"/>
                <a:gd name="T52" fmla="*/ 363 w 433"/>
                <a:gd name="T53" fmla="*/ 0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33" h="434">
                  <a:moveTo>
                    <a:pt x="363" y="0"/>
                  </a:moveTo>
                  <a:cubicBezTo>
                    <a:pt x="363" y="24"/>
                    <a:pt x="363" y="47"/>
                    <a:pt x="363" y="71"/>
                  </a:cubicBezTo>
                  <a:cubicBezTo>
                    <a:pt x="386" y="71"/>
                    <a:pt x="409" y="71"/>
                    <a:pt x="432" y="71"/>
                  </a:cubicBezTo>
                  <a:cubicBezTo>
                    <a:pt x="432" y="72"/>
                    <a:pt x="432" y="73"/>
                    <a:pt x="433" y="73"/>
                  </a:cubicBezTo>
                  <a:cubicBezTo>
                    <a:pt x="424" y="81"/>
                    <a:pt x="416" y="90"/>
                    <a:pt x="408" y="98"/>
                  </a:cubicBezTo>
                  <a:cubicBezTo>
                    <a:pt x="373" y="133"/>
                    <a:pt x="338" y="168"/>
                    <a:pt x="303" y="203"/>
                  </a:cubicBezTo>
                  <a:cubicBezTo>
                    <a:pt x="300" y="206"/>
                    <a:pt x="297" y="208"/>
                    <a:pt x="292" y="207"/>
                  </a:cubicBezTo>
                  <a:cubicBezTo>
                    <a:pt x="282" y="207"/>
                    <a:pt x="272" y="207"/>
                    <a:pt x="262" y="208"/>
                  </a:cubicBezTo>
                  <a:cubicBezTo>
                    <a:pt x="260" y="208"/>
                    <a:pt x="256" y="209"/>
                    <a:pt x="255" y="210"/>
                  </a:cubicBezTo>
                  <a:cubicBezTo>
                    <a:pt x="228" y="237"/>
                    <a:pt x="202" y="263"/>
                    <a:pt x="176" y="289"/>
                  </a:cubicBezTo>
                  <a:cubicBezTo>
                    <a:pt x="164" y="301"/>
                    <a:pt x="152" y="313"/>
                    <a:pt x="141" y="325"/>
                  </a:cubicBezTo>
                  <a:cubicBezTo>
                    <a:pt x="140" y="326"/>
                    <a:pt x="139" y="328"/>
                    <a:pt x="140" y="330"/>
                  </a:cubicBezTo>
                  <a:cubicBezTo>
                    <a:pt x="143" y="338"/>
                    <a:pt x="145" y="346"/>
                    <a:pt x="146" y="354"/>
                  </a:cubicBezTo>
                  <a:cubicBezTo>
                    <a:pt x="148" y="379"/>
                    <a:pt x="139" y="399"/>
                    <a:pt x="121" y="415"/>
                  </a:cubicBezTo>
                  <a:cubicBezTo>
                    <a:pt x="105" y="428"/>
                    <a:pt x="87" y="434"/>
                    <a:pt x="67" y="432"/>
                  </a:cubicBezTo>
                  <a:cubicBezTo>
                    <a:pt x="43" y="429"/>
                    <a:pt x="25" y="417"/>
                    <a:pt x="12" y="397"/>
                  </a:cubicBezTo>
                  <a:cubicBezTo>
                    <a:pt x="2" y="380"/>
                    <a:pt x="0" y="361"/>
                    <a:pt x="4" y="342"/>
                  </a:cubicBezTo>
                  <a:cubicBezTo>
                    <a:pt x="10" y="320"/>
                    <a:pt x="24" y="303"/>
                    <a:pt x="46" y="294"/>
                  </a:cubicBezTo>
                  <a:cubicBezTo>
                    <a:pt x="66" y="285"/>
                    <a:pt x="86" y="286"/>
                    <a:pt x="105" y="295"/>
                  </a:cubicBezTo>
                  <a:cubicBezTo>
                    <a:pt x="107" y="295"/>
                    <a:pt x="109" y="294"/>
                    <a:pt x="110" y="293"/>
                  </a:cubicBezTo>
                  <a:cubicBezTo>
                    <a:pt x="137" y="267"/>
                    <a:pt x="164" y="240"/>
                    <a:pt x="191" y="213"/>
                  </a:cubicBezTo>
                  <a:cubicBezTo>
                    <a:pt x="202" y="202"/>
                    <a:pt x="212" y="191"/>
                    <a:pt x="223" y="181"/>
                  </a:cubicBezTo>
                  <a:cubicBezTo>
                    <a:pt x="226" y="178"/>
                    <a:pt x="227" y="175"/>
                    <a:pt x="227" y="171"/>
                  </a:cubicBezTo>
                  <a:cubicBezTo>
                    <a:pt x="227" y="162"/>
                    <a:pt x="227" y="152"/>
                    <a:pt x="227" y="143"/>
                  </a:cubicBezTo>
                  <a:cubicBezTo>
                    <a:pt x="226" y="138"/>
                    <a:pt x="228" y="135"/>
                    <a:pt x="231" y="131"/>
                  </a:cubicBezTo>
                  <a:cubicBezTo>
                    <a:pt x="274" y="88"/>
                    <a:pt x="317" y="45"/>
                    <a:pt x="360" y="3"/>
                  </a:cubicBezTo>
                  <a:cubicBezTo>
                    <a:pt x="361" y="2"/>
                    <a:pt x="362" y="1"/>
                    <a:pt x="363" y="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grpSp>
      <p:sp>
        <p:nvSpPr>
          <p:cNvPr id="37" name="TextBox 36">
            <a:extLst>
              <a:ext uri="{FF2B5EF4-FFF2-40B4-BE49-F238E27FC236}">
                <a16:creationId xmlns:a16="http://schemas.microsoft.com/office/drawing/2014/main" id="{BF9CFB03-F131-4ADF-9A3D-CFB3EA78BBE4}"/>
              </a:ext>
            </a:extLst>
          </p:cNvPr>
          <p:cNvSpPr txBox="1"/>
          <p:nvPr/>
        </p:nvSpPr>
        <p:spPr>
          <a:xfrm>
            <a:off x="6849717" y="4146114"/>
            <a:ext cx="1177108" cy="1092607"/>
          </a:xfrm>
          <a:prstGeom prst="rect">
            <a:avLst/>
          </a:prstGeom>
          <a:noFill/>
        </p:spPr>
        <p:txBody>
          <a:bodyPr wrap="square" rtlCol="0">
            <a:spAutoFit/>
          </a:bodyPr>
          <a:lstStyle/>
          <a:p>
            <a:pPr algn="ctr">
              <a:defRPr/>
            </a:pPr>
            <a:r>
              <a:rPr lang="ru-RU" sz="6500" b="1" dirty="0">
                <a:solidFill>
                  <a:srgbClr val="007A7D"/>
                </a:solidFill>
                <a:latin typeface="Open Sans" panose="020B0606030504020204" pitchFamily="34" charset="0"/>
              </a:rPr>
              <a:t>0</a:t>
            </a:r>
            <a:r>
              <a:rPr lang="en-US" sz="6500" b="1" dirty="0">
                <a:solidFill>
                  <a:srgbClr val="007A7D"/>
                </a:solidFill>
                <a:latin typeface="Open Sans" panose="020B0606030504020204" pitchFamily="34" charset="0"/>
              </a:rPr>
              <a:t>5</a:t>
            </a:r>
            <a:endParaRPr lang="en-GB" sz="6500" b="1" dirty="0">
              <a:solidFill>
                <a:srgbClr val="007A7D"/>
              </a:solidFill>
              <a:latin typeface="Noto Sans" panose="020B0502040504020204" pitchFamily="34"/>
              <a:ea typeface="Noto Sans" panose="020B0502040504020204" pitchFamily="34"/>
              <a:cs typeface="Noto Sans" panose="020B0502040504020204" pitchFamily="34"/>
            </a:endParaRPr>
          </a:p>
        </p:txBody>
      </p:sp>
      <p:sp>
        <p:nvSpPr>
          <p:cNvPr id="38" name="TextBox 37">
            <a:extLst>
              <a:ext uri="{FF2B5EF4-FFF2-40B4-BE49-F238E27FC236}">
                <a16:creationId xmlns:a16="http://schemas.microsoft.com/office/drawing/2014/main" id="{11FD582B-5924-4EF6-B17D-E63D55ABE75A}"/>
              </a:ext>
            </a:extLst>
          </p:cNvPr>
          <p:cNvSpPr txBox="1"/>
          <p:nvPr/>
        </p:nvSpPr>
        <p:spPr>
          <a:xfrm>
            <a:off x="8092875" y="4231037"/>
            <a:ext cx="2760211" cy="830997"/>
          </a:xfrm>
          <a:prstGeom prst="rect">
            <a:avLst/>
          </a:prstGeom>
          <a:noFill/>
        </p:spPr>
        <p:txBody>
          <a:bodyPr wrap="square" rtlCol="0">
            <a:spAutoFit/>
          </a:bodyPr>
          <a:lstStyle/>
          <a:p>
            <a:pPr>
              <a:defRPr/>
            </a:pPr>
            <a:r>
              <a:rPr lang="en-US" sz="2400" b="1" dirty="0" err="1">
                <a:solidFill>
                  <a:srgbClr val="282F39"/>
                </a:solidFill>
                <a:latin typeface="Open Sans" panose="020B0606030504020204" pitchFamily="34" charset="0"/>
              </a:rPr>
              <a:t>Décourager</a:t>
            </a:r>
            <a:r>
              <a:rPr lang="en-US" sz="2400" b="1" dirty="0">
                <a:solidFill>
                  <a:srgbClr val="282F39"/>
                </a:solidFill>
                <a:latin typeface="Open Sans" panose="020B0606030504020204" pitchFamily="34" charset="0"/>
              </a:rPr>
              <a:t> </a:t>
            </a:r>
            <a:r>
              <a:rPr lang="en-US" sz="2400" b="1" dirty="0" err="1">
                <a:solidFill>
                  <a:srgbClr val="282F39"/>
                </a:solidFill>
                <a:latin typeface="Open Sans" panose="020B0606030504020204" pitchFamily="34" charset="0"/>
              </a:rPr>
              <a:t>l’EAS</a:t>
            </a:r>
            <a:r>
              <a:rPr lang="en-US" sz="2400" b="1" dirty="0">
                <a:solidFill>
                  <a:srgbClr val="282F39"/>
                </a:solidFill>
                <a:latin typeface="Open Sans" panose="020B0606030504020204" pitchFamily="34" charset="0"/>
              </a:rPr>
              <a:t> </a:t>
            </a:r>
            <a:r>
              <a:rPr lang="en-US" sz="2400" b="1" dirty="0" err="1">
                <a:solidFill>
                  <a:srgbClr val="282F39"/>
                </a:solidFill>
                <a:latin typeface="Open Sans" panose="020B0606030504020204" pitchFamily="34" charset="0"/>
              </a:rPr>
              <a:t>autour</a:t>
            </a:r>
            <a:r>
              <a:rPr lang="en-US" sz="2400" b="1" dirty="0">
                <a:solidFill>
                  <a:srgbClr val="282F39"/>
                </a:solidFill>
                <a:latin typeface="Open Sans" panose="020B0606030504020204" pitchFamily="34" charset="0"/>
              </a:rPr>
              <a:t> de </a:t>
            </a:r>
            <a:r>
              <a:rPr lang="en-US" sz="2400" b="1" dirty="0" err="1">
                <a:solidFill>
                  <a:srgbClr val="282F39"/>
                </a:solidFill>
                <a:latin typeface="Open Sans" panose="020B0606030504020204" pitchFamily="34" charset="0"/>
              </a:rPr>
              <a:t>vous</a:t>
            </a:r>
            <a:endParaRPr lang="en-GB" sz="2400" b="1" dirty="0">
              <a:solidFill>
                <a:srgbClr val="282F39"/>
              </a:solidFill>
              <a:latin typeface="Noto Sans" panose="020B0502040504020204" pitchFamily="34"/>
              <a:ea typeface="Noto Sans" panose="020B0502040504020204" pitchFamily="34"/>
              <a:cs typeface="Noto Sans" panose="020B0502040504020204" pitchFamily="34"/>
            </a:endParaRPr>
          </a:p>
        </p:txBody>
      </p:sp>
    </p:spTree>
    <p:extLst>
      <p:ext uri="{BB962C8B-B14F-4D97-AF65-F5344CB8AC3E}">
        <p14:creationId xmlns:p14="http://schemas.microsoft.com/office/powerpoint/2010/main" val="386220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CBFD8E8-56E5-4634-8533-DDFBF2E3D276}"/>
              </a:ext>
            </a:extLst>
          </p:cNvPr>
          <p:cNvSpPr/>
          <p:nvPr/>
        </p:nvSpPr>
        <p:spPr>
          <a:xfrm>
            <a:off x="7688826" y="3978578"/>
            <a:ext cx="3529779" cy="2253568"/>
          </a:xfrm>
          <a:prstGeom prst="rect">
            <a:avLst/>
          </a:prstGeom>
          <a:solidFill>
            <a:srgbClr val="FCB414">
              <a:alpha val="1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7597C18F-2BD8-4174-AB5C-D88E6CC9C55B}"/>
              </a:ext>
            </a:extLst>
          </p:cNvPr>
          <p:cNvSpPr txBox="1"/>
          <p:nvPr/>
        </p:nvSpPr>
        <p:spPr>
          <a:xfrm>
            <a:off x="762197" y="245697"/>
            <a:ext cx="10667606" cy="861774"/>
          </a:xfrm>
          <a:prstGeom prst="rect">
            <a:avLst/>
          </a:prstGeom>
          <a:noFill/>
        </p:spPr>
        <p:txBody>
          <a:bodyPr wrap="square" rtlCol="0">
            <a:spAutoFit/>
          </a:bodyPr>
          <a:lstStyle/>
          <a:p>
            <a:pPr algn="ctr">
              <a:defRPr/>
            </a:pPr>
            <a:r>
              <a:rPr lang="en-GB" sz="5000" b="1" dirty="0">
                <a:solidFill>
                  <a:srgbClr val="282F39"/>
                </a:solidFill>
                <a:latin typeface="Noto Sans" panose="020B0502040504020204" pitchFamily="34"/>
                <a:ea typeface="Noto Sans" panose="020B0502040504020204" pitchFamily="34"/>
                <a:cs typeface="Noto Sans" panose="020B0502040504020204" pitchFamily="34"/>
              </a:rPr>
              <a:t>A qui </a:t>
            </a:r>
            <a:r>
              <a:rPr lang="en-GB" sz="5000" b="1" dirty="0" err="1">
                <a:solidFill>
                  <a:srgbClr val="282F39"/>
                </a:solidFill>
                <a:latin typeface="Noto Sans" panose="020B0502040504020204" pitchFamily="34"/>
                <a:ea typeface="Noto Sans" panose="020B0502040504020204" pitchFamily="34"/>
                <a:cs typeface="Noto Sans" panose="020B0502040504020204" pitchFamily="34"/>
              </a:rPr>
              <a:t>s’applique</a:t>
            </a:r>
            <a:r>
              <a:rPr lang="en-GB" sz="5000" b="1" dirty="0">
                <a:solidFill>
                  <a:srgbClr val="282F39"/>
                </a:solidFill>
                <a:latin typeface="Noto Sans" panose="020B0502040504020204" pitchFamily="34"/>
                <a:ea typeface="Noto Sans" panose="020B0502040504020204" pitchFamily="34"/>
                <a:cs typeface="Noto Sans" panose="020B0502040504020204" pitchFamily="34"/>
              </a:rPr>
              <a:t> </a:t>
            </a:r>
            <a:r>
              <a:rPr lang="en-GB" sz="5000" b="1" dirty="0" err="1">
                <a:solidFill>
                  <a:srgbClr val="282F39"/>
                </a:solidFill>
                <a:latin typeface="Noto Sans" panose="020B0502040504020204" pitchFamily="34"/>
                <a:ea typeface="Noto Sans" panose="020B0502040504020204" pitchFamily="34"/>
                <a:cs typeface="Noto Sans" panose="020B0502040504020204" pitchFamily="34"/>
              </a:rPr>
              <a:t>l’EAS</a:t>
            </a:r>
            <a:r>
              <a:rPr lang="en-GB" sz="5000" b="1" dirty="0">
                <a:solidFill>
                  <a:srgbClr val="282F39"/>
                </a:solidFill>
                <a:latin typeface="Noto Sans" panose="020B0502040504020204" pitchFamily="34"/>
                <a:ea typeface="Noto Sans" panose="020B0502040504020204" pitchFamily="34"/>
                <a:cs typeface="Noto Sans" panose="020B0502040504020204" pitchFamily="34"/>
              </a:rPr>
              <a:t> ?</a:t>
            </a:r>
          </a:p>
        </p:txBody>
      </p:sp>
      <p:grpSp>
        <p:nvGrpSpPr>
          <p:cNvPr id="4" name="Group 3">
            <a:extLst>
              <a:ext uri="{FF2B5EF4-FFF2-40B4-BE49-F238E27FC236}">
                <a16:creationId xmlns:a16="http://schemas.microsoft.com/office/drawing/2014/main" id="{D7700148-1BC4-462C-9F6F-37F067A31440}"/>
              </a:ext>
            </a:extLst>
          </p:cNvPr>
          <p:cNvGrpSpPr/>
          <p:nvPr/>
        </p:nvGrpSpPr>
        <p:grpSpPr>
          <a:xfrm>
            <a:off x="1142342" y="1465008"/>
            <a:ext cx="4597098" cy="1761652"/>
            <a:chOff x="5511800" y="3492501"/>
            <a:chExt cx="776289" cy="441325"/>
          </a:xfrm>
          <a:solidFill>
            <a:srgbClr val="42AFB6"/>
          </a:solidFill>
        </p:grpSpPr>
        <p:sp>
          <p:nvSpPr>
            <p:cNvPr id="5" name="Freeform 5">
              <a:extLst>
                <a:ext uri="{FF2B5EF4-FFF2-40B4-BE49-F238E27FC236}">
                  <a16:creationId xmlns:a16="http://schemas.microsoft.com/office/drawing/2014/main" id="{10CE9D78-2D2A-463C-81C0-CE66DC07846B}"/>
                </a:ext>
              </a:extLst>
            </p:cNvPr>
            <p:cNvSpPr>
              <a:spLocks/>
            </p:cNvSpPr>
            <p:nvPr/>
          </p:nvSpPr>
          <p:spPr bwMode="auto">
            <a:xfrm>
              <a:off x="5709865" y="3732213"/>
              <a:ext cx="383352" cy="201613"/>
            </a:xfrm>
            <a:custGeom>
              <a:avLst/>
              <a:gdLst>
                <a:gd name="T0" fmla="*/ 0 w 270"/>
                <a:gd name="T1" fmla="*/ 143 h 143"/>
                <a:gd name="T2" fmla="*/ 61 w 270"/>
                <a:gd name="T3" fmla="*/ 31 h 143"/>
                <a:gd name="T4" fmla="*/ 206 w 270"/>
                <a:gd name="T5" fmla="*/ 30 h 143"/>
                <a:gd name="T6" fmla="*/ 270 w 270"/>
                <a:gd name="T7" fmla="*/ 143 h 143"/>
                <a:gd name="T8" fmla="*/ 0 w 270"/>
                <a:gd name="T9" fmla="*/ 143 h 143"/>
              </a:gdLst>
              <a:ahLst/>
              <a:cxnLst>
                <a:cxn ang="0">
                  <a:pos x="T0" y="T1"/>
                </a:cxn>
                <a:cxn ang="0">
                  <a:pos x="T2" y="T3"/>
                </a:cxn>
                <a:cxn ang="0">
                  <a:pos x="T4" y="T5"/>
                </a:cxn>
                <a:cxn ang="0">
                  <a:pos x="T6" y="T7"/>
                </a:cxn>
                <a:cxn ang="0">
                  <a:pos x="T8" y="T9"/>
                </a:cxn>
              </a:cxnLst>
              <a:rect l="0" t="0" r="r" b="b"/>
              <a:pathLst>
                <a:path w="270" h="143">
                  <a:moveTo>
                    <a:pt x="0" y="143"/>
                  </a:moveTo>
                  <a:cubicBezTo>
                    <a:pt x="2" y="96"/>
                    <a:pt x="21" y="57"/>
                    <a:pt x="61" y="31"/>
                  </a:cubicBezTo>
                  <a:cubicBezTo>
                    <a:pt x="108" y="1"/>
                    <a:pt x="158" y="0"/>
                    <a:pt x="206" y="30"/>
                  </a:cubicBezTo>
                  <a:cubicBezTo>
                    <a:pt x="248" y="55"/>
                    <a:pt x="268" y="94"/>
                    <a:pt x="270" y="143"/>
                  </a:cubicBezTo>
                  <a:cubicBezTo>
                    <a:pt x="180" y="143"/>
                    <a:pt x="90" y="143"/>
                    <a:pt x="0" y="143"/>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6" name="Freeform 6">
              <a:extLst>
                <a:ext uri="{FF2B5EF4-FFF2-40B4-BE49-F238E27FC236}">
                  <a16:creationId xmlns:a16="http://schemas.microsoft.com/office/drawing/2014/main" id="{39814D31-2A18-42D2-A050-19C68EDC07A8}"/>
                </a:ext>
              </a:extLst>
            </p:cNvPr>
            <p:cNvSpPr>
              <a:spLocks/>
            </p:cNvSpPr>
            <p:nvPr/>
          </p:nvSpPr>
          <p:spPr bwMode="auto">
            <a:xfrm>
              <a:off x="5786536" y="3492501"/>
              <a:ext cx="226818" cy="220663"/>
            </a:xfrm>
            <a:custGeom>
              <a:avLst/>
              <a:gdLst>
                <a:gd name="T0" fmla="*/ 79 w 158"/>
                <a:gd name="T1" fmla="*/ 157 h 157"/>
                <a:gd name="T2" fmla="*/ 0 w 158"/>
                <a:gd name="T3" fmla="*/ 78 h 157"/>
                <a:gd name="T4" fmla="*/ 79 w 158"/>
                <a:gd name="T5" fmla="*/ 0 h 157"/>
                <a:gd name="T6" fmla="*/ 157 w 158"/>
                <a:gd name="T7" fmla="*/ 79 h 157"/>
                <a:gd name="T8" fmla="*/ 79 w 158"/>
                <a:gd name="T9" fmla="*/ 157 h 157"/>
              </a:gdLst>
              <a:ahLst/>
              <a:cxnLst>
                <a:cxn ang="0">
                  <a:pos x="T0" y="T1"/>
                </a:cxn>
                <a:cxn ang="0">
                  <a:pos x="T2" y="T3"/>
                </a:cxn>
                <a:cxn ang="0">
                  <a:pos x="T4" y="T5"/>
                </a:cxn>
                <a:cxn ang="0">
                  <a:pos x="T6" y="T7"/>
                </a:cxn>
                <a:cxn ang="0">
                  <a:pos x="T8" y="T9"/>
                </a:cxn>
              </a:cxnLst>
              <a:rect l="0" t="0" r="r" b="b"/>
              <a:pathLst>
                <a:path w="158" h="157">
                  <a:moveTo>
                    <a:pt x="79" y="157"/>
                  </a:moveTo>
                  <a:cubicBezTo>
                    <a:pt x="36" y="157"/>
                    <a:pt x="0" y="122"/>
                    <a:pt x="0" y="78"/>
                  </a:cubicBezTo>
                  <a:cubicBezTo>
                    <a:pt x="1" y="35"/>
                    <a:pt x="35" y="0"/>
                    <a:pt x="79" y="0"/>
                  </a:cubicBezTo>
                  <a:cubicBezTo>
                    <a:pt x="123" y="0"/>
                    <a:pt x="158" y="35"/>
                    <a:pt x="157" y="79"/>
                  </a:cubicBezTo>
                  <a:cubicBezTo>
                    <a:pt x="157" y="122"/>
                    <a:pt x="122" y="157"/>
                    <a:pt x="79" y="15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7" name="Freeform 7">
              <a:extLst>
                <a:ext uri="{FF2B5EF4-FFF2-40B4-BE49-F238E27FC236}">
                  <a16:creationId xmlns:a16="http://schemas.microsoft.com/office/drawing/2014/main" id="{B940D8DE-1DBA-41CA-AD14-A971A7FB0CA3}"/>
                </a:ext>
              </a:extLst>
            </p:cNvPr>
            <p:cNvSpPr>
              <a:spLocks/>
            </p:cNvSpPr>
            <p:nvPr/>
          </p:nvSpPr>
          <p:spPr bwMode="auto">
            <a:xfrm>
              <a:off x="5575692" y="3556001"/>
              <a:ext cx="191676" cy="188913"/>
            </a:xfrm>
            <a:custGeom>
              <a:avLst/>
              <a:gdLst>
                <a:gd name="T0" fmla="*/ 134 w 135"/>
                <a:gd name="T1" fmla="*/ 67 h 135"/>
                <a:gd name="T2" fmla="*/ 68 w 135"/>
                <a:gd name="T3" fmla="*/ 134 h 135"/>
                <a:gd name="T4" fmla="*/ 0 w 135"/>
                <a:gd name="T5" fmla="*/ 67 h 135"/>
                <a:gd name="T6" fmla="*/ 67 w 135"/>
                <a:gd name="T7" fmla="*/ 0 h 135"/>
                <a:gd name="T8" fmla="*/ 134 w 135"/>
                <a:gd name="T9" fmla="*/ 67 h 135"/>
              </a:gdLst>
              <a:ahLst/>
              <a:cxnLst>
                <a:cxn ang="0">
                  <a:pos x="T0" y="T1"/>
                </a:cxn>
                <a:cxn ang="0">
                  <a:pos x="T2" y="T3"/>
                </a:cxn>
                <a:cxn ang="0">
                  <a:pos x="T4" y="T5"/>
                </a:cxn>
                <a:cxn ang="0">
                  <a:pos x="T6" y="T7"/>
                </a:cxn>
                <a:cxn ang="0">
                  <a:pos x="T8" y="T9"/>
                </a:cxn>
              </a:cxnLst>
              <a:rect l="0" t="0" r="r" b="b"/>
              <a:pathLst>
                <a:path w="135" h="135">
                  <a:moveTo>
                    <a:pt x="134" y="67"/>
                  </a:moveTo>
                  <a:cubicBezTo>
                    <a:pt x="135" y="104"/>
                    <a:pt x="104" y="134"/>
                    <a:pt x="68" y="134"/>
                  </a:cubicBezTo>
                  <a:cubicBezTo>
                    <a:pt x="31" y="135"/>
                    <a:pt x="0" y="105"/>
                    <a:pt x="0" y="67"/>
                  </a:cubicBezTo>
                  <a:cubicBezTo>
                    <a:pt x="0" y="30"/>
                    <a:pt x="29" y="0"/>
                    <a:pt x="67" y="0"/>
                  </a:cubicBezTo>
                  <a:cubicBezTo>
                    <a:pt x="104" y="0"/>
                    <a:pt x="135" y="31"/>
                    <a:pt x="134" y="6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8" name="Freeform 8">
              <a:extLst>
                <a:ext uri="{FF2B5EF4-FFF2-40B4-BE49-F238E27FC236}">
                  <a16:creationId xmlns:a16="http://schemas.microsoft.com/office/drawing/2014/main" id="{CF35AE69-37D8-4C3C-B9DC-BEF16DC4BF0F}"/>
                </a:ext>
              </a:extLst>
            </p:cNvPr>
            <p:cNvSpPr>
              <a:spLocks/>
            </p:cNvSpPr>
            <p:nvPr/>
          </p:nvSpPr>
          <p:spPr bwMode="auto">
            <a:xfrm>
              <a:off x="6032521" y="3556001"/>
              <a:ext cx="191676" cy="188913"/>
            </a:xfrm>
            <a:custGeom>
              <a:avLst/>
              <a:gdLst>
                <a:gd name="T0" fmla="*/ 1 w 135"/>
                <a:gd name="T1" fmla="*/ 67 h 134"/>
                <a:gd name="T2" fmla="*/ 68 w 135"/>
                <a:gd name="T3" fmla="*/ 0 h 134"/>
                <a:gd name="T4" fmla="*/ 135 w 135"/>
                <a:gd name="T5" fmla="*/ 67 h 134"/>
                <a:gd name="T6" fmla="*/ 68 w 135"/>
                <a:gd name="T7" fmla="*/ 134 h 134"/>
                <a:gd name="T8" fmla="*/ 1 w 135"/>
                <a:gd name="T9" fmla="*/ 67 h 134"/>
              </a:gdLst>
              <a:ahLst/>
              <a:cxnLst>
                <a:cxn ang="0">
                  <a:pos x="T0" y="T1"/>
                </a:cxn>
                <a:cxn ang="0">
                  <a:pos x="T2" y="T3"/>
                </a:cxn>
                <a:cxn ang="0">
                  <a:pos x="T4" y="T5"/>
                </a:cxn>
                <a:cxn ang="0">
                  <a:pos x="T6" y="T7"/>
                </a:cxn>
                <a:cxn ang="0">
                  <a:pos x="T8" y="T9"/>
                </a:cxn>
              </a:cxnLst>
              <a:rect l="0" t="0" r="r" b="b"/>
              <a:pathLst>
                <a:path w="135" h="134">
                  <a:moveTo>
                    <a:pt x="1" y="67"/>
                  </a:moveTo>
                  <a:cubicBezTo>
                    <a:pt x="0" y="31"/>
                    <a:pt x="30" y="0"/>
                    <a:pt x="68" y="0"/>
                  </a:cubicBezTo>
                  <a:cubicBezTo>
                    <a:pt x="105" y="0"/>
                    <a:pt x="135" y="30"/>
                    <a:pt x="135" y="67"/>
                  </a:cubicBezTo>
                  <a:cubicBezTo>
                    <a:pt x="135" y="105"/>
                    <a:pt x="104" y="134"/>
                    <a:pt x="68" y="134"/>
                  </a:cubicBezTo>
                  <a:cubicBezTo>
                    <a:pt x="31" y="134"/>
                    <a:pt x="0" y="104"/>
                    <a:pt x="1" y="6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9" name="Freeform 9">
              <a:extLst>
                <a:ext uri="{FF2B5EF4-FFF2-40B4-BE49-F238E27FC236}">
                  <a16:creationId xmlns:a16="http://schemas.microsoft.com/office/drawing/2014/main" id="{49FF067F-9A66-4B24-B9D2-74E2BCC42EB3}"/>
                </a:ext>
              </a:extLst>
            </p:cNvPr>
            <p:cNvSpPr>
              <a:spLocks/>
            </p:cNvSpPr>
            <p:nvPr/>
          </p:nvSpPr>
          <p:spPr bwMode="auto">
            <a:xfrm>
              <a:off x="6061271" y="3754438"/>
              <a:ext cx="226818" cy="179388"/>
            </a:xfrm>
            <a:custGeom>
              <a:avLst/>
              <a:gdLst>
                <a:gd name="T0" fmla="*/ 155 w 161"/>
                <a:gd name="T1" fmla="*/ 128 h 128"/>
                <a:gd name="T2" fmla="*/ 45 w 161"/>
                <a:gd name="T3" fmla="*/ 128 h 128"/>
                <a:gd name="T4" fmla="*/ 0 w 161"/>
                <a:gd name="T5" fmla="*/ 18 h 128"/>
                <a:gd name="T6" fmla="*/ 103 w 161"/>
                <a:gd name="T7" fmla="*/ 20 h 128"/>
                <a:gd name="T8" fmla="*/ 155 w 161"/>
                <a:gd name="T9" fmla="*/ 128 h 128"/>
              </a:gdLst>
              <a:ahLst/>
              <a:cxnLst>
                <a:cxn ang="0">
                  <a:pos x="T0" y="T1"/>
                </a:cxn>
                <a:cxn ang="0">
                  <a:pos x="T2" y="T3"/>
                </a:cxn>
                <a:cxn ang="0">
                  <a:pos x="T4" y="T5"/>
                </a:cxn>
                <a:cxn ang="0">
                  <a:pos x="T6" y="T7"/>
                </a:cxn>
                <a:cxn ang="0">
                  <a:pos x="T8" y="T9"/>
                </a:cxn>
              </a:cxnLst>
              <a:rect l="0" t="0" r="r" b="b"/>
              <a:pathLst>
                <a:path w="161" h="128">
                  <a:moveTo>
                    <a:pt x="155" y="128"/>
                  </a:moveTo>
                  <a:cubicBezTo>
                    <a:pt x="119" y="128"/>
                    <a:pt x="82" y="128"/>
                    <a:pt x="45" y="128"/>
                  </a:cubicBezTo>
                  <a:cubicBezTo>
                    <a:pt x="44" y="86"/>
                    <a:pt x="29" y="49"/>
                    <a:pt x="0" y="18"/>
                  </a:cubicBezTo>
                  <a:cubicBezTo>
                    <a:pt x="25" y="3"/>
                    <a:pt x="69" y="0"/>
                    <a:pt x="103" y="20"/>
                  </a:cubicBezTo>
                  <a:cubicBezTo>
                    <a:pt x="144" y="45"/>
                    <a:pt x="161" y="89"/>
                    <a:pt x="155" y="12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0" name="Freeform 10">
              <a:extLst>
                <a:ext uri="{FF2B5EF4-FFF2-40B4-BE49-F238E27FC236}">
                  <a16:creationId xmlns:a16="http://schemas.microsoft.com/office/drawing/2014/main" id="{1A1D50C1-44CB-46CF-9DFF-5868D563B9B4}"/>
                </a:ext>
              </a:extLst>
            </p:cNvPr>
            <p:cNvSpPr>
              <a:spLocks/>
            </p:cNvSpPr>
            <p:nvPr/>
          </p:nvSpPr>
          <p:spPr bwMode="auto">
            <a:xfrm>
              <a:off x="5511800" y="3754438"/>
              <a:ext cx="226818" cy="179388"/>
            </a:xfrm>
            <a:custGeom>
              <a:avLst/>
              <a:gdLst>
                <a:gd name="T0" fmla="*/ 6 w 161"/>
                <a:gd name="T1" fmla="*/ 128 h 128"/>
                <a:gd name="T2" fmla="*/ 116 w 161"/>
                <a:gd name="T3" fmla="*/ 128 h 128"/>
                <a:gd name="T4" fmla="*/ 161 w 161"/>
                <a:gd name="T5" fmla="*/ 18 h 128"/>
                <a:gd name="T6" fmla="*/ 58 w 161"/>
                <a:gd name="T7" fmla="*/ 20 h 128"/>
                <a:gd name="T8" fmla="*/ 6 w 161"/>
                <a:gd name="T9" fmla="*/ 128 h 128"/>
              </a:gdLst>
              <a:ahLst/>
              <a:cxnLst>
                <a:cxn ang="0">
                  <a:pos x="T0" y="T1"/>
                </a:cxn>
                <a:cxn ang="0">
                  <a:pos x="T2" y="T3"/>
                </a:cxn>
                <a:cxn ang="0">
                  <a:pos x="T4" y="T5"/>
                </a:cxn>
                <a:cxn ang="0">
                  <a:pos x="T6" y="T7"/>
                </a:cxn>
                <a:cxn ang="0">
                  <a:pos x="T8" y="T9"/>
                </a:cxn>
              </a:cxnLst>
              <a:rect l="0" t="0" r="r" b="b"/>
              <a:pathLst>
                <a:path w="161" h="128">
                  <a:moveTo>
                    <a:pt x="6" y="128"/>
                  </a:moveTo>
                  <a:cubicBezTo>
                    <a:pt x="42" y="128"/>
                    <a:pt x="79" y="128"/>
                    <a:pt x="116" y="128"/>
                  </a:cubicBezTo>
                  <a:cubicBezTo>
                    <a:pt x="117" y="86"/>
                    <a:pt x="132" y="49"/>
                    <a:pt x="161" y="18"/>
                  </a:cubicBezTo>
                  <a:cubicBezTo>
                    <a:pt x="136" y="3"/>
                    <a:pt x="92" y="0"/>
                    <a:pt x="58" y="20"/>
                  </a:cubicBezTo>
                  <a:cubicBezTo>
                    <a:pt x="17" y="45"/>
                    <a:pt x="0" y="89"/>
                    <a:pt x="6" y="12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grpSp>
      <p:sp>
        <p:nvSpPr>
          <p:cNvPr id="11" name="TextBox 10">
            <a:extLst>
              <a:ext uri="{FF2B5EF4-FFF2-40B4-BE49-F238E27FC236}">
                <a16:creationId xmlns:a16="http://schemas.microsoft.com/office/drawing/2014/main" id="{AC182F3E-B6EF-495B-A96D-C0F305856685}"/>
              </a:ext>
            </a:extLst>
          </p:cNvPr>
          <p:cNvSpPr txBox="1"/>
          <p:nvPr/>
        </p:nvSpPr>
        <p:spPr>
          <a:xfrm>
            <a:off x="7708490" y="4597630"/>
            <a:ext cx="3467513" cy="120032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altLang="en-US" sz="2400" b="0" i="0" u="none" strike="noStrike" kern="0" cap="none" spc="0" normalizeH="0" baseline="0" noProof="0" dirty="0">
                <a:ln>
                  <a:noFill/>
                </a:ln>
                <a:solidFill>
                  <a:srgbClr val="282F39"/>
                </a:solidFill>
                <a:effectLst/>
                <a:uLnTx/>
                <a:uFillTx/>
              </a:rPr>
              <a:t>Elles comprennent les </a:t>
            </a:r>
            <a:r>
              <a:rPr kumimoji="0" lang="fr-FR" altLang="en-US" sz="2400" b="1" i="0" u="none" strike="noStrike" kern="0" cap="none" spc="0" normalizeH="0" baseline="0" noProof="0" dirty="0">
                <a:ln>
                  <a:noFill/>
                </a:ln>
                <a:solidFill>
                  <a:srgbClr val="282F39"/>
                </a:solidFill>
                <a:effectLst/>
                <a:uLnTx/>
                <a:uFillTx/>
              </a:rPr>
              <a:t>bénéficiaires de l'aide </a:t>
            </a:r>
            <a:r>
              <a:rPr kumimoji="0" lang="fr-FR" altLang="en-US" sz="2400" b="0" i="0" u="none" strike="noStrike" kern="0" cap="none" spc="0" normalizeH="0" baseline="0" noProof="0" dirty="0">
                <a:ln>
                  <a:noFill/>
                </a:ln>
                <a:solidFill>
                  <a:srgbClr val="282F39"/>
                </a:solidFill>
                <a:effectLst/>
                <a:uLnTx/>
                <a:uFillTx/>
              </a:rPr>
              <a:t>et la </a:t>
            </a:r>
            <a:r>
              <a:rPr kumimoji="0" lang="fr-FR" altLang="en-US" sz="2400" b="1" i="0" u="none" strike="noStrike" kern="0" cap="none" spc="0" normalizeH="0" baseline="0" noProof="0" dirty="0">
                <a:ln>
                  <a:noFill/>
                </a:ln>
                <a:solidFill>
                  <a:srgbClr val="282F39"/>
                </a:solidFill>
                <a:effectLst/>
                <a:uLnTx/>
                <a:uFillTx/>
              </a:rPr>
              <a:t>population vulnérable</a:t>
            </a:r>
            <a:endParaRPr kumimoji="0" lang="en-GB" sz="2400" b="1" i="0" u="none" strike="noStrike" kern="0" cap="none" spc="0" normalizeH="0" baseline="0" noProof="0" dirty="0">
              <a:ln>
                <a:noFill/>
              </a:ln>
              <a:solidFill>
                <a:srgbClr val="282F39"/>
              </a:solidFill>
              <a:effectLst/>
              <a:uLnTx/>
              <a:uFillTx/>
              <a:latin typeface="Noto Sans" panose="020B0502040504020204" pitchFamily="34"/>
              <a:ea typeface="Noto Sans" panose="020B0502040504020204" pitchFamily="34"/>
              <a:cs typeface="Noto Sans" panose="020B0502040504020204" pitchFamily="34"/>
            </a:endParaRPr>
          </a:p>
        </p:txBody>
      </p:sp>
      <p:sp>
        <p:nvSpPr>
          <p:cNvPr id="12" name="Rectangle 11">
            <a:extLst>
              <a:ext uri="{FF2B5EF4-FFF2-40B4-BE49-F238E27FC236}">
                <a16:creationId xmlns:a16="http://schemas.microsoft.com/office/drawing/2014/main" id="{8B2F2213-BA2A-4951-B5CD-1CF9171317F1}"/>
              </a:ext>
            </a:extLst>
          </p:cNvPr>
          <p:cNvSpPr/>
          <p:nvPr/>
        </p:nvSpPr>
        <p:spPr>
          <a:xfrm>
            <a:off x="7688826" y="6279736"/>
            <a:ext cx="3529779" cy="72220"/>
          </a:xfrm>
          <a:prstGeom prst="rect">
            <a:avLst/>
          </a:prstGeom>
          <a:solidFill>
            <a:srgbClr val="FCB41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grpSp>
        <p:nvGrpSpPr>
          <p:cNvPr id="13" name="Group 12">
            <a:extLst>
              <a:ext uri="{FF2B5EF4-FFF2-40B4-BE49-F238E27FC236}">
                <a16:creationId xmlns:a16="http://schemas.microsoft.com/office/drawing/2014/main" id="{EC58263B-22FC-47E5-8733-90582F222C32}"/>
              </a:ext>
            </a:extLst>
          </p:cNvPr>
          <p:cNvGrpSpPr/>
          <p:nvPr/>
        </p:nvGrpSpPr>
        <p:grpSpPr>
          <a:xfrm>
            <a:off x="8128354" y="2202426"/>
            <a:ext cx="3090251" cy="1702659"/>
            <a:chOff x="5511800" y="3492501"/>
            <a:chExt cx="776289" cy="441325"/>
          </a:xfrm>
          <a:solidFill>
            <a:srgbClr val="FCB414"/>
          </a:solidFill>
        </p:grpSpPr>
        <p:sp>
          <p:nvSpPr>
            <p:cNvPr id="14" name="Freeform 5">
              <a:extLst>
                <a:ext uri="{FF2B5EF4-FFF2-40B4-BE49-F238E27FC236}">
                  <a16:creationId xmlns:a16="http://schemas.microsoft.com/office/drawing/2014/main" id="{D98F27EB-BDA7-4E1F-94E4-F4A979A507E1}"/>
                </a:ext>
              </a:extLst>
            </p:cNvPr>
            <p:cNvSpPr>
              <a:spLocks/>
            </p:cNvSpPr>
            <p:nvPr/>
          </p:nvSpPr>
          <p:spPr bwMode="auto">
            <a:xfrm>
              <a:off x="5709865" y="3732213"/>
              <a:ext cx="383352" cy="201613"/>
            </a:xfrm>
            <a:custGeom>
              <a:avLst/>
              <a:gdLst>
                <a:gd name="T0" fmla="*/ 0 w 270"/>
                <a:gd name="T1" fmla="*/ 143 h 143"/>
                <a:gd name="T2" fmla="*/ 61 w 270"/>
                <a:gd name="T3" fmla="*/ 31 h 143"/>
                <a:gd name="T4" fmla="*/ 206 w 270"/>
                <a:gd name="T5" fmla="*/ 30 h 143"/>
                <a:gd name="T6" fmla="*/ 270 w 270"/>
                <a:gd name="T7" fmla="*/ 143 h 143"/>
                <a:gd name="T8" fmla="*/ 0 w 270"/>
                <a:gd name="T9" fmla="*/ 143 h 143"/>
              </a:gdLst>
              <a:ahLst/>
              <a:cxnLst>
                <a:cxn ang="0">
                  <a:pos x="T0" y="T1"/>
                </a:cxn>
                <a:cxn ang="0">
                  <a:pos x="T2" y="T3"/>
                </a:cxn>
                <a:cxn ang="0">
                  <a:pos x="T4" y="T5"/>
                </a:cxn>
                <a:cxn ang="0">
                  <a:pos x="T6" y="T7"/>
                </a:cxn>
                <a:cxn ang="0">
                  <a:pos x="T8" y="T9"/>
                </a:cxn>
              </a:cxnLst>
              <a:rect l="0" t="0" r="r" b="b"/>
              <a:pathLst>
                <a:path w="270" h="143">
                  <a:moveTo>
                    <a:pt x="0" y="143"/>
                  </a:moveTo>
                  <a:cubicBezTo>
                    <a:pt x="2" y="96"/>
                    <a:pt x="21" y="57"/>
                    <a:pt x="61" y="31"/>
                  </a:cubicBezTo>
                  <a:cubicBezTo>
                    <a:pt x="108" y="1"/>
                    <a:pt x="158" y="0"/>
                    <a:pt x="206" y="30"/>
                  </a:cubicBezTo>
                  <a:cubicBezTo>
                    <a:pt x="248" y="55"/>
                    <a:pt x="268" y="94"/>
                    <a:pt x="270" y="143"/>
                  </a:cubicBezTo>
                  <a:cubicBezTo>
                    <a:pt x="180" y="143"/>
                    <a:pt x="90" y="143"/>
                    <a:pt x="0" y="143"/>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5" name="Freeform 6">
              <a:extLst>
                <a:ext uri="{FF2B5EF4-FFF2-40B4-BE49-F238E27FC236}">
                  <a16:creationId xmlns:a16="http://schemas.microsoft.com/office/drawing/2014/main" id="{04C07111-34A8-4F6A-80C4-3B0226C410E6}"/>
                </a:ext>
              </a:extLst>
            </p:cNvPr>
            <p:cNvSpPr>
              <a:spLocks/>
            </p:cNvSpPr>
            <p:nvPr/>
          </p:nvSpPr>
          <p:spPr bwMode="auto">
            <a:xfrm>
              <a:off x="5786536" y="3492501"/>
              <a:ext cx="226818" cy="220663"/>
            </a:xfrm>
            <a:custGeom>
              <a:avLst/>
              <a:gdLst>
                <a:gd name="T0" fmla="*/ 79 w 158"/>
                <a:gd name="T1" fmla="*/ 157 h 157"/>
                <a:gd name="T2" fmla="*/ 0 w 158"/>
                <a:gd name="T3" fmla="*/ 78 h 157"/>
                <a:gd name="T4" fmla="*/ 79 w 158"/>
                <a:gd name="T5" fmla="*/ 0 h 157"/>
                <a:gd name="T6" fmla="*/ 157 w 158"/>
                <a:gd name="T7" fmla="*/ 79 h 157"/>
                <a:gd name="T8" fmla="*/ 79 w 158"/>
                <a:gd name="T9" fmla="*/ 157 h 157"/>
              </a:gdLst>
              <a:ahLst/>
              <a:cxnLst>
                <a:cxn ang="0">
                  <a:pos x="T0" y="T1"/>
                </a:cxn>
                <a:cxn ang="0">
                  <a:pos x="T2" y="T3"/>
                </a:cxn>
                <a:cxn ang="0">
                  <a:pos x="T4" y="T5"/>
                </a:cxn>
                <a:cxn ang="0">
                  <a:pos x="T6" y="T7"/>
                </a:cxn>
                <a:cxn ang="0">
                  <a:pos x="T8" y="T9"/>
                </a:cxn>
              </a:cxnLst>
              <a:rect l="0" t="0" r="r" b="b"/>
              <a:pathLst>
                <a:path w="158" h="157">
                  <a:moveTo>
                    <a:pt x="79" y="157"/>
                  </a:moveTo>
                  <a:cubicBezTo>
                    <a:pt x="36" y="157"/>
                    <a:pt x="0" y="122"/>
                    <a:pt x="0" y="78"/>
                  </a:cubicBezTo>
                  <a:cubicBezTo>
                    <a:pt x="1" y="35"/>
                    <a:pt x="35" y="0"/>
                    <a:pt x="79" y="0"/>
                  </a:cubicBezTo>
                  <a:cubicBezTo>
                    <a:pt x="123" y="0"/>
                    <a:pt x="158" y="35"/>
                    <a:pt x="157" y="79"/>
                  </a:cubicBezTo>
                  <a:cubicBezTo>
                    <a:pt x="157" y="122"/>
                    <a:pt x="122" y="157"/>
                    <a:pt x="79" y="15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6" name="Freeform 7">
              <a:extLst>
                <a:ext uri="{FF2B5EF4-FFF2-40B4-BE49-F238E27FC236}">
                  <a16:creationId xmlns:a16="http://schemas.microsoft.com/office/drawing/2014/main" id="{13CE08E0-7F67-4B03-A65C-0D34C6B5DED4}"/>
                </a:ext>
              </a:extLst>
            </p:cNvPr>
            <p:cNvSpPr>
              <a:spLocks/>
            </p:cNvSpPr>
            <p:nvPr/>
          </p:nvSpPr>
          <p:spPr bwMode="auto">
            <a:xfrm>
              <a:off x="5575692" y="3556001"/>
              <a:ext cx="191676" cy="188913"/>
            </a:xfrm>
            <a:custGeom>
              <a:avLst/>
              <a:gdLst>
                <a:gd name="T0" fmla="*/ 134 w 135"/>
                <a:gd name="T1" fmla="*/ 67 h 135"/>
                <a:gd name="T2" fmla="*/ 68 w 135"/>
                <a:gd name="T3" fmla="*/ 134 h 135"/>
                <a:gd name="T4" fmla="*/ 0 w 135"/>
                <a:gd name="T5" fmla="*/ 67 h 135"/>
                <a:gd name="T6" fmla="*/ 67 w 135"/>
                <a:gd name="T7" fmla="*/ 0 h 135"/>
                <a:gd name="T8" fmla="*/ 134 w 135"/>
                <a:gd name="T9" fmla="*/ 67 h 135"/>
              </a:gdLst>
              <a:ahLst/>
              <a:cxnLst>
                <a:cxn ang="0">
                  <a:pos x="T0" y="T1"/>
                </a:cxn>
                <a:cxn ang="0">
                  <a:pos x="T2" y="T3"/>
                </a:cxn>
                <a:cxn ang="0">
                  <a:pos x="T4" y="T5"/>
                </a:cxn>
                <a:cxn ang="0">
                  <a:pos x="T6" y="T7"/>
                </a:cxn>
                <a:cxn ang="0">
                  <a:pos x="T8" y="T9"/>
                </a:cxn>
              </a:cxnLst>
              <a:rect l="0" t="0" r="r" b="b"/>
              <a:pathLst>
                <a:path w="135" h="135">
                  <a:moveTo>
                    <a:pt x="134" y="67"/>
                  </a:moveTo>
                  <a:cubicBezTo>
                    <a:pt x="135" y="104"/>
                    <a:pt x="104" y="134"/>
                    <a:pt x="68" y="134"/>
                  </a:cubicBezTo>
                  <a:cubicBezTo>
                    <a:pt x="31" y="135"/>
                    <a:pt x="0" y="105"/>
                    <a:pt x="0" y="67"/>
                  </a:cubicBezTo>
                  <a:cubicBezTo>
                    <a:pt x="0" y="30"/>
                    <a:pt x="29" y="0"/>
                    <a:pt x="67" y="0"/>
                  </a:cubicBezTo>
                  <a:cubicBezTo>
                    <a:pt x="104" y="0"/>
                    <a:pt x="135" y="31"/>
                    <a:pt x="134" y="6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7" name="Freeform 8">
              <a:extLst>
                <a:ext uri="{FF2B5EF4-FFF2-40B4-BE49-F238E27FC236}">
                  <a16:creationId xmlns:a16="http://schemas.microsoft.com/office/drawing/2014/main" id="{3BD3B125-0D8A-4B86-9745-430DF0F6754F}"/>
                </a:ext>
              </a:extLst>
            </p:cNvPr>
            <p:cNvSpPr>
              <a:spLocks/>
            </p:cNvSpPr>
            <p:nvPr/>
          </p:nvSpPr>
          <p:spPr bwMode="auto">
            <a:xfrm>
              <a:off x="6032521" y="3556001"/>
              <a:ext cx="191676" cy="188913"/>
            </a:xfrm>
            <a:custGeom>
              <a:avLst/>
              <a:gdLst>
                <a:gd name="T0" fmla="*/ 1 w 135"/>
                <a:gd name="T1" fmla="*/ 67 h 134"/>
                <a:gd name="T2" fmla="*/ 68 w 135"/>
                <a:gd name="T3" fmla="*/ 0 h 134"/>
                <a:gd name="T4" fmla="*/ 135 w 135"/>
                <a:gd name="T5" fmla="*/ 67 h 134"/>
                <a:gd name="T6" fmla="*/ 68 w 135"/>
                <a:gd name="T7" fmla="*/ 134 h 134"/>
                <a:gd name="T8" fmla="*/ 1 w 135"/>
                <a:gd name="T9" fmla="*/ 67 h 134"/>
              </a:gdLst>
              <a:ahLst/>
              <a:cxnLst>
                <a:cxn ang="0">
                  <a:pos x="T0" y="T1"/>
                </a:cxn>
                <a:cxn ang="0">
                  <a:pos x="T2" y="T3"/>
                </a:cxn>
                <a:cxn ang="0">
                  <a:pos x="T4" y="T5"/>
                </a:cxn>
                <a:cxn ang="0">
                  <a:pos x="T6" y="T7"/>
                </a:cxn>
                <a:cxn ang="0">
                  <a:pos x="T8" y="T9"/>
                </a:cxn>
              </a:cxnLst>
              <a:rect l="0" t="0" r="r" b="b"/>
              <a:pathLst>
                <a:path w="135" h="134">
                  <a:moveTo>
                    <a:pt x="1" y="67"/>
                  </a:moveTo>
                  <a:cubicBezTo>
                    <a:pt x="0" y="31"/>
                    <a:pt x="30" y="0"/>
                    <a:pt x="68" y="0"/>
                  </a:cubicBezTo>
                  <a:cubicBezTo>
                    <a:pt x="105" y="0"/>
                    <a:pt x="135" y="30"/>
                    <a:pt x="135" y="67"/>
                  </a:cubicBezTo>
                  <a:cubicBezTo>
                    <a:pt x="135" y="105"/>
                    <a:pt x="104" y="134"/>
                    <a:pt x="68" y="134"/>
                  </a:cubicBezTo>
                  <a:cubicBezTo>
                    <a:pt x="31" y="134"/>
                    <a:pt x="0" y="104"/>
                    <a:pt x="1" y="6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8" name="Freeform 9">
              <a:extLst>
                <a:ext uri="{FF2B5EF4-FFF2-40B4-BE49-F238E27FC236}">
                  <a16:creationId xmlns:a16="http://schemas.microsoft.com/office/drawing/2014/main" id="{A904B5FF-C508-4F2A-A2C4-FF492D85D46A}"/>
                </a:ext>
              </a:extLst>
            </p:cNvPr>
            <p:cNvSpPr>
              <a:spLocks/>
            </p:cNvSpPr>
            <p:nvPr/>
          </p:nvSpPr>
          <p:spPr bwMode="auto">
            <a:xfrm>
              <a:off x="6061271" y="3754438"/>
              <a:ext cx="226818" cy="179388"/>
            </a:xfrm>
            <a:custGeom>
              <a:avLst/>
              <a:gdLst>
                <a:gd name="T0" fmla="*/ 155 w 161"/>
                <a:gd name="T1" fmla="*/ 128 h 128"/>
                <a:gd name="T2" fmla="*/ 45 w 161"/>
                <a:gd name="T3" fmla="*/ 128 h 128"/>
                <a:gd name="T4" fmla="*/ 0 w 161"/>
                <a:gd name="T5" fmla="*/ 18 h 128"/>
                <a:gd name="T6" fmla="*/ 103 w 161"/>
                <a:gd name="T7" fmla="*/ 20 h 128"/>
                <a:gd name="T8" fmla="*/ 155 w 161"/>
                <a:gd name="T9" fmla="*/ 128 h 128"/>
              </a:gdLst>
              <a:ahLst/>
              <a:cxnLst>
                <a:cxn ang="0">
                  <a:pos x="T0" y="T1"/>
                </a:cxn>
                <a:cxn ang="0">
                  <a:pos x="T2" y="T3"/>
                </a:cxn>
                <a:cxn ang="0">
                  <a:pos x="T4" y="T5"/>
                </a:cxn>
                <a:cxn ang="0">
                  <a:pos x="T6" y="T7"/>
                </a:cxn>
                <a:cxn ang="0">
                  <a:pos x="T8" y="T9"/>
                </a:cxn>
              </a:cxnLst>
              <a:rect l="0" t="0" r="r" b="b"/>
              <a:pathLst>
                <a:path w="161" h="128">
                  <a:moveTo>
                    <a:pt x="155" y="128"/>
                  </a:moveTo>
                  <a:cubicBezTo>
                    <a:pt x="119" y="128"/>
                    <a:pt x="82" y="128"/>
                    <a:pt x="45" y="128"/>
                  </a:cubicBezTo>
                  <a:cubicBezTo>
                    <a:pt x="44" y="86"/>
                    <a:pt x="29" y="49"/>
                    <a:pt x="0" y="18"/>
                  </a:cubicBezTo>
                  <a:cubicBezTo>
                    <a:pt x="25" y="3"/>
                    <a:pt x="69" y="0"/>
                    <a:pt x="103" y="20"/>
                  </a:cubicBezTo>
                  <a:cubicBezTo>
                    <a:pt x="144" y="45"/>
                    <a:pt x="161" y="89"/>
                    <a:pt x="155" y="12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9" name="Freeform 10">
              <a:extLst>
                <a:ext uri="{FF2B5EF4-FFF2-40B4-BE49-F238E27FC236}">
                  <a16:creationId xmlns:a16="http://schemas.microsoft.com/office/drawing/2014/main" id="{77696314-7CE5-4D7D-9F75-3C5C5C2F0E7E}"/>
                </a:ext>
              </a:extLst>
            </p:cNvPr>
            <p:cNvSpPr>
              <a:spLocks/>
            </p:cNvSpPr>
            <p:nvPr/>
          </p:nvSpPr>
          <p:spPr bwMode="auto">
            <a:xfrm>
              <a:off x="5511800" y="3754438"/>
              <a:ext cx="226818" cy="179388"/>
            </a:xfrm>
            <a:custGeom>
              <a:avLst/>
              <a:gdLst>
                <a:gd name="T0" fmla="*/ 6 w 161"/>
                <a:gd name="T1" fmla="*/ 128 h 128"/>
                <a:gd name="T2" fmla="*/ 116 w 161"/>
                <a:gd name="T3" fmla="*/ 128 h 128"/>
                <a:gd name="T4" fmla="*/ 161 w 161"/>
                <a:gd name="T5" fmla="*/ 18 h 128"/>
                <a:gd name="T6" fmla="*/ 58 w 161"/>
                <a:gd name="T7" fmla="*/ 20 h 128"/>
                <a:gd name="T8" fmla="*/ 6 w 161"/>
                <a:gd name="T9" fmla="*/ 128 h 128"/>
              </a:gdLst>
              <a:ahLst/>
              <a:cxnLst>
                <a:cxn ang="0">
                  <a:pos x="T0" y="T1"/>
                </a:cxn>
                <a:cxn ang="0">
                  <a:pos x="T2" y="T3"/>
                </a:cxn>
                <a:cxn ang="0">
                  <a:pos x="T4" y="T5"/>
                </a:cxn>
                <a:cxn ang="0">
                  <a:pos x="T6" y="T7"/>
                </a:cxn>
                <a:cxn ang="0">
                  <a:pos x="T8" y="T9"/>
                </a:cxn>
              </a:cxnLst>
              <a:rect l="0" t="0" r="r" b="b"/>
              <a:pathLst>
                <a:path w="161" h="128">
                  <a:moveTo>
                    <a:pt x="6" y="128"/>
                  </a:moveTo>
                  <a:cubicBezTo>
                    <a:pt x="42" y="128"/>
                    <a:pt x="79" y="128"/>
                    <a:pt x="116" y="128"/>
                  </a:cubicBezTo>
                  <a:cubicBezTo>
                    <a:pt x="117" y="86"/>
                    <a:pt x="132" y="49"/>
                    <a:pt x="161" y="18"/>
                  </a:cubicBezTo>
                  <a:cubicBezTo>
                    <a:pt x="136" y="3"/>
                    <a:pt x="92" y="0"/>
                    <a:pt x="58" y="20"/>
                  </a:cubicBezTo>
                  <a:cubicBezTo>
                    <a:pt x="17" y="45"/>
                    <a:pt x="0" y="89"/>
                    <a:pt x="6" y="12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grpSp>
      <p:sp>
        <p:nvSpPr>
          <p:cNvPr id="20" name="Rectangle 19">
            <a:extLst>
              <a:ext uri="{FF2B5EF4-FFF2-40B4-BE49-F238E27FC236}">
                <a16:creationId xmlns:a16="http://schemas.microsoft.com/office/drawing/2014/main" id="{69F13014-76A9-4F79-9797-7B9745F3F453}"/>
              </a:ext>
            </a:extLst>
          </p:cNvPr>
          <p:cNvSpPr/>
          <p:nvPr/>
        </p:nvSpPr>
        <p:spPr>
          <a:xfrm>
            <a:off x="1060413" y="3320828"/>
            <a:ext cx="4679027" cy="2860588"/>
          </a:xfrm>
          <a:prstGeom prst="rect">
            <a:avLst/>
          </a:prstGeom>
          <a:solidFill>
            <a:srgbClr val="42AFB6">
              <a:alpha val="1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F28028D0-C3B1-4D4E-96F9-E4D0F274C786}"/>
              </a:ext>
            </a:extLst>
          </p:cNvPr>
          <p:cNvSpPr txBox="1"/>
          <p:nvPr/>
        </p:nvSpPr>
        <p:spPr>
          <a:xfrm>
            <a:off x="1060414" y="4014136"/>
            <a:ext cx="4679026" cy="230832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altLang="en-US" sz="2400" b="0" i="0" u="none" strike="noStrike" kern="0" cap="none" spc="0" normalizeH="0" baseline="0" noProof="0" dirty="0">
                <a:ln>
                  <a:noFill/>
                </a:ln>
                <a:solidFill>
                  <a:srgbClr val="282F39"/>
                </a:solidFill>
                <a:effectLst/>
                <a:uLnTx/>
                <a:uFillTx/>
              </a:rPr>
              <a:t>L’EAS implique un auteur qui est le </a:t>
            </a:r>
            <a:r>
              <a:rPr kumimoji="0" lang="fr-FR" altLang="en-US" sz="2400" b="1" i="0" u="none" strike="noStrike" kern="0" cap="none" spc="0" normalizeH="0" baseline="0" noProof="0" dirty="0">
                <a:ln>
                  <a:noFill/>
                </a:ln>
                <a:solidFill>
                  <a:srgbClr val="282F39"/>
                </a:solidFill>
                <a:effectLst/>
                <a:uLnTx/>
                <a:uFillTx/>
              </a:rPr>
              <a:t>personnel d’une organisation</a:t>
            </a:r>
            <a:r>
              <a:rPr kumimoji="0" lang="fr-FR" altLang="en-US" sz="2400" b="0" i="0" u="none" strike="noStrike" kern="0" cap="none" spc="0" normalizeH="0" baseline="0" noProof="0" dirty="0">
                <a:ln>
                  <a:noFill/>
                </a:ln>
                <a:solidFill>
                  <a:srgbClr val="282F39"/>
                </a:solidFill>
                <a:effectLst/>
                <a:uLnTx/>
                <a:uFillTx/>
              </a:rPr>
              <a:t>, le personnel des </a:t>
            </a:r>
            <a:r>
              <a:rPr kumimoji="0" lang="fr-FR" altLang="en-US" sz="2400" b="1" i="0" u="none" strike="noStrike" kern="0" cap="none" spc="0" normalizeH="0" baseline="0" noProof="0" dirty="0">
                <a:ln>
                  <a:noFill/>
                </a:ln>
                <a:solidFill>
                  <a:srgbClr val="282F39"/>
                </a:solidFill>
                <a:effectLst/>
                <a:uLnTx/>
                <a:uFillTx/>
              </a:rPr>
              <a:t>partenaires</a:t>
            </a:r>
            <a:r>
              <a:rPr kumimoji="0" lang="fr-FR" altLang="en-US" sz="2400" b="0" i="0" u="none" strike="noStrike" kern="0" cap="none" spc="0" normalizeH="0" baseline="0" noProof="0" dirty="0">
                <a:ln>
                  <a:noFill/>
                </a:ln>
                <a:solidFill>
                  <a:srgbClr val="282F39"/>
                </a:solidFill>
                <a:effectLst/>
                <a:uLnTx/>
                <a:uFillTx/>
              </a:rPr>
              <a:t>  et/ou associes, les f</a:t>
            </a:r>
            <a:r>
              <a:rPr kumimoji="0" lang="fr-FR" altLang="en-US" sz="2400" b="1" i="0" u="none" strike="noStrike" kern="0" cap="none" spc="0" normalizeH="0" baseline="0" noProof="0" dirty="0">
                <a:ln>
                  <a:noFill/>
                </a:ln>
                <a:solidFill>
                  <a:srgbClr val="282F39"/>
                </a:solidFill>
                <a:effectLst/>
                <a:uLnTx/>
                <a:uFillTx/>
              </a:rPr>
              <a:t>ournisseurs de services</a:t>
            </a:r>
            <a:r>
              <a:rPr kumimoji="0" lang="fr-FR" altLang="en-US" sz="2400" b="0" i="0" u="none" strike="noStrike" kern="0" cap="none" spc="0" normalizeH="0" baseline="0" noProof="0" dirty="0">
                <a:ln>
                  <a:noFill/>
                </a:ln>
                <a:solidFill>
                  <a:srgbClr val="282F39"/>
                </a:solidFill>
                <a:effectLst/>
                <a:uLnTx/>
                <a:uFillTx/>
              </a:rPr>
              <a:t> ou d'autres «</a:t>
            </a:r>
            <a:r>
              <a:rPr kumimoji="0" lang="fr-FR" altLang="en-US" sz="2400" b="1" i="0" u="none" strike="noStrike" kern="0" cap="none" spc="0" normalizeH="0" baseline="0" noProof="0" dirty="0">
                <a:ln>
                  <a:noFill/>
                </a:ln>
                <a:solidFill>
                  <a:srgbClr val="282F39"/>
                </a:solidFill>
                <a:effectLst/>
                <a:uLnTx/>
                <a:uFillTx/>
              </a:rPr>
              <a:t>travailleurs humanitaires</a:t>
            </a:r>
            <a:r>
              <a:rPr kumimoji="0" lang="fr-FR" altLang="en-US" sz="2400" b="0" i="0" u="none" strike="noStrike" kern="0" cap="none" spc="0" normalizeH="0" baseline="0" noProof="0" dirty="0">
                <a:ln>
                  <a:noFill/>
                </a:ln>
                <a:solidFill>
                  <a:srgbClr val="282F39"/>
                </a:solidFill>
                <a:effectLst/>
                <a:uLnTx/>
                <a:uFillTx/>
              </a:rPr>
              <a:t>». </a:t>
            </a:r>
          </a:p>
        </p:txBody>
      </p:sp>
      <p:sp>
        <p:nvSpPr>
          <p:cNvPr id="22" name="Rectangle 21">
            <a:extLst>
              <a:ext uri="{FF2B5EF4-FFF2-40B4-BE49-F238E27FC236}">
                <a16:creationId xmlns:a16="http://schemas.microsoft.com/office/drawing/2014/main" id="{1B3661A0-C9AA-484E-8C2C-03BF5DE880D3}"/>
              </a:ext>
            </a:extLst>
          </p:cNvPr>
          <p:cNvSpPr/>
          <p:nvPr/>
        </p:nvSpPr>
        <p:spPr>
          <a:xfrm>
            <a:off x="1060413" y="6220746"/>
            <a:ext cx="4679025" cy="82050"/>
          </a:xfrm>
          <a:prstGeom prst="rect">
            <a:avLst/>
          </a:prstGeom>
          <a:solidFill>
            <a:srgbClr val="42AFB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60E9F0D9-48E5-41F5-A9F8-B78976CF5F44}"/>
              </a:ext>
            </a:extLst>
          </p:cNvPr>
          <p:cNvSpPr txBox="1"/>
          <p:nvPr/>
        </p:nvSpPr>
        <p:spPr>
          <a:xfrm>
            <a:off x="8185489" y="4014136"/>
            <a:ext cx="2581657" cy="646331"/>
          </a:xfrm>
          <a:prstGeom prst="rect">
            <a:avLst/>
          </a:prstGeom>
          <a:noFill/>
        </p:spPr>
        <p:txBody>
          <a:bodyPr wrap="square" rtlCol="0">
            <a:spAutoFit/>
          </a:bodyPr>
          <a:lstStyle/>
          <a:p>
            <a:pPr algn="ctr">
              <a:defRPr/>
            </a:pPr>
            <a:r>
              <a:rPr lang="en-US" sz="3600" b="1" dirty="0" err="1">
                <a:solidFill>
                  <a:srgbClr val="282F39"/>
                </a:solidFill>
                <a:latin typeface="Noto Sans" panose="020B0502040504020204" pitchFamily="34"/>
                <a:ea typeface="Noto Sans" panose="020B0502040504020204" pitchFamily="34"/>
                <a:cs typeface="Noto Sans" panose="020B0502040504020204" pitchFamily="34"/>
              </a:rPr>
              <a:t>Victimes</a:t>
            </a:r>
            <a:r>
              <a:rPr lang="en-US" sz="3600" b="1" dirty="0">
                <a:solidFill>
                  <a:srgbClr val="282F39"/>
                </a:solidFill>
                <a:latin typeface="Noto Sans" panose="020B0502040504020204" pitchFamily="34"/>
                <a:ea typeface="Noto Sans" panose="020B0502040504020204" pitchFamily="34"/>
                <a:cs typeface="Noto Sans" panose="020B0502040504020204" pitchFamily="34"/>
              </a:rPr>
              <a:t> </a:t>
            </a:r>
            <a:endParaRPr lang="en-GB" sz="36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24" name="TextBox 23">
            <a:extLst>
              <a:ext uri="{FF2B5EF4-FFF2-40B4-BE49-F238E27FC236}">
                <a16:creationId xmlns:a16="http://schemas.microsoft.com/office/drawing/2014/main" id="{D1083102-2D4B-4760-A146-70847BF515A7}"/>
              </a:ext>
            </a:extLst>
          </p:cNvPr>
          <p:cNvSpPr txBox="1"/>
          <p:nvPr/>
        </p:nvSpPr>
        <p:spPr>
          <a:xfrm>
            <a:off x="1350914" y="3376880"/>
            <a:ext cx="4204311" cy="646331"/>
          </a:xfrm>
          <a:prstGeom prst="rect">
            <a:avLst/>
          </a:prstGeom>
          <a:noFill/>
        </p:spPr>
        <p:txBody>
          <a:bodyPr wrap="square" rtlCol="0">
            <a:spAutoFit/>
          </a:bodyPr>
          <a:lstStyle/>
          <a:p>
            <a:pPr algn="ctr">
              <a:defRPr/>
            </a:pPr>
            <a:r>
              <a:rPr lang="en-US" sz="3600" b="1" dirty="0">
                <a:solidFill>
                  <a:srgbClr val="282F39"/>
                </a:solidFill>
                <a:latin typeface="Noto Sans" panose="020B0502040504020204" pitchFamily="34"/>
                <a:ea typeface="Noto Sans" panose="020B0502040504020204" pitchFamily="34"/>
                <a:cs typeface="Noto Sans" panose="020B0502040504020204" pitchFamily="34"/>
              </a:rPr>
              <a:t>Auteurs </a:t>
            </a:r>
            <a:endParaRPr lang="en-GB" sz="3600" b="1" dirty="0">
              <a:solidFill>
                <a:srgbClr val="282F39"/>
              </a:solidFill>
              <a:latin typeface="Noto Sans" panose="020B0502040504020204" pitchFamily="34"/>
              <a:ea typeface="Noto Sans" panose="020B0502040504020204" pitchFamily="34"/>
              <a:cs typeface="Noto Sans" panose="020B0502040504020204" pitchFamily="34"/>
            </a:endParaRPr>
          </a:p>
        </p:txBody>
      </p:sp>
    </p:spTree>
    <p:extLst>
      <p:ext uri="{BB962C8B-B14F-4D97-AF65-F5344CB8AC3E}">
        <p14:creationId xmlns:p14="http://schemas.microsoft.com/office/powerpoint/2010/main" val="13888692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19497D0-5CCE-4310-B4C1-DBA752321C9E}"/>
              </a:ext>
            </a:extLst>
          </p:cNvPr>
          <p:cNvGrpSpPr/>
          <p:nvPr/>
        </p:nvGrpSpPr>
        <p:grpSpPr>
          <a:xfrm>
            <a:off x="0" y="5308152"/>
            <a:ext cx="4841769" cy="1549848"/>
            <a:chOff x="1111250" y="1946275"/>
            <a:chExt cx="3822700" cy="4510087"/>
          </a:xfrm>
        </p:grpSpPr>
        <p:sp>
          <p:nvSpPr>
            <p:cNvPr id="3" name="Freeform 5">
              <a:extLst>
                <a:ext uri="{FF2B5EF4-FFF2-40B4-BE49-F238E27FC236}">
                  <a16:creationId xmlns:a16="http://schemas.microsoft.com/office/drawing/2014/main" id="{A4D965AD-31B3-4A81-AEFF-B8880F4E0F1A}"/>
                </a:ext>
              </a:extLst>
            </p:cNvPr>
            <p:cNvSpPr>
              <a:spLocks/>
            </p:cNvSpPr>
            <p:nvPr/>
          </p:nvSpPr>
          <p:spPr bwMode="auto">
            <a:xfrm>
              <a:off x="1111250" y="2432050"/>
              <a:ext cx="3822700" cy="4024312"/>
            </a:xfrm>
            <a:custGeom>
              <a:avLst/>
              <a:gdLst>
                <a:gd name="T0" fmla="*/ 2255 w 2408"/>
                <a:gd name="T1" fmla="*/ 286 h 2535"/>
                <a:gd name="T2" fmla="*/ 2132 w 2408"/>
                <a:gd name="T3" fmla="*/ 384 h 2535"/>
                <a:gd name="T4" fmla="*/ 1920 w 2408"/>
                <a:gd name="T5" fmla="*/ 550 h 2535"/>
                <a:gd name="T6" fmla="*/ 1806 w 2408"/>
                <a:gd name="T7" fmla="*/ 823 h 2535"/>
                <a:gd name="T8" fmla="*/ 1471 w 2408"/>
                <a:gd name="T9" fmla="*/ 1196 h 2535"/>
                <a:gd name="T10" fmla="*/ 1020 w 2408"/>
                <a:gd name="T11" fmla="*/ 2535 h 2535"/>
                <a:gd name="T12" fmla="*/ 0 w 2408"/>
                <a:gd name="T13" fmla="*/ 2535 h 2535"/>
                <a:gd name="T14" fmla="*/ 0 w 2408"/>
                <a:gd name="T15" fmla="*/ 636 h 2535"/>
                <a:gd name="T16" fmla="*/ 0 w 2408"/>
                <a:gd name="T17" fmla="*/ 262 h 2535"/>
                <a:gd name="T18" fmla="*/ 2408 w 2408"/>
                <a:gd name="T19" fmla="*/ 0 h 2535"/>
                <a:gd name="T20" fmla="*/ 2255 w 2408"/>
                <a:gd name="T21" fmla="*/ 286 h 2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08" h="2535">
                  <a:moveTo>
                    <a:pt x="2255" y="286"/>
                  </a:moveTo>
                  <a:lnTo>
                    <a:pt x="2132" y="384"/>
                  </a:lnTo>
                  <a:lnTo>
                    <a:pt x="1920" y="550"/>
                  </a:lnTo>
                  <a:lnTo>
                    <a:pt x="1806" y="823"/>
                  </a:lnTo>
                  <a:lnTo>
                    <a:pt x="1471" y="1196"/>
                  </a:lnTo>
                  <a:lnTo>
                    <a:pt x="1020" y="2535"/>
                  </a:lnTo>
                  <a:lnTo>
                    <a:pt x="0" y="2535"/>
                  </a:lnTo>
                  <a:lnTo>
                    <a:pt x="0" y="636"/>
                  </a:lnTo>
                  <a:lnTo>
                    <a:pt x="0" y="262"/>
                  </a:lnTo>
                  <a:lnTo>
                    <a:pt x="2408" y="0"/>
                  </a:lnTo>
                  <a:lnTo>
                    <a:pt x="2255" y="286"/>
                  </a:lnTo>
                  <a:close/>
                </a:path>
              </a:pathLst>
            </a:custGeom>
            <a:solidFill>
              <a:srgbClr val="2C6D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4" name="Freeform 6">
              <a:extLst>
                <a:ext uri="{FF2B5EF4-FFF2-40B4-BE49-F238E27FC236}">
                  <a16:creationId xmlns:a16="http://schemas.microsoft.com/office/drawing/2014/main" id="{A3400CA0-934A-4EB0-B06D-ABBE6F1E1BBB}"/>
                </a:ext>
              </a:extLst>
            </p:cNvPr>
            <p:cNvSpPr>
              <a:spLocks/>
            </p:cNvSpPr>
            <p:nvPr/>
          </p:nvSpPr>
          <p:spPr bwMode="auto">
            <a:xfrm>
              <a:off x="1111250" y="1946275"/>
              <a:ext cx="3822700" cy="1114425"/>
            </a:xfrm>
            <a:custGeom>
              <a:avLst/>
              <a:gdLst>
                <a:gd name="T0" fmla="*/ 2408 w 2408"/>
                <a:gd name="T1" fmla="*/ 306 h 702"/>
                <a:gd name="T2" fmla="*/ 1711 w 2408"/>
                <a:gd name="T3" fmla="*/ 453 h 702"/>
                <a:gd name="T4" fmla="*/ 1444 w 2408"/>
                <a:gd name="T5" fmla="*/ 453 h 702"/>
                <a:gd name="T6" fmla="*/ 796 w 2408"/>
                <a:gd name="T7" fmla="*/ 553 h 702"/>
                <a:gd name="T8" fmla="*/ 493 w 2408"/>
                <a:gd name="T9" fmla="*/ 568 h 702"/>
                <a:gd name="T10" fmla="*/ 0 w 2408"/>
                <a:gd name="T11" fmla="*/ 702 h 702"/>
                <a:gd name="T12" fmla="*/ 0 w 2408"/>
                <a:gd name="T13" fmla="*/ 0 h 702"/>
                <a:gd name="T14" fmla="*/ 2352 w 2408"/>
                <a:gd name="T15" fmla="*/ 225 h 702"/>
                <a:gd name="T16" fmla="*/ 2408 w 2408"/>
                <a:gd name="T17" fmla="*/ 306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08" h="702">
                  <a:moveTo>
                    <a:pt x="2408" y="306"/>
                  </a:moveTo>
                  <a:lnTo>
                    <a:pt x="1711" y="453"/>
                  </a:lnTo>
                  <a:lnTo>
                    <a:pt x="1444" y="453"/>
                  </a:lnTo>
                  <a:lnTo>
                    <a:pt x="796" y="553"/>
                  </a:lnTo>
                  <a:lnTo>
                    <a:pt x="493" y="568"/>
                  </a:lnTo>
                  <a:lnTo>
                    <a:pt x="0" y="702"/>
                  </a:lnTo>
                  <a:lnTo>
                    <a:pt x="0" y="0"/>
                  </a:lnTo>
                  <a:lnTo>
                    <a:pt x="2352" y="225"/>
                  </a:lnTo>
                  <a:lnTo>
                    <a:pt x="2408" y="306"/>
                  </a:lnTo>
                  <a:close/>
                </a:path>
              </a:pathLst>
            </a:custGeom>
            <a:solidFill>
              <a:srgbClr val="42AF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sp>
          <p:nvSpPr>
            <p:cNvPr id="5" name="Freeform 7">
              <a:extLst>
                <a:ext uri="{FF2B5EF4-FFF2-40B4-BE49-F238E27FC236}">
                  <a16:creationId xmlns:a16="http://schemas.microsoft.com/office/drawing/2014/main" id="{497AD64E-00E5-420D-A8B8-A3770418525F}"/>
                </a:ext>
              </a:extLst>
            </p:cNvPr>
            <p:cNvSpPr>
              <a:spLocks/>
            </p:cNvSpPr>
            <p:nvPr/>
          </p:nvSpPr>
          <p:spPr bwMode="auto">
            <a:xfrm>
              <a:off x="1643063" y="2824163"/>
              <a:ext cx="731838" cy="3184525"/>
            </a:xfrm>
            <a:custGeom>
              <a:avLst/>
              <a:gdLst>
                <a:gd name="T0" fmla="*/ 0 w 461"/>
                <a:gd name="T1" fmla="*/ 2006 h 2006"/>
                <a:gd name="T2" fmla="*/ 158 w 461"/>
                <a:gd name="T3" fmla="*/ 15 h 2006"/>
                <a:gd name="T4" fmla="*/ 461 w 461"/>
                <a:gd name="T5" fmla="*/ 0 h 2006"/>
                <a:gd name="T6" fmla="*/ 0 w 461"/>
                <a:gd name="T7" fmla="*/ 2006 h 2006"/>
              </a:gdLst>
              <a:ahLst/>
              <a:cxnLst>
                <a:cxn ang="0">
                  <a:pos x="T0" y="T1"/>
                </a:cxn>
                <a:cxn ang="0">
                  <a:pos x="T2" y="T3"/>
                </a:cxn>
                <a:cxn ang="0">
                  <a:pos x="T4" y="T5"/>
                </a:cxn>
                <a:cxn ang="0">
                  <a:pos x="T6" y="T7"/>
                </a:cxn>
              </a:cxnLst>
              <a:rect l="0" t="0" r="r" b="b"/>
              <a:pathLst>
                <a:path w="461" h="2006">
                  <a:moveTo>
                    <a:pt x="0" y="2006"/>
                  </a:moveTo>
                  <a:lnTo>
                    <a:pt x="158" y="15"/>
                  </a:lnTo>
                  <a:lnTo>
                    <a:pt x="461" y="0"/>
                  </a:lnTo>
                  <a:lnTo>
                    <a:pt x="0" y="2006"/>
                  </a:lnTo>
                  <a:close/>
                </a:path>
              </a:pathLst>
            </a:custGeom>
            <a:solidFill>
              <a:srgbClr val="234C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6" name="Freeform 8">
              <a:extLst>
                <a:ext uri="{FF2B5EF4-FFF2-40B4-BE49-F238E27FC236}">
                  <a16:creationId xmlns:a16="http://schemas.microsoft.com/office/drawing/2014/main" id="{8776661B-E34A-46BD-9573-488B287D8380}"/>
                </a:ext>
              </a:extLst>
            </p:cNvPr>
            <p:cNvSpPr>
              <a:spLocks/>
            </p:cNvSpPr>
            <p:nvPr/>
          </p:nvSpPr>
          <p:spPr bwMode="auto">
            <a:xfrm>
              <a:off x="2963863" y="2665413"/>
              <a:ext cx="863600" cy="2046287"/>
            </a:xfrm>
            <a:custGeom>
              <a:avLst/>
              <a:gdLst>
                <a:gd name="T0" fmla="*/ 0 w 544"/>
                <a:gd name="T1" fmla="*/ 1289 h 1289"/>
                <a:gd name="T2" fmla="*/ 277 w 544"/>
                <a:gd name="T3" fmla="*/ 0 h 1289"/>
                <a:gd name="T4" fmla="*/ 544 w 544"/>
                <a:gd name="T5" fmla="*/ 0 h 1289"/>
                <a:gd name="T6" fmla="*/ 0 w 544"/>
                <a:gd name="T7" fmla="*/ 1289 h 1289"/>
              </a:gdLst>
              <a:ahLst/>
              <a:cxnLst>
                <a:cxn ang="0">
                  <a:pos x="T0" y="T1"/>
                </a:cxn>
                <a:cxn ang="0">
                  <a:pos x="T2" y="T3"/>
                </a:cxn>
                <a:cxn ang="0">
                  <a:pos x="T4" y="T5"/>
                </a:cxn>
                <a:cxn ang="0">
                  <a:pos x="T6" y="T7"/>
                </a:cxn>
              </a:cxnLst>
              <a:rect l="0" t="0" r="r" b="b"/>
              <a:pathLst>
                <a:path w="544" h="1289">
                  <a:moveTo>
                    <a:pt x="0" y="1289"/>
                  </a:moveTo>
                  <a:lnTo>
                    <a:pt x="277" y="0"/>
                  </a:lnTo>
                  <a:lnTo>
                    <a:pt x="544" y="0"/>
                  </a:lnTo>
                  <a:lnTo>
                    <a:pt x="0" y="1289"/>
                  </a:lnTo>
                  <a:close/>
                </a:path>
              </a:pathLst>
            </a:custGeom>
            <a:solidFill>
              <a:srgbClr val="234C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grpSp>
      <p:grpSp>
        <p:nvGrpSpPr>
          <p:cNvPr id="7" name="Group 6">
            <a:extLst>
              <a:ext uri="{FF2B5EF4-FFF2-40B4-BE49-F238E27FC236}">
                <a16:creationId xmlns:a16="http://schemas.microsoft.com/office/drawing/2014/main" id="{65E60DEA-9D6F-47F2-88E4-95D12B434C10}"/>
              </a:ext>
            </a:extLst>
          </p:cNvPr>
          <p:cNvGrpSpPr/>
          <p:nvPr/>
        </p:nvGrpSpPr>
        <p:grpSpPr>
          <a:xfrm flipH="1">
            <a:off x="7350228" y="5306546"/>
            <a:ext cx="4841769" cy="1551454"/>
            <a:chOff x="1111250" y="1946275"/>
            <a:chExt cx="3822700" cy="4510087"/>
          </a:xfrm>
        </p:grpSpPr>
        <p:sp>
          <p:nvSpPr>
            <p:cNvPr id="8" name="Freeform 5">
              <a:extLst>
                <a:ext uri="{FF2B5EF4-FFF2-40B4-BE49-F238E27FC236}">
                  <a16:creationId xmlns:a16="http://schemas.microsoft.com/office/drawing/2014/main" id="{8F8CDF01-6C53-4561-8537-70339425CFA8}"/>
                </a:ext>
              </a:extLst>
            </p:cNvPr>
            <p:cNvSpPr>
              <a:spLocks/>
            </p:cNvSpPr>
            <p:nvPr/>
          </p:nvSpPr>
          <p:spPr bwMode="auto">
            <a:xfrm>
              <a:off x="1111250" y="2432050"/>
              <a:ext cx="3822700" cy="4024312"/>
            </a:xfrm>
            <a:custGeom>
              <a:avLst/>
              <a:gdLst>
                <a:gd name="T0" fmla="*/ 2255 w 2408"/>
                <a:gd name="T1" fmla="*/ 286 h 2535"/>
                <a:gd name="T2" fmla="*/ 2132 w 2408"/>
                <a:gd name="T3" fmla="*/ 384 h 2535"/>
                <a:gd name="T4" fmla="*/ 1920 w 2408"/>
                <a:gd name="T5" fmla="*/ 550 h 2535"/>
                <a:gd name="T6" fmla="*/ 1806 w 2408"/>
                <a:gd name="T7" fmla="*/ 823 h 2535"/>
                <a:gd name="T8" fmla="*/ 1471 w 2408"/>
                <a:gd name="T9" fmla="*/ 1196 h 2535"/>
                <a:gd name="T10" fmla="*/ 1020 w 2408"/>
                <a:gd name="T11" fmla="*/ 2535 h 2535"/>
                <a:gd name="T12" fmla="*/ 0 w 2408"/>
                <a:gd name="T13" fmla="*/ 2535 h 2535"/>
                <a:gd name="T14" fmla="*/ 0 w 2408"/>
                <a:gd name="T15" fmla="*/ 636 h 2535"/>
                <a:gd name="T16" fmla="*/ 0 w 2408"/>
                <a:gd name="T17" fmla="*/ 262 h 2535"/>
                <a:gd name="T18" fmla="*/ 2408 w 2408"/>
                <a:gd name="T19" fmla="*/ 0 h 2535"/>
                <a:gd name="T20" fmla="*/ 2255 w 2408"/>
                <a:gd name="T21" fmla="*/ 286 h 2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08" h="2535">
                  <a:moveTo>
                    <a:pt x="2255" y="286"/>
                  </a:moveTo>
                  <a:lnTo>
                    <a:pt x="2132" y="384"/>
                  </a:lnTo>
                  <a:lnTo>
                    <a:pt x="1920" y="550"/>
                  </a:lnTo>
                  <a:lnTo>
                    <a:pt x="1806" y="823"/>
                  </a:lnTo>
                  <a:lnTo>
                    <a:pt x="1471" y="1196"/>
                  </a:lnTo>
                  <a:lnTo>
                    <a:pt x="1020" y="2535"/>
                  </a:lnTo>
                  <a:lnTo>
                    <a:pt x="0" y="2535"/>
                  </a:lnTo>
                  <a:lnTo>
                    <a:pt x="0" y="636"/>
                  </a:lnTo>
                  <a:lnTo>
                    <a:pt x="0" y="262"/>
                  </a:lnTo>
                  <a:lnTo>
                    <a:pt x="2408" y="0"/>
                  </a:lnTo>
                  <a:lnTo>
                    <a:pt x="2255" y="286"/>
                  </a:lnTo>
                  <a:close/>
                </a:path>
              </a:pathLst>
            </a:custGeom>
            <a:solidFill>
              <a:srgbClr val="2C6D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9" name="Freeform 6">
              <a:extLst>
                <a:ext uri="{FF2B5EF4-FFF2-40B4-BE49-F238E27FC236}">
                  <a16:creationId xmlns:a16="http://schemas.microsoft.com/office/drawing/2014/main" id="{BCC3E664-65FC-4B8D-8319-95BCAAFB1690}"/>
                </a:ext>
              </a:extLst>
            </p:cNvPr>
            <p:cNvSpPr>
              <a:spLocks/>
            </p:cNvSpPr>
            <p:nvPr/>
          </p:nvSpPr>
          <p:spPr bwMode="auto">
            <a:xfrm>
              <a:off x="1111250" y="1946275"/>
              <a:ext cx="3822700" cy="1114425"/>
            </a:xfrm>
            <a:custGeom>
              <a:avLst/>
              <a:gdLst>
                <a:gd name="T0" fmla="*/ 2408 w 2408"/>
                <a:gd name="T1" fmla="*/ 306 h 702"/>
                <a:gd name="T2" fmla="*/ 1711 w 2408"/>
                <a:gd name="T3" fmla="*/ 453 h 702"/>
                <a:gd name="T4" fmla="*/ 1444 w 2408"/>
                <a:gd name="T5" fmla="*/ 453 h 702"/>
                <a:gd name="T6" fmla="*/ 796 w 2408"/>
                <a:gd name="T7" fmla="*/ 553 h 702"/>
                <a:gd name="T8" fmla="*/ 493 w 2408"/>
                <a:gd name="T9" fmla="*/ 568 h 702"/>
                <a:gd name="T10" fmla="*/ 0 w 2408"/>
                <a:gd name="T11" fmla="*/ 702 h 702"/>
                <a:gd name="T12" fmla="*/ 0 w 2408"/>
                <a:gd name="T13" fmla="*/ 0 h 702"/>
                <a:gd name="T14" fmla="*/ 2352 w 2408"/>
                <a:gd name="T15" fmla="*/ 225 h 702"/>
                <a:gd name="T16" fmla="*/ 2408 w 2408"/>
                <a:gd name="T17" fmla="*/ 306 h 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08" h="702">
                  <a:moveTo>
                    <a:pt x="2408" y="306"/>
                  </a:moveTo>
                  <a:lnTo>
                    <a:pt x="1711" y="453"/>
                  </a:lnTo>
                  <a:lnTo>
                    <a:pt x="1444" y="453"/>
                  </a:lnTo>
                  <a:lnTo>
                    <a:pt x="796" y="553"/>
                  </a:lnTo>
                  <a:lnTo>
                    <a:pt x="493" y="568"/>
                  </a:lnTo>
                  <a:lnTo>
                    <a:pt x="0" y="702"/>
                  </a:lnTo>
                  <a:lnTo>
                    <a:pt x="0" y="0"/>
                  </a:lnTo>
                  <a:lnTo>
                    <a:pt x="2352" y="225"/>
                  </a:lnTo>
                  <a:lnTo>
                    <a:pt x="2408" y="306"/>
                  </a:lnTo>
                  <a:close/>
                </a:path>
              </a:pathLst>
            </a:custGeom>
            <a:solidFill>
              <a:srgbClr val="42AF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sp>
          <p:nvSpPr>
            <p:cNvPr id="10" name="Freeform 7">
              <a:extLst>
                <a:ext uri="{FF2B5EF4-FFF2-40B4-BE49-F238E27FC236}">
                  <a16:creationId xmlns:a16="http://schemas.microsoft.com/office/drawing/2014/main" id="{F9784839-FA1E-45B9-AD57-7E0B3F2CDB5B}"/>
                </a:ext>
              </a:extLst>
            </p:cNvPr>
            <p:cNvSpPr>
              <a:spLocks/>
            </p:cNvSpPr>
            <p:nvPr/>
          </p:nvSpPr>
          <p:spPr bwMode="auto">
            <a:xfrm>
              <a:off x="1643063" y="2824163"/>
              <a:ext cx="731838" cy="3184525"/>
            </a:xfrm>
            <a:custGeom>
              <a:avLst/>
              <a:gdLst>
                <a:gd name="T0" fmla="*/ 0 w 461"/>
                <a:gd name="T1" fmla="*/ 2006 h 2006"/>
                <a:gd name="T2" fmla="*/ 158 w 461"/>
                <a:gd name="T3" fmla="*/ 15 h 2006"/>
                <a:gd name="T4" fmla="*/ 461 w 461"/>
                <a:gd name="T5" fmla="*/ 0 h 2006"/>
                <a:gd name="T6" fmla="*/ 0 w 461"/>
                <a:gd name="T7" fmla="*/ 2006 h 2006"/>
              </a:gdLst>
              <a:ahLst/>
              <a:cxnLst>
                <a:cxn ang="0">
                  <a:pos x="T0" y="T1"/>
                </a:cxn>
                <a:cxn ang="0">
                  <a:pos x="T2" y="T3"/>
                </a:cxn>
                <a:cxn ang="0">
                  <a:pos x="T4" y="T5"/>
                </a:cxn>
                <a:cxn ang="0">
                  <a:pos x="T6" y="T7"/>
                </a:cxn>
              </a:cxnLst>
              <a:rect l="0" t="0" r="r" b="b"/>
              <a:pathLst>
                <a:path w="461" h="2006">
                  <a:moveTo>
                    <a:pt x="0" y="2006"/>
                  </a:moveTo>
                  <a:lnTo>
                    <a:pt x="158" y="15"/>
                  </a:lnTo>
                  <a:lnTo>
                    <a:pt x="461" y="0"/>
                  </a:lnTo>
                  <a:lnTo>
                    <a:pt x="0" y="2006"/>
                  </a:lnTo>
                  <a:close/>
                </a:path>
              </a:pathLst>
            </a:custGeom>
            <a:solidFill>
              <a:srgbClr val="234C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1" name="Freeform 8">
              <a:extLst>
                <a:ext uri="{FF2B5EF4-FFF2-40B4-BE49-F238E27FC236}">
                  <a16:creationId xmlns:a16="http://schemas.microsoft.com/office/drawing/2014/main" id="{E7C02DC5-97A7-40B8-A344-4A1C9A06A2C3}"/>
                </a:ext>
              </a:extLst>
            </p:cNvPr>
            <p:cNvSpPr>
              <a:spLocks/>
            </p:cNvSpPr>
            <p:nvPr/>
          </p:nvSpPr>
          <p:spPr bwMode="auto">
            <a:xfrm>
              <a:off x="2963863" y="2665413"/>
              <a:ext cx="863600" cy="2046287"/>
            </a:xfrm>
            <a:custGeom>
              <a:avLst/>
              <a:gdLst>
                <a:gd name="T0" fmla="*/ 0 w 544"/>
                <a:gd name="T1" fmla="*/ 1289 h 1289"/>
                <a:gd name="T2" fmla="*/ 277 w 544"/>
                <a:gd name="T3" fmla="*/ 0 h 1289"/>
                <a:gd name="T4" fmla="*/ 544 w 544"/>
                <a:gd name="T5" fmla="*/ 0 h 1289"/>
                <a:gd name="T6" fmla="*/ 0 w 544"/>
                <a:gd name="T7" fmla="*/ 1289 h 1289"/>
              </a:gdLst>
              <a:ahLst/>
              <a:cxnLst>
                <a:cxn ang="0">
                  <a:pos x="T0" y="T1"/>
                </a:cxn>
                <a:cxn ang="0">
                  <a:pos x="T2" y="T3"/>
                </a:cxn>
                <a:cxn ang="0">
                  <a:pos x="T4" y="T5"/>
                </a:cxn>
                <a:cxn ang="0">
                  <a:pos x="T6" y="T7"/>
                </a:cxn>
              </a:cxnLst>
              <a:rect l="0" t="0" r="r" b="b"/>
              <a:pathLst>
                <a:path w="544" h="1289">
                  <a:moveTo>
                    <a:pt x="0" y="1289"/>
                  </a:moveTo>
                  <a:lnTo>
                    <a:pt x="277" y="0"/>
                  </a:lnTo>
                  <a:lnTo>
                    <a:pt x="544" y="0"/>
                  </a:lnTo>
                  <a:lnTo>
                    <a:pt x="0" y="1289"/>
                  </a:lnTo>
                  <a:close/>
                </a:path>
              </a:pathLst>
            </a:custGeom>
            <a:solidFill>
              <a:srgbClr val="234C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grpSp>
      <p:sp>
        <p:nvSpPr>
          <p:cNvPr id="12" name="TextBox 11">
            <a:extLst>
              <a:ext uri="{FF2B5EF4-FFF2-40B4-BE49-F238E27FC236}">
                <a16:creationId xmlns:a16="http://schemas.microsoft.com/office/drawing/2014/main" id="{65318C06-D3B1-4794-87DA-BB92AB11D6D2}"/>
              </a:ext>
            </a:extLst>
          </p:cNvPr>
          <p:cNvSpPr txBox="1"/>
          <p:nvPr/>
        </p:nvSpPr>
        <p:spPr>
          <a:xfrm>
            <a:off x="646593" y="362104"/>
            <a:ext cx="11177107" cy="861774"/>
          </a:xfrm>
          <a:prstGeom prst="rect">
            <a:avLst/>
          </a:prstGeom>
          <a:noFill/>
        </p:spPr>
        <p:txBody>
          <a:bodyPr wrap="square" rtlCol="0">
            <a:spAutoFit/>
          </a:bodyPr>
          <a:lstStyle/>
          <a:p>
            <a:pPr>
              <a:defRPr/>
            </a:pPr>
            <a:r>
              <a:rPr lang="en-US" sz="5000" b="1" dirty="0" err="1">
                <a:solidFill>
                  <a:srgbClr val="282F39"/>
                </a:solidFill>
                <a:latin typeface="Noto Sans" panose="020B0502040504020204"/>
              </a:rPr>
              <a:t>Vulnerabilite</a:t>
            </a:r>
            <a:r>
              <a:rPr lang="en-US" sz="5000" b="1" dirty="0">
                <a:solidFill>
                  <a:srgbClr val="282F39"/>
                </a:solidFill>
                <a:latin typeface="Noto Sans" panose="020B0502040504020204"/>
              </a:rPr>
              <a:t> du </a:t>
            </a:r>
            <a:r>
              <a:rPr lang="en-US" sz="5000" b="1" dirty="0" err="1">
                <a:solidFill>
                  <a:srgbClr val="282F39"/>
                </a:solidFill>
                <a:latin typeface="Noto Sans" panose="020B0502040504020204"/>
              </a:rPr>
              <a:t>beneficiaire</a:t>
            </a:r>
            <a:r>
              <a:rPr lang="en-US" sz="5000" b="1" dirty="0">
                <a:solidFill>
                  <a:srgbClr val="282F39"/>
                </a:solidFill>
                <a:latin typeface="Noto Sans" panose="020B0502040504020204"/>
              </a:rPr>
              <a:t> a </a:t>
            </a:r>
            <a:r>
              <a:rPr lang="en-US" sz="5000" b="1" dirty="0" err="1">
                <a:solidFill>
                  <a:srgbClr val="282F39"/>
                </a:solidFill>
                <a:latin typeface="Noto Sans" panose="020B0502040504020204"/>
              </a:rPr>
              <a:t>l’EAS</a:t>
            </a:r>
            <a:endParaRPr lang="en-US" sz="5000" b="1" dirty="0">
              <a:solidFill>
                <a:srgbClr val="282F39"/>
              </a:solidFill>
              <a:latin typeface="Noto Sans" panose="020B0502040504020204"/>
            </a:endParaRPr>
          </a:p>
        </p:txBody>
      </p:sp>
      <p:sp>
        <p:nvSpPr>
          <p:cNvPr id="13" name="Freeform: Shape 12">
            <a:extLst>
              <a:ext uri="{FF2B5EF4-FFF2-40B4-BE49-F238E27FC236}">
                <a16:creationId xmlns:a16="http://schemas.microsoft.com/office/drawing/2014/main" id="{D94D63AD-7B3A-4885-A8F5-F48BD85FE3D6}"/>
              </a:ext>
            </a:extLst>
          </p:cNvPr>
          <p:cNvSpPr/>
          <p:nvPr/>
        </p:nvSpPr>
        <p:spPr>
          <a:xfrm rot="10800000">
            <a:off x="4114799" y="5015083"/>
            <a:ext cx="3840945" cy="131180"/>
          </a:xfrm>
          <a:custGeom>
            <a:avLst/>
            <a:gdLst>
              <a:gd name="connsiteX0" fmla="*/ 0 w 3738398"/>
              <a:gd name="connsiteY0" fmla="*/ 686539 h 842070"/>
              <a:gd name="connsiteX1" fmla="*/ 1771650 w 3738398"/>
              <a:gd name="connsiteY1" fmla="*/ 739 h 842070"/>
              <a:gd name="connsiteX2" fmla="*/ 3556000 w 3738398"/>
              <a:gd name="connsiteY2" fmla="*/ 800839 h 842070"/>
              <a:gd name="connsiteX3" fmla="*/ 3587750 w 3738398"/>
              <a:gd name="connsiteY3" fmla="*/ 654789 h 842070"/>
              <a:gd name="connsiteX0" fmla="*/ 0 w 3727583"/>
              <a:gd name="connsiteY0" fmla="*/ 749931 h 910021"/>
              <a:gd name="connsiteX1" fmla="*/ 1930400 w 3727583"/>
              <a:gd name="connsiteY1" fmla="*/ 631 h 910021"/>
              <a:gd name="connsiteX2" fmla="*/ 3556000 w 3727583"/>
              <a:gd name="connsiteY2" fmla="*/ 864231 h 910021"/>
              <a:gd name="connsiteX3" fmla="*/ 3587750 w 3727583"/>
              <a:gd name="connsiteY3" fmla="*/ 718181 h 910021"/>
              <a:gd name="connsiteX0" fmla="*/ 0 w 3556000"/>
              <a:gd name="connsiteY0" fmla="*/ 749931 h 864231"/>
              <a:gd name="connsiteX1" fmla="*/ 1930400 w 3556000"/>
              <a:gd name="connsiteY1" fmla="*/ 631 h 864231"/>
              <a:gd name="connsiteX2" fmla="*/ 3556000 w 3556000"/>
              <a:gd name="connsiteY2" fmla="*/ 864231 h 864231"/>
              <a:gd name="connsiteX0" fmla="*/ 0 w 3549650"/>
              <a:gd name="connsiteY0" fmla="*/ 749431 h 800231"/>
              <a:gd name="connsiteX1" fmla="*/ 1930400 w 3549650"/>
              <a:gd name="connsiteY1" fmla="*/ 131 h 800231"/>
              <a:gd name="connsiteX2" fmla="*/ 3549650 w 3549650"/>
              <a:gd name="connsiteY2" fmla="*/ 800231 h 800231"/>
              <a:gd name="connsiteX0" fmla="*/ 0 w 3549650"/>
              <a:gd name="connsiteY0" fmla="*/ 749431 h 800231"/>
              <a:gd name="connsiteX1" fmla="*/ 1930400 w 3549650"/>
              <a:gd name="connsiteY1" fmla="*/ 131 h 800231"/>
              <a:gd name="connsiteX2" fmla="*/ 3549650 w 3549650"/>
              <a:gd name="connsiteY2" fmla="*/ 800231 h 800231"/>
              <a:gd name="connsiteX0" fmla="*/ 0 w 3549650"/>
              <a:gd name="connsiteY0" fmla="*/ 749740 h 800540"/>
              <a:gd name="connsiteX1" fmla="*/ 1930400 w 3549650"/>
              <a:gd name="connsiteY1" fmla="*/ 440 h 800540"/>
              <a:gd name="connsiteX2" fmla="*/ 3549650 w 3549650"/>
              <a:gd name="connsiteY2" fmla="*/ 800540 h 800540"/>
              <a:gd name="connsiteX0" fmla="*/ 0 w 3555706"/>
              <a:gd name="connsiteY0" fmla="*/ 749302 h 751657"/>
              <a:gd name="connsiteX1" fmla="*/ 1930400 w 3555706"/>
              <a:gd name="connsiteY1" fmla="*/ 2 h 751657"/>
              <a:gd name="connsiteX2" fmla="*/ 3555706 w 3555706"/>
              <a:gd name="connsiteY2" fmla="*/ 751657 h 751657"/>
              <a:gd name="connsiteX0" fmla="*/ 0 w 3555706"/>
              <a:gd name="connsiteY0" fmla="*/ 757768 h 760123"/>
              <a:gd name="connsiteX1" fmla="*/ 1835150 w 3555706"/>
              <a:gd name="connsiteY1" fmla="*/ 1 h 760123"/>
              <a:gd name="connsiteX2" fmla="*/ 3555706 w 3555706"/>
              <a:gd name="connsiteY2" fmla="*/ 760123 h 760123"/>
            </a:gdLst>
            <a:ahLst/>
            <a:cxnLst>
              <a:cxn ang="0">
                <a:pos x="connsiteX0" y="connsiteY0"/>
              </a:cxn>
              <a:cxn ang="0">
                <a:pos x="connsiteX1" y="connsiteY1"/>
              </a:cxn>
              <a:cxn ang="0">
                <a:pos x="connsiteX2" y="connsiteY2"/>
              </a:cxn>
            </a:cxnLst>
            <a:rect l="l" t="t" r="r" b="b"/>
            <a:pathLst>
              <a:path w="3555706" h="760123">
                <a:moveTo>
                  <a:pt x="0" y="757768"/>
                </a:moveTo>
                <a:cubicBezTo>
                  <a:pt x="719687" y="108617"/>
                  <a:pt x="1242532" y="-391"/>
                  <a:pt x="1835150" y="1"/>
                </a:cubicBezTo>
                <a:cubicBezTo>
                  <a:pt x="2427768" y="394"/>
                  <a:pt x="3082673" y="274166"/>
                  <a:pt x="3555706" y="760123"/>
                </a:cubicBezTo>
              </a:path>
            </a:pathLst>
          </a:custGeom>
          <a:noFill/>
          <a:ln w="44450" cap="flat" cmpd="sng" algn="ctr">
            <a:solidFill>
              <a:srgbClr val="FCB414"/>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
        <p:nvSpPr>
          <p:cNvPr id="14" name="Rectangle: Rounded Corners 13">
            <a:extLst>
              <a:ext uri="{FF2B5EF4-FFF2-40B4-BE49-F238E27FC236}">
                <a16:creationId xmlns:a16="http://schemas.microsoft.com/office/drawing/2014/main" id="{7173A749-F92F-4BA9-99DC-F91ED5C7609B}"/>
              </a:ext>
            </a:extLst>
          </p:cNvPr>
          <p:cNvSpPr/>
          <p:nvPr/>
        </p:nvSpPr>
        <p:spPr>
          <a:xfrm>
            <a:off x="3959755" y="4871607"/>
            <a:ext cx="169333" cy="558800"/>
          </a:xfrm>
          <a:prstGeom prst="roundRect">
            <a:avLst>
              <a:gd name="adj" fmla="val 35417"/>
            </a:avLst>
          </a:prstGeom>
          <a:solidFill>
            <a:srgbClr val="FCB414">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5" name="Rectangle: Rounded Corners 14">
            <a:extLst>
              <a:ext uri="{FF2B5EF4-FFF2-40B4-BE49-F238E27FC236}">
                <a16:creationId xmlns:a16="http://schemas.microsoft.com/office/drawing/2014/main" id="{8C22A6B5-DBC1-4671-BAAD-14346B47706C}"/>
              </a:ext>
            </a:extLst>
          </p:cNvPr>
          <p:cNvSpPr/>
          <p:nvPr/>
        </p:nvSpPr>
        <p:spPr>
          <a:xfrm>
            <a:off x="7917075" y="4871607"/>
            <a:ext cx="169333" cy="558800"/>
          </a:xfrm>
          <a:prstGeom prst="roundRect">
            <a:avLst>
              <a:gd name="adj" fmla="val 35417"/>
            </a:avLst>
          </a:prstGeom>
          <a:solidFill>
            <a:srgbClr val="FCB414">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grpSp>
        <p:nvGrpSpPr>
          <p:cNvPr id="16" name="Group 15">
            <a:extLst>
              <a:ext uri="{FF2B5EF4-FFF2-40B4-BE49-F238E27FC236}">
                <a16:creationId xmlns:a16="http://schemas.microsoft.com/office/drawing/2014/main" id="{F282B7D1-A9B6-47A4-99AA-015966F08133}"/>
              </a:ext>
            </a:extLst>
          </p:cNvPr>
          <p:cNvGrpSpPr/>
          <p:nvPr/>
        </p:nvGrpSpPr>
        <p:grpSpPr>
          <a:xfrm>
            <a:off x="5431577" y="3470885"/>
            <a:ext cx="1549329" cy="1665906"/>
            <a:chOff x="4521578" y="640110"/>
            <a:chExt cx="2241910" cy="2865134"/>
          </a:xfrm>
          <a:solidFill>
            <a:srgbClr val="282F39"/>
          </a:solidFill>
        </p:grpSpPr>
        <p:sp>
          <p:nvSpPr>
            <p:cNvPr id="17" name="Oval 9">
              <a:extLst>
                <a:ext uri="{FF2B5EF4-FFF2-40B4-BE49-F238E27FC236}">
                  <a16:creationId xmlns:a16="http://schemas.microsoft.com/office/drawing/2014/main" id="{7454F4A0-F2B8-42FB-8A76-BCCBDECFE390}"/>
                </a:ext>
              </a:extLst>
            </p:cNvPr>
            <p:cNvSpPr>
              <a:spLocks noChangeArrowheads="1"/>
            </p:cNvSpPr>
            <p:nvPr/>
          </p:nvSpPr>
          <p:spPr bwMode="auto">
            <a:xfrm>
              <a:off x="5456921" y="640110"/>
              <a:ext cx="521189" cy="51988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8" name="Oval 10">
              <a:extLst>
                <a:ext uri="{FF2B5EF4-FFF2-40B4-BE49-F238E27FC236}">
                  <a16:creationId xmlns:a16="http://schemas.microsoft.com/office/drawing/2014/main" id="{E4D5FEE9-B501-46EF-9A06-1798767C801C}"/>
                </a:ext>
              </a:extLst>
            </p:cNvPr>
            <p:cNvSpPr>
              <a:spLocks noChangeArrowheads="1"/>
            </p:cNvSpPr>
            <p:nvPr/>
          </p:nvSpPr>
          <p:spPr bwMode="auto">
            <a:xfrm>
              <a:off x="5443963" y="1203801"/>
              <a:ext cx="465039" cy="46316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9" name="Freeform 11">
              <a:extLst>
                <a:ext uri="{FF2B5EF4-FFF2-40B4-BE49-F238E27FC236}">
                  <a16:creationId xmlns:a16="http://schemas.microsoft.com/office/drawing/2014/main" id="{C8DCB1EE-3CD8-420E-8ED1-F8D2348C37AC}"/>
                </a:ext>
              </a:extLst>
            </p:cNvPr>
            <p:cNvSpPr>
              <a:spLocks/>
            </p:cNvSpPr>
            <p:nvPr/>
          </p:nvSpPr>
          <p:spPr bwMode="auto">
            <a:xfrm>
              <a:off x="5443963" y="1276328"/>
              <a:ext cx="465039" cy="1096506"/>
            </a:xfrm>
            <a:custGeom>
              <a:avLst/>
              <a:gdLst>
                <a:gd name="T0" fmla="*/ 473 w 730"/>
                <a:gd name="T1" fmla="*/ 1730 h 1730"/>
                <a:gd name="T2" fmla="*/ 257 w 730"/>
                <a:gd name="T3" fmla="*/ 1730 h 1730"/>
                <a:gd name="T4" fmla="*/ 0 w 730"/>
                <a:gd name="T5" fmla="*/ 1473 h 1730"/>
                <a:gd name="T6" fmla="*/ 0 w 730"/>
                <a:gd name="T7" fmla="*/ 257 h 1730"/>
                <a:gd name="T8" fmla="*/ 257 w 730"/>
                <a:gd name="T9" fmla="*/ 0 h 1730"/>
                <a:gd name="T10" fmla="*/ 473 w 730"/>
                <a:gd name="T11" fmla="*/ 0 h 1730"/>
                <a:gd name="T12" fmla="*/ 730 w 730"/>
                <a:gd name="T13" fmla="*/ 257 h 1730"/>
                <a:gd name="T14" fmla="*/ 730 w 730"/>
                <a:gd name="T15" fmla="*/ 1473 h 1730"/>
                <a:gd name="T16" fmla="*/ 473 w 730"/>
                <a:gd name="T17" fmla="*/ 1730 h 1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0" h="1730">
                  <a:moveTo>
                    <a:pt x="473" y="1730"/>
                  </a:moveTo>
                  <a:cubicBezTo>
                    <a:pt x="257" y="1730"/>
                    <a:pt x="257" y="1730"/>
                    <a:pt x="257" y="1730"/>
                  </a:cubicBezTo>
                  <a:cubicBezTo>
                    <a:pt x="116" y="1730"/>
                    <a:pt x="0" y="1614"/>
                    <a:pt x="0" y="1473"/>
                  </a:cubicBezTo>
                  <a:cubicBezTo>
                    <a:pt x="0" y="257"/>
                    <a:pt x="0" y="257"/>
                    <a:pt x="0" y="257"/>
                  </a:cubicBezTo>
                  <a:cubicBezTo>
                    <a:pt x="0" y="116"/>
                    <a:pt x="116" y="0"/>
                    <a:pt x="257" y="0"/>
                  </a:cubicBezTo>
                  <a:cubicBezTo>
                    <a:pt x="473" y="0"/>
                    <a:pt x="473" y="0"/>
                    <a:pt x="473" y="0"/>
                  </a:cubicBezTo>
                  <a:cubicBezTo>
                    <a:pt x="615" y="0"/>
                    <a:pt x="730" y="116"/>
                    <a:pt x="730" y="257"/>
                  </a:cubicBezTo>
                  <a:cubicBezTo>
                    <a:pt x="730" y="1473"/>
                    <a:pt x="730" y="1473"/>
                    <a:pt x="730" y="1473"/>
                  </a:cubicBezTo>
                  <a:cubicBezTo>
                    <a:pt x="730" y="1614"/>
                    <a:pt x="615" y="1730"/>
                    <a:pt x="473" y="17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20" name="Freeform 13">
              <a:extLst>
                <a:ext uri="{FF2B5EF4-FFF2-40B4-BE49-F238E27FC236}">
                  <a16:creationId xmlns:a16="http://schemas.microsoft.com/office/drawing/2014/main" id="{55086704-4788-4E47-9522-36E333640CF6}"/>
                </a:ext>
              </a:extLst>
            </p:cNvPr>
            <p:cNvSpPr>
              <a:spLocks/>
            </p:cNvSpPr>
            <p:nvPr/>
          </p:nvSpPr>
          <p:spPr bwMode="auto">
            <a:xfrm rot="21097900">
              <a:off x="5689644" y="2067695"/>
              <a:ext cx="404569" cy="683611"/>
            </a:xfrm>
            <a:custGeom>
              <a:avLst/>
              <a:gdLst>
                <a:gd name="T0" fmla="*/ 475 w 637"/>
                <a:gd name="T1" fmla="*/ 1047 h 1079"/>
                <a:gd name="T2" fmla="*/ 475 w 637"/>
                <a:gd name="T3" fmla="*/ 1047 h 1079"/>
                <a:gd name="T4" fmla="*/ 228 w 637"/>
                <a:gd name="T5" fmla="*/ 917 h 1079"/>
                <a:gd name="T6" fmla="*/ 32 w 637"/>
                <a:gd name="T7" fmla="*/ 278 h 1079"/>
                <a:gd name="T8" fmla="*/ 162 w 637"/>
                <a:gd name="T9" fmla="*/ 32 h 1079"/>
                <a:gd name="T10" fmla="*/ 162 w 637"/>
                <a:gd name="T11" fmla="*/ 32 h 1079"/>
                <a:gd name="T12" fmla="*/ 408 w 637"/>
                <a:gd name="T13" fmla="*/ 162 h 1079"/>
                <a:gd name="T14" fmla="*/ 605 w 637"/>
                <a:gd name="T15" fmla="*/ 801 h 1079"/>
                <a:gd name="T16" fmla="*/ 475 w 637"/>
                <a:gd name="T17" fmla="*/ 1047 h 10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37" h="1079">
                  <a:moveTo>
                    <a:pt x="475" y="1047"/>
                  </a:moveTo>
                  <a:cubicBezTo>
                    <a:pt x="475" y="1047"/>
                    <a:pt x="475" y="1047"/>
                    <a:pt x="475" y="1047"/>
                  </a:cubicBezTo>
                  <a:cubicBezTo>
                    <a:pt x="371" y="1079"/>
                    <a:pt x="260" y="1020"/>
                    <a:pt x="228" y="917"/>
                  </a:cubicBezTo>
                  <a:cubicBezTo>
                    <a:pt x="32" y="278"/>
                    <a:pt x="32" y="278"/>
                    <a:pt x="32" y="278"/>
                  </a:cubicBezTo>
                  <a:cubicBezTo>
                    <a:pt x="0" y="174"/>
                    <a:pt x="58" y="64"/>
                    <a:pt x="162" y="32"/>
                  </a:cubicBezTo>
                  <a:cubicBezTo>
                    <a:pt x="162" y="32"/>
                    <a:pt x="162" y="32"/>
                    <a:pt x="162" y="32"/>
                  </a:cubicBezTo>
                  <a:cubicBezTo>
                    <a:pt x="265" y="0"/>
                    <a:pt x="376" y="58"/>
                    <a:pt x="408" y="162"/>
                  </a:cubicBezTo>
                  <a:cubicBezTo>
                    <a:pt x="605" y="801"/>
                    <a:pt x="605" y="801"/>
                    <a:pt x="605" y="801"/>
                  </a:cubicBezTo>
                  <a:cubicBezTo>
                    <a:pt x="637" y="904"/>
                    <a:pt x="578" y="1015"/>
                    <a:pt x="475" y="10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21" name="Freeform 14">
              <a:extLst>
                <a:ext uri="{FF2B5EF4-FFF2-40B4-BE49-F238E27FC236}">
                  <a16:creationId xmlns:a16="http://schemas.microsoft.com/office/drawing/2014/main" id="{798198C1-E972-4EFB-96A7-6DBD30DAFC06}"/>
                </a:ext>
              </a:extLst>
            </p:cNvPr>
            <p:cNvSpPr>
              <a:spLocks/>
            </p:cNvSpPr>
            <p:nvPr/>
          </p:nvSpPr>
          <p:spPr bwMode="auto">
            <a:xfrm>
              <a:off x="5841333" y="2507815"/>
              <a:ext cx="273553" cy="997411"/>
            </a:xfrm>
            <a:custGeom>
              <a:avLst/>
              <a:gdLst>
                <a:gd name="T0" fmla="*/ 191 w 430"/>
                <a:gd name="T1" fmla="*/ 1571 h 1574"/>
                <a:gd name="T2" fmla="*/ 191 w 430"/>
                <a:gd name="T3" fmla="*/ 1571 h 1574"/>
                <a:gd name="T4" fmla="*/ 3 w 430"/>
                <a:gd name="T5" fmla="*/ 1371 h 1574"/>
                <a:gd name="T6" fmla="*/ 38 w 430"/>
                <a:gd name="T7" fmla="*/ 191 h 1574"/>
                <a:gd name="T8" fmla="*/ 238 w 430"/>
                <a:gd name="T9" fmla="*/ 3 h 1574"/>
                <a:gd name="T10" fmla="*/ 238 w 430"/>
                <a:gd name="T11" fmla="*/ 3 h 1574"/>
                <a:gd name="T12" fmla="*/ 427 w 430"/>
                <a:gd name="T13" fmla="*/ 203 h 1574"/>
                <a:gd name="T14" fmla="*/ 391 w 430"/>
                <a:gd name="T15" fmla="*/ 1383 h 1574"/>
                <a:gd name="T16" fmla="*/ 191 w 430"/>
                <a:gd name="T17" fmla="*/ 1571 h 1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0" h="1574">
                  <a:moveTo>
                    <a:pt x="191" y="1571"/>
                  </a:moveTo>
                  <a:cubicBezTo>
                    <a:pt x="191" y="1571"/>
                    <a:pt x="191" y="1571"/>
                    <a:pt x="191" y="1571"/>
                  </a:cubicBezTo>
                  <a:cubicBezTo>
                    <a:pt x="85" y="1568"/>
                    <a:pt x="0" y="1478"/>
                    <a:pt x="3" y="1371"/>
                  </a:cubicBezTo>
                  <a:cubicBezTo>
                    <a:pt x="38" y="191"/>
                    <a:pt x="38" y="191"/>
                    <a:pt x="38" y="191"/>
                  </a:cubicBezTo>
                  <a:cubicBezTo>
                    <a:pt x="42" y="85"/>
                    <a:pt x="132" y="0"/>
                    <a:pt x="238" y="3"/>
                  </a:cubicBezTo>
                  <a:cubicBezTo>
                    <a:pt x="238" y="3"/>
                    <a:pt x="238" y="3"/>
                    <a:pt x="238" y="3"/>
                  </a:cubicBezTo>
                  <a:cubicBezTo>
                    <a:pt x="345" y="6"/>
                    <a:pt x="430" y="96"/>
                    <a:pt x="427" y="203"/>
                  </a:cubicBezTo>
                  <a:cubicBezTo>
                    <a:pt x="391" y="1383"/>
                    <a:pt x="391" y="1383"/>
                    <a:pt x="391" y="1383"/>
                  </a:cubicBezTo>
                  <a:cubicBezTo>
                    <a:pt x="388" y="1489"/>
                    <a:pt x="298" y="1574"/>
                    <a:pt x="191" y="15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sp>
          <p:nvSpPr>
            <p:cNvPr id="22" name="Freeform 15">
              <a:extLst>
                <a:ext uri="{FF2B5EF4-FFF2-40B4-BE49-F238E27FC236}">
                  <a16:creationId xmlns:a16="http://schemas.microsoft.com/office/drawing/2014/main" id="{1104FCE4-4AB5-4B88-B463-E7CA4F8DC40E}"/>
                </a:ext>
              </a:extLst>
            </p:cNvPr>
            <p:cNvSpPr>
              <a:spLocks/>
            </p:cNvSpPr>
            <p:nvPr/>
          </p:nvSpPr>
          <p:spPr bwMode="auto">
            <a:xfrm>
              <a:off x="5456921" y="2082012"/>
              <a:ext cx="250517" cy="717361"/>
            </a:xfrm>
            <a:custGeom>
              <a:avLst/>
              <a:gdLst>
                <a:gd name="T0" fmla="*/ 197 w 394"/>
                <a:gd name="T1" fmla="*/ 1132 h 1132"/>
                <a:gd name="T2" fmla="*/ 197 w 394"/>
                <a:gd name="T3" fmla="*/ 1132 h 1132"/>
                <a:gd name="T4" fmla="*/ 0 w 394"/>
                <a:gd name="T5" fmla="*/ 935 h 1132"/>
                <a:gd name="T6" fmla="*/ 0 w 394"/>
                <a:gd name="T7" fmla="*/ 197 h 1132"/>
                <a:gd name="T8" fmla="*/ 197 w 394"/>
                <a:gd name="T9" fmla="*/ 0 h 1132"/>
                <a:gd name="T10" fmla="*/ 197 w 394"/>
                <a:gd name="T11" fmla="*/ 0 h 1132"/>
                <a:gd name="T12" fmla="*/ 394 w 394"/>
                <a:gd name="T13" fmla="*/ 197 h 1132"/>
                <a:gd name="T14" fmla="*/ 394 w 394"/>
                <a:gd name="T15" fmla="*/ 935 h 1132"/>
                <a:gd name="T16" fmla="*/ 197 w 394"/>
                <a:gd name="T17" fmla="*/ 1132 h 1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4" h="1132">
                  <a:moveTo>
                    <a:pt x="197" y="1132"/>
                  </a:moveTo>
                  <a:cubicBezTo>
                    <a:pt x="197" y="1132"/>
                    <a:pt x="197" y="1132"/>
                    <a:pt x="197" y="1132"/>
                  </a:cubicBezTo>
                  <a:cubicBezTo>
                    <a:pt x="88" y="1132"/>
                    <a:pt x="0" y="1044"/>
                    <a:pt x="0" y="935"/>
                  </a:cubicBezTo>
                  <a:cubicBezTo>
                    <a:pt x="0" y="197"/>
                    <a:pt x="0" y="197"/>
                    <a:pt x="0" y="197"/>
                  </a:cubicBezTo>
                  <a:cubicBezTo>
                    <a:pt x="0" y="89"/>
                    <a:pt x="88" y="0"/>
                    <a:pt x="197" y="0"/>
                  </a:cubicBezTo>
                  <a:cubicBezTo>
                    <a:pt x="197" y="0"/>
                    <a:pt x="197" y="0"/>
                    <a:pt x="197" y="0"/>
                  </a:cubicBezTo>
                  <a:cubicBezTo>
                    <a:pt x="305" y="0"/>
                    <a:pt x="394" y="89"/>
                    <a:pt x="394" y="197"/>
                  </a:cubicBezTo>
                  <a:cubicBezTo>
                    <a:pt x="394" y="935"/>
                    <a:pt x="394" y="935"/>
                    <a:pt x="394" y="935"/>
                  </a:cubicBezTo>
                  <a:cubicBezTo>
                    <a:pt x="394" y="1044"/>
                    <a:pt x="305" y="1132"/>
                    <a:pt x="197" y="11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23" name="Freeform 16">
              <a:extLst>
                <a:ext uri="{FF2B5EF4-FFF2-40B4-BE49-F238E27FC236}">
                  <a16:creationId xmlns:a16="http://schemas.microsoft.com/office/drawing/2014/main" id="{062C991B-8BC4-46A0-B8D7-7406873A3592}"/>
                </a:ext>
              </a:extLst>
            </p:cNvPr>
            <p:cNvSpPr>
              <a:spLocks/>
            </p:cNvSpPr>
            <p:nvPr/>
          </p:nvSpPr>
          <p:spPr bwMode="auto">
            <a:xfrm>
              <a:off x="5262555" y="2558098"/>
              <a:ext cx="453521" cy="947146"/>
            </a:xfrm>
            <a:custGeom>
              <a:avLst/>
              <a:gdLst>
                <a:gd name="T0" fmla="*/ 170 w 715"/>
                <a:gd name="T1" fmla="*/ 1467 h 1494"/>
                <a:gd name="T2" fmla="*/ 161 w 715"/>
                <a:gd name="T3" fmla="*/ 1465 h 1494"/>
                <a:gd name="T4" fmla="*/ 27 w 715"/>
                <a:gd name="T5" fmla="*/ 1233 h 1494"/>
                <a:gd name="T6" fmla="*/ 313 w 715"/>
                <a:gd name="T7" fmla="*/ 161 h 1494"/>
                <a:gd name="T8" fmla="*/ 544 w 715"/>
                <a:gd name="T9" fmla="*/ 27 h 1494"/>
                <a:gd name="T10" fmla="*/ 554 w 715"/>
                <a:gd name="T11" fmla="*/ 30 h 1494"/>
                <a:gd name="T12" fmla="*/ 688 w 715"/>
                <a:gd name="T13" fmla="*/ 262 h 1494"/>
                <a:gd name="T14" fmla="*/ 402 w 715"/>
                <a:gd name="T15" fmla="*/ 1333 h 1494"/>
                <a:gd name="T16" fmla="*/ 170 w 715"/>
                <a:gd name="T17" fmla="*/ 1467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5" h="1494">
                  <a:moveTo>
                    <a:pt x="170" y="1467"/>
                  </a:moveTo>
                  <a:cubicBezTo>
                    <a:pt x="161" y="1465"/>
                    <a:pt x="161" y="1465"/>
                    <a:pt x="161" y="1465"/>
                  </a:cubicBezTo>
                  <a:cubicBezTo>
                    <a:pt x="60" y="1438"/>
                    <a:pt x="0" y="1334"/>
                    <a:pt x="27" y="1233"/>
                  </a:cubicBezTo>
                  <a:cubicBezTo>
                    <a:pt x="313" y="161"/>
                    <a:pt x="313" y="161"/>
                    <a:pt x="313" y="161"/>
                  </a:cubicBezTo>
                  <a:cubicBezTo>
                    <a:pt x="340" y="61"/>
                    <a:pt x="444" y="0"/>
                    <a:pt x="544" y="27"/>
                  </a:cubicBezTo>
                  <a:cubicBezTo>
                    <a:pt x="554" y="30"/>
                    <a:pt x="554" y="30"/>
                    <a:pt x="554" y="30"/>
                  </a:cubicBezTo>
                  <a:cubicBezTo>
                    <a:pt x="655" y="57"/>
                    <a:pt x="715" y="161"/>
                    <a:pt x="688" y="262"/>
                  </a:cubicBezTo>
                  <a:cubicBezTo>
                    <a:pt x="402" y="1333"/>
                    <a:pt x="402" y="1333"/>
                    <a:pt x="402" y="1333"/>
                  </a:cubicBezTo>
                  <a:cubicBezTo>
                    <a:pt x="375" y="1434"/>
                    <a:pt x="271" y="1494"/>
                    <a:pt x="170" y="14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24" name="Rectangle: Rounded Corners 23">
              <a:extLst>
                <a:ext uri="{FF2B5EF4-FFF2-40B4-BE49-F238E27FC236}">
                  <a16:creationId xmlns:a16="http://schemas.microsoft.com/office/drawing/2014/main" id="{71C5454D-1420-4F0A-B6B5-1B01843E8DF3}"/>
                </a:ext>
              </a:extLst>
            </p:cNvPr>
            <p:cNvSpPr/>
            <p:nvPr/>
          </p:nvSpPr>
          <p:spPr>
            <a:xfrm rot="20566409">
              <a:off x="4521578" y="1374790"/>
              <a:ext cx="1202953" cy="208504"/>
            </a:xfrm>
            <a:prstGeom prst="roundRect">
              <a:avLst>
                <a:gd name="adj" fmla="val 50000"/>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25" name="Rectangle: Rounded Corners 24">
              <a:extLst>
                <a:ext uri="{FF2B5EF4-FFF2-40B4-BE49-F238E27FC236}">
                  <a16:creationId xmlns:a16="http://schemas.microsoft.com/office/drawing/2014/main" id="{3D797045-F5C1-49D5-B04D-085CF9DF5C33}"/>
                </a:ext>
              </a:extLst>
            </p:cNvPr>
            <p:cNvSpPr/>
            <p:nvPr/>
          </p:nvSpPr>
          <p:spPr>
            <a:xfrm rot="1683263">
              <a:off x="5560535" y="1442068"/>
              <a:ext cx="1202953" cy="208504"/>
            </a:xfrm>
            <a:prstGeom prst="roundRect">
              <a:avLst>
                <a:gd name="adj" fmla="val 50000"/>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grpSp>
      <p:sp>
        <p:nvSpPr>
          <p:cNvPr id="26" name="Freeform: Shape 25">
            <a:extLst>
              <a:ext uri="{FF2B5EF4-FFF2-40B4-BE49-F238E27FC236}">
                <a16:creationId xmlns:a16="http://schemas.microsoft.com/office/drawing/2014/main" id="{2E02C475-70D8-4B74-AC2F-EBE09B5E9A53}"/>
              </a:ext>
            </a:extLst>
          </p:cNvPr>
          <p:cNvSpPr/>
          <p:nvPr/>
        </p:nvSpPr>
        <p:spPr>
          <a:xfrm rot="10800000">
            <a:off x="3947053" y="5084728"/>
            <a:ext cx="194736" cy="45719"/>
          </a:xfrm>
          <a:custGeom>
            <a:avLst/>
            <a:gdLst>
              <a:gd name="connsiteX0" fmla="*/ 0 w 3738398"/>
              <a:gd name="connsiteY0" fmla="*/ 686539 h 842070"/>
              <a:gd name="connsiteX1" fmla="*/ 1771650 w 3738398"/>
              <a:gd name="connsiteY1" fmla="*/ 739 h 842070"/>
              <a:gd name="connsiteX2" fmla="*/ 3556000 w 3738398"/>
              <a:gd name="connsiteY2" fmla="*/ 800839 h 842070"/>
              <a:gd name="connsiteX3" fmla="*/ 3587750 w 3738398"/>
              <a:gd name="connsiteY3" fmla="*/ 654789 h 842070"/>
              <a:gd name="connsiteX0" fmla="*/ 0 w 3727583"/>
              <a:gd name="connsiteY0" fmla="*/ 749931 h 910021"/>
              <a:gd name="connsiteX1" fmla="*/ 1930400 w 3727583"/>
              <a:gd name="connsiteY1" fmla="*/ 631 h 910021"/>
              <a:gd name="connsiteX2" fmla="*/ 3556000 w 3727583"/>
              <a:gd name="connsiteY2" fmla="*/ 864231 h 910021"/>
              <a:gd name="connsiteX3" fmla="*/ 3587750 w 3727583"/>
              <a:gd name="connsiteY3" fmla="*/ 718181 h 910021"/>
              <a:gd name="connsiteX0" fmla="*/ 0 w 3556000"/>
              <a:gd name="connsiteY0" fmla="*/ 749931 h 864231"/>
              <a:gd name="connsiteX1" fmla="*/ 1930400 w 3556000"/>
              <a:gd name="connsiteY1" fmla="*/ 631 h 864231"/>
              <a:gd name="connsiteX2" fmla="*/ 3556000 w 3556000"/>
              <a:gd name="connsiteY2" fmla="*/ 864231 h 864231"/>
              <a:gd name="connsiteX0" fmla="*/ 0 w 3549650"/>
              <a:gd name="connsiteY0" fmla="*/ 749431 h 800231"/>
              <a:gd name="connsiteX1" fmla="*/ 1930400 w 3549650"/>
              <a:gd name="connsiteY1" fmla="*/ 131 h 800231"/>
              <a:gd name="connsiteX2" fmla="*/ 3549650 w 3549650"/>
              <a:gd name="connsiteY2" fmla="*/ 800231 h 800231"/>
              <a:gd name="connsiteX0" fmla="*/ 0 w 3549650"/>
              <a:gd name="connsiteY0" fmla="*/ 749431 h 800231"/>
              <a:gd name="connsiteX1" fmla="*/ 1930400 w 3549650"/>
              <a:gd name="connsiteY1" fmla="*/ 131 h 800231"/>
              <a:gd name="connsiteX2" fmla="*/ 3549650 w 3549650"/>
              <a:gd name="connsiteY2" fmla="*/ 800231 h 800231"/>
              <a:gd name="connsiteX0" fmla="*/ 0 w 3549650"/>
              <a:gd name="connsiteY0" fmla="*/ 749740 h 800540"/>
              <a:gd name="connsiteX1" fmla="*/ 1930400 w 3549650"/>
              <a:gd name="connsiteY1" fmla="*/ 440 h 800540"/>
              <a:gd name="connsiteX2" fmla="*/ 3549650 w 3549650"/>
              <a:gd name="connsiteY2" fmla="*/ 800540 h 800540"/>
              <a:gd name="connsiteX0" fmla="*/ 0 w 3555706"/>
              <a:gd name="connsiteY0" fmla="*/ 749302 h 751657"/>
              <a:gd name="connsiteX1" fmla="*/ 1930400 w 3555706"/>
              <a:gd name="connsiteY1" fmla="*/ 2 h 751657"/>
              <a:gd name="connsiteX2" fmla="*/ 3555706 w 3555706"/>
              <a:gd name="connsiteY2" fmla="*/ 751657 h 751657"/>
              <a:gd name="connsiteX0" fmla="*/ 0 w 3555706"/>
              <a:gd name="connsiteY0" fmla="*/ 757768 h 760123"/>
              <a:gd name="connsiteX1" fmla="*/ 1835150 w 3555706"/>
              <a:gd name="connsiteY1" fmla="*/ 1 h 760123"/>
              <a:gd name="connsiteX2" fmla="*/ 3555706 w 3555706"/>
              <a:gd name="connsiteY2" fmla="*/ 760123 h 760123"/>
            </a:gdLst>
            <a:ahLst/>
            <a:cxnLst>
              <a:cxn ang="0">
                <a:pos x="connsiteX0" y="connsiteY0"/>
              </a:cxn>
              <a:cxn ang="0">
                <a:pos x="connsiteX1" y="connsiteY1"/>
              </a:cxn>
              <a:cxn ang="0">
                <a:pos x="connsiteX2" y="connsiteY2"/>
              </a:cxn>
            </a:cxnLst>
            <a:rect l="l" t="t" r="r" b="b"/>
            <a:pathLst>
              <a:path w="3555706" h="760123">
                <a:moveTo>
                  <a:pt x="0" y="757768"/>
                </a:moveTo>
                <a:cubicBezTo>
                  <a:pt x="719687" y="108617"/>
                  <a:pt x="1242532" y="-391"/>
                  <a:pt x="1835150" y="1"/>
                </a:cubicBezTo>
                <a:cubicBezTo>
                  <a:pt x="2427768" y="394"/>
                  <a:pt x="3082673" y="274166"/>
                  <a:pt x="3555706" y="760123"/>
                </a:cubicBezTo>
              </a:path>
            </a:pathLst>
          </a:custGeom>
          <a:noFill/>
          <a:ln w="44450" cap="flat" cmpd="sng" algn="ctr">
            <a:solidFill>
              <a:srgbClr val="FCB414"/>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02B742EA-B367-4C35-9F9E-10BE8911B973}"/>
              </a:ext>
            </a:extLst>
          </p:cNvPr>
          <p:cNvSpPr/>
          <p:nvPr/>
        </p:nvSpPr>
        <p:spPr>
          <a:xfrm rot="10800000">
            <a:off x="3947053" y="5191090"/>
            <a:ext cx="194736" cy="45719"/>
          </a:xfrm>
          <a:custGeom>
            <a:avLst/>
            <a:gdLst>
              <a:gd name="connsiteX0" fmla="*/ 0 w 3738398"/>
              <a:gd name="connsiteY0" fmla="*/ 686539 h 842070"/>
              <a:gd name="connsiteX1" fmla="*/ 1771650 w 3738398"/>
              <a:gd name="connsiteY1" fmla="*/ 739 h 842070"/>
              <a:gd name="connsiteX2" fmla="*/ 3556000 w 3738398"/>
              <a:gd name="connsiteY2" fmla="*/ 800839 h 842070"/>
              <a:gd name="connsiteX3" fmla="*/ 3587750 w 3738398"/>
              <a:gd name="connsiteY3" fmla="*/ 654789 h 842070"/>
              <a:gd name="connsiteX0" fmla="*/ 0 w 3727583"/>
              <a:gd name="connsiteY0" fmla="*/ 749931 h 910021"/>
              <a:gd name="connsiteX1" fmla="*/ 1930400 w 3727583"/>
              <a:gd name="connsiteY1" fmla="*/ 631 h 910021"/>
              <a:gd name="connsiteX2" fmla="*/ 3556000 w 3727583"/>
              <a:gd name="connsiteY2" fmla="*/ 864231 h 910021"/>
              <a:gd name="connsiteX3" fmla="*/ 3587750 w 3727583"/>
              <a:gd name="connsiteY3" fmla="*/ 718181 h 910021"/>
              <a:gd name="connsiteX0" fmla="*/ 0 w 3556000"/>
              <a:gd name="connsiteY0" fmla="*/ 749931 h 864231"/>
              <a:gd name="connsiteX1" fmla="*/ 1930400 w 3556000"/>
              <a:gd name="connsiteY1" fmla="*/ 631 h 864231"/>
              <a:gd name="connsiteX2" fmla="*/ 3556000 w 3556000"/>
              <a:gd name="connsiteY2" fmla="*/ 864231 h 864231"/>
              <a:gd name="connsiteX0" fmla="*/ 0 w 3549650"/>
              <a:gd name="connsiteY0" fmla="*/ 749431 h 800231"/>
              <a:gd name="connsiteX1" fmla="*/ 1930400 w 3549650"/>
              <a:gd name="connsiteY1" fmla="*/ 131 h 800231"/>
              <a:gd name="connsiteX2" fmla="*/ 3549650 w 3549650"/>
              <a:gd name="connsiteY2" fmla="*/ 800231 h 800231"/>
              <a:gd name="connsiteX0" fmla="*/ 0 w 3549650"/>
              <a:gd name="connsiteY0" fmla="*/ 749431 h 800231"/>
              <a:gd name="connsiteX1" fmla="*/ 1930400 w 3549650"/>
              <a:gd name="connsiteY1" fmla="*/ 131 h 800231"/>
              <a:gd name="connsiteX2" fmla="*/ 3549650 w 3549650"/>
              <a:gd name="connsiteY2" fmla="*/ 800231 h 800231"/>
              <a:gd name="connsiteX0" fmla="*/ 0 w 3549650"/>
              <a:gd name="connsiteY0" fmla="*/ 749740 h 800540"/>
              <a:gd name="connsiteX1" fmla="*/ 1930400 w 3549650"/>
              <a:gd name="connsiteY1" fmla="*/ 440 h 800540"/>
              <a:gd name="connsiteX2" fmla="*/ 3549650 w 3549650"/>
              <a:gd name="connsiteY2" fmla="*/ 800540 h 800540"/>
              <a:gd name="connsiteX0" fmla="*/ 0 w 3555706"/>
              <a:gd name="connsiteY0" fmla="*/ 749302 h 751657"/>
              <a:gd name="connsiteX1" fmla="*/ 1930400 w 3555706"/>
              <a:gd name="connsiteY1" fmla="*/ 2 h 751657"/>
              <a:gd name="connsiteX2" fmla="*/ 3555706 w 3555706"/>
              <a:gd name="connsiteY2" fmla="*/ 751657 h 751657"/>
              <a:gd name="connsiteX0" fmla="*/ 0 w 3555706"/>
              <a:gd name="connsiteY0" fmla="*/ 757768 h 760123"/>
              <a:gd name="connsiteX1" fmla="*/ 1835150 w 3555706"/>
              <a:gd name="connsiteY1" fmla="*/ 1 h 760123"/>
              <a:gd name="connsiteX2" fmla="*/ 3555706 w 3555706"/>
              <a:gd name="connsiteY2" fmla="*/ 760123 h 760123"/>
            </a:gdLst>
            <a:ahLst/>
            <a:cxnLst>
              <a:cxn ang="0">
                <a:pos x="connsiteX0" y="connsiteY0"/>
              </a:cxn>
              <a:cxn ang="0">
                <a:pos x="connsiteX1" y="connsiteY1"/>
              </a:cxn>
              <a:cxn ang="0">
                <a:pos x="connsiteX2" y="connsiteY2"/>
              </a:cxn>
            </a:cxnLst>
            <a:rect l="l" t="t" r="r" b="b"/>
            <a:pathLst>
              <a:path w="3555706" h="760123">
                <a:moveTo>
                  <a:pt x="0" y="757768"/>
                </a:moveTo>
                <a:cubicBezTo>
                  <a:pt x="719687" y="108617"/>
                  <a:pt x="1242532" y="-391"/>
                  <a:pt x="1835150" y="1"/>
                </a:cubicBezTo>
                <a:cubicBezTo>
                  <a:pt x="2427768" y="394"/>
                  <a:pt x="3082673" y="274166"/>
                  <a:pt x="3555706" y="760123"/>
                </a:cubicBezTo>
              </a:path>
            </a:pathLst>
          </a:custGeom>
          <a:noFill/>
          <a:ln w="44450" cap="flat" cmpd="sng" algn="ctr">
            <a:solidFill>
              <a:srgbClr val="FCB414"/>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2D548931-DAA5-46F9-8753-E60642DEDEDA}"/>
              </a:ext>
            </a:extLst>
          </p:cNvPr>
          <p:cNvSpPr/>
          <p:nvPr/>
        </p:nvSpPr>
        <p:spPr>
          <a:xfrm rot="10800000">
            <a:off x="7909453" y="5084728"/>
            <a:ext cx="194736" cy="45719"/>
          </a:xfrm>
          <a:custGeom>
            <a:avLst/>
            <a:gdLst>
              <a:gd name="connsiteX0" fmla="*/ 0 w 3738398"/>
              <a:gd name="connsiteY0" fmla="*/ 686539 h 842070"/>
              <a:gd name="connsiteX1" fmla="*/ 1771650 w 3738398"/>
              <a:gd name="connsiteY1" fmla="*/ 739 h 842070"/>
              <a:gd name="connsiteX2" fmla="*/ 3556000 w 3738398"/>
              <a:gd name="connsiteY2" fmla="*/ 800839 h 842070"/>
              <a:gd name="connsiteX3" fmla="*/ 3587750 w 3738398"/>
              <a:gd name="connsiteY3" fmla="*/ 654789 h 842070"/>
              <a:gd name="connsiteX0" fmla="*/ 0 w 3727583"/>
              <a:gd name="connsiteY0" fmla="*/ 749931 h 910021"/>
              <a:gd name="connsiteX1" fmla="*/ 1930400 w 3727583"/>
              <a:gd name="connsiteY1" fmla="*/ 631 h 910021"/>
              <a:gd name="connsiteX2" fmla="*/ 3556000 w 3727583"/>
              <a:gd name="connsiteY2" fmla="*/ 864231 h 910021"/>
              <a:gd name="connsiteX3" fmla="*/ 3587750 w 3727583"/>
              <a:gd name="connsiteY3" fmla="*/ 718181 h 910021"/>
              <a:gd name="connsiteX0" fmla="*/ 0 w 3556000"/>
              <a:gd name="connsiteY0" fmla="*/ 749931 h 864231"/>
              <a:gd name="connsiteX1" fmla="*/ 1930400 w 3556000"/>
              <a:gd name="connsiteY1" fmla="*/ 631 h 864231"/>
              <a:gd name="connsiteX2" fmla="*/ 3556000 w 3556000"/>
              <a:gd name="connsiteY2" fmla="*/ 864231 h 864231"/>
              <a:gd name="connsiteX0" fmla="*/ 0 w 3549650"/>
              <a:gd name="connsiteY0" fmla="*/ 749431 h 800231"/>
              <a:gd name="connsiteX1" fmla="*/ 1930400 w 3549650"/>
              <a:gd name="connsiteY1" fmla="*/ 131 h 800231"/>
              <a:gd name="connsiteX2" fmla="*/ 3549650 w 3549650"/>
              <a:gd name="connsiteY2" fmla="*/ 800231 h 800231"/>
              <a:gd name="connsiteX0" fmla="*/ 0 w 3549650"/>
              <a:gd name="connsiteY0" fmla="*/ 749431 h 800231"/>
              <a:gd name="connsiteX1" fmla="*/ 1930400 w 3549650"/>
              <a:gd name="connsiteY1" fmla="*/ 131 h 800231"/>
              <a:gd name="connsiteX2" fmla="*/ 3549650 w 3549650"/>
              <a:gd name="connsiteY2" fmla="*/ 800231 h 800231"/>
              <a:gd name="connsiteX0" fmla="*/ 0 w 3549650"/>
              <a:gd name="connsiteY0" fmla="*/ 749740 h 800540"/>
              <a:gd name="connsiteX1" fmla="*/ 1930400 w 3549650"/>
              <a:gd name="connsiteY1" fmla="*/ 440 h 800540"/>
              <a:gd name="connsiteX2" fmla="*/ 3549650 w 3549650"/>
              <a:gd name="connsiteY2" fmla="*/ 800540 h 800540"/>
              <a:gd name="connsiteX0" fmla="*/ 0 w 3555706"/>
              <a:gd name="connsiteY0" fmla="*/ 749302 h 751657"/>
              <a:gd name="connsiteX1" fmla="*/ 1930400 w 3555706"/>
              <a:gd name="connsiteY1" fmla="*/ 2 h 751657"/>
              <a:gd name="connsiteX2" fmla="*/ 3555706 w 3555706"/>
              <a:gd name="connsiteY2" fmla="*/ 751657 h 751657"/>
              <a:gd name="connsiteX0" fmla="*/ 0 w 3555706"/>
              <a:gd name="connsiteY0" fmla="*/ 757768 h 760123"/>
              <a:gd name="connsiteX1" fmla="*/ 1835150 w 3555706"/>
              <a:gd name="connsiteY1" fmla="*/ 1 h 760123"/>
              <a:gd name="connsiteX2" fmla="*/ 3555706 w 3555706"/>
              <a:gd name="connsiteY2" fmla="*/ 760123 h 760123"/>
            </a:gdLst>
            <a:ahLst/>
            <a:cxnLst>
              <a:cxn ang="0">
                <a:pos x="connsiteX0" y="connsiteY0"/>
              </a:cxn>
              <a:cxn ang="0">
                <a:pos x="connsiteX1" y="connsiteY1"/>
              </a:cxn>
              <a:cxn ang="0">
                <a:pos x="connsiteX2" y="connsiteY2"/>
              </a:cxn>
            </a:cxnLst>
            <a:rect l="l" t="t" r="r" b="b"/>
            <a:pathLst>
              <a:path w="3555706" h="760123">
                <a:moveTo>
                  <a:pt x="0" y="757768"/>
                </a:moveTo>
                <a:cubicBezTo>
                  <a:pt x="719687" y="108617"/>
                  <a:pt x="1242532" y="-391"/>
                  <a:pt x="1835150" y="1"/>
                </a:cubicBezTo>
                <a:cubicBezTo>
                  <a:pt x="2427768" y="394"/>
                  <a:pt x="3082673" y="274166"/>
                  <a:pt x="3555706" y="760123"/>
                </a:cubicBezTo>
              </a:path>
            </a:pathLst>
          </a:custGeom>
          <a:noFill/>
          <a:ln w="44450" cap="flat" cmpd="sng" algn="ctr">
            <a:solidFill>
              <a:srgbClr val="FCB414"/>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
        <p:nvSpPr>
          <p:cNvPr id="29" name="Freeform: Shape 28">
            <a:extLst>
              <a:ext uri="{FF2B5EF4-FFF2-40B4-BE49-F238E27FC236}">
                <a16:creationId xmlns:a16="http://schemas.microsoft.com/office/drawing/2014/main" id="{86BA2FBE-38E6-4A53-8FF5-EC42C0B9635C}"/>
              </a:ext>
            </a:extLst>
          </p:cNvPr>
          <p:cNvSpPr/>
          <p:nvPr/>
        </p:nvSpPr>
        <p:spPr>
          <a:xfrm rot="10800000">
            <a:off x="7909453" y="5191090"/>
            <a:ext cx="194736" cy="45719"/>
          </a:xfrm>
          <a:custGeom>
            <a:avLst/>
            <a:gdLst>
              <a:gd name="connsiteX0" fmla="*/ 0 w 3738398"/>
              <a:gd name="connsiteY0" fmla="*/ 686539 h 842070"/>
              <a:gd name="connsiteX1" fmla="*/ 1771650 w 3738398"/>
              <a:gd name="connsiteY1" fmla="*/ 739 h 842070"/>
              <a:gd name="connsiteX2" fmla="*/ 3556000 w 3738398"/>
              <a:gd name="connsiteY2" fmla="*/ 800839 h 842070"/>
              <a:gd name="connsiteX3" fmla="*/ 3587750 w 3738398"/>
              <a:gd name="connsiteY3" fmla="*/ 654789 h 842070"/>
              <a:gd name="connsiteX0" fmla="*/ 0 w 3727583"/>
              <a:gd name="connsiteY0" fmla="*/ 749931 h 910021"/>
              <a:gd name="connsiteX1" fmla="*/ 1930400 w 3727583"/>
              <a:gd name="connsiteY1" fmla="*/ 631 h 910021"/>
              <a:gd name="connsiteX2" fmla="*/ 3556000 w 3727583"/>
              <a:gd name="connsiteY2" fmla="*/ 864231 h 910021"/>
              <a:gd name="connsiteX3" fmla="*/ 3587750 w 3727583"/>
              <a:gd name="connsiteY3" fmla="*/ 718181 h 910021"/>
              <a:gd name="connsiteX0" fmla="*/ 0 w 3556000"/>
              <a:gd name="connsiteY0" fmla="*/ 749931 h 864231"/>
              <a:gd name="connsiteX1" fmla="*/ 1930400 w 3556000"/>
              <a:gd name="connsiteY1" fmla="*/ 631 h 864231"/>
              <a:gd name="connsiteX2" fmla="*/ 3556000 w 3556000"/>
              <a:gd name="connsiteY2" fmla="*/ 864231 h 864231"/>
              <a:gd name="connsiteX0" fmla="*/ 0 w 3549650"/>
              <a:gd name="connsiteY0" fmla="*/ 749431 h 800231"/>
              <a:gd name="connsiteX1" fmla="*/ 1930400 w 3549650"/>
              <a:gd name="connsiteY1" fmla="*/ 131 h 800231"/>
              <a:gd name="connsiteX2" fmla="*/ 3549650 w 3549650"/>
              <a:gd name="connsiteY2" fmla="*/ 800231 h 800231"/>
              <a:gd name="connsiteX0" fmla="*/ 0 w 3549650"/>
              <a:gd name="connsiteY0" fmla="*/ 749431 h 800231"/>
              <a:gd name="connsiteX1" fmla="*/ 1930400 w 3549650"/>
              <a:gd name="connsiteY1" fmla="*/ 131 h 800231"/>
              <a:gd name="connsiteX2" fmla="*/ 3549650 w 3549650"/>
              <a:gd name="connsiteY2" fmla="*/ 800231 h 800231"/>
              <a:gd name="connsiteX0" fmla="*/ 0 w 3549650"/>
              <a:gd name="connsiteY0" fmla="*/ 749740 h 800540"/>
              <a:gd name="connsiteX1" fmla="*/ 1930400 w 3549650"/>
              <a:gd name="connsiteY1" fmla="*/ 440 h 800540"/>
              <a:gd name="connsiteX2" fmla="*/ 3549650 w 3549650"/>
              <a:gd name="connsiteY2" fmla="*/ 800540 h 800540"/>
              <a:gd name="connsiteX0" fmla="*/ 0 w 3555706"/>
              <a:gd name="connsiteY0" fmla="*/ 749302 h 751657"/>
              <a:gd name="connsiteX1" fmla="*/ 1930400 w 3555706"/>
              <a:gd name="connsiteY1" fmla="*/ 2 h 751657"/>
              <a:gd name="connsiteX2" fmla="*/ 3555706 w 3555706"/>
              <a:gd name="connsiteY2" fmla="*/ 751657 h 751657"/>
              <a:gd name="connsiteX0" fmla="*/ 0 w 3555706"/>
              <a:gd name="connsiteY0" fmla="*/ 757768 h 760123"/>
              <a:gd name="connsiteX1" fmla="*/ 1835150 w 3555706"/>
              <a:gd name="connsiteY1" fmla="*/ 1 h 760123"/>
              <a:gd name="connsiteX2" fmla="*/ 3555706 w 3555706"/>
              <a:gd name="connsiteY2" fmla="*/ 760123 h 760123"/>
            </a:gdLst>
            <a:ahLst/>
            <a:cxnLst>
              <a:cxn ang="0">
                <a:pos x="connsiteX0" y="connsiteY0"/>
              </a:cxn>
              <a:cxn ang="0">
                <a:pos x="connsiteX1" y="connsiteY1"/>
              </a:cxn>
              <a:cxn ang="0">
                <a:pos x="connsiteX2" y="connsiteY2"/>
              </a:cxn>
            </a:cxnLst>
            <a:rect l="l" t="t" r="r" b="b"/>
            <a:pathLst>
              <a:path w="3555706" h="760123">
                <a:moveTo>
                  <a:pt x="0" y="757768"/>
                </a:moveTo>
                <a:cubicBezTo>
                  <a:pt x="719687" y="108617"/>
                  <a:pt x="1242532" y="-391"/>
                  <a:pt x="1835150" y="1"/>
                </a:cubicBezTo>
                <a:cubicBezTo>
                  <a:pt x="2427768" y="394"/>
                  <a:pt x="3082673" y="274166"/>
                  <a:pt x="3555706" y="760123"/>
                </a:cubicBezTo>
              </a:path>
            </a:pathLst>
          </a:custGeom>
          <a:noFill/>
          <a:ln w="44450" cap="flat" cmpd="sng" algn="ctr">
            <a:solidFill>
              <a:srgbClr val="FCB414"/>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973B4A90-43A5-4984-8696-B901BE7CB672}"/>
              </a:ext>
            </a:extLst>
          </p:cNvPr>
          <p:cNvSpPr txBox="1"/>
          <p:nvPr/>
        </p:nvSpPr>
        <p:spPr>
          <a:xfrm>
            <a:off x="1607991" y="1531359"/>
            <a:ext cx="4202873" cy="83099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400" b="1" i="0" u="none" strike="noStrike" kern="0" cap="none" spc="0" normalizeH="0" baseline="0" noProof="0" dirty="0">
                <a:ln>
                  <a:noFill/>
                </a:ln>
                <a:solidFill>
                  <a:srgbClr val="282F39"/>
                </a:solidFill>
                <a:effectLst/>
                <a:uLnTx/>
                <a:uFillTx/>
              </a:rPr>
              <a:t>Responsabilité précoce pour les autres membres de la famille</a:t>
            </a:r>
          </a:p>
        </p:txBody>
      </p:sp>
      <p:sp>
        <p:nvSpPr>
          <p:cNvPr id="31" name="TextBox 30">
            <a:extLst>
              <a:ext uri="{FF2B5EF4-FFF2-40B4-BE49-F238E27FC236}">
                <a16:creationId xmlns:a16="http://schemas.microsoft.com/office/drawing/2014/main" id="{592BBDC1-B7E9-419D-B3C9-1C2902CD6820}"/>
              </a:ext>
            </a:extLst>
          </p:cNvPr>
          <p:cNvSpPr txBox="1"/>
          <p:nvPr/>
        </p:nvSpPr>
        <p:spPr>
          <a:xfrm>
            <a:off x="502413" y="1380803"/>
            <a:ext cx="1432100" cy="1015663"/>
          </a:xfrm>
          <a:prstGeom prst="rect">
            <a:avLst/>
          </a:prstGeom>
          <a:noFill/>
        </p:spPr>
        <p:txBody>
          <a:bodyPr wrap="square" rtlCol="0">
            <a:spAutoFit/>
          </a:bodyPr>
          <a:lstStyle/>
          <a:p>
            <a:pPr algn="just">
              <a:defRPr/>
            </a:pPr>
            <a:r>
              <a:rPr lang="en-US" sz="6000" b="1" dirty="0">
                <a:solidFill>
                  <a:srgbClr val="CB1B4A"/>
                </a:solidFill>
                <a:latin typeface="Open Sans" panose="020B0606030504020204" pitchFamily="34" charset="0"/>
              </a:rPr>
              <a:t>01</a:t>
            </a:r>
            <a:endParaRPr lang="en-GB" sz="6000" b="1" dirty="0">
              <a:solidFill>
                <a:srgbClr val="CB1B4A"/>
              </a:solidFill>
              <a:latin typeface="Noto Sans" panose="020B0502040504020204" pitchFamily="34"/>
              <a:ea typeface="Noto Sans" panose="020B0502040504020204" pitchFamily="34"/>
              <a:cs typeface="Noto Sans" panose="020B0502040504020204" pitchFamily="34"/>
            </a:endParaRPr>
          </a:p>
        </p:txBody>
      </p:sp>
      <p:sp>
        <p:nvSpPr>
          <p:cNvPr id="32" name="TextBox 31">
            <a:extLst>
              <a:ext uri="{FF2B5EF4-FFF2-40B4-BE49-F238E27FC236}">
                <a16:creationId xmlns:a16="http://schemas.microsoft.com/office/drawing/2014/main" id="{2077B03A-8671-4989-8AAA-1899E6F0D30E}"/>
              </a:ext>
            </a:extLst>
          </p:cNvPr>
          <p:cNvSpPr txBox="1"/>
          <p:nvPr/>
        </p:nvSpPr>
        <p:spPr>
          <a:xfrm>
            <a:off x="1607992" y="2560059"/>
            <a:ext cx="4285086" cy="83099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400" b="1" i="0" u="none" strike="noStrike" kern="0" cap="none" spc="0" normalizeH="0" baseline="0" noProof="0" dirty="0">
                <a:ln>
                  <a:noFill/>
                </a:ln>
                <a:solidFill>
                  <a:srgbClr val="282F39"/>
                </a:solidFill>
                <a:effectLst/>
                <a:uLnTx/>
                <a:uFillTx/>
              </a:rPr>
              <a:t>Décomposition du tissu social et de l’environnement protecteur</a:t>
            </a:r>
          </a:p>
        </p:txBody>
      </p:sp>
      <p:sp>
        <p:nvSpPr>
          <p:cNvPr id="33" name="TextBox 32">
            <a:extLst>
              <a:ext uri="{FF2B5EF4-FFF2-40B4-BE49-F238E27FC236}">
                <a16:creationId xmlns:a16="http://schemas.microsoft.com/office/drawing/2014/main" id="{2CEC142B-8F71-4A21-8952-2EC49FE47344}"/>
              </a:ext>
            </a:extLst>
          </p:cNvPr>
          <p:cNvSpPr txBox="1"/>
          <p:nvPr/>
        </p:nvSpPr>
        <p:spPr>
          <a:xfrm>
            <a:off x="502413" y="2409503"/>
            <a:ext cx="1432100" cy="1015663"/>
          </a:xfrm>
          <a:prstGeom prst="rect">
            <a:avLst/>
          </a:prstGeom>
          <a:noFill/>
        </p:spPr>
        <p:txBody>
          <a:bodyPr wrap="square" rtlCol="0">
            <a:spAutoFit/>
          </a:bodyPr>
          <a:lstStyle/>
          <a:p>
            <a:pPr algn="just">
              <a:defRPr/>
            </a:pPr>
            <a:r>
              <a:rPr lang="en-US" sz="6000" b="1" dirty="0">
                <a:solidFill>
                  <a:srgbClr val="FCB414"/>
                </a:solidFill>
                <a:latin typeface="Open Sans" panose="020B0606030504020204" pitchFamily="34" charset="0"/>
              </a:rPr>
              <a:t>02</a:t>
            </a:r>
            <a:endParaRPr lang="en-GB" sz="6000" b="1" dirty="0">
              <a:solidFill>
                <a:srgbClr val="FCB414"/>
              </a:solidFill>
              <a:latin typeface="Noto Sans" panose="020B0502040504020204" pitchFamily="34"/>
              <a:ea typeface="Noto Sans" panose="020B0502040504020204" pitchFamily="34"/>
              <a:cs typeface="Noto Sans" panose="020B0502040504020204" pitchFamily="34"/>
            </a:endParaRPr>
          </a:p>
        </p:txBody>
      </p:sp>
      <p:sp>
        <p:nvSpPr>
          <p:cNvPr id="34" name="TextBox 33">
            <a:extLst>
              <a:ext uri="{FF2B5EF4-FFF2-40B4-BE49-F238E27FC236}">
                <a16:creationId xmlns:a16="http://schemas.microsoft.com/office/drawing/2014/main" id="{4CCEE015-7FDB-4308-AD1C-671410D49CD8}"/>
              </a:ext>
            </a:extLst>
          </p:cNvPr>
          <p:cNvSpPr txBox="1"/>
          <p:nvPr/>
        </p:nvSpPr>
        <p:spPr>
          <a:xfrm>
            <a:off x="8751686" y="1540150"/>
            <a:ext cx="3072014" cy="83099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400" b="1" i="0" u="none" strike="noStrike" kern="0" cap="none" spc="0" normalizeH="0" baseline="0" noProof="0" dirty="0">
                <a:ln>
                  <a:noFill/>
                </a:ln>
                <a:solidFill>
                  <a:srgbClr val="282F39"/>
                </a:solidFill>
                <a:effectLst/>
                <a:uLnTx/>
                <a:uFillTx/>
              </a:rPr>
              <a:t>Manque de nourriture et d'autres fournitures </a:t>
            </a:r>
            <a:endParaRPr kumimoji="0" lang="en-US" sz="2400" b="1" i="0" u="none" strike="noStrike" kern="0" cap="none" spc="0" normalizeH="0" baseline="0" noProof="0" dirty="0">
              <a:ln>
                <a:noFill/>
              </a:ln>
              <a:solidFill>
                <a:srgbClr val="282F39"/>
              </a:solidFill>
              <a:effectLst/>
              <a:uLnTx/>
              <a:uFillTx/>
            </a:endParaRPr>
          </a:p>
        </p:txBody>
      </p:sp>
      <p:sp>
        <p:nvSpPr>
          <p:cNvPr id="35" name="TextBox 34">
            <a:extLst>
              <a:ext uri="{FF2B5EF4-FFF2-40B4-BE49-F238E27FC236}">
                <a16:creationId xmlns:a16="http://schemas.microsoft.com/office/drawing/2014/main" id="{46D6297A-3765-4551-A699-8859A8C9BF35}"/>
              </a:ext>
            </a:extLst>
          </p:cNvPr>
          <p:cNvSpPr txBox="1"/>
          <p:nvPr/>
        </p:nvSpPr>
        <p:spPr>
          <a:xfrm>
            <a:off x="7646106" y="1389594"/>
            <a:ext cx="1432100" cy="1015663"/>
          </a:xfrm>
          <a:prstGeom prst="rect">
            <a:avLst/>
          </a:prstGeom>
          <a:noFill/>
        </p:spPr>
        <p:txBody>
          <a:bodyPr wrap="square" rtlCol="0">
            <a:spAutoFit/>
          </a:bodyPr>
          <a:lstStyle/>
          <a:p>
            <a:pPr algn="just">
              <a:defRPr/>
            </a:pPr>
            <a:r>
              <a:rPr lang="en-US" sz="6000" b="1" dirty="0">
                <a:solidFill>
                  <a:srgbClr val="C2C923"/>
                </a:solidFill>
                <a:latin typeface="Open Sans" panose="020B0606030504020204" pitchFamily="34" charset="0"/>
              </a:rPr>
              <a:t>0</a:t>
            </a:r>
            <a:r>
              <a:rPr lang="ru-RU" sz="6000" b="1" dirty="0">
                <a:solidFill>
                  <a:srgbClr val="C2C923"/>
                </a:solidFill>
                <a:latin typeface="Open Sans" panose="020B0606030504020204" pitchFamily="34" charset="0"/>
              </a:rPr>
              <a:t>4</a:t>
            </a:r>
            <a:endParaRPr lang="en-GB" sz="6000" b="1" dirty="0">
              <a:solidFill>
                <a:srgbClr val="C2C923"/>
              </a:solidFill>
              <a:latin typeface="Noto Sans" panose="020B0502040504020204" pitchFamily="34"/>
              <a:ea typeface="Noto Sans" panose="020B0502040504020204" pitchFamily="34"/>
              <a:cs typeface="Noto Sans" panose="020B0502040504020204" pitchFamily="34"/>
            </a:endParaRPr>
          </a:p>
        </p:txBody>
      </p:sp>
      <p:sp>
        <p:nvSpPr>
          <p:cNvPr id="36" name="TextBox 35">
            <a:extLst>
              <a:ext uri="{FF2B5EF4-FFF2-40B4-BE49-F238E27FC236}">
                <a16:creationId xmlns:a16="http://schemas.microsoft.com/office/drawing/2014/main" id="{F98CFDB4-96EC-4B89-AA69-186CDF7885D2}"/>
              </a:ext>
            </a:extLst>
          </p:cNvPr>
          <p:cNvSpPr txBox="1"/>
          <p:nvPr/>
        </p:nvSpPr>
        <p:spPr>
          <a:xfrm>
            <a:off x="1604803" y="3607010"/>
            <a:ext cx="3188324" cy="83099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400" b="1" i="0" u="none" strike="noStrike" kern="0" cap="none" spc="0" normalizeH="0" baseline="0" noProof="0" dirty="0">
                <a:ln>
                  <a:noFill/>
                </a:ln>
                <a:solidFill>
                  <a:srgbClr val="282F39"/>
                </a:solidFill>
                <a:effectLst/>
                <a:uLnTx/>
                <a:uFillTx/>
              </a:rPr>
              <a:t>Traumatisme émotionnel et physique</a:t>
            </a:r>
          </a:p>
        </p:txBody>
      </p:sp>
      <p:sp>
        <p:nvSpPr>
          <p:cNvPr id="37" name="TextBox 36">
            <a:extLst>
              <a:ext uri="{FF2B5EF4-FFF2-40B4-BE49-F238E27FC236}">
                <a16:creationId xmlns:a16="http://schemas.microsoft.com/office/drawing/2014/main" id="{E01B8851-468C-4D59-8D09-C02CE8640325}"/>
              </a:ext>
            </a:extLst>
          </p:cNvPr>
          <p:cNvSpPr txBox="1"/>
          <p:nvPr/>
        </p:nvSpPr>
        <p:spPr>
          <a:xfrm>
            <a:off x="499224" y="3456454"/>
            <a:ext cx="1432100" cy="1015663"/>
          </a:xfrm>
          <a:prstGeom prst="rect">
            <a:avLst/>
          </a:prstGeom>
          <a:noFill/>
        </p:spPr>
        <p:txBody>
          <a:bodyPr wrap="square" rtlCol="0">
            <a:spAutoFit/>
          </a:bodyPr>
          <a:lstStyle/>
          <a:p>
            <a:pPr algn="just">
              <a:defRPr/>
            </a:pPr>
            <a:r>
              <a:rPr lang="en-US" sz="6000" b="1" dirty="0">
                <a:solidFill>
                  <a:srgbClr val="42AFB6"/>
                </a:solidFill>
                <a:latin typeface="Open Sans" panose="020B0606030504020204" pitchFamily="34" charset="0"/>
              </a:rPr>
              <a:t>03</a:t>
            </a:r>
            <a:endParaRPr lang="en-GB" sz="6000" b="1" dirty="0">
              <a:solidFill>
                <a:srgbClr val="42AFB6"/>
              </a:solidFill>
              <a:latin typeface="Noto Sans" panose="020B0502040504020204" pitchFamily="34"/>
              <a:ea typeface="Noto Sans" panose="020B0502040504020204" pitchFamily="34"/>
              <a:cs typeface="Noto Sans" panose="020B0502040504020204" pitchFamily="34"/>
            </a:endParaRPr>
          </a:p>
        </p:txBody>
      </p:sp>
      <p:sp>
        <p:nvSpPr>
          <p:cNvPr id="38" name="TextBox 37">
            <a:extLst>
              <a:ext uri="{FF2B5EF4-FFF2-40B4-BE49-F238E27FC236}">
                <a16:creationId xmlns:a16="http://schemas.microsoft.com/office/drawing/2014/main" id="{C7C3A038-733D-487C-8E91-08737C9486E2}"/>
              </a:ext>
            </a:extLst>
          </p:cNvPr>
          <p:cNvSpPr txBox="1"/>
          <p:nvPr/>
        </p:nvSpPr>
        <p:spPr>
          <a:xfrm>
            <a:off x="8751685" y="2559188"/>
            <a:ext cx="2937901" cy="83099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400" b="1" i="0" u="none" strike="noStrike" kern="0" cap="none" spc="0" normalizeH="0" baseline="0" noProof="0" dirty="0">
                <a:ln>
                  <a:noFill/>
                </a:ln>
                <a:solidFill>
                  <a:srgbClr val="282F39"/>
                </a:solidFill>
                <a:effectLst/>
                <a:uLnTx/>
                <a:uFillTx/>
              </a:rPr>
              <a:t>Handicap; pauvreté; manque d’</a:t>
            </a:r>
            <a:r>
              <a:rPr kumimoji="0" lang="fr-FR" sz="2400" b="1" i="0" u="none" strike="noStrike" kern="0" cap="none" spc="0" normalizeH="0" baseline="0" noProof="0" dirty="0" err="1">
                <a:ln>
                  <a:noFill/>
                </a:ln>
                <a:solidFill>
                  <a:srgbClr val="282F39"/>
                </a:solidFill>
                <a:effectLst/>
                <a:uLnTx/>
                <a:uFillTx/>
              </a:rPr>
              <a:t>education</a:t>
            </a:r>
            <a:r>
              <a:rPr kumimoji="0" lang="fr-FR" sz="2400" b="1" i="0" u="none" strike="noStrike" kern="0" cap="none" spc="0" normalizeH="0" baseline="0" noProof="0" dirty="0">
                <a:ln>
                  <a:noFill/>
                </a:ln>
                <a:solidFill>
                  <a:srgbClr val="282F39"/>
                </a:solidFill>
                <a:effectLst/>
                <a:uLnTx/>
                <a:uFillTx/>
              </a:rPr>
              <a:t> </a:t>
            </a:r>
            <a:endParaRPr kumimoji="0" lang="en-US" sz="2400" b="1" i="0" u="none" strike="noStrike" kern="0" cap="none" spc="0" normalizeH="0" baseline="0" noProof="0" dirty="0">
              <a:ln>
                <a:noFill/>
              </a:ln>
              <a:solidFill>
                <a:srgbClr val="282F39"/>
              </a:solidFill>
              <a:effectLst/>
              <a:uLnTx/>
              <a:uFillTx/>
            </a:endParaRPr>
          </a:p>
        </p:txBody>
      </p:sp>
      <p:sp>
        <p:nvSpPr>
          <p:cNvPr id="39" name="TextBox 38">
            <a:extLst>
              <a:ext uri="{FF2B5EF4-FFF2-40B4-BE49-F238E27FC236}">
                <a16:creationId xmlns:a16="http://schemas.microsoft.com/office/drawing/2014/main" id="{0C85155F-B5B5-4CA4-B441-D849261F5257}"/>
              </a:ext>
            </a:extLst>
          </p:cNvPr>
          <p:cNvSpPr txBox="1"/>
          <p:nvPr/>
        </p:nvSpPr>
        <p:spPr>
          <a:xfrm>
            <a:off x="7646106" y="2408632"/>
            <a:ext cx="1432100" cy="1015663"/>
          </a:xfrm>
          <a:prstGeom prst="rect">
            <a:avLst/>
          </a:prstGeom>
          <a:noFill/>
        </p:spPr>
        <p:txBody>
          <a:bodyPr wrap="square" rtlCol="0">
            <a:spAutoFit/>
          </a:bodyPr>
          <a:lstStyle/>
          <a:p>
            <a:pPr algn="just">
              <a:defRPr/>
            </a:pPr>
            <a:r>
              <a:rPr lang="en-US" sz="6000" b="1" dirty="0">
                <a:solidFill>
                  <a:srgbClr val="074D67"/>
                </a:solidFill>
                <a:latin typeface="Open Sans" panose="020B0606030504020204" pitchFamily="34" charset="0"/>
              </a:rPr>
              <a:t>05</a:t>
            </a:r>
            <a:endParaRPr lang="en-GB" sz="6000" b="1" dirty="0">
              <a:solidFill>
                <a:srgbClr val="074D67"/>
              </a:solidFill>
              <a:latin typeface="Noto Sans" panose="020B0502040504020204" pitchFamily="34"/>
              <a:ea typeface="Noto Sans" panose="020B0502040504020204" pitchFamily="34"/>
              <a:cs typeface="Noto Sans" panose="020B0502040504020204" pitchFamily="34"/>
            </a:endParaRPr>
          </a:p>
        </p:txBody>
      </p:sp>
    </p:spTree>
    <p:extLst>
      <p:ext uri="{BB962C8B-B14F-4D97-AF65-F5344CB8AC3E}">
        <p14:creationId xmlns:p14="http://schemas.microsoft.com/office/powerpoint/2010/main" val="3456918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78A79348-45B5-43BE-83BE-ACF723B53943}"/>
              </a:ext>
            </a:extLst>
          </p:cNvPr>
          <p:cNvSpPr/>
          <p:nvPr/>
        </p:nvSpPr>
        <p:spPr>
          <a:xfrm>
            <a:off x="695742" y="5224543"/>
            <a:ext cx="2775046" cy="369332"/>
          </a:xfrm>
          <a:prstGeom prst="ellipse">
            <a:avLst/>
          </a:prstGeom>
          <a:solidFill>
            <a:srgbClr val="000000">
              <a:alpha val="1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7F44ED37-276F-4963-BB22-17304180FA43}"/>
              </a:ext>
            </a:extLst>
          </p:cNvPr>
          <p:cNvSpPr txBox="1"/>
          <p:nvPr/>
        </p:nvSpPr>
        <p:spPr>
          <a:xfrm>
            <a:off x="4493343" y="676071"/>
            <a:ext cx="7002916" cy="830997"/>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SN" altLang="en-US" sz="4800" b="1" i="0" u="sng" strike="noStrike" kern="0" cap="none" spc="0" normalizeH="0" baseline="0" noProof="0" dirty="0">
                <a:ln>
                  <a:noFill/>
                </a:ln>
                <a:solidFill>
                  <a:srgbClr val="282F39"/>
                </a:solidFill>
                <a:effectLst/>
                <a:uLnTx/>
                <a:uFillTx/>
              </a:rPr>
              <a:t>Objectifs de la session</a:t>
            </a:r>
            <a:endParaRPr kumimoji="0" lang="en-US" sz="4800" b="1" i="0" u="sng" strike="noStrike" kern="0" cap="none" spc="0" normalizeH="0" baseline="0" noProof="0" dirty="0">
              <a:ln>
                <a:noFill/>
              </a:ln>
              <a:solidFill>
                <a:srgbClr val="282F39"/>
              </a:solidFill>
              <a:effectLst/>
              <a:uLnTx/>
              <a:uFillTx/>
              <a:latin typeface="Noto Sans" panose="020B0502040504020204" pitchFamily="34"/>
              <a:ea typeface="Noto Sans" panose="020B0502040504020204" pitchFamily="34"/>
              <a:cs typeface="Noto Sans" panose="020B0502040504020204" pitchFamily="34"/>
            </a:endParaRPr>
          </a:p>
        </p:txBody>
      </p:sp>
      <p:grpSp>
        <p:nvGrpSpPr>
          <p:cNvPr id="4" name="Group 3">
            <a:extLst>
              <a:ext uri="{FF2B5EF4-FFF2-40B4-BE49-F238E27FC236}">
                <a16:creationId xmlns:a16="http://schemas.microsoft.com/office/drawing/2014/main" id="{DC5BFFFF-A69F-448F-8C94-32BB6C122CCC}"/>
              </a:ext>
            </a:extLst>
          </p:cNvPr>
          <p:cNvGrpSpPr/>
          <p:nvPr/>
        </p:nvGrpSpPr>
        <p:grpSpPr>
          <a:xfrm>
            <a:off x="438154" y="2871019"/>
            <a:ext cx="3032633" cy="2196282"/>
            <a:chOff x="1111250" y="2736547"/>
            <a:chExt cx="3473207" cy="3016554"/>
          </a:xfrm>
        </p:grpSpPr>
        <p:sp>
          <p:nvSpPr>
            <p:cNvPr id="5" name="Freeform 18">
              <a:extLst>
                <a:ext uri="{FF2B5EF4-FFF2-40B4-BE49-F238E27FC236}">
                  <a16:creationId xmlns:a16="http://schemas.microsoft.com/office/drawing/2014/main" id="{96E17D60-C9DE-4926-B6F3-645949D0850A}"/>
                </a:ext>
              </a:extLst>
            </p:cNvPr>
            <p:cNvSpPr>
              <a:spLocks/>
            </p:cNvSpPr>
            <p:nvPr/>
          </p:nvSpPr>
          <p:spPr bwMode="auto">
            <a:xfrm>
              <a:off x="1199068" y="3392988"/>
              <a:ext cx="3385389" cy="2360113"/>
            </a:xfrm>
            <a:custGeom>
              <a:avLst/>
              <a:gdLst>
                <a:gd name="T0" fmla="*/ 642 w 768"/>
                <a:gd name="T1" fmla="*/ 101 h 535"/>
                <a:gd name="T2" fmla="*/ 603 w 768"/>
                <a:gd name="T3" fmla="*/ 72 h 535"/>
                <a:gd name="T4" fmla="*/ 768 w 768"/>
                <a:gd name="T5" fmla="*/ 0 h 535"/>
                <a:gd name="T6" fmla="*/ 748 w 768"/>
                <a:gd name="T7" fmla="*/ 179 h 535"/>
                <a:gd name="T8" fmla="*/ 728 w 768"/>
                <a:gd name="T9" fmla="*/ 165 h 535"/>
                <a:gd name="T10" fmla="*/ 711 w 768"/>
                <a:gd name="T11" fmla="*/ 152 h 535"/>
                <a:gd name="T12" fmla="*/ 706 w 768"/>
                <a:gd name="T13" fmla="*/ 153 h 535"/>
                <a:gd name="T14" fmla="*/ 634 w 768"/>
                <a:gd name="T15" fmla="*/ 247 h 535"/>
                <a:gd name="T16" fmla="*/ 560 w 768"/>
                <a:gd name="T17" fmla="*/ 343 h 535"/>
                <a:gd name="T18" fmla="*/ 548 w 768"/>
                <a:gd name="T19" fmla="*/ 359 h 535"/>
                <a:gd name="T20" fmla="*/ 540 w 768"/>
                <a:gd name="T21" fmla="*/ 364 h 535"/>
                <a:gd name="T22" fmla="*/ 480 w 768"/>
                <a:gd name="T23" fmla="*/ 372 h 535"/>
                <a:gd name="T24" fmla="*/ 430 w 768"/>
                <a:gd name="T25" fmla="*/ 380 h 535"/>
                <a:gd name="T26" fmla="*/ 365 w 768"/>
                <a:gd name="T27" fmla="*/ 389 h 535"/>
                <a:gd name="T28" fmla="*/ 318 w 768"/>
                <a:gd name="T29" fmla="*/ 406 h 535"/>
                <a:gd name="T30" fmla="*/ 257 w 768"/>
                <a:gd name="T31" fmla="*/ 433 h 535"/>
                <a:gd name="T32" fmla="*/ 190 w 768"/>
                <a:gd name="T33" fmla="*/ 464 h 535"/>
                <a:gd name="T34" fmla="*/ 131 w 768"/>
                <a:gd name="T35" fmla="*/ 491 h 535"/>
                <a:gd name="T36" fmla="*/ 78 w 768"/>
                <a:gd name="T37" fmla="*/ 515 h 535"/>
                <a:gd name="T38" fmla="*/ 37 w 768"/>
                <a:gd name="T39" fmla="*/ 534 h 535"/>
                <a:gd name="T40" fmla="*/ 32 w 768"/>
                <a:gd name="T41" fmla="*/ 532 h 535"/>
                <a:gd name="T42" fmla="*/ 1 w 768"/>
                <a:gd name="T43" fmla="*/ 465 h 535"/>
                <a:gd name="T44" fmla="*/ 3 w 768"/>
                <a:gd name="T45" fmla="*/ 459 h 535"/>
                <a:gd name="T46" fmla="*/ 70 w 768"/>
                <a:gd name="T47" fmla="*/ 428 h 535"/>
                <a:gd name="T48" fmla="*/ 121 w 768"/>
                <a:gd name="T49" fmla="*/ 405 h 535"/>
                <a:gd name="T50" fmla="*/ 203 w 768"/>
                <a:gd name="T51" fmla="*/ 368 h 535"/>
                <a:gd name="T52" fmla="*/ 294 w 768"/>
                <a:gd name="T53" fmla="*/ 326 h 535"/>
                <a:gd name="T54" fmla="*/ 319 w 768"/>
                <a:gd name="T55" fmla="*/ 315 h 535"/>
                <a:gd name="T56" fmla="*/ 341 w 768"/>
                <a:gd name="T57" fmla="*/ 310 h 535"/>
                <a:gd name="T58" fmla="*/ 397 w 768"/>
                <a:gd name="T59" fmla="*/ 301 h 535"/>
                <a:gd name="T60" fmla="*/ 447 w 768"/>
                <a:gd name="T61" fmla="*/ 294 h 535"/>
                <a:gd name="T62" fmla="*/ 498 w 768"/>
                <a:gd name="T63" fmla="*/ 286 h 535"/>
                <a:gd name="T64" fmla="*/ 502 w 768"/>
                <a:gd name="T65" fmla="*/ 283 h 535"/>
                <a:gd name="T66" fmla="*/ 556 w 768"/>
                <a:gd name="T67" fmla="*/ 214 h 535"/>
                <a:gd name="T68" fmla="*/ 626 w 768"/>
                <a:gd name="T69" fmla="*/ 122 h 535"/>
                <a:gd name="T70" fmla="*/ 642 w 768"/>
                <a:gd name="T71" fmla="*/ 101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68" h="535">
                  <a:moveTo>
                    <a:pt x="642" y="101"/>
                  </a:moveTo>
                  <a:cubicBezTo>
                    <a:pt x="629" y="91"/>
                    <a:pt x="616" y="82"/>
                    <a:pt x="603" y="72"/>
                  </a:cubicBezTo>
                  <a:cubicBezTo>
                    <a:pt x="658" y="48"/>
                    <a:pt x="713" y="24"/>
                    <a:pt x="768" y="0"/>
                  </a:cubicBezTo>
                  <a:cubicBezTo>
                    <a:pt x="761" y="60"/>
                    <a:pt x="755" y="119"/>
                    <a:pt x="748" y="179"/>
                  </a:cubicBezTo>
                  <a:cubicBezTo>
                    <a:pt x="741" y="174"/>
                    <a:pt x="734" y="169"/>
                    <a:pt x="728" y="165"/>
                  </a:cubicBezTo>
                  <a:cubicBezTo>
                    <a:pt x="723" y="160"/>
                    <a:pt x="717" y="156"/>
                    <a:pt x="711" y="152"/>
                  </a:cubicBezTo>
                  <a:cubicBezTo>
                    <a:pt x="709" y="150"/>
                    <a:pt x="708" y="151"/>
                    <a:pt x="706" y="153"/>
                  </a:cubicBezTo>
                  <a:cubicBezTo>
                    <a:pt x="682" y="184"/>
                    <a:pt x="658" y="215"/>
                    <a:pt x="634" y="247"/>
                  </a:cubicBezTo>
                  <a:cubicBezTo>
                    <a:pt x="610" y="279"/>
                    <a:pt x="585" y="311"/>
                    <a:pt x="560" y="343"/>
                  </a:cubicBezTo>
                  <a:cubicBezTo>
                    <a:pt x="556" y="348"/>
                    <a:pt x="552" y="354"/>
                    <a:pt x="548" y="359"/>
                  </a:cubicBezTo>
                  <a:cubicBezTo>
                    <a:pt x="546" y="361"/>
                    <a:pt x="543" y="363"/>
                    <a:pt x="540" y="364"/>
                  </a:cubicBezTo>
                  <a:cubicBezTo>
                    <a:pt x="520" y="367"/>
                    <a:pt x="500" y="370"/>
                    <a:pt x="480" y="372"/>
                  </a:cubicBezTo>
                  <a:cubicBezTo>
                    <a:pt x="463" y="375"/>
                    <a:pt x="446" y="377"/>
                    <a:pt x="430" y="380"/>
                  </a:cubicBezTo>
                  <a:cubicBezTo>
                    <a:pt x="408" y="383"/>
                    <a:pt x="387" y="388"/>
                    <a:pt x="365" y="389"/>
                  </a:cubicBezTo>
                  <a:cubicBezTo>
                    <a:pt x="348" y="391"/>
                    <a:pt x="333" y="399"/>
                    <a:pt x="318" y="406"/>
                  </a:cubicBezTo>
                  <a:cubicBezTo>
                    <a:pt x="297" y="415"/>
                    <a:pt x="277" y="424"/>
                    <a:pt x="257" y="433"/>
                  </a:cubicBezTo>
                  <a:cubicBezTo>
                    <a:pt x="235" y="444"/>
                    <a:pt x="213" y="454"/>
                    <a:pt x="190" y="464"/>
                  </a:cubicBezTo>
                  <a:cubicBezTo>
                    <a:pt x="171" y="473"/>
                    <a:pt x="151" y="482"/>
                    <a:pt x="131" y="491"/>
                  </a:cubicBezTo>
                  <a:cubicBezTo>
                    <a:pt x="113" y="499"/>
                    <a:pt x="96" y="507"/>
                    <a:pt x="78" y="515"/>
                  </a:cubicBezTo>
                  <a:cubicBezTo>
                    <a:pt x="64" y="522"/>
                    <a:pt x="51" y="528"/>
                    <a:pt x="37" y="534"/>
                  </a:cubicBezTo>
                  <a:cubicBezTo>
                    <a:pt x="34" y="535"/>
                    <a:pt x="33" y="535"/>
                    <a:pt x="32" y="532"/>
                  </a:cubicBezTo>
                  <a:cubicBezTo>
                    <a:pt x="22" y="509"/>
                    <a:pt x="11" y="487"/>
                    <a:pt x="1" y="465"/>
                  </a:cubicBezTo>
                  <a:cubicBezTo>
                    <a:pt x="0" y="462"/>
                    <a:pt x="0" y="461"/>
                    <a:pt x="3" y="459"/>
                  </a:cubicBezTo>
                  <a:cubicBezTo>
                    <a:pt x="25" y="449"/>
                    <a:pt x="48" y="439"/>
                    <a:pt x="70" y="428"/>
                  </a:cubicBezTo>
                  <a:cubicBezTo>
                    <a:pt x="87" y="421"/>
                    <a:pt x="104" y="413"/>
                    <a:pt x="121" y="405"/>
                  </a:cubicBezTo>
                  <a:cubicBezTo>
                    <a:pt x="148" y="393"/>
                    <a:pt x="175" y="380"/>
                    <a:pt x="203" y="368"/>
                  </a:cubicBezTo>
                  <a:cubicBezTo>
                    <a:pt x="233" y="354"/>
                    <a:pt x="264" y="340"/>
                    <a:pt x="294" y="326"/>
                  </a:cubicBezTo>
                  <a:cubicBezTo>
                    <a:pt x="302" y="323"/>
                    <a:pt x="311" y="318"/>
                    <a:pt x="319" y="315"/>
                  </a:cubicBezTo>
                  <a:cubicBezTo>
                    <a:pt x="326" y="313"/>
                    <a:pt x="334" y="311"/>
                    <a:pt x="341" y="310"/>
                  </a:cubicBezTo>
                  <a:cubicBezTo>
                    <a:pt x="360" y="307"/>
                    <a:pt x="378" y="304"/>
                    <a:pt x="397" y="301"/>
                  </a:cubicBezTo>
                  <a:cubicBezTo>
                    <a:pt x="413" y="299"/>
                    <a:pt x="430" y="297"/>
                    <a:pt x="447" y="294"/>
                  </a:cubicBezTo>
                  <a:cubicBezTo>
                    <a:pt x="464" y="292"/>
                    <a:pt x="481" y="289"/>
                    <a:pt x="498" y="286"/>
                  </a:cubicBezTo>
                  <a:cubicBezTo>
                    <a:pt x="499" y="286"/>
                    <a:pt x="501" y="284"/>
                    <a:pt x="502" y="283"/>
                  </a:cubicBezTo>
                  <a:cubicBezTo>
                    <a:pt x="520" y="260"/>
                    <a:pt x="538" y="237"/>
                    <a:pt x="556" y="214"/>
                  </a:cubicBezTo>
                  <a:cubicBezTo>
                    <a:pt x="579" y="183"/>
                    <a:pt x="603" y="153"/>
                    <a:pt x="626" y="122"/>
                  </a:cubicBezTo>
                  <a:cubicBezTo>
                    <a:pt x="631" y="115"/>
                    <a:pt x="637" y="108"/>
                    <a:pt x="642" y="101"/>
                  </a:cubicBezTo>
                  <a:close/>
                </a:path>
              </a:pathLst>
            </a:custGeom>
            <a:solidFill>
              <a:srgbClr val="42AF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6" name="Freeform 19">
              <a:extLst>
                <a:ext uri="{FF2B5EF4-FFF2-40B4-BE49-F238E27FC236}">
                  <a16:creationId xmlns:a16="http://schemas.microsoft.com/office/drawing/2014/main" id="{9CC37D1A-43B6-4DCD-8BA5-5BA1ACAFFBD0}"/>
                </a:ext>
              </a:extLst>
            </p:cNvPr>
            <p:cNvSpPr>
              <a:spLocks/>
            </p:cNvSpPr>
            <p:nvPr/>
          </p:nvSpPr>
          <p:spPr bwMode="auto">
            <a:xfrm>
              <a:off x="2689782" y="2736547"/>
              <a:ext cx="1159199" cy="1918826"/>
            </a:xfrm>
            <a:custGeom>
              <a:avLst/>
              <a:gdLst>
                <a:gd name="T0" fmla="*/ 30 w 263"/>
                <a:gd name="T1" fmla="*/ 255 h 435"/>
                <a:gd name="T2" fmla="*/ 19 w 263"/>
                <a:gd name="T3" fmla="*/ 304 h 435"/>
                <a:gd name="T4" fmla="*/ 1 w 263"/>
                <a:gd name="T5" fmla="*/ 248 h 435"/>
                <a:gd name="T6" fmla="*/ 34 w 263"/>
                <a:gd name="T7" fmla="*/ 202 h 435"/>
                <a:gd name="T8" fmla="*/ 48 w 263"/>
                <a:gd name="T9" fmla="*/ 175 h 435"/>
                <a:gd name="T10" fmla="*/ 40 w 263"/>
                <a:gd name="T11" fmla="*/ 122 h 435"/>
                <a:gd name="T12" fmla="*/ 93 w 263"/>
                <a:gd name="T13" fmla="*/ 150 h 435"/>
                <a:gd name="T14" fmla="*/ 88 w 263"/>
                <a:gd name="T15" fmla="*/ 186 h 435"/>
                <a:gd name="T16" fmla="*/ 129 w 263"/>
                <a:gd name="T17" fmla="*/ 188 h 435"/>
                <a:gd name="T18" fmla="*/ 154 w 263"/>
                <a:gd name="T19" fmla="*/ 174 h 435"/>
                <a:gd name="T20" fmla="*/ 158 w 263"/>
                <a:gd name="T21" fmla="*/ 15 h 435"/>
                <a:gd name="T22" fmla="*/ 178 w 263"/>
                <a:gd name="T23" fmla="*/ 13 h 435"/>
                <a:gd name="T24" fmla="*/ 255 w 263"/>
                <a:gd name="T25" fmla="*/ 22 h 435"/>
                <a:gd name="T26" fmla="*/ 252 w 263"/>
                <a:gd name="T27" fmla="*/ 38 h 435"/>
                <a:gd name="T28" fmla="*/ 243 w 263"/>
                <a:gd name="T29" fmla="*/ 55 h 435"/>
                <a:gd name="T30" fmla="*/ 263 w 263"/>
                <a:gd name="T31" fmla="*/ 84 h 435"/>
                <a:gd name="T32" fmla="*/ 183 w 263"/>
                <a:gd name="T33" fmla="*/ 84 h 435"/>
                <a:gd name="T34" fmla="*/ 178 w 263"/>
                <a:gd name="T35" fmla="*/ 157 h 435"/>
                <a:gd name="T36" fmla="*/ 190 w 263"/>
                <a:gd name="T37" fmla="*/ 174 h 435"/>
                <a:gd name="T38" fmla="*/ 178 w 263"/>
                <a:gd name="T39" fmla="*/ 199 h 435"/>
                <a:gd name="T40" fmla="*/ 169 w 263"/>
                <a:gd name="T41" fmla="*/ 225 h 435"/>
                <a:gd name="T42" fmla="*/ 158 w 263"/>
                <a:gd name="T43" fmla="*/ 205 h 435"/>
                <a:gd name="T44" fmla="*/ 135 w 263"/>
                <a:gd name="T45" fmla="*/ 217 h 435"/>
                <a:gd name="T46" fmla="*/ 91 w 263"/>
                <a:gd name="T47" fmla="*/ 217 h 435"/>
                <a:gd name="T48" fmla="*/ 95 w 263"/>
                <a:gd name="T49" fmla="*/ 276 h 435"/>
                <a:gd name="T50" fmla="*/ 102 w 263"/>
                <a:gd name="T51" fmla="*/ 292 h 435"/>
                <a:gd name="T52" fmla="*/ 149 w 263"/>
                <a:gd name="T53" fmla="*/ 312 h 435"/>
                <a:gd name="T54" fmla="*/ 171 w 263"/>
                <a:gd name="T55" fmla="*/ 381 h 435"/>
                <a:gd name="T56" fmla="*/ 140 w 263"/>
                <a:gd name="T57" fmla="*/ 364 h 435"/>
                <a:gd name="T58" fmla="*/ 120 w 263"/>
                <a:gd name="T59" fmla="*/ 330 h 435"/>
                <a:gd name="T60" fmla="*/ 89 w 263"/>
                <a:gd name="T61" fmla="*/ 321 h 435"/>
                <a:gd name="T62" fmla="*/ 92 w 263"/>
                <a:gd name="T63" fmla="*/ 365 h 435"/>
                <a:gd name="T64" fmla="*/ 63 w 263"/>
                <a:gd name="T65" fmla="*/ 423 h 435"/>
                <a:gd name="T66" fmla="*/ 35 w 263"/>
                <a:gd name="T67" fmla="*/ 408 h 435"/>
                <a:gd name="T68" fmla="*/ 60 w 263"/>
                <a:gd name="T69" fmla="*/ 359 h 435"/>
                <a:gd name="T70" fmla="*/ 53 w 263"/>
                <a:gd name="T71" fmla="*/ 320 h 435"/>
                <a:gd name="T72" fmla="*/ 41 w 263"/>
                <a:gd name="T73" fmla="*/ 242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63" h="435">
                  <a:moveTo>
                    <a:pt x="40" y="239"/>
                  </a:moveTo>
                  <a:cubicBezTo>
                    <a:pt x="33" y="241"/>
                    <a:pt x="29" y="249"/>
                    <a:pt x="30" y="255"/>
                  </a:cubicBezTo>
                  <a:cubicBezTo>
                    <a:pt x="31" y="267"/>
                    <a:pt x="32" y="278"/>
                    <a:pt x="32" y="290"/>
                  </a:cubicBezTo>
                  <a:cubicBezTo>
                    <a:pt x="32" y="298"/>
                    <a:pt x="27" y="304"/>
                    <a:pt x="19" y="304"/>
                  </a:cubicBezTo>
                  <a:cubicBezTo>
                    <a:pt x="11" y="305"/>
                    <a:pt x="5" y="300"/>
                    <a:pt x="4" y="291"/>
                  </a:cubicBezTo>
                  <a:cubicBezTo>
                    <a:pt x="3" y="277"/>
                    <a:pt x="3" y="262"/>
                    <a:pt x="1" y="248"/>
                  </a:cubicBezTo>
                  <a:cubicBezTo>
                    <a:pt x="0" y="240"/>
                    <a:pt x="2" y="235"/>
                    <a:pt x="7" y="230"/>
                  </a:cubicBezTo>
                  <a:cubicBezTo>
                    <a:pt x="17" y="221"/>
                    <a:pt x="25" y="211"/>
                    <a:pt x="34" y="202"/>
                  </a:cubicBezTo>
                  <a:cubicBezTo>
                    <a:pt x="36" y="200"/>
                    <a:pt x="37" y="199"/>
                    <a:pt x="37" y="197"/>
                  </a:cubicBezTo>
                  <a:cubicBezTo>
                    <a:pt x="38" y="189"/>
                    <a:pt x="40" y="181"/>
                    <a:pt x="48" y="175"/>
                  </a:cubicBezTo>
                  <a:cubicBezTo>
                    <a:pt x="35" y="168"/>
                    <a:pt x="29" y="157"/>
                    <a:pt x="30" y="143"/>
                  </a:cubicBezTo>
                  <a:cubicBezTo>
                    <a:pt x="30" y="135"/>
                    <a:pt x="34" y="128"/>
                    <a:pt x="40" y="122"/>
                  </a:cubicBezTo>
                  <a:cubicBezTo>
                    <a:pt x="52" y="111"/>
                    <a:pt x="72" y="111"/>
                    <a:pt x="84" y="123"/>
                  </a:cubicBezTo>
                  <a:cubicBezTo>
                    <a:pt x="91" y="131"/>
                    <a:pt x="94" y="139"/>
                    <a:pt x="93" y="150"/>
                  </a:cubicBezTo>
                  <a:cubicBezTo>
                    <a:pt x="92" y="160"/>
                    <a:pt x="86" y="168"/>
                    <a:pt x="78" y="173"/>
                  </a:cubicBezTo>
                  <a:cubicBezTo>
                    <a:pt x="82" y="178"/>
                    <a:pt x="84" y="182"/>
                    <a:pt x="88" y="186"/>
                  </a:cubicBezTo>
                  <a:cubicBezTo>
                    <a:pt x="88" y="187"/>
                    <a:pt x="90" y="188"/>
                    <a:pt x="92" y="188"/>
                  </a:cubicBezTo>
                  <a:cubicBezTo>
                    <a:pt x="104" y="188"/>
                    <a:pt x="117" y="188"/>
                    <a:pt x="129" y="188"/>
                  </a:cubicBezTo>
                  <a:cubicBezTo>
                    <a:pt x="131" y="188"/>
                    <a:pt x="133" y="187"/>
                    <a:pt x="135" y="186"/>
                  </a:cubicBezTo>
                  <a:cubicBezTo>
                    <a:pt x="141" y="182"/>
                    <a:pt x="147" y="178"/>
                    <a:pt x="154" y="174"/>
                  </a:cubicBezTo>
                  <a:cubicBezTo>
                    <a:pt x="157" y="172"/>
                    <a:pt x="158" y="169"/>
                    <a:pt x="158" y="165"/>
                  </a:cubicBezTo>
                  <a:cubicBezTo>
                    <a:pt x="158" y="115"/>
                    <a:pt x="158" y="65"/>
                    <a:pt x="158" y="15"/>
                  </a:cubicBezTo>
                  <a:cubicBezTo>
                    <a:pt x="158" y="11"/>
                    <a:pt x="159" y="6"/>
                    <a:pt x="163" y="4"/>
                  </a:cubicBezTo>
                  <a:cubicBezTo>
                    <a:pt x="170" y="0"/>
                    <a:pt x="178" y="4"/>
                    <a:pt x="178" y="13"/>
                  </a:cubicBezTo>
                  <a:cubicBezTo>
                    <a:pt x="179" y="22"/>
                    <a:pt x="179" y="22"/>
                    <a:pt x="187" y="22"/>
                  </a:cubicBezTo>
                  <a:cubicBezTo>
                    <a:pt x="210" y="22"/>
                    <a:pt x="232" y="22"/>
                    <a:pt x="255" y="22"/>
                  </a:cubicBezTo>
                  <a:cubicBezTo>
                    <a:pt x="257" y="22"/>
                    <a:pt x="259" y="22"/>
                    <a:pt x="263" y="22"/>
                  </a:cubicBezTo>
                  <a:cubicBezTo>
                    <a:pt x="259" y="28"/>
                    <a:pt x="255" y="33"/>
                    <a:pt x="252" y="38"/>
                  </a:cubicBezTo>
                  <a:cubicBezTo>
                    <a:pt x="249" y="42"/>
                    <a:pt x="246" y="46"/>
                    <a:pt x="244" y="49"/>
                  </a:cubicBezTo>
                  <a:cubicBezTo>
                    <a:pt x="242" y="51"/>
                    <a:pt x="242" y="53"/>
                    <a:pt x="243" y="55"/>
                  </a:cubicBezTo>
                  <a:cubicBezTo>
                    <a:pt x="249" y="63"/>
                    <a:pt x="254" y="71"/>
                    <a:pt x="260" y="79"/>
                  </a:cubicBezTo>
                  <a:cubicBezTo>
                    <a:pt x="261" y="80"/>
                    <a:pt x="262" y="82"/>
                    <a:pt x="263" y="84"/>
                  </a:cubicBezTo>
                  <a:cubicBezTo>
                    <a:pt x="260" y="84"/>
                    <a:pt x="259" y="84"/>
                    <a:pt x="257" y="84"/>
                  </a:cubicBezTo>
                  <a:cubicBezTo>
                    <a:pt x="232" y="84"/>
                    <a:pt x="208" y="84"/>
                    <a:pt x="183" y="84"/>
                  </a:cubicBezTo>
                  <a:cubicBezTo>
                    <a:pt x="179" y="84"/>
                    <a:pt x="178" y="85"/>
                    <a:pt x="178" y="89"/>
                  </a:cubicBezTo>
                  <a:cubicBezTo>
                    <a:pt x="178" y="112"/>
                    <a:pt x="178" y="134"/>
                    <a:pt x="178" y="157"/>
                  </a:cubicBezTo>
                  <a:cubicBezTo>
                    <a:pt x="178" y="160"/>
                    <a:pt x="179" y="161"/>
                    <a:pt x="182" y="163"/>
                  </a:cubicBezTo>
                  <a:cubicBezTo>
                    <a:pt x="187" y="164"/>
                    <a:pt x="190" y="168"/>
                    <a:pt x="190" y="174"/>
                  </a:cubicBezTo>
                  <a:cubicBezTo>
                    <a:pt x="191" y="180"/>
                    <a:pt x="189" y="185"/>
                    <a:pt x="184" y="188"/>
                  </a:cubicBezTo>
                  <a:cubicBezTo>
                    <a:pt x="179" y="190"/>
                    <a:pt x="178" y="194"/>
                    <a:pt x="178" y="199"/>
                  </a:cubicBezTo>
                  <a:cubicBezTo>
                    <a:pt x="178" y="204"/>
                    <a:pt x="178" y="210"/>
                    <a:pt x="178" y="215"/>
                  </a:cubicBezTo>
                  <a:cubicBezTo>
                    <a:pt x="178" y="222"/>
                    <a:pt x="175" y="225"/>
                    <a:pt x="169" y="225"/>
                  </a:cubicBezTo>
                  <a:cubicBezTo>
                    <a:pt x="163" y="226"/>
                    <a:pt x="159" y="222"/>
                    <a:pt x="158" y="216"/>
                  </a:cubicBezTo>
                  <a:cubicBezTo>
                    <a:pt x="158" y="213"/>
                    <a:pt x="158" y="210"/>
                    <a:pt x="158" y="205"/>
                  </a:cubicBezTo>
                  <a:cubicBezTo>
                    <a:pt x="153" y="209"/>
                    <a:pt x="149" y="212"/>
                    <a:pt x="144" y="214"/>
                  </a:cubicBezTo>
                  <a:cubicBezTo>
                    <a:pt x="142" y="216"/>
                    <a:pt x="138" y="217"/>
                    <a:pt x="135" y="217"/>
                  </a:cubicBezTo>
                  <a:cubicBezTo>
                    <a:pt x="122" y="217"/>
                    <a:pt x="109" y="217"/>
                    <a:pt x="96" y="216"/>
                  </a:cubicBezTo>
                  <a:cubicBezTo>
                    <a:pt x="94" y="216"/>
                    <a:pt x="93" y="217"/>
                    <a:pt x="91" y="217"/>
                  </a:cubicBezTo>
                  <a:cubicBezTo>
                    <a:pt x="92" y="225"/>
                    <a:pt x="92" y="234"/>
                    <a:pt x="93" y="243"/>
                  </a:cubicBezTo>
                  <a:cubicBezTo>
                    <a:pt x="94" y="254"/>
                    <a:pt x="94" y="265"/>
                    <a:pt x="95" y="276"/>
                  </a:cubicBezTo>
                  <a:cubicBezTo>
                    <a:pt x="96" y="279"/>
                    <a:pt x="96" y="282"/>
                    <a:pt x="96" y="285"/>
                  </a:cubicBezTo>
                  <a:cubicBezTo>
                    <a:pt x="96" y="289"/>
                    <a:pt x="99" y="290"/>
                    <a:pt x="102" y="292"/>
                  </a:cubicBezTo>
                  <a:cubicBezTo>
                    <a:pt x="115" y="295"/>
                    <a:pt x="128" y="299"/>
                    <a:pt x="140" y="303"/>
                  </a:cubicBezTo>
                  <a:cubicBezTo>
                    <a:pt x="143" y="305"/>
                    <a:pt x="147" y="309"/>
                    <a:pt x="149" y="312"/>
                  </a:cubicBezTo>
                  <a:cubicBezTo>
                    <a:pt x="157" y="328"/>
                    <a:pt x="165" y="344"/>
                    <a:pt x="174" y="360"/>
                  </a:cubicBezTo>
                  <a:cubicBezTo>
                    <a:pt x="178" y="367"/>
                    <a:pt x="177" y="376"/>
                    <a:pt x="171" y="381"/>
                  </a:cubicBezTo>
                  <a:cubicBezTo>
                    <a:pt x="165" y="385"/>
                    <a:pt x="155" y="386"/>
                    <a:pt x="150" y="380"/>
                  </a:cubicBezTo>
                  <a:cubicBezTo>
                    <a:pt x="146" y="375"/>
                    <a:pt x="144" y="370"/>
                    <a:pt x="140" y="364"/>
                  </a:cubicBezTo>
                  <a:cubicBezTo>
                    <a:pt x="135" y="354"/>
                    <a:pt x="130" y="344"/>
                    <a:pt x="125" y="335"/>
                  </a:cubicBezTo>
                  <a:cubicBezTo>
                    <a:pt x="124" y="333"/>
                    <a:pt x="122" y="330"/>
                    <a:pt x="120" y="330"/>
                  </a:cubicBezTo>
                  <a:cubicBezTo>
                    <a:pt x="110" y="327"/>
                    <a:pt x="101" y="324"/>
                    <a:pt x="91" y="321"/>
                  </a:cubicBezTo>
                  <a:cubicBezTo>
                    <a:pt x="91" y="321"/>
                    <a:pt x="90" y="321"/>
                    <a:pt x="89" y="321"/>
                  </a:cubicBezTo>
                  <a:cubicBezTo>
                    <a:pt x="89" y="327"/>
                    <a:pt x="90" y="334"/>
                    <a:pt x="90" y="340"/>
                  </a:cubicBezTo>
                  <a:cubicBezTo>
                    <a:pt x="91" y="348"/>
                    <a:pt x="93" y="357"/>
                    <a:pt x="92" y="365"/>
                  </a:cubicBezTo>
                  <a:cubicBezTo>
                    <a:pt x="91" y="371"/>
                    <a:pt x="88" y="378"/>
                    <a:pt x="85" y="383"/>
                  </a:cubicBezTo>
                  <a:cubicBezTo>
                    <a:pt x="78" y="397"/>
                    <a:pt x="70" y="410"/>
                    <a:pt x="63" y="423"/>
                  </a:cubicBezTo>
                  <a:cubicBezTo>
                    <a:pt x="58" y="432"/>
                    <a:pt x="49" y="435"/>
                    <a:pt x="41" y="431"/>
                  </a:cubicBezTo>
                  <a:cubicBezTo>
                    <a:pt x="33" y="426"/>
                    <a:pt x="30" y="417"/>
                    <a:pt x="35" y="408"/>
                  </a:cubicBezTo>
                  <a:cubicBezTo>
                    <a:pt x="43" y="394"/>
                    <a:pt x="51" y="379"/>
                    <a:pt x="59" y="365"/>
                  </a:cubicBezTo>
                  <a:cubicBezTo>
                    <a:pt x="60" y="363"/>
                    <a:pt x="60" y="361"/>
                    <a:pt x="60" y="359"/>
                  </a:cubicBezTo>
                  <a:cubicBezTo>
                    <a:pt x="60" y="349"/>
                    <a:pt x="59" y="340"/>
                    <a:pt x="58" y="330"/>
                  </a:cubicBezTo>
                  <a:cubicBezTo>
                    <a:pt x="58" y="326"/>
                    <a:pt x="57" y="323"/>
                    <a:pt x="53" y="320"/>
                  </a:cubicBezTo>
                  <a:cubicBezTo>
                    <a:pt x="48" y="316"/>
                    <a:pt x="46" y="309"/>
                    <a:pt x="45" y="302"/>
                  </a:cubicBezTo>
                  <a:cubicBezTo>
                    <a:pt x="44" y="282"/>
                    <a:pt x="42" y="262"/>
                    <a:pt x="41" y="242"/>
                  </a:cubicBezTo>
                  <a:cubicBezTo>
                    <a:pt x="41" y="241"/>
                    <a:pt x="41" y="240"/>
                    <a:pt x="40" y="239"/>
                  </a:cubicBezTo>
                  <a:close/>
                </a:path>
              </a:pathLst>
            </a:custGeom>
            <a:solidFill>
              <a:srgbClr val="CB1B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sp>
          <p:nvSpPr>
            <p:cNvPr id="7" name="Freeform 20">
              <a:extLst>
                <a:ext uri="{FF2B5EF4-FFF2-40B4-BE49-F238E27FC236}">
                  <a16:creationId xmlns:a16="http://schemas.microsoft.com/office/drawing/2014/main" id="{8B2AA0AC-F0CC-49AB-9E41-52F0213A190E}"/>
                </a:ext>
              </a:extLst>
            </p:cNvPr>
            <p:cNvSpPr>
              <a:spLocks/>
            </p:cNvSpPr>
            <p:nvPr/>
          </p:nvSpPr>
          <p:spPr bwMode="auto">
            <a:xfrm>
              <a:off x="1111250" y="4178960"/>
              <a:ext cx="656441" cy="1124072"/>
            </a:xfrm>
            <a:custGeom>
              <a:avLst/>
              <a:gdLst>
                <a:gd name="T0" fmla="*/ 72 w 149"/>
                <a:gd name="T1" fmla="*/ 163 h 255"/>
                <a:gd name="T2" fmla="*/ 74 w 149"/>
                <a:gd name="T3" fmla="*/ 182 h 255"/>
                <a:gd name="T4" fmla="*/ 75 w 149"/>
                <a:gd name="T5" fmla="*/ 198 h 255"/>
                <a:gd name="T6" fmla="*/ 71 w 149"/>
                <a:gd name="T7" fmla="*/ 211 h 255"/>
                <a:gd name="T8" fmla="*/ 54 w 149"/>
                <a:gd name="T9" fmla="*/ 244 h 255"/>
                <a:gd name="T10" fmla="*/ 35 w 149"/>
                <a:gd name="T11" fmla="*/ 250 h 255"/>
                <a:gd name="T12" fmla="*/ 33 w 149"/>
                <a:gd name="T13" fmla="*/ 232 h 255"/>
                <a:gd name="T14" fmla="*/ 49 w 149"/>
                <a:gd name="T15" fmla="*/ 199 h 255"/>
                <a:gd name="T16" fmla="*/ 51 w 149"/>
                <a:gd name="T17" fmla="*/ 193 h 255"/>
                <a:gd name="T18" fmla="*/ 48 w 149"/>
                <a:gd name="T19" fmla="*/ 170 h 255"/>
                <a:gd name="T20" fmla="*/ 45 w 149"/>
                <a:gd name="T21" fmla="*/ 165 h 255"/>
                <a:gd name="T22" fmla="*/ 37 w 149"/>
                <a:gd name="T23" fmla="*/ 149 h 255"/>
                <a:gd name="T24" fmla="*/ 33 w 149"/>
                <a:gd name="T25" fmla="*/ 106 h 255"/>
                <a:gd name="T26" fmla="*/ 32 w 149"/>
                <a:gd name="T27" fmla="*/ 101 h 255"/>
                <a:gd name="T28" fmla="*/ 24 w 149"/>
                <a:gd name="T29" fmla="*/ 116 h 255"/>
                <a:gd name="T30" fmla="*/ 27 w 149"/>
                <a:gd name="T31" fmla="*/ 141 h 255"/>
                <a:gd name="T32" fmla="*/ 11 w 149"/>
                <a:gd name="T33" fmla="*/ 152 h 255"/>
                <a:gd name="T34" fmla="*/ 5 w 149"/>
                <a:gd name="T35" fmla="*/ 141 h 255"/>
                <a:gd name="T36" fmla="*/ 2 w 149"/>
                <a:gd name="T37" fmla="*/ 114 h 255"/>
                <a:gd name="T38" fmla="*/ 9 w 149"/>
                <a:gd name="T39" fmla="*/ 91 h 255"/>
                <a:gd name="T40" fmla="*/ 27 w 149"/>
                <a:gd name="T41" fmla="*/ 72 h 255"/>
                <a:gd name="T42" fmla="*/ 29 w 149"/>
                <a:gd name="T43" fmla="*/ 68 h 255"/>
                <a:gd name="T44" fmla="*/ 36 w 149"/>
                <a:gd name="T45" fmla="*/ 51 h 255"/>
                <a:gd name="T46" fmla="*/ 22 w 149"/>
                <a:gd name="T47" fmla="*/ 23 h 255"/>
                <a:gd name="T48" fmla="*/ 34 w 149"/>
                <a:gd name="T49" fmla="*/ 7 h 255"/>
                <a:gd name="T50" fmla="*/ 68 w 149"/>
                <a:gd name="T51" fmla="*/ 16 h 255"/>
                <a:gd name="T52" fmla="*/ 60 w 149"/>
                <a:gd name="T53" fmla="*/ 48 h 255"/>
                <a:gd name="T54" fmla="*/ 68 w 149"/>
                <a:gd name="T55" fmla="*/ 59 h 255"/>
                <a:gd name="T56" fmla="*/ 71 w 149"/>
                <a:gd name="T57" fmla="*/ 60 h 255"/>
                <a:gd name="T58" fmla="*/ 100 w 149"/>
                <a:gd name="T59" fmla="*/ 60 h 255"/>
                <a:gd name="T60" fmla="*/ 105 w 149"/>
                <a:gd name="T61" fmla="*/ 58 h 255"/>
                <a:gd name="T62" fmla="*/ 129 w 149"/>
                <a:gd name="T63" fmla="*/ 40 h 255"/>
                <a:gd name="T64" fmla="*/ 146 w 149"/>
                <a:gd name="T65" fmla="*/ 42 h 255"/>
                <a:gd name="T66" fmla="*/ 143 w 149"/>
                <a:gd name="T67" fmla="*/ 58 h 255"/>
                <a:gd name="T68" fmla="*/ 112 w 149"/>
                <a:gd name="T69" fmla="*/ 80 h 255"/>
                <a:gd name="T70" fmla="*/ 106 w 149"/>
                <a:gd name="T71" fmla="*/ 82 h 255"/>
                <a:gd name="T72" fmla="*/ 77 w 149"/>
                <a:gd name="T73" fmla="*/ 82 h 255"/>
                <a:gd name="T74" fmla="*/ 71 w 149"/>
                <a:gd name="T75" fmla="*/ 82 h 255"/>
                <a:gd name="T76" fmla="*/ 73 w 149"/>
                <a:gd name="T77" fmla="*/ 105 h 255"/>
                <a:gd name="T78" fmla="*/ 76 w 149"/>
                <a:gd name="T79" fmla="*/ 133 h 255"/>
                <a:gd name="T80" fmla="*/ 82 w 149"/>
                <a:gd name="T81" fmla="*/ 141 h 255"/>
                <a:gd name="T82" fmla="*/ 109 w 149"/>
                <a:gd name="T83" fmla="*/ 149 h 255"/>
                <a:gd name="T84" fmla="*/ 118 w 149"/>
                <a:gd name="T85" fmla="*/ 155 h 255"/>
                <a:gd name="T86" fmla="*/ 140 w 149"/>
                <a:gd name="T87" fmla="*/ 193 h 255"/>
                <a:gd name="T88" fmla="*/ 135 w 149"/>
                <a:gd name="T89" fmla="*/ 210 h 255"/>
                <a:gd name="T90" fmla="*/ 118 w 149"/>
                <a:gd name="T91" fmla="*/ 205 h 255"/>
                <a:gd name="T92" fmla="*/ 101 w 149"/>
                <a:gd name="T93" fmla="*/ 174 h 255"/>
                <a:gd name="T94" fmla="*/ 97 w 149"/>
                <a:gd name="T95" fmla="*/ 171 h 255"/>
                <a:gd name="T96" fmla="*/ 72 w 149"/>
                <a:gd name="T97" fmla="*/ 163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9" h="255">
                  <a:moveTo>
                    <a:pt x="72" y="163"/>
                  </a:moveTo>
                  <a:cubicBezTo>
                    <a:pt x="72" y="170"/>
                    <a:pt x="73" y="176"/>
                    <a:pt x="74" y="182"/>
                  </a:cubicBezTo>
                  <a:cubicBezTo>
                    <a:pt x="74" y="187"/>
                    <a:pt x="76" y="193"/>
                    <a:pt x="75" y="198"/>
                  </a:cubicBezTo>
                  <a:cubicBezTo>
                    <a:pt x="75" y="203"/>
                    <a:pt x="73" y="207"/>
                    <a:pt x="71" y="211"/>
                  </a:cubicBezTo>
                  <a:cubicBezTo>
                    <a:pt x="66" y="222"/>
                    <a:pt x="60" y="233"/>
                    <a:pt x="54" y="244"/>
                  </a:cubicBezTo>
                  <a:cubicBezTo>
                    <a:pt x="50" y="252"/>
                    <a:pt x="42" y="255"/>
                    <a:pt x="35" y="250"/>
                  </a:cubicBezTo>
                  <a:cubicBezTo>
                    <a:pt x="30" y="246"/>
                    <a:pt x="29" y="239"/>
                    <a:pt x="33" y="232"/>
                  </a:cubicBezTo>
                  <a:cubicBezTo>
                    <a:pt x="38" y="221"/>
                    <a:pt x="44" y="210"/>
                    <a:pt x="49" y="199"/>
                  </a:cubicBezTo>
                  <a:cubicBezTo>
                    <a:pt x="50" y="197"/>
                    <a:pt x="51" y="195"/>
                    <a:pt x="51" y="193"/>
                  </a:cubicBezTo>
                  <a:cubicBezTo>
                    <a:pt x="50" y="185"/>
                    <a:pt x="49" y="177"/>
                    <a:pt x="48" y="170"/>
                  </a:cubicBezTo>
                  <a:cubicBezTo>
                    <a:pt x="48" y="168"/>
                    <a:pt x="47" y="166"/>
                    <a:pt x="45" y="165"/>
                  </a:cubicBezTo>
                  <a:cubicBezTo>
                    <a:pt x="40" y="161"/>
                    <a:pt x="38" y="155"/>
                    <a:pt x="37" y="149"/>
                  </a:cubicBezTo>
                  <a:cubicBezTo>
                    <a:pt x="36" y="134"/>
                    <a:pt x="35" y="120"/>
                    <a:pt x="33" y="106"/>
                  </a:cubicBezTo>
                  <a:cubicBezTo>
                    <a:pt x="33" y="105"/>
                    <a:pt x="32" y="103"/>
                    <a:pt x="32" y="101"/>
                  </a:cubicBezTo>
                  <a:cubicBezTo>
                    <a:pt x="27" y="105"/>
                    <a:pt x="23" y="109"/>
                    <a:pt x="24" y="116"/>
                  </a:cubicBezTo>
                  <a:cubicBezTo>
                    <a:pt x="26" y="124"/>
                    <a:pt x="26" y="132"/>
                    <a:pt x="27" y="141"/>
                  </a:cubicBezTo>
                  <a:cubicBezTo>
                    <a:pt x="28" y="150"/>
                    <a:pt x="20" y="155"/>
                    <a:pt x="11" y="152"/>
                  </a:cubicBezTo>
                  <a:cubicBezTo>
                    <a:pt x="7" y="150"/>
                    <a:pt x="5" y="146"/>
                    <a:pt x="5" y="141"/>
                  </a:cubicBezTo>
                  <a:cubicBezTo>
                    <a:pt x="4" y="132"/>
                    <a:pt x="4" y="123"/>
                    <a:pt x="2" y="114"/>
                  </a:cubicBezTo>
                  <a:cubicBezTo>
                    <a:pt x="0" y="104"/>
                    <a:pt x="3" y="98"/>
                    <a:pt x="9" y="91"/>
                  </a:cubicBezTo>
                  <a:cubicBezTo>
                    <a:pt x="16" y="85"/>
                    <a:pt x="21" y="79"/>
                    <a:pt x="27" y="72"/>
                  </a:cubicBezTo>
                  <a:cubicBezTo>
                    <a:pt x="28" y="71"/>
                    <a:pt x="29" y="69"/>
                    <a:pt x="29" y="68"/>
                  </a:cubicBezTo>
                  <a:cubicBezTo>
                    <a:pt x="29" y="61"/>
                    <a:pt x="32" y="56"/>
                    <a:pt x="36" y="51"/>
                  </a:cubicBezTo>
                  <a:cubicBezTo>
                    <a:pt x="26" y="45"/>
                    <a:pt x="20" y="36"/>
                    <a:pt x="22" y="23"/>
                  </a:cubicBezTo>
                  <a:cubicBezTo>
                    <a:pt x="24" y="16"/>
                    <a:pt x="28" y="10"/>
                    <a:pt x="34" y="7"/>
                  </a:cubicBezTo>
                  <a:cubicBezTo>
                    <a:pt x="45" y="0"/>
                    <a:pt x="62" y="4"/>
                    <a:pt x="68" y="16"/>
                  </a:cubicBezTo>
                  <a:cubicBezTo>
                    <a:pt x="75" y="29"/>
                    <a:pt x="71" y="43"/>
                    <a:pt x="60" y="48"/>
                  </a:cubicBezTo>
                  <a:cubicBezTo>
                    <a:pt x="62" y="52"/>
                    <a:pt x="65" y="56"/>
                    <a:pt x="68" y="59"/>
                  </a:cubicBezTo>
                  <a:cubicBezTo>
                    <a:pt x="69" y="60"/>
                    <a:pt x="70" y="60"/>
                    <a:pt x="71" y="60"/>
                  </a:cubicBezTo>
                  <a:cubicBezTo>
                    <a:pt x="81" y="60"/>
                    <a:pt x="90" y="60"/>
                    <a:pt x="100" y="60"/>
                  </a:cubicBezTo>
                  <a:cubicBezTo>
                    <a:pt x="101" y="60"/>
                    <a:pt x="103" y="59"/>
                    <a:pt x="105" y="58"/>
                  </a:cubicBezTo>
                  <a:cubicBezTo>
                    <a:pt x="113" y="52"/>
                    <a:pt x="121" y="46"/>
                    <a:pt x="129" y="40"/>
                  </a:cubicBezTo>
                  <a:cubicBezTo>
                    <a:pt x="135" y="36"/>
                    <a:pt x="142" y="37"/>
                    <a:pt x="146" y="42"/>
                  </a:cubicBezTo>
                  <a:cubicBezTo>
                    <a:pt x="149" y="46"/>
                    <a:pt x="149" y="54"/>
                    <a:pt x="143" y="58"/>
                  </a:cubicBezTo>
                  <a:cubicBezTo>
                    <a:pt x="132" y="65"/>
                    <a:pt x="122" y="73"/>
                    <a:pt x="112" y="80"/>
                  </a:cubicBezTo>
                  <a:cubicBezTo>
                    <a:pt x="110" y="81"/>
                    <a:pt x="108" y="82"/>
                    <a:pt x="106" y="82"/>
                  </a:cubicBezTo>
                  <a:cubicBezTo>
                    <a:pt x="96" y="82"/>
                    <a:pt x="87" y="82"/>
                    <a:pt x="77" y="82"/>
                  </a:cubicBezTo>
                  <a:cubicBezTo>
                    <a:pt x="76" y="82"/>
                    <a:pt x="74" y="82"/>
                    <a:pt x="71" y="82"/>
                  </a:cubicBezTo>
                  <a:cubicBezTo>
                    <a:pt x="72" y="90"/>
                    <a:pt x="73" y="98"/>
                    <a:pt x="73" y="105"/>
                  </a:cubicBezTo>
                  <a:cubicBezTo>
                    <a:pt x="74" y="114"/>
                    <a:pt x="75" y="124"/>
                    <a:pt x="76" y="133"/>
                  </a:cubicBezTo>
                  <a:cubicBezTo>
                    <a:pt x="77" y="137"/>
                    <a:pt x="77" y="140"/>
                    <a:pt x="82" y="141"/>
                  </a:cubicBezTo>
                  <a:cubicBezTo>
                    <a:pt x="91" y="143"/>
                    <a:pt x="100" y="146"/>
                    <a:pt x="109" y="149"/>
                  </a:cubicBezTo>
                  <a:cubicBezTo>
                    <a:pt x="112" y="150"/>
                    <a:pt x="116" y="152"/>
                    <a:pt x="118" y="155"/>
                  </a:cubicBezTo>
                  <a:cubicBezTo>
                    <a:pt x="125" y="168"/>
                    <a:pt x="132" y="181"/>
                    <a:pt x="140" y="193"/>
                  </a:cubicBezTo>
                  <a:cubicBezTo>
                    <a:pt x="143" y="200"/>
                    <a:pt x="141" y="207"/>
                    <a:pt x="135" y="210"/>
                  </a:cubicBezTo>
                  <a:cubicBezTo>
                    <a:pt x="129" y="214"/>
                    <a:pt x="122" y="212"/>
                    <a:pt x="118" y="205"/>
                  </a:cubicBezTo>
                  <a:cubicBezTo>
                    <a:pt x="112" y="195"/>
                    <a:pt x="107" y="185"/>
                    <a:pt x="101" y="174"/>
                  </a:cubicBezTo>
                  <a:cubicBezTo>
                    <a:pt x="100" y="173"/>
                    <a:pt x="99" y="171"/>
                    <a:pt x="97" y="171"/>
                  </a:cubicBezTo>
                  <a:cubicBezTo>
                    <a:pt x="89" y="168"/>
                    <a:pt x="81" y="166"/>
                    <a:pt x="72" y="163"/>
                  </a:cubicBezTo>
                  <a:close/>
                </a:path>
              </a:pathLst>
            </a:custGeom>
            <a:solidFill>
              <a:srgbClr val="282F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8" name="Freeform 21">
              <a:extLst>
                <a:ext uri="{FF2B5EF4-FFF2-40B4-BE49-F238E27FC236}">
                  <a16:creationId xmlns:a16="http://schemas.microsoft.com/office/drawing/2014/main" id="{800F3115-A70E-4457-B410-FB5232F9A1A1}"/>
                </a:ext>
              </a:extLst>
            </p:cNvPr>
            <p:cNvSpPr>
              <a:spLocks/>
            </p:cNvSpPr>
            <p:nvPr/>
          </p:nvSpPr>
          <p:spPr bwMode="auto">
            <a:xfrm>
              <a:off x="1837946" y="3856228"/>
              <a:ext cx="656441" cy="1121877"/>
            </a:xfrm>
            <a:custGeom>
              <a:avLst/>
              <a:gdLst>
                <a:gd name="T0" fmla="*/ 59 w 149"/>
                <a:gd name="T1" fmla="*/ 48 h 254"/>
                <a:gd name="T2" fmla="*/ 67 w 149"/>
                <a:gd name="T3" fmla="*/ 58 h 254"/>
                <a:gd name="T4" fmla="*/ 71 w 149"/>
                <a:gd name="T5" fmla="*/ 59 h 254"/>
                <a:gd name="T6" fmla="*/ 98 w 149"/>
                <a:gd name="T7" fmla="*/ 59 h 254"/>
                <a:gd name="T8" fmla="*/ 105 w 149"/>
                <a:gd name="T9" fmla="*/ 56 h 254"/>
                <a:gd name="T10" fmla="*/ 129 w 149"/>
                <a:gd name="T11" fmla="*/ 39 h 254"/>
                <a:gd name="T12" fmla="*/ 145 w 149"/>
                <a:gd name="T13" fmla="*/ 41 h 254"/>
                <a:gd name="T14" fmla="*/ 142 w 149"/>
                <a:gd name="T15" fmla="*/ 57 h 254"/>
                <a:gd name="T16" fmla="*/ 112 w 149"/>
                <a:gd name="T17" fmla="*/ 78 h 254"/>
                <a:gd name="T18" fmla="*/ 104 w 149"/>
                <a:gd name="T19" fmla="*/ 81 h 254"/>
                <a:gd name="T20" fmla="*/ 75 w 149"/>
                <a:gd name="T21" fmla="*/ 81 h 254"/>
                <a:gd name="T22" fmla="*/ 71 w 149"/>
                <a:gd name="T23" fmla="*/ 86 h 254"/>
                <a:gd name="T24" fmla="*/ 75 w 149"/>
                <a:gd name="T25" fmla="*/ 134 h 254"/>
                <a:gd name="T26" fmla="*/ 81 w 149"/>
                <a:gd name="T27" fmla="*/ 140 h 254"/>
                <a:gd name="T28" fmla="*/ 105 w 149"/>
                <a:gd name="T29" fmla="*/ 146 h 254"/>
                <a:gd name="T30" fmla="*/ 119 w 149"/>
                <a:gd name="T31" fmla="*/ 157 h 254"/>
                <a:gd name="T32" fmla="*/ 139 w 149"/>
                <a:gd name="T33" fmla="*/ 192 h 254"/>
                <a:gd name="T34" fmla="*/ 134 w 149"/>
                <a:gd name="T35" fmla="*/ 209 h 254"/>
                <a:gd name="T36" fmla="*/ 118 w 149"/>
                <a:gd name="T37" fmla="*/ 204 h 254"/>
                <a:gd name="T38" fmla="*/ 100 w 149"/>
                <a:gd name="T39" fmla="*/ 173 h 254"/>
                <a:gd name="T40" fmla="*/ 95 w 149"/>
                <a:gd name="T41" fmla="*/ 169 h 254"/>
                <a:gd name="T42" fmla="*/ 71 w 149"/>
                <a:gd name="T43" fmla="*/ 162 h 254"/>
                <a:gd name="T44" fmla="*/ 73 w 149"/>
                <a:gd name="T45" fmla="*/ 183 h 254"/>
                <a:gd name="T46" fmla="*/ 74 w 149"/>
                <a:gd name="T47" fmla="*/ 199 h 254"/>
                <a:gd name="T48" fmla="*/ 67 w 149"/>
                <a:gd name="T49" fmla="*/ 215 h 254"/>
                <a:gd name="T50" fmla="*/ 54 w 149"/>
                <a:gd name="T51" fmla="*/ 242 h 254"/>
                <a:gd name="T52" fmla="*/ 33 w 149"/>
                <a:gd name="T53" fmla="*/ 248 h 254"/>
                <a:gd name="T54" fmla="*/ 32 w 149"/>
                <a:gd name="T55" fmla="*/ 230 h 254"/>
                <a:gd name="T56" fmla="*/ 49 w 149"/>
                <a:gd name="T57" fmla="*/ 198 h 254"/>
                <a:gd name="T58" fmla="*/ 50 w 149"/>
                <a:gd name="T59" fmla="*/ 192 h 254"/>
                <a:gd name="T60" fmla="*/ 47 w 149"/>
                <a:gd name="T61" fmla="*/ 169 h 254"/>
                <a:gd name="T62" fmla="*/ 44 w 149"/>
                <a:gd name="T63" fmla="*/ 164 h 254"/>
                <a:gd name="T64" fmla="*/ 37 w 149"/>
                <a:gd name="T65" fmla="*/ 149 h 254"/>
                <a:gd name="T66" fmla="*/ 31 w 149"/>
                <a:gd name="T67" fmla="*/ 102 h 254"/>
                <a:gd name="T68" fmla="*/ 31 w 149"/>
                <a:gd name="T69" fmla="*/ 100 h 254"/>
                <a:gd name="T70" fmla="*/ 23 w 149"/>
                <a:gd name="T71" fmla="*/ 113 h 254"/>
                <a:gd name="T72" fmla="*/ 26 w 149"/>
                <a:gd name="T73" fmla="*/ 138 h 254"/>
                <a:gd name="T74" fmla="*/ 16 w 149"/>
                <a:gd name="T75" fmla="*/ 151 h 254"/>
                <a:gd name="T76" fmla="*/ 4 w 149"/>
                <a:gd name="T77" fmla="*/ 141 h 254"/>
                <a:gd name="T78" fmla="*/ 0 w 149"/>
                <a:gd name="T79" fmla="*/ 103 h 254"/>
                <a:gd name="T80" fmla="*/ 2 w 149"/>
                <a:gd name="T81" fmla="*/ 98 h 254"/>
                <a:gd name="T82" fmla="*/ 26 w 149"/>
                <a:gd name="T83" fmla="*/ 71 h 254"/>
                <a:gd name="T84" fmla="*/ 28 w 149"/>
                <a:gd name="T85" fmla="*/ 67 h 254"/>
                <a:gd name="T86" fmla="*/ 35 w 149"/>
                <a:gd name="T87" fmla="*/ 50 h 254"/>
                <a:gd name="T88" fmla="*/ 21 w 149"/>
                <a:gd name="T89" fmla="*/ 28 h 254"/>
                <a:gd name="T90" fmla="*/ 28 w 149"/>
                <a:gd name="T91" fmla="*/ 9 h 254"/>
                <a:gd name="T92" fmla="*/ 63 w 149"/>
                <a:gd name="T93" fmla="*/ 9 h 254"/>
                <a:gd name="T94" fmla="*/ 59 w 149"/>
                <a:gd name="T95" fmla="*/ 48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49" h="254">
                  <a:moveTo>
                    <a:pt x="59" y="48"/>
                  </a:moveTo>
                  <a:cubicBezTo>
                    <a:pt x="62" y="51"/>
                    <a:pt x="64" y="55"/>
                    <a:pt x="67" y="58"/>
                  </a:cubicBezTo>
                  <a:cubicBezTo>
                    <a:pt x="68" y="59"/>
                    <a:pt x="69" y="59"/>
                    <a:pt x="71" y="59"/>
                  </a:cubicBezTo>
                  <a:cubicBezTo>
                    <a:pt x="80" y="59"/>
                    <a:pt x="89" y="59"/>
                    <a:pt x="98" y="59"/>
                  </a:cubicBezTo>
                  <a:cubicBezTo>
                    <a:pt x="101" y="59"/>
                    <a:pt x="103" y="57"/>
                    <a:pt x="105" y="56"/>
                  </a:cubicBezTo>
                  <a:cubicBezTo>
                    <a:pt x="113" y="51"/>
                    <a:pt x="121" y="45"/>
                    <a:pt x="129" y="39"/>
                  </a:cubicBezTo>
                  <a:cubicBezTo>
                    <a:pt x="134" y="35"/>
                    <a:pt x="141" y="36"/>
                    <a:pt x="145" y="41"/>
                  </a:cubicBezTo>
                  <a:cubicBezTo>
                    <a:pt x="149" y="46"/>
                    <a:pt x="147" y="53"/>
                    <a:pt x="142" y="57"/>
                  </a:cubicBezTo>
                  <a:cubicBezTo>
                    <a:pt x="132" y="64"/>
                    <a:pt x="122" y="71"/>
                    <a:pt x="112" y="78"/>
                  </a:cubicBezTo>
                  <a:cubicBezTo>
                    <a:pt x="110" y="80"/>
                    <a:pt x="107" y="80"/>
                    <a:pt x="104" y="81"/>
                  </a:cubicBezTo>
                  <a:cubicBezTo>
                    <a:pt x="95" y="81"/>
                    <a:pt x="85" y="81"/>
                    <a:pt x="75" y="81"/>
                  </a:cubicBezTo>
                  <a:cubicBezTo>
                    <a:pt x="72" y="81"/>
                    <a:pt x="70" y="82"/>
                    <a:pt x="71" y="86"/>
                  </a:cubicBezTo>
                  <a:cubicBezTo>
                    <a:pt x="73" y="102"/>
                    <a:pt x="74" y="118"/>
                    <a:pt x="75" y="134"/>
                  </a:cubicBezTo>
                  <a:cubicBezTo>
                    <a:pt x="76" y="138"/>
                    <a:pt x="78" y="139"/>
                    <a:pt x="81" y="140"/>
                  </a:cubicBezTo>
                  <a:cubicBezTo>
                    <a:pt x="89" y="142"/>
                    <a:pt x="97" y="145"/>
                    <a:pt x="105" y="146"/>
                  </a:cubicBezTo>
                  <a:cubicBezTo>
                    <a:pt x="111" y="148"/>
                    <a:pt x="116" y="151"/>
                    <a:pt x="119" y="157"/>
                  </a:cubicBezTo>
                  <a:cubicBezTo>
                    <a:pt x="125" y="169"/>
                    <a:pt x="132" y="181"/>
                    <a:pt x="139" y="192"/>
                  </a:cubicBezTo>
                  <a:cubicBezTo>
                    <a:pt x="142" y="199"/>
                    <a:pt x="140" y="206"/>
                    <a:pt x="134" y="209"/>
                  </a:cubicBezTo>
                  <a:cubicBezTo>
                    <a:pt x="129" y="212"/>
                    <a:pt x="121" y="210"/>
                    <a:pt x="118" y="204"/>
                  </a:cubicBezTo>
                  <a:cubicBezTo>
                    <a:pt x="112" y="194"/>
                    <a:pt x="106" y="184"/>
                    <a:pt x="100" y="173"/>
                  </a:cubicBezTo>
                  <a:cubicBezTo>
                    <a:pt x="99" y="172"/>
                    <a:pt x="97" y="170"/>
                    <a:pt x="95" y="169"/>
                  </a:cubicBezTo>
                  <a:cubicBezTo>
                    <a:pt x="88" y="167"/>
                    <a:pt x="80" y="165"/>
                    <a:pt x="71" y="162"/>
                  </a:cubicBezTo>
                  <a:cubicBezTo>
                    <a:pt x="72" y="170"/>
                    <a:pt x="72" y="177"/>
                    <a:pt x="73" y="183"/>
                  </a:cubicBezTo>
                  <a:cubicBezTo>
                    <a:pt x="74" y="189"/>
                    <a:pt x="75" y="194"/>
                    <a:pt x="74" y="199"/>
                  </a:cubicBezTo>
                  <a:cubicBezTo>
                    <a:pt x="73" y="205"/>
                    <a:pt x="70" y="210"/>
                    <a:pt x="67" y="215"/>
                  </a:cubicBezTo>
                  <a:cubicBezTo>
                    <a:pt x="63" y="224"/>
                    <a:pt x="58" y="233"/>
                    <a:pt x="54" y="242"/>
                  </a:cubicBezTo>
                  <a:cubicBezTo>
                    <a:pt x="49" y="251"/>
                    <a:pt x="40" y="254"/>
                    <a:pt x="33" y="248"/>
                  </a:cubicBezTo>
                  <a:cubicBezTo>
                    <a:pt x="29" y="244"/>
                    <a:pt x="28" y="237"/>
                    <a:pt x="32" y="230"/>
                  </a:cubicBezTo>
                  <a:cubicBezTo>
                    <a:pt x="38" y="219"/>
                    <a:pt x="43" y="209"/>
                    <a:pt x="49" y="198"/>
                  </a:cubicBezTo>
                  <a:cubicBezTo>
                    <a:pt x="49" y="196"/>
                    <a:pt x="50" y="194"/>
                    <a:pt x="50" y="192"/>
                  </a:cubicBezTo>
                  <a:cubicBezTo>
                    <a:pt x="49" y="184"/>
                    <a:pt x="48" y="177"/>
                    <a:pt x="47" y="169"/>
                  </a:cubicBezTo>
                  <a:cubicBezTo>
                    <a:pt x="47" y="168"/>
                    <a:pt x="46" y="165"/>
                    <a:pt x="44" y="164"/>
                  </a:cubicBezTo>
                  <a:cubicBezTo>
                    <a:pt x="40" y="160"/>
                    <a:pt x="37" y="155"/>
                    <a:pt x="37" y="149"/>
                  </a:cubicBezTo>
                  <a:cubicBezTo>
                    <a:pt x="35" y="133"/>
                    <a:pt x="33" y="118"/>
                    <a:pt x="31" y="102"/>
                  </a:cubicBezTo>
                  <a:cubicBezTo>
                    <a:pt x="31" y="102"/>
                    <a:pt x="31" y="101"/>
                    <a:pt x="31" y="100"/>
                  </a:cubicBezTo>
                  <a:cubicBezTo>
                    <a:pt x="25" y="103"/>
                    <a:pt x="23" y="108"/>
                    <a:pt x="23" y="113"/>
                  </a:cubicBezTo>
                  <a:cubicBezTo>
                    <a:pt x="24" y="121"/>
                    <a:pt x="25" y="130"/>
                    <a:pt x="26" y="138"/>
                  </a:cubicBezTo>
                  <a:cubicBezTo>
                    <a:pt x="27" y="146"/>
                    <a:pt x="23" y="151"/>
                    <a:pt x="16" y="151"/>
                  </a:cubicBezTo>
                  <a:cubicBezTo>
                    <a:pt x="10" y="152"/>
                    <a:pt x="5" y="148"/>
                    <a:pt x="4" y="141"/>
                  </a:cubicBezTo>
                  <a:cubicBezTo>
                    <a:pt x="3" y="128"/>
                    <a:pt x="1" y="116"/>
                    <a:pt x="0" y="103"/>
                  </a:cubicBezTo>
                  <a:cubicBezTo>
                    <a:pt x="0" y="101"/>
                    <a:pt x="1" y="99"/>
                    <a:pt x="2" y="98"/>
                  </a:cubicBezTo>
                  <a:cubicBezTo>
                    <a:pt x="10" y="89"/>
                    <a:pt x="18" y="80"/>
                    <a:pt x="26" y="71"/>
                  </a:cubicBezTo>
                  <a:cubicBezTo>
                    <a:pt x="27" y="70"/>
                    <a:pt x="28" y="69"/>
                    <a:pt x="28" y="67"/>
                  </a:cubicBezTo>
                  <a:cubicBezTo>
                    <a:pt x="30" y="57"/>
                    <a:pt x="30" y="57"/>
                    <a:pt x="35" y="50"/>
                  </a:cubicBezTo>
                  <a:cubicBezTo>
                    <a:pt x="27" y="45"/>
                    <a:pt x="21" y="38"/>
                    <a:pt x="21" y="28"/>
                  </a:cubicBezTo>
                  <a:cubicBezTo>
                    <a:pt x="21" y="21"/>
                    <a:pt x="23" y="15"/>
                    <a:pt x="28" y="9"/>
                  </a:cubicBezTo>
                  <a:cubicBezTo>
                    <a:pt x="37" y="0"/>
                    <a:pt x="53" y="0"/>
                    <a:pt x="63" y="9"/>
                  </a:cubicBezTo>
                  <a:cubicBezTo>
                    <a:pt x="74" y="19"/>
                    <a:pt x="73" y="35"/>
                    <a:pt x="59" y="48"/>
                  </a:cubicBezTo>
                  <a:close/>
                </a:path>
              </a:pathLst>
            </a:custGeom>
            <a:solidFill>
              <a:srgbClr val="282F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grpSp>
      <p:sp>
        <p:nvSpPr>
          <p:cNvPr id="9" name="TextBox 8">
            <a:extLst>
              <a:ext uri="{FF2B5EF4-FFF2-40B4-BE49-F238E27FC236}">
                <a16:creationId xmlns:a16="http://schemas.microsoft.com/office/drawing/2014/main" id="{2D3B0FF3-BD07-469D-8FD2-BC5F5DA8550B}"/>
              </a:ext>
            </a:extLst>
          </p:cNvPr>
          <p:cNvSpPr txBox="1"/>
          <p:nvPr/>
        </p:nvSpPr>
        <p:spPr>
          <a:xfrm>
            <a:off x="4493342" y="2069020"/>
            <a:ext cx="7002917" cy="3649012"/>
          </a:xfrm>
          <a:prstGeom prst="rect">
            <a:avLst/>
          </a:prstGeom>
          <a:noFill/>
        </p:spPr>
        <p:txBody>
          <a:bodyPr wrap="square" rtlCol="0">
            <a:spAutoFit/>
          </a:bodyPr>
          <a:lstStyle/>
          <a:p>
            <a:pPr marL="571500" marR="0" lvl="0" indent="-571500" defTabSz="914400" eaLnBrk="1" fontAlgn="auto" latinLnBrk="0" hangingPunct="1">
              <a:lnSpc>
                <a:spcPct val="80000"/>
              </a:lnSpc>
              <a:spcBef>
                <a:spcPts val="0"/>
              </a:spcBef>
              <a:spcAft>
                <a:spcPts val="0"/>
              </a:spcAft>
              <a:buClrTx/>
              <a:buSzTx/>
              <a:buFont typeface="Wingdings" panose="05000000000000000000" pitchFamily="2" charset="2"/>
              <a:buChar char="q"/>
              <a:tabLst/>
              <a:defRPr/>
            </a:pPr>
            <a:r>
              <a:rPr kumimoji="0" lang="fr-FR" altLang="en-US" sz="3600" b="1" i="0" u="none" strike="noStrike" kern="0" cap="none" spc="0" normalizeH="0" baseline="0" noProof="0" dirty="0">
                <a:ln>
                  <a:noFill/>
                </a:ln>
                <a:solidFill>
                  <a:srgbClr val="282F39"/>
                </a:solidFill>
                <a:effectLst/>
                <a:uLnTx/>
                <a:uFillTx/>
              </a:rPr>
              <a:t>Mieux </a:t>
            </a:r>
            <a:r>
              <a:rPr kumimoji="0" lang="fr-FR" altLang="en-US" sz="3600" b="1" i="0" u="sng" strike="noStrike" kern="0" cap="none" spc="0" normalizeH="0" baseline="0" noProof="0" dirty="0">
                <a:ln>
                  <a:noFill/>
                </a:ln>
                <a:solidFill>
                  <a:srgbClr val="282F39"/>
                </a:solidFill>
                <a:effectLst/>
                <a:uLnTx/>
                <a:uFillTx/>
              </a:rPr>
              <a:t>comprendre</a:t>
            </a:r>
            <a:r>
              <a:rPr kumimoji="0" lang="fr-FR" altLang="en-US" sz="3600" b="1" i="0" u="none" strike="noStrike" kern="0" cap="none" spc="0" normalizeH="0" baseline="0" noProof="0" dirty="0">
                <a:ln>
                  <a:noFill/>
                </a:ln>
                <a:solidFill>
                  <a:srgbClr val="282F39"/>
                </a:solidFill>
                <a:effectLst/>
                <a:uLnTx/>
                <a:uFillTx/>
              </a:rPr>
              <a:t> l’exploitation et les abus sexuels</a:t>
            </a:r>
            <a:endParaRPr kumimoji="0" lang="fr-FR" altLang="en-US" sz="3600" b="1" i="0" u="none" strike="noStrike" kern="0" cap="none" spc="0" normalizeH="0" baseline="0" noProof="0" dirty="0">
              <a:ln>
                <a:noFill/>
              </a:ln>
              <a:solidFill>
                <a:srgbClr val="282F39"/>
              </a:solidFill>
              <a:effectLst/>
              <a:uLnTx/>
              <a:uFillTx/>
              <a:cs typeface="Arial"/>
            </a:endParaRPr>
          </a:p>
          <a:p>
            <a:pPr marL="571500" marR="0" lvl="0" indent="-571500" defTabSz="914400" eaLnBrk="1" fontAlgn="auto" latinLnBrk="0" hangingPunct="1">
              <a:lnSpc>
                <a:spcPct val="80000"/>
              </a:lnSpc>
              <a:spcBef>
                <a:spcPts val="0"/>
              </a:spcBef>
              <a:spcAft>
                <a:spcPts val="0"/>
              </a:spcAft>
              <a:buClrTx/>
              <a:buSzTx/>
              <a:buFont typeface="Wingdings" panose="05000000000000000000" pitchFamily="2" charset="2"/>
              <a:buChar char="q"/>
              <a:tabLst/>
              <a:defRPr/>
            </a:pPr>
            <a:endParaRPr kumimoji="0" lang="fr-FR" altLang="en-US" sz="3600" b="1" i="0" u="none" strike="noStrike" kern="0" cap="none" spc="0" normalizeH="0" baseline="0" noProof="0" dirty="0">
              <a:ln>
                <a:noFill/>
              </a:ln>
              <a:solidFill>
                <a:srgbClr val="282F39"/>
              </a:solidFill>
              <a:effectLst/>
              <a:uLnTx/>
              <a:uFillTx/>
              <a:cs typeface="Arial"/>
            </a:endParaRPr>
          </a:p>
          <a:p>
            <a:pPr marL="571500" marR="0" lvl="0" indent="-571500" defTabSz="914400" eaLnBrk="1" fontAlgn="auto" latinLnBrk="0" hangingPunct="1">
              <a:lnSpc>
                <a:spcPct val="80000"/>
              </a:lnSpc>
              <a:spcBef>
                <a:spcPts val="0"/>
              </a:spcBef>
              <a:spcAft>
                <a:spcPts val="0"/>
              </a:spcAft>
              <a:buClrTx/>
              <a:buSzTx/>
              <a:buFont typeface="Wingdings" panose="05000000000000000000" pitchFamily="2" charset="2"/>
              <a:buChar char="q"/>
              <a:tabLst/>
              <a:defRPr/>
            </a:pPr>
            <a:r>
              <a:rPr kumimoji="0" lang="fr-FR" altLang="en-US" sz="3600" b="1" i="0" u="none" strike="noStrike" kern="0" cap="none" spc="0" normalizeH="0" baseline="0" noProof="0" dirty="0">
                <a:ln>
                  <a:noFill/>
                </a:ln>
                <a:solidFill>
                  <a:srgbClr val="282F39"/>
                </a:solidFill>
                <a:effectLst/>
                <a:uLnTx/>
                <a:uFillTx/>
              </a:rPr>
              <a:t>Savoir </a:t>
            </a:r>
            <a:r>
              <a:rPr kumimoji="0" lang="fr-FR" altLang="en-US" sz="3600" b="1" i="0" u="sng" strike="noStrike" kern="0" cap="none" spc="0" normalizeH="0" baseline="0" noProof="0" dirty="0">
                <a:ln>
                  <a:noFill/>
                </a:ln>
                <a:solidFill>
                  <a:srgbClr val="282F39"/>
                </a:solidFill>
                <a:effectLst/>
                <a:uLnTx/>
                <a:uFillTx/>
              </a:rPr>
              <a:t>comment agir </a:t>
            </a:r>
            <a:r>
              <a:rPr kumimoji="0" lang="fr-FR" altLang="en-US" sz="3600" b="1" i="0" u="none" strike="noStrike" kern="0" cap="none" spc="0" normalizeH="0" baseline="0" noProof="0" dirty="0">
                <a:ln>
                  <a:noFill/>
                </a:ln>
                <a:solidFill>
                  <a:srgbClr val="282F39"/>
                </a:solidFill>
                <a:effectLst/>
                <a:uLnTx/>
                <a:uFillTx/>
              </a:rPr>
              <a:t>contre l’exploitation et les abus sexuels</a:t>
            </a:r>
          </a:p>
          <a:p>
            <a:pPr marL="0" marR="0" lvl="0" indent="0" defTabSz="914400" eaLnBrk="1" fontAlgn="auto" latinLnBrk="0" hangingPunct="1">
              <a:lnSpc>
                <a:spcPct val="80000"/>
              </a:lnSpc>
              <a:spcBef>
                <a:spcPts val="0"/>
              </a:spcBef>
              <a:spcAft>
                <a:spcPts val="0"/>
              </a:spcAft>
              <a:buClrTx/>
              <a:buSzTx/>
              <a:buFontTx/>
              <a:buNone/>
              <a:tabLst/>
              <a:defRPr/>
            </a:pPr>
            <a:endParaRPr kumimoji="0" lang="fr-FR" altLang="en-US" sz="3600" b="1" i="0" u="none" strike="noStrike" kern="0" cap="none" spc="0" normalizeH="0" baseline="0" noProof="0" dirty="0">
              <a:ln>
                <a:noFill/>
              </a:ln>
              <a:solidFill>
                <a:srgbClr val="282F39"/>
              </a:solidFill>
              <a:effectLst/>
              <a:uLnTx/>
              <a:uFillTx/>
            </a:endParaRPr>
          </a:p>
          <a:p>
            <a:pPr marL="571500" marR="0" lvl="0" indent="-571500" defTabSz="914400" eaLnBrk="1" fontAlgn="auto" latinLnBrk="0" hangingPunct="1">
              <a:lnSpc>
                <a:spcPct val="80000"/>
              </a:lnSpc>
              <a:spcBef>
                <a:spcPts val="0"/>
              </a:spcBef>
              <a:spcAft>
                <a:spcPts val="0"/>
              </a:spcAft>
              <a:buClrTx/>
              <a:buSzTx/>
              <a:buFont typeface="Wingdings" panose="05000000000000000000" pitchFamily="2" charset="2"/>
              <a:buChar char="q"/>
              <a:tabLst/>
              <a:defRPr/>
            </a:pPr>
            <a:r>
              <a:rPr kumimoji="0" lang="fr-FR" altLang="en-US" sz="3600" b="1" i="0" u="sng" strike="noStrike" kern="0" cap="none" spc="0" normalizeH="0" baseline="0" noProof="0" dirty="0">
                <a:ln>
                  <a:noFill/>
                </a:ln>
                <a:solidFill>
                  <a:srgbClr val="282F39"/>
                </a:solidFill>
                <a:effectLst/>
                <a:uLnTx/>
                <a:uFillTx/>
                <a:cs typeface="Arial"/>
              </a:rPr>
              <a:t>Designer</a:t>
            </a:r>
            <a:r>
              <a:rPr kumimoji="0" lang="fr-FR" altLang="en-US" sz="3600" b="1" i="0" u="none" strike="noStrike" kern="0" cap="none" spc="0" normalizeH="0" baseline="0" noProof="0" dirty="0">
                <a:ln>
                  <a:noFill/>
                </a:ln>
                <a:solidFill>
                  <a:srgbClr val="282F39"/>
                </a:solidFill>
                <a:effectLst/>
                <a:uLnTx/>
                <a:uFillTx/>
                <a:cs typeface="Arial"/>
              </a:rPr>
              <a:t> le point focal PEAS de la communauté</a:t>
            </a:r>
          </a:p>
        </p:txBody>
      </p:sp>
    </p:spTree>
    <p:extLst>
      <p:ext uri="{BB962C8B-B14F-4D97-AF65-F5344CB8AC3E}">
        <p14:creationId xmlns:p14="http://schemas.microsoft.com/office/powerpoint/2010/main" val="1219595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58AD89-4243-47C3-9401-50E494E5510F}"/>
              </a:ext>
            </a:extLst>
          </p:cNvPr>
          <p:cNvSpPr txBox="1"/>
          <p:nvPr/>
        </p:nvSpPr>
        <p:spPr>
          <a:xfrm>
            <a:off x="1397000" y="295060"/>
            <a:ext cx="9138934" cy="861774"/>
          </a:xfrm>
          <a:prstGeom prst="rect">
            <a:avLst/>
          </a:prstGeom>
          <a:noFill/>
        </p:spPr>
        <p:txBody>
          <a:bodyPr wrap="square" rtlCol="0">
            <a:spAutoFit/>
          </a:bodyPr>
          <a:lstStyle/>
          <a:p>
            <a:pPr algn="ctr">
              <a:defRPr/>
            </a:pPr>
            <a:r>
              <a:rPr lang="en-US" sz="5000" b="1" dirty="0">
                <a:solidFill>
                  <a:srgbClr val="282F39"/>
                </a:solidFill>
                <a:latin typeface="Noto Sans" panose="020B0502040504020204" pitchFamily="34"/>
                <a:ea typeface="Noto Sans" panose="020B0502040504020204" pitchFamily="34"/>
                <a:cs typeface="Noto Sans" panose="020B0502040504020204" pitchFamily="34"/>
              </a:rPr>
              <a:t>L’EAS dans </a:t>
            </a: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tous</a:t>
            </a:r>
            <a:r>
              <a:rPr lang="en-US" sz="5000" b="1" dirty="0">
                <a:solidFill>
                  <a:srgbClr val="282F39"/>
                </a:solidFill>
                <a:latin typeface="Noto Sans" panose="020B0502040504020204" pitchFamily="34"/>
                <a:ea typeface="Noto Sans" panose="020B0502040504020204" pitchFamily="34"/>
                <a:cs typeface="Noto Sans" panose="020B0502040504020204" pitchFamily="34"/>
              </a:rPr>
              <a:t> les </a:t>
            </a: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secteurs</a:t>
            </a:r>
            <a:endParaRPr lang="en-US" sz="50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3" name="Oval 2">
            <a:extLst>
              <a:ext uri="{FF2B5EF4-FFF2-40B4-BE49-F238E27FC236}">
                <a16:creationId xmlns:a16="http://schemas.microsoft.com/office/drawing/2014/main" id="{9A689364-444B-4DC8-8E0F-39308FA0CF80}"/>
              </a:ext>
            </a:extLst>
          </p:cNvPr>
          <p:cNvSpPr/>
          <p:nvPr/>
        </p:nvSpPr>
        <p:spPr>
          <a:xfrm>
            <a:off x="5340835" y="2845265"/>
            <a:ext cx="1625599" cy="1625599"/>
          </a:xfrm>
          <a:prstGeom prst="ellipse">
            <a:avLst/>
          </a:prstGeom>
          <a:solidFill>
            <a:srgbClr val="42AFB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DBEE9285-E32F-47F3-B325-5B6FE7C66C8F}"/>
              </a:ext>
            </a:extLst>
          </p:cNvPr>
          <p:cNvSpPr/>
          <p:nvPr/>
        </p:nvSpPr>
        <p:spPr>
          <a:xfrm>
            <a:off x="6963351" y="1700031"/>
            <a:ext cx="1198649" cy="1198649"/>
          </a:xfrm>
          <a:prstGeom prst="ellipse">
            <a:avLst/>
          </a:prstGeom>
          <a:solidFill>
            <a:srgbClr val="074D67"/>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cxnSp>
        <p:nvCxnSpPr>
          <p:cNvPr id="5" name="Straight Connector 4">
            <a:extLst>
              <a:ext uri="{FF2B5EF4-FFF2-40B4-BE49-F238E27FC236}">
                <a16:creationId xmlns:a16="http://schemas.microsoft.com/office/drawing/2014/main" id="{B1B6E675-A8FA-4950-A5DC-FF553EBE273B}"/>
              </a:ext>
            </a:extLst>
          </p:cNvPr>
          <p:cNvCxnSpPr>
            <a:cxnSpLocks/>
            <a:stCxn id="4" idx="3"/>
            <a:endCxn id="3" idx="7"/>
          </p:cNvCxnSpPr>
          <p:nvPr/>
        </p:nvCxnSpPr>
        <p:spPr>
          <a:xfrm flipH="1">
            <a:off x="6728371" y="2723142"/>
            <a:ext cx="410518" cy="360186"/>
          </a:xfrm>
          <a:prstGeom prst="line">
            <a:avLst/>
          </a:prstGeom>
          <a:noFill/>
          <a:ln w="19050" cap="flat" cmpd="sng" algn="ctr">
            <a:solidFill>
              <a:srgbClr val="282F39"/>
            </a:solidFill>
            <a:prstDash val="solid"/>
            <a:miter lim="800000"/>
          </a:ln>
          <a:effectLst/>
        </p:spPr>
      </p:cxnSp>
      <p:sp>
        <p:nvSpPr>
          <p:cNvPr id="6" name="Oval 5">
            <a:extLst>
              <a:ext uri="{FF2B5EF4-FFF2-40B4-BE49-F238E27FC236}">
                <a16:creationId xmlns:a16="http://schemas.microsoft.com/office/drawing/2014/main" id="{0798A3E1-4E35-4346-AAC8-E60F289DEB0F}"/>
              </a:ext>
            </a:extLst>
          </p:cNvPr>
          <p:cNvSpPr/>
          <p:nvPr/>
        </p:nvSpPr>
        <p:spPr>
          <a:xfrm>
            <a:off x="4043949" y="1851059"/>
            <a:ext cx="1184701" cy="944032"/>
          </a:xfrm>
          <a:prstGeom prst="ellipse">
            <a:avLst/>
          </a:prstGeom>
          <a:solidFill>
            <a:srgbClr val="CB1B4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8E48FB19-366B-4F4B-823F-47FFF1D83627}"/>
              </a:ext>
            </a:extLst>
          </p:cNvPr>
          <p:cNvSpPr/>
          <p:nvPr/>
        </p:nvSpPr>
        <p:spPr>
          <a:xfrm>
            <a:off x="3578942" y="4811988"/>
            <a:ext cx="1761894" cy="1058332"/>
          </a:xfrm>
          <a:prstGeom prst="ellipse">
            <a:avLst/>
          </a:prstGeom>
          <a:solidFill>
            <a:srgbClr val="0070C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68076959-3972-4BBC-95FD-478FC076F8D4}"/>
              </a:ext>
            </a:extLst>
          </p:cNvPr>
          <p:cNvSpPr/>
          <p:nvPr/>
        </p:nvSpPr>
        <p:spPr>
          <a:xfrm>
            <a:off x="8091751" y="4649307"/>
            <a:ext cx="1927320" cy="1058332"/>
          </a:xfrm>
          <a:prstGeom prst="ellipse">
            <a:avLst/>
          </a:prstGeom>
          <a:solidFill>
            <a:srgbClr val="FCB41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24CD4066-C66E-419A-8A6F-309FAB2C0577}"/>
              </a:ext>
            </a:extLst>
          </p:cNvPr>
          <p:cNvSpPr/>
          <p:nvPr/>
        </p:nvSpPr>
        <p:spPr>
          <a:xfrm>
            <a:off x="9397999" y="2444877"/>
            <a:ext cx="1198649" cy="850414"/>
          </a:xfrm>
          <a:prstGeom prst="ellipse">
            <a:avLst/>
          </a:prstGeom>
          <a:solidFill>
            <a:srgbClr val="282F39"/>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cxnSp>
        <p:nvCxnSpPr>
          <p:cNvPr id="10" name="Straight Connector 9">
            <a:extLst>
              <a:ext uri="{FF2B5EF4-FFF2-40B4-BE49-F238E27FC236}">
                <a16:creationId xmlns:a16="http://schemas.microsoft.com/office/drawing/2014/main" id="{0F22432F-7C92-41F0-B65F-812C3011A732}"/>
              </a:ext>
            </a:extLst>
          </p:cNvPr>
          <p:cNvCxnSpPr>
            <a:cxnSpLocks/>
            <a:stCxn id="3" idx="6"/>
            <a:endCxn id="9" idx="2"/>
          </p:cNvCxnSpPr>
          <p:nvPr/>
        </p:nvCxnSpPr>
        <p:spPr>
          <a:xfrm flipV="1">
            <a:off x="6966434" y="2870084"/>
            <a:ext cx="2431565" cy="787981"/>
          </a:xfrm>
          <a:prstGeom prst="line">
            <a:avLst/>
          </a:prstGeom>
          <a:noFill/>
          <a:ln w="19050" cap="flat" cmpd="sng" algn="ctr">
            <a:solidFill>
              <a:srgbClr val="282F39"/>
            </a:solidFill>
            <a:prstDash val="solid"/>
            <a:miter lim="800000"/>
          </a:ln>
          <a:effectLst/>
        </p:spPr>
      </p:cxnSp>
      <p:cxnSp>
        <p:nvCxnSpPr>
          <p:cNvPr id="11" name="Straight Connector 10">
            <a:extLst>
              <a:ext uri="{FF2B5EF4-FFF2-40B4-BE49-F238E27FC236}">
                <a16:creationId xmlns:a16="http://schemas.microsoft.com/office/drawing/2014/main" id="{DBA603D2-BA8D-400A-A45C-B99C12EDBD7C}"/>
              </a:ext>
            </a:extLst>
          </p:cNvPr>
          <p:cNvCxnSpPr>
            <a:cxnSpLocks/>
            <a:stCxn id="3" idx="5"/>
            <a:endCxn id="8" idx="1"/>
          </p:cNvCxnSpPr>
          <p:nvPr/>
        </p:nvCxnSpPr>
        <p:spPr>
          <a:xfrm>
            <a:off x="6728371" y="4232801"/>
            <a:ext cx="1645629" cy="571495"/>
          </a:xfrm>
          <a:prstGeom prst="line">
            <a:avLst/>
          </a:prstGeom>
          <a:noFill/>
          <a:ln w="19050" cap="flat" cmpd="sng" algn="ctr">
            <a:solidFill>
              <a:srgbClr val="282F39"/>
            </a:solidFill>
            <a:prstDash val="solid"/>
            <a:miter lim="800000"/>
          </a:ln>
          <a:effectLst/>
        </p:spPr>
      </p:cxnSp>
      <p:cxnSp>
        <p:nvCxnSpPr>
          <p:cNvPr id="12" name="Straight Connector 11">
            <a:extLst>
              <a:ext uri="{FF2B5EF4-FFF2-40B4-BE49-F238E27FC236}">
                <a16:creationId xmlns:a16="http://schemas.microsoft.com/office/drawing/2014/main" id="{82B0E4FF-001D-4B3E-99E5-66879C27E5F2}"/>
              </a:ext>
            </a:extLst>
          </p:cNvPr>
          <p:cNvCxnSpPr>
            <a:cxnSpLocks/>
            <a:stCxn id="6" idx="5"/>
            <a:endCxn id="3" idx="1"/>
          </p:cNvCxnSpPr>
          <p:nvPr/>
        </p:nvCxnSpPr>
        <p:spPr>
          <a:xfrm>
            <a:off x="5055155" y="2656841"/>
            <a:ext cx="523743" cy="426487"/>
          </a:xfrm>
          <a:prstGeom prst="line">
            <a:avLst/>
          </a:prstGeom>
          <a:noFill/>
          <a:ln w="19050" cap="flat" cmpd="sng" algn="ctr">
            <a:solidFill>
              <a:srgbClr val="282F39"/>
            </a:solidFill>
            <a:prstDash val="solid"/>
            <a:miter lim="800000"/>
          </a:ln>
          <a:effectLst/>
        </p:spPr>
      </p:cxnSp>
      <p:cxnSp>
        <p:nvCxnSpPr>
          <p:cNvPr id="13" name="Straight Connector 12">
            <a:extLst>
              <a:ext uri="{FF2B5EF4-FFF2-40B4-BE49-F238E27FC236}">
                <a16:creationId xmlns:a16="http://schemas.microsoft.com/office/drawing/2014/main" id="{0DDF28F9-3352-44C3-932B-C7DB6423595A}"/>
              </a:ext>
            </a:extLst>
          </p:cNvPr>
          <p:cNvCxnSpPr>
            <a:cxnSpLocks/>
            <a:stCxn id="7" idx="7"/>
            <a:endCxn id="3" idx="3"/>
          </p:cNvCxnSpPr>
          <p:nvPr/>
        </p:nvCxnSpPr>
        <p:spPr>
          <a:xfrm flipV="1">
            <a:off x="5082813" y="4232801"/>
            <a:ext cx="496085" cy="734176"/>
          </a:xfrm>
          <a:prstGeom prst="line">
            <a:avLst/>
          </a:prstGeom>
          <a:noFill/>
          <a:ln w="19050" cap="flat" cmpd="sng" algn="ctr">
            <a:solidFill>
              <a:srgbClr val="282F39"/>
            </a:solidFill>
            <a:prstDash val="solid"/>
            <a:miter lim="800000"/>
          </a:ln>
          <a:effectLst/>
        </p:spPr>
      </p:cxnSp>
      <p:sp>
        <p:nvSpPr>
          <p:cNvPr id="14" name="Oval 13">
            <a:extLst>
              <a:ext uri="{FF2B5EF4-FFF2-40B4-BE49-F238E27FC236}">
                <a16:creationId xmlns:a16="http://schemas.microsoft.com/office/drawing/2014/main" id="{54A8CB44-B61C-4A5B-9A4F-D5E462163810}"/>
              </a:ext>
            </a:extLst>
          </p:cNvPr>
          <p:cNvSpPr/>
          <p:nvPr/>
        </p:nvSpPr>
        <p:spPr>
          <a:xfrm>
            <a:off x="1142659" y="4182350"/>
            <a:ext cx="2021123" cy="850414"/>
          </a:xfrm>
          <a:prstGeom prst="ellipse">
            <a:avLst/>
          </a:prstGeom>
          <a:solidFill>
            <a:srgbClr val="FFFFFF">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cxnSp>
        <p:nvCxnSpPr>
          <p:cNvPr id="15" name="Straight Connector 14">
            <a:extLst>
              <a:ext uri="{FF2B5EF4-FFF2-40B4-BE49-F238E27FC236}">
                <a16:creationId xmlns:a16="http://schemas.microsoft.com/office/drawing/2014/main" id="{57F7609C-4C2C-4FB5-8C1C-AE95FEB5911F}"/>
              </a:ext>
            </a:extLst>
          </p:cNvPr>
          <p:cNvCxnSpPr>
            <a:cxnSpLocks/>
            <a:stCxn id="14" idx="6"/>
            <a:endCxn id="3" idx="2"/>
          </p:cNvCxnSpPr>
          <p:nvPr/>
        </p:nvCxnSpPr>
        <p:spPr>
          <a:xfrm flipV="1">
            <a:off x="3163782" y="3658065"/>
            <a:ext cx="2177053" cy="949492"/>
          </a:xfrm>
          <a:prstGeom prst="line">
            <a:avLst/>
          </a:prstGeom>
          <a:noFill/>
          <a:ln w="19050" cap="flat" cmpd="sng" algn="ctr">
            <a:solidFill>
              <a:srgbClr val="282F39"/>
            </a:solidFill>
            <a:prstDash val="solid"/>
            <a:miter lim="800000"/>
          </a:ln>
          <a:effectLst/>
        </p:spPr>
      </p:cxnSp>
      <p:sp>
        <p:nvSpPr>
          <p:cNvPr id="16" name="Oval 15">
            <a:extLst>
              <a:ext uri="{FF2B5EF4-FFF2-40B4-BE49-F238E27FC236}">
                <a16:creationId xmlns:a16="http://schemas.microsoft.com/office/drawing/2014/main" id="{D3D961B6-F0F1-4BE2-AE49-C362EF45EB52}"/>
              </a:ext>
            </a:extLst>
          </p:cNvPr>
          <p:cNvSpPr/>
          <p:nvPr/>
        </p:nvSpPr>
        <p:spPr>
          <a:xfrm>
            <a:off x="1196062" y="2658121"/>
            <a:ext cx="1460351" cy="850414"/>
          </a:xfrm>
          <a:prstGeom prst="ellipse">
            <a:avLst/>
          </a:prstGeom>
          <a:solidFill>
            <a:srgbClr val="C2C92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cxnSp>
        <p:nvCxnSpPr>
          <p:cNvPr id="17" name="Straight Connector 16">
            <a:extLst>
              <a:ext uri="{FF2B5EF4-FFF2-40B4-BE49-F238E27FC236}">
                <a16:creationId xmlns:a16="http://schemas.microsoft.com/office/drawing/2014/main" id="{9F71D980-1544-40FB-9096-D68F7B0A8B2E}"/>
              </a:ext>
            </a:extLst>
          </p:cNvPr>
          <p:cNvCxnSpPr>
            <a:cxnSpLocks/>
            <a:stCxn id="16" idx="6"/>
            <a:endCxn id="3" idx="2"/>
          </p:cNvCxnSpPr>
          <p:nvPr/>
        </p:nvCxnSpPr>
        <p:spPr>
          <a:xfrm>
            <a:off x="2656413" y="3083328"/>
            <a:ext cx="2684422" cy="574737"/>
          </a:xfrm>
          <a:prstGeom prst="line">
            <a:avLst/>
          </a:prstGeom>
          <a:noFill/>
          <a:ln w="19050" cap="flat" cmpd="sng" algn="ctr">
            <a:solidFill>
              <a:srgbClr val="282F39"/>
            </a:solidFill>
            <a:prstDash val="solid"/>
            <a:miter lim="800000"/>
          </a:ln>
          <a:effectLst/>
        </p:spPr>
      </p:cxnSp>
      <p:sp>
        <p:nvSpPr>
          <p:cNvPr id="18" name="TextBox 17">
            <a:extLst>
              <a:ext uri="{FF2B5EF4-FFF2-40B4-BE49-F238E27FC236}">
                <a16:creationId xmlns:a16="http://schemas.microsoft.com/office/drawing/2014/main" id="{2437D668-1CA6-49A2-BF75-DB93979C1372}"/>
              </a:ext>
            </a:extLst>
          </p:cNvPr>
          <p:cNvSpPr txBox="1"/>
          <p:nvPr/>
        </p:nvSpPr>
        <p:spPr>
          <a:xfrm>
            <a:off x="5464203" y="3329458"/>
            <a:ext cx="1378862" cy="830997"/>
          </a:xfrm>
          <a:prstGeom prst="rect">
            <a:avLst/>
          </a:prstGeom>
          <a:noFill/>
        </p:spPr>
        <p:txBody>
          <a:bodyPr wrap="square" rtlCol="0">
            <a:spAutoFit/>
          </a:bodyPr>
          <a:lstStyle/>
          <a:p>
            <a:pPr algn="ctr">
              <a:defRPr/>
            </a:pPr>
            <a:r>
              <a:rPr lang="en-US" sz="4800" b="1" dirty="0">
                <a:solidFill>
                  <a:srgbClr val="FFFFFF"/>
                </a:solidFill>
                <a:latin typeface="Open Sans" panose="020B0606030504020204" pitchFamily="34" charset="0"/>
              </a:rPr>
              <a:t>EAS</a:t>
            </a:r>
            <a:endParaRPr lang="en-GB" sz="48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19" name="TextBox 18">
            <a:extLst>
              <a:ext uri="{FF2B5EF4-FFF2-40B4-BE49-F238E27FC236}">
                <a16:creationId xmlns:a16="http://schemas.microsoft.com/office/drawing/2014/main" id="{E72E6695-9E38-42DA-9B8D-2E6726B4802B}"/>
              </a:ext>
            </a:extLst>
          </p:cNvPr>
          <p:cNvSpPr txBox="1"/>
          <p:nvPr/>
        </p:nvSpPr>
        <p:spPr>
          <a:xfrm>
            <a:off x="4153521" y="2014886"/>
            <a:ext cx="1075129" cy="461665"/>
          </a:xfrm>
          <a:prstGeom prst="rect">
            <a:avLst/>
          </a:prstGeom>
          <a:noFill/>
        </p:spPr>
        <p:txBody>
          <a:bodyPr wrap="square" rtlCol="0">
            <a:spAutoFit/>
          </a:bodyPr>
          <a:lstStyle/>
          <a:p>
            <a:pPr algn="ctr">
              <a:defRPr/>
            </a:pPr>
            <a:r>
              <a:rPr lang="en-US" sz="2400" b="1" dirty="0">
                <a:solidFill>
                  <a:srgbClr val="FFFFFF"/>
                </a:solidFill>
                <a:latin typeface="Open Sans" panose="020B0606030504020204" pitchFamily="34" charset="0"/>
              </a:rPr>
              <a:t>Santé </a:t>
            </a:r>
            <a:endParaRPr lang="en-GB" sz="24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20" name="TextBox 19">
            <a:extLst>
              <a:ext uri="{FF2B5EF4-FFF2-40B4-BE49-F238E27FC236}">
                <a16:creationId xmlns:a16="http://schemas.microsoft.com/office/drawing/2014/main" id="{D5C7ADDE-398D-4B73-A66E-93565FF825F9}"/>
              </a:ext>
            </a:extLst>
          </p:cNvPr>
          <p:cNvSpPr txBox="1"/>
          <p:nvPr/>
        </p:nvSpPr>
        <p:spPr>
          <a:xfrm>
            <a:off x="7074384" y="2114553"/>
            <a:ext cx="944032" cy="369332"/>
          </a:xfrm>
          <a:prstGeom prst="rect">
            <a:avLst/>
          </a:prstGeom>
          <a:noFill/>
        </p:spPr>
        <p:txBody>
          <a:bodyPr wrap="square" rtlCol="0">
            <a:spAutoFit/>
          </a:bodyPr>
          <a:lstStyle/>
          <a:p>
            <a:pPr algn="ctr">
              <a:defRPr/>
            </a:pPr>
            <a:r>
              <a:rPr lang="en-US" b="1" dirty="0">
                <a:solidFill>
                  <a:srgbClr val="FFFFFF"/>
                </a:solidFill>
                <a:latin typeface="Open Sans" panose="020B0606030504020204" pitchFamily="34" charset="0"/>
              </a:rPr>
              <a:t>WASH</a:t>
            </a:r>
            <a:endParaRPr lang="en-GB"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21" name="TextBox 20">
            <a:extLst>
              <a:ext uri="{FF2B5EF4-FFF2-40B4-BE49-F238E27FC236}">
                <a16:creationId xmlns:a16="http://schemas.microsoft.com/office/drawing/2014/main" id="{D1D53DAF-77F4-49B6-BCA6-4BD2D3B1C3CE}"/>
              </a:ext>
            </a:extLst>
          </p:cNvPr>
          <p:cNvSpPr txBox="1"/>
          <p:nvPr/>
        </p:nvSpPr>
        <p:spPr>
          <a:xfrm>
            <a:off x="9349314" y="2673568"/>
            <a:ext cx="1247333" cy="461665"/>
          </a:xfrm>
          <a:prstGeom prst="rect">
            <a:avLst/>
          </a:prstGeom>
          <a:noFill/>
        </p:spPr>
        <p:txBody>
          <a:bodyPr wrap="square" rtlCol="0">
            <a:spAutoFit/>
          </a:bodyPr>
          <a:lstStyle/>
          <a:p>
            <a:pPr algn="ctr">
              <a:defRPr/>
            </a:pPr>
            <a:r>
              <a:rPr lang="en-US" sz="2400" b="1" dirty="0">
                <a:solidFill>
                  <a:srgbClr val="FFFFFF"/>
                </a:solidFill>
                <a:latin typeface="Open Sans" panose="020B0606030504020204" pitchFamily="34" charset="0"/>
              </a:rPr>
              <a:t>Shelter </a:t>
            </a:r>
            <a:endParaRPr lang="en-GB" sz="24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22" name="TextBox 21">
            <a:extLst>
              <a:ext uri="{FF2B5EF4-FFF2-40B4-BE49-F238E27FC236}">
                <a16:creationId xmlns:a16="http://schemas.microsoft.com/office/drawing/2014/main" id="{F1738B47-F130-4BA6-8C48-2AE258BE3ACD}"/>
              </a:ext>
            </a:extLst>
          </p:cNvPr>
          <p:cNvSpPr txBox="1"/>
          <p:nvPr/>
        </p:nvSpPr>
        <p:spPr>
          <a:xfrm>
            <a:off x="8156104" y="4893939"/>
            <a:ext cx="1882629" cy="523220"/>
          </a:xfrm>
          <a:prstGeom prst="rect">
            <a:avLst/>
          </a:prstGeom>
          <a:noFill/>
        </p:spPr>
        <p:txBody>
          <a:bodyPr wrap="square" rtlCol="0">
            <a:spAutoFit/>
          </a:bodyPr>
          <a:lstStyle/>
          <a:p>
            <a:pPr algn="ctr">
              <a:defRPr/>
            </a:pPr>
            <a:r>
              <a:rPr lang="en-US" sz="2800" b="1" dirty="0">
                <a:solidFill>
                  <a:srgbClr val="FFFFFF"/>
                </a:solidFill>
                <a:latin typeface="Open Sans" panose="020B0606030504020204" pitchFamily="34" charset="0"/>
              </a:rPr>
              <a:t>Education </a:t>
            </a:r>
            <a:endParaRPr lang="en-GB" sz="28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23" name="TextBox 22">
            <a:extLst>
              <a:ext uri="{FF2B5EF4-FFF2-40B4-BE49-F238E27FC236}">
                <a16:creationId xmlns:a16="http://schemas.microsoft.com/office/drawing/2014/main" id="{EA510939-7967-4906-A4C4-0E83AE7B0A2E}"/>
              </a:ext>
            </a:extLst>
          </p:cNvPr>
          <p:cNvSpPr txBox="1"/>
          <p:nvPr/>
        </p:nvSpPr>
        <p:spPr>
          <a:xfrm>
            <a:off x="3619918" y="5159867"/>
            <a:ext cx="1608732" cy="369332"/>
          </a:xfrm>
          <a:prstGeom prst="rect">
            <a:avLst/>
          </a:prstGeom>
          <a:noFill/>
        </p:spPr>
        <p:txBody>
          <a:bodyPr wrap="square" rtlCol="0">
            <a:spAutoFit/>
          </a:bodyPr>
          <a:lstStyle/>
          <a:p>
            <a:pPr algn="ctr">
              <a:defRPr/>
            </a:pPr>
            <a:r>
              <a:rPr lang="en-US" b="1" dirty="0">
                <a:solidFill>
                  <a:srgbClr val="FFFFFF"/>
                </a:solidFill>
                <a:latin typeface="Open Sans" panose="020B0606030504020204" pitchFamily="34" charset="0"/>
              </a:rPr>
              <a:t>Distribution </a:t>
            </a:r>
            <a:endParaRPr lang="en-GB"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24" name="TextBox 23">
            <a:extLst>
              <a:ext uri="{FF2B5EF4-FFF2-40B4-BE49-F238E27FC236}">
                <a16:creationId xmlns:a16="http://schemas.microsoft.com/office/drawing/2014/main" id="{36AA62EB-3229-4B42-A43A-1B3D7030A83D}"/>
              </a:ext>
            </a:extLst>
          </p:cNvPr>
          <p:cNvSpPr txBox="1"/>
          <p:nvPr/>
        </p:nvSpPr>
        <p:spPr>
          <a:xfrm>
            <a:off x="1196062" y="4434417"/>
            <a:ext cx="2024113" cy="400110"/>
          </a:xfrm>
          <a:prstGeom prst="rect">
            <a:avLst/>
          </a:prstGeom>
          <a:noFill/>
        </p:spPr>
        <p:txBody>
          <a:bodyPr wrap="square" rtlCol="0">
            <a:spAutoFit/>
          </a:bodyPr>
          <a:lstStyle/>
          <a:p>
            <a:pPr algn="ctr">
              <a:defRPr/>
            </a:pPr>
            <a:r>
              <a:rPr lang="en-US" sz="2000" b="1" dirty="0" err="1">
                <a:solidFill>
                  <a:srgbClr val="FFFFFF"/>
                </a:solidFill>
                <a:latin typeface="Open Sans" panose="020B0606030504020204" pitchFamily="34" charset="0"/>
              </a:rPr>
              <a:t>Enregistrement</a:t>
            </a:r>
            <a:endParaRPr lang="en-GB" sz="20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25" name="TextBox 24">
            <a:extLst>
              <a:ext uri="{FF2B5EF4-FFF2-40B4-BE49-F238E27FC236}">
                <a16:creationId xmlns:a16="http://schemas.microsoft.com/office/drawing/2014/main" id="{9B3048AD-4726-426F-9A74-306A86A987B3}"/>
              </a:ext>
            </a:extLst>
          </p:cNvPr>
          <p:cNvSpPr txBox="1"/>
          <p:nvPr/>
        </p:nvSpPr>
        <p:spPr>
          <a:xfrm>
            <a:off x="1252961" y="2839072"/>
            <a:ext cx="1397119" cy="369332"/>
          </a:xfrm>
          <a:prstGeom prst="rect">
            <a:avLst/>
          </a:prstGeom>
          <a:noFill/>
        </p:spPr>
        <p:txBody>
          <a:bodyPr wrap="square" rtlCol="0">
            <a:spAutoFit/>
          </a:bodyPr>
          <a:lstStyle/>
          <a:p>
            <a:pPr algn="ctr">
              <a:defRPr/>
            </a:pPr>
            <a:r>
              <a:rPr lang="en-US" b="1" dirty="0">
                <a:solidFill>
                  <a:srgbClr val="FFFFFF"/>
                </a:solidFill>
                <a:latin typeface="Open Sans" panose="020B0606030504020204" pitchFamily="34" charset="0"/>
              </a:rPr>
              <a:t>Protection </a:t>
            </a:r>
            <a:endParaRPr lang="en-GB"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26" name="Oval 25">
            <a:extLst>
              <a:ext uri="{FF2B5EF4-FFF2-40B4-BE49-F238E27FC236}">
                <a16:creationId xmlns:a16="http://schemas.microsoft.com/office/drawing/2014/main" id="{B8B0D742-C619-40CC-8936-3C42DFAD47E5}"/>
              </a:ext>
            </a:extLst>
          </p:cNvPr>
          <p:cNvSpPr/>
          <p:nvPr/>
        </p:nvSpPr>
        <p:spPr>
          <a:xfrm>
            <a:off x="9349314" y="3575745"/>
            <a:ext cx="1770969" cy="921079"/>
          </a:xfrm>
          <a:prstGeom prst="ellipse">
            <a:avLst/>
          </a:prstGeom>
          <a:solidFill>
            <a:srgbClr val="007A7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cxnSp>
        <p:nvCxnSpPr>
          <p:cNvPr id="27" name="Straight Connector 26">
            <a:extLst>
              <a:ext uri="{FF2B5EF4-FFF2-40B4-BE49-F238E27FC236}">
                <a16:creationId xmlns:a16="http://schemas.microsoft.com/office/drawing/2014/main" id="{138171EE-7CB2-4FEF-AB17-873A7748DBA9}"/>
              </a:ext>
            </a:extLst>
          </p:cNvPr>
          <p:cNvCxnSpPr>
            <a:cxnSpLocks/>
            <a:stCxn id="3" idx="6"/>
            <a:endCxn id="26" idx="2"/>
          </p:cNvCxnSpPr>
          <p:nvPr/>
        </p:nvCxnSpPr>
        <p:spPr>
          <a:xfrm>
            <a:off x="6966434" y="3658065"/>
            <a:ext cx="2382880" cy="378220"/>
          </a:xfrm>
          <a:prstGeom prst="line">
            <a:avLst/>
          </a:prstGeom>
          <a:noFill/>
          <a:ln w="19050" cap="flat" cmpd="sng" algn="ctr">
            <a:solidFill>
              <a:srgbClr val="282F39"/>
            </a:solidFill>
            <a:prstDash val="solid"/>
            <a:miter lim="800000"/>
          </a:ln>
          <a:effectLst/>
        </p:spPr>
      </p:cxnSp>
      <p:sp>
        <p:nvSpPr>
          <p:cNvPr id="28" name="TextBox 27">
            <a:extLst>
              <a:ext uri="{FF2B5EF4-FFF2-40B4-BE49-F238E27FC236}">
                <a16:creationId xmlns:a16="http://schemas.microsoft.com/office/drawing/2014/main" id="{0C1BD35F-1B24-4048-82BC-E20EB0E7DC17}"/>
              </a:ext>
            </a:extLst>
          </p:cNvPr>
          <p:cNvSpPr txBox="1"/>
          <p:nvPr/>
        </p:nvSpPr>
        <p:spPr>
          <a:xfrm>
            <a:off x="9444565" y="3844636"/>
            <a:ext cx="1675718" cy="461665"/>
          </a:xfrm>
          <a:prstGeom prst="rect">
            <a:avLst/>
          </a:prstGeom>
          <a:noFill/>
        </p:spPr>
        <p:txBody>
          <a:bodyPr wrap="square" rtlCol="0">
            <a:spAutoFit/>
          </a:bodyPr>
          <a:lstStyle/>
          <a:p>
            <a:pPr algn="ctr">
              <a:defRPr/>
            </a:pPr>
            <a:r>
              <a:rPr lang="en-US" sz="2400" b="1" dirty="0">
                <a:solidFill>
                  <a:srgbClr val="FFFFFF"/>
                </a:solidFill>
                <a:latin typeface="Open Sans" panose="020B0606030504020204" pitchFamily="34" charset="0"/>
              </a:rPr>
              <a:t>Livelihood </a:t>
            </a:r>
            <a:endParaRPr lang="en-GB" sz="2400" b="1" dirty="0">
              <a:solidFill>
                <a:srgbClr val="FFFFFF"/>
              </a:solidFill>
              <a:latin typeface="Noto Sans" panose="020B0502040504020204" pitchFamily="34"/>
              <a:ea typeface="Noto Sans" panose="020B0502040504020204" pitchFamily="34"/>
              <a:cs typeface="Noto Sans" panose="020B0502040504020204" pitchFamily="34"/>
            </a:endParaRPr>
          </a:p>
        </p:txBody>
      </p:sp>
      <p:sp>
        <p:nvSpPr>
          <p:cNvPr id="29" name="Oval 28">
            <a:extLst>
              <a:ext uri="{FF2B5EF4-FFF2-40B4-BE49-F238E27FC236}">
                <a16:creationId xmlns:a16="http://schemas.microsoft.com/office/drawing/2014/main" id="{85C98B7F-87D4-49D0-B3C1-6E46CD3D16AC}"/>
              </a:ext>
            </a:extLst>
          </p:cNvPr>
          <p:cNvSpPr/>
          <p:nvPr/>
        </p:nvSpPr>
        <p:spPr>
          <a:xfrm>
            <a:off x="5578898" y="5155549"/>
            <a:ext cx="2274791" cy="1058332"/>
          </a:xfrm>
          <a:prstGeom prst="ellipse">
            <a:avLst/>
          </a:prstGeom>
          <a:solidFill>
            <a:srgbClr val="7030A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cxnSp>
        <p:nvCxnSpPr>
          <p:cNvPr id="30" name="Straight Connector 29">
            <a:extLst>
              <a:ext uri="{FF2B5EF4-FFF2-40B4-BE49-F238E27FC236}">
                <a16:creationId xmlns:a16="http://schemas.microsoft.com/office/drawing/2014/main" id="{6D0F5BA9-6D80-4B92-BC4F-15C035131299}"/>
              </a:ext>
            </a:extLst>
          </p:cNvPr>
          <p:cNvCxnSpPr>
            <a:cxnSpLocks/>
            <a:stCxn id="3" idx="4"/>
            <a:endCxn id="29" idx="0"/>
          </p:cNvCxnSpPr>
          <p:nvPr/>
        </p:nvCxnSpPr>
        <p:spPr>
          <a:xfrm>
            <a:off x="6153635" y="4470864"/>
            <a:ext cx="562659" cy="684685"/>
          </a:xfrm>
          <a:prstGeom prst="line">
            <a:avLst/>
          </a:prstGeom>
          <a:noFill/>
          <a:ln w="19050" cap="flat" cmpd="sng" algn="ctr">
            <a:solidFill>
              <a:srgbClr val="282F39"/>
            </a:solidFill>
            <a:prstDash val="solid"/>
            <a:miter lim="800000"/>
          </a:ln>
          <a:effectLst/>
        </p:spPr>
      </p:cxnSp>
      <p:sp>
        <p:nvSpPr>
          <p:cNvPr id="31" name="TextBox 30">
            <a:extLst>
              <a:ext uri="{FF2B5EF4-FFF2-40B4-BE49-F238E27FC236}">
                <a16:creationId xmlns:a16="http://schemas.microsoft.com/office/drawing/2014/main" id="{8E2F7919-FE43-406C-A835-DAE15F98EB4A}"/>
              </a:ext>
            </a:extLst>
          </p:cNvPr>
          <p:cNvSpPr txBox="1"/>
          <p:nvPr/>
        </p:nvSpPr>
        <p:spPr>
          <a:xfrm>
            <a:off x="5699603" y="5399924"/>
            <a:ext cx="2109214" cy="523220"/>
          </a:xfrm>
          <a:prstGeom prst="rect">
            <a:avLst/>
          </a:prstGeom>
          <a:noFill/>
        </p:spPr>
        <p:txBody>
          <a:bodyPr wrap="square" rtlCol="0">
            <a:spAutoFit/>
          </a:bodyPr>
          <a:lstStyle/>
          <a:p>
            <a:pPr algn="ctr">
              <a:defRPr/>
            </a:pPr>
            <a:r>
              <a:rPr lang="en-US" sz="2800" b="1" dirty="0">
                <a:solidFill>
                  <a:srgbClr val="FFFFFF"/>
                </a:solidFill>
                <a:latin typeface="Open Sans" panose="020B0606030504020204" pitchFamily="34" charset="0"/>
              </a:rPr>
              <a:t>operations </a:t>
            </a:r>
            <a:endParaRPr lang="en-GB" sz="2800" b="1" dirty="0">
              <a:solidFill>
                <a:srgbClr val="FFFFFF"/>
              </a:solidFill>
              <a:latin typeface="Noto Sans" panose="020B0502040504020204" pitchFamily="34"/>
              <a:ea typeface="Noto Sans" panose="020B0502040504020204" pitchFamily="34"/>
              <a:cs typeface="Noto Sans" panose="020B0502040504020204" pitchFamily="34"/>
            </a:endParaRPr>
          </a:p>
        </p:txBody>
      </p:sp>
    </p:spTree>
    <p:extLst>
      <p:ext uri="{BB962C8B-B14F-4D97-AF65-F5344CB8AC3E}">
        <p14:creationId xmlns:p14="http://schemas.microsoft.com/office/powerpoint/2010/main" val="621136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39DB9-F06C-4BC3-8C32-2E6C156BA565}"/>
              </a:ext>
            </a:extLst>
          </p:cNvPr>
          <p:cNvSpPr txBox="1">
            <a:spLocks/>
          </p:cNvSpPr>
          <p:nvPr/>
        </p:nvSpPr>
        <p:spPr>
          <a:xfrm>
            <a:off x="838200" y="2321745"/>
            <a:ext cx="10515600" cy="18864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7200" b="1" i="0" u="none" strike="noStrike" kern="1200" cap="none" spc="0" normalizeH="0" baseline="0" noProof="0">
                <a:ln>
                  <a:noFill/>
                </a:ln>
                <a:solidFill>
                  <a:srgbClr val="282F39"/>
                </a:solidFill>
                <a:effectLst/>
                <a:uLnTx/>
                <a:uFillTx/>
                <a:latin typeface="Calibri Light" panose="020F0302020204030204"/>
                <a:ea typeface="+mj-ea"/>
                <a:cs typeface="+mj-cs"/>
              </a:rPr>
              <a:t>Les </a:t>
            </a:r>
            <a:r>
              <a:rPr kumimoji="0" lang="fr-FR" sz="7200" b="1" i="0" u="none" strike="noStrike" kern="1200" cap="none" spc="0" normalizeH="0" baseline="0" noProof="0">
                <a:ln>
                  <a:noFill/>
                </a:ln>
                <a:solidFill>
                  <a:srgbClr val="282F39"/>
                </a:solidFill>
                <a:effectLst/>
                <a:uLnTx/>
                <a:uFillTx/>
                <a:latin typeface="Calibri Light" panose="020F0302020204030204"/>
                <a:ea typeface="+mj-ea"/>
                <a:cs typeface="+mj-cs"/>
              </a:rPr>
              <a:t>conséquences</a:t>
            </a:r>
            <a:r>
              <a:rPr kumimoji="0" lang="en-US" sz="7200" b="1" i="0" u="none" strike="noStrike" kern="1200" cap="none" spc="0" normalizeH="0" baseline="0" noProof="0">
                <a:ln>
                  <a:noFill/>
                </a:ln>
                <a:solidFill>
                  <a:srgbClr val="282F39"/>
                </a:solidFill>
                <a:effectLst/>
                <a:uLnTx/>
                <a:uFillTx/>
                <a:latin typeface="Calibri Light" panose="020F0302020204030204"/>
                <a:ea typeface="+mj-ea"/>
                <a:cs typeface="+mj-cs"/>
              </a:rPr>
              <a:t> de l’EAS</a:t>
            </a:r>
            <a:endParaRPr kumimoji="0" lang="en-US" sz="7200" b="1" i="0" u="none" strike="noStrike" kern="1200" cap="none" spc="0" normalizeH="0" baseline="0" noProof="0" dirty="0">
              <a:ln>
                <a:noFill/>
              </a:ln>
              <a:solidFill>
                <a:srgbClr val="282F39"/>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857702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323C269-405F-477F-84B2-59AD42509731}"/>
              </a:ext>
            </a:extLst>
          </p:cNvPr>
          <p:cNvSpPr txBox="1"/>
          <p:nvPr/>
        </p:nvSpPr>
        <p:spPr>
          <a:xfrm>
            <a:off x="1202749" y="235148"/>
            <a:ext cx="9673702" cy="861774"/>
          </a:xfrm>
          <a:prstGeom prst="rect">
            <a:avLst/>
          </a:prstGeom>
          <a:noFill/>
        </p:spPr>
        <p:txBody>
          <a:bodyPr wrap="square" rtlCol="0">
            <a:spAutoFit/>
          </a:bodyPr>
          <a:lstStyle/>
          <a:p>
            <a:pPr algn="ctr">
              <a:defRPr/>
            </a:pPr>
            <a:r>
              <a:rPr lang="en-US" sz="5000" b="1" dirty="0">
                <a:solidFill>
                  <a:srgbClr val="282F39"/>
                </a:solidFill>
                <a:latin typeface="Noto Sans" panose="020B0502040504020204" pitchFamily="34"/>
                <a:ea typeface="Noto Sans" panose="020B0502040504020204" pitchFamily="34"/>
                <a:cs typeface="Noto Sans" panose="020B0502040504020204" pitchFamily="34"/>
              </a:rPr>
              <a:t>Sur la </a:t>
            </a: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victime</a:t>
            </a:r>
            <a:endParaRPr lang="en-US" sz="50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8" name="Rectangle 7">
            <a:extLst>
              <a:ext uri="{FF2B5EF4-FFF2-40B4-BE49-F238E27FC236}">
                <a16:creationId xmlns:a16="http://schemas.microsoft.com/office/drawing/2014/main" id="{E64E81DC-ACD3-4F5C-968E-924F545A601E}"/>
              </a:ext>
            </a:extLst>
          </p:cNvPr>
          <p:cNvSpPr/>
          <p:nvPr/>
        </p:nvSpPr>
        <p:spPr>
          <a:xfrm>
            <a:off x="2028103" y="973394"/>
            <a:ext cx="9673702" cy="5649457"/>
          </a:xfrm>
          <a:prstGeom prst="rect">
            <a:avLst/>
          </a:prstGeom>
          <a:solidFill>
            <a:srgbClr val="074D67"/>
          </a:solidFill>
          <a:ln>
            <a:noFill/>
          </a:ln>
          <a:effectLst/>
        </p:spPr>
        <p:txBody>
          <a:bodyPr rtlCol="0" anchor="ctr"/>
          <a:lstStyle/>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Séquelles physiques;</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Traumatisme/troubles psychologiques voire psychiatriques;</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MST/VIH/SIDA;</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Rejet, perte d’emploi/éducation;</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Grossesses non-désirées;</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Perte de l’estime de soi.</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20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grpSp>
        <p:nvGrpSpPr>
          <p:cNvPr id="9" name="Group 8">
            <a:extLst>
              <a:ext uri="{FF2B5EF4-FFF2-40B4-BE49-F238E27FC236}">
                <a16:creationId xmlns:a16="http://schemas.microsoft.com/office/drawing/2014/main" id="{8BD4685A-861D-4B2C-AD8B-94A837EC621D}"/>
              </a:ext>
            </a:extLst>
          </p:cNvPr>
          <p:cNvGrpSpPr/>
          <p:nvPr/>
        </p:nvGrpSpPr>
        <p:grpSpPr>
          <a:xfrm rot="10800000">
            <a:off x="331867" y="973394"/>
            <a:ext cx="1660120" cy="1567353"/>
            <a:chOff x="3990975" y="1404938"/>
            <a:chExt cx="4213225" cy="4019550"/>
          </a:xfrm>
          <a:solidFill>
            <a:srgbClr val="CB1B4A"/>
          </a:solidFill>
        </p:grpSpPr>
        <p:sp>
          <p:nvSpPr>
            <p:cNvPr id="10" name="Freeform 5">
              <a:extLst>
                <a:ext uri="{FF2B5EF4-FFF2-40B4-BE49-F238E27FC236}">
                  <a16:creationId xmlns:a16="http://schemas.microsoft.com/office/drawing/2014/main" id="{99337A1D-5EEA-4326-8A24-182B85070F53}"/>
                </a:ext>
              </a:extLst>
            </p:cNvPr>
            <p:cNvSpPr>
              <a:spLocks/>
            </p:cNvSpPr>
            <p:nvPr/>
          </p:nvSpPr>
          <p:spPr bwMode="auto">
            <a:xfrm>
              <a:off x="5448300" y="1404938"/>
              <a:ext cx="2755900" cy="3795713"/>
            </a:xfrm>
            <a:custGeom>
              <a:avLst/>
              <a:gdLst>
                <a:gd name="T0" fmla="*/ 425 w 894"/>
                <a:gd name="T1" fmla="*/ 455 h 1221"/>
                <a:gd name="T2" fmla="*/ 447 w 894"/>
                <a:gd name="T3" fmla="*/ 455 h 1221"/>
                <a:gd name="T4" fmla="*/ 785 w 894"/>
                <a:gd name="T5" fmla="*/ 456 h 1221"/>
                <a:gd name="T6" fmla="*/ 893 w 894"/>
                <a:gd name="T7" fmla="*/ 557 h 1221"/>
                <a:gd name="T8" fmla="*/ 815 w 894"/>
                <a:gd name="T9" fmla="*/ 657 h 1221"/>
                <a:gd name="T10" fmla="*/ 798 w 894"/>
                <a:gd name="T11" fmla="*/ 662 h 1221"/>
                <a:gd name="T12" fmla="*/ 858 w 894"/>
                <a:gd name="T13" fmla="*/ 773 h 1221"/>
                <a:gd name="T14" fmla="*/ 764 w 894"/>
                <a:gd name="T15" fmla="*/ 856 h 1221"/>
                <a:gd name="T16" fmla="*/ 825 w 894"/>
                <a:gd name="T17" fmla="*/ 961 h 1221"/>
                <a:gd name="T18" fmla="*/ 736 w 894"/>
                <a:gd name="T19" fmla="*/ 1043 h 1221"/>
                <a:gd name="T20" fmla="*/ 750 w 894"/>
                <a:gd name="T21" fmla="*/ 1053 h 1221"/>
                <a:gd name="T22" fmla="*/ 788 w 894"/>
                <a:gd name="T23" fmla="*/ 1156 h 1221"/>
                <a:gd name="T24" fmla="*/ 703 w 894"/>
                <a:gd name="T25" fmla="*/ 1220 h 1221"/>
                <a:gd name="T26" fmla="*/ 41 w 894"/>
                <a:gd name="T27" fmla="*/ 1220 h 1221"/>
                <a:gd name="T28" fmla="*/ 0 w 894"/>
                <a:gd name="T29" fmla="*/ 1179 h 1221"/>
                <a:gd name="T30" fmla="*/ 1 w 894"/>
                <a:gd name="T31" fmla="*/ 601 h 1221"/>
                <a:gd name="T32" fmla="*/ 13 w 894"/>
                <a:gd name="T33" fmla="*/ 566 h 1221"/>
                <a:gd name="T34" fmla="*/ 165 w 894"/>
                <a:gd name="T35" fmla="*/ 315 h 1221"/>
                <a:gd name="T36" fmla="*/ 188 w 894"/>
                <a:gd name="T37" fmla="*/ 234 h 1221"/>
                <a:gd name="T38" fmla="*/ 188 w 894"/>
                <a:gd name="T39" fmla="*/ 84 h 1221"/>
                <a:gd name="T40" fmla="*/ 256 w 894"/>
                <a:gd name="T41" fmla="*/ 9 h 1221"/>
                <a:gd name="T42" fmla="*/ 397 w 894"/>
                <a:gd name="T43" fmla="*/ 81 h 1221"/>
                <a:gd name="T44" fmla="*/ 450 w 894"/>
                <a:gd name="T45" fmla="*/ 278 h 1221"/>
                <a:gd name="T46" fmla="*/ 425 w 894"/>
                <a:gd name="T47" fmla="*/ 455 h 1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94" h="1221">
                  <a:moveTo>
                    <a:pt x="425" y="455"/>
                  </a:moveTo>
                  <a:cubicBezTo>
                    <a:pt x="431" y="455"/>
                    <a:pt x="439" y="455"/>
                    <a:pt x="447" y="455"/>
                  </a:cubicBezTo>
                  <a:cubicBezTo>
                    <a:pt x="559" y="455"/>
                    <a:pt x="672" y="455"/>
                    <a:pt x="785" y="456"/>
                  </a:cubicBezTo>
                  <a:cubicBezTo>
                    <a:pt x="847" y="456"/>
                    <a:pt x="893" y="499"/>
                    <a:pt x="893" y="557"/>
                  </a:cubicBezTo>
                  <a:cubicBezTo>
                    <a:pt x="894" y="605"/>
                    <a:pt x="863" y="645"/>
                    <a:pt x="815" y="657"/>
                  </a:cubicBezTo>
                  <a:cubicBezTo>
                    <a:pt x="810" y="658"/>
                    <a:pt x="805" y="660"/>
                    <a:pt x="798" y="662"/>
                  </a:cubicBezTo>
                  <a:cubicBezTo>
                    <a:pt x="843" y="688"/>
                    <a:pt x="867" y="723"/>
                    <a:pt x="858" y="773"/>
                  </a:cubicBezTo>
                  <a:cubicBezTo>
                    <a:pt x="850" y="822"/>
                    <a:pt x="816" y="846"/>
                    <a:pt x="764" y="856"/>
                  </a:cubicBezTo>
                  <a:cubicBezTo>
                    <a:pt x="808" y="880"/>
                    <a:pt x="832" y="913"/>
                    <a:pt x="825" y="961"/>
                  </a:cubicBezTo>
                  <a:cubicBezTo>
                    <a:pt x="817" y="1009"/>
                    <a:pt x="785" y="1033"/>
                    <a:pt x="736" y="1043"/>
                  </a:cubicBezTo>
                  <a:cubicBezTo>
                    <a:pt x="742" y="1048"/>
                    <a:pt x="746" y="1051"/>
                    <a:pt x="750" y="1053"/>
                  </a:cubicBezTo>
                  <a:cubicBezTo>
                    <a:pt x="786" y="1077"/>
                    <a:pt x="800" y="1115"/>
                    <a:pt x="788" y="1156"/>
                  </a:cubicBezTo>
                  <a:cubicBezTo>
                    <a:pt x="778" y="1192"/>
                    <a:pt x="742" y="1220"/>
                    <a:pt x="703" y="1220"/>
                  </a:cubicBezTo>
                  <a:cubicBezTo>
                    <a:pt x="482" y="1221"/>
                    <a:pt x="262" y="1220"/>
                    <a:pt x="41" y="1220"/>
                  </a:cubicBezTo>
                  <a:cubicBezTo>
                    <a:pt x="15" y="1220"/>
                    <a:pt x="0" y="1205"/>
                    <a:pt x="0" y="1179"/>
                  </a:cubicBezTo>
                  <a:cubicBezTo>
                    <a:pt x="0" y="986"/>
                    <a:pt x="0" y="794"/>
                    <a:pt x="1" y="601"/>
                  </a:cubicBezTo>
                  <a:cubicBezTo>
                    <a:pt x="1" y="589"/>
                    <a:pt x="7" y="577"/>
                    <a:pt x="13" y="566"/>
                  </a:cubicBezTo>
                  <a:cubicBezTo>
                    <a:pt x="63" y="482"/>
                    <a:pt x="114" y="399"/>
                    <a:pt x="165" y="315"/>
                  </a:cubicBezTo>
                  <a:cubicBezTo>
                    <a:pt x="181" y="290"/>
                    <a:pt x="188" y="263"/>
                    <a:pt x="188" y="234"/>
                  </a:cubicBezTo>
                  <a:cubicBezTo>
                    <a:pt x="188" y="184"/>
                    <a:pt x="188" y="134"/>
                    <a:pt x="188" y="84"/>
                  </a:cubicBezTo>
                  <a:cubicBezTo>
                    <a:pt x="188" y="36"/>
                    <a:pt x="207" y="15"/>
                    <a:pt x="256" y="9"/>
                  </a:cubicBezTo>
                  <a:cubicBezTo>
                    <a:pt x="320" y="0"/>
                    <a:pt x="363" y="33"/>
                    <a:pt x="397" y="81"/>
                  </a:cubicBezTo>
                  <a:cubicBezTo>
                    <a:pt x="438" y="140"/>
                    <a:pt x="456" y="207"/>
                    <a:pt x="450" y="278"/>
                  </a:cubicBezTo>
                  <a:cubicBezTo>
                    <a:pt x="445" y="336"/>
                    <a:pt x="434" y="394"/>
                    <a:pt x="425" y="4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1" name="Freeform 6">
              <a:extLst>
                <a:ext uri="{FF2B5EF4-FFF2-40B4-BE49-F238E27FC236}">
                  <a16:creationId xmlns:a16="http://schemas.microsoft.com/office/drawing/2014/main" id="{B25E6C09-2D53-47CB-B9DA-549300D29291}"/>
                </a:ext>
              </a:extLst>
            </p:cNvPr>
            <p:cNvSpPr>
              <a:spLocks/>
            </p:cNvSpPr>
            <p:nvPr/>
          </p:nvSpPr>
          <p:spPr bwMode="auto">
            <a:xfrm>
              <a:off x="3990975" y="3230563"/>
              <a:ext cx="1250950" cy="2193925"/>
            </a:xfrm>
            <a:custGeom>
              <a:avLst/>
              <a:gdLst>
                <a:gd name="T0" fmla="*/ 406 w 406"/>
                <a:gd name="T1" fmla="*/ 353 h 706"/>
                <a:gd name="T2" fmla="*/ 406 w 406"/>
                <a:gd name="T3" fmla="*/ 659 h 706"/>
                <a:gd name="T4" fmla="*/ 358 w 406"/>
                <a:gd name="T5" fmla="*/ 706 h 706"/>
                <a:gd name="T6" fmla="*/ 45 w 406"/>
                <a:gd name="T7" fmla="*/ 706 h 706"/>
                <a:gd name="T8" fmla="*/ 0 w 406"/>
                <a:gd name="T9" fmla="*/ 660 h 706"/>
                <a:gd name="T10" fmla="*/ 2 w 406"/>
                <a:gd name="T11" fmla="*/ 224 h 706"/>
                <a:gd name="T12" fmla="*/ 2 w 406"/>
                <a:gd name="T13" fmla="*/ 48 h 706"/>
                <a:gd name="T14" fmla="*/ 50 w 406"/>
                <a:gd name="T15" fmla="*/ 0 h 706"/>
                <a:gd name="T16" fmla="*/ 356 w 406"/>
                <a:gd name="T17" fmla="*/ 0 h 706"/>
                <a:gd name="T18" fmla="*/ 406 w 406"/>
                <a:gd name="T19" fmla="*/ 49 h 706"/>
                <a:gd name="T20" fmla="*/ 406 w 406"/>
                <a:gd name="T21" fmla="*/ 353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6" h="706">
                  <a:moveTo>
                    <a:pt x="406" y="353"/>
                  </a:moveTo>
                  <a:cubicBezTo>
                    <a:pt x="406" y="455"/>
                    <a:pt x="406" y="557"/>
                    <a:pt x="406" y="659"/>
                  </a:cubicBezTo>
                  <a:cubicBezTo>
                    <a:pt x="406" y="692"/>
                    <a:pt x="392" y="706"/>
                    <a:pt x="358" y="706"/>
                  </a:cubicBezTo>
                  <a:cubicBezTo>
                    <a:pt x="254" y="706"/>
                    <a:pt x="149" y="706"/>
                    <a:pt x="45" y="706"/>
                  </a:cubicBezTo>
                  <a:cubicBezTo>
                    <a:pt x="13" y="706"/>
                    <a:pt x="0" y="692"/>
                    <a:pt x="0" y="660"/>
                  </a:cubicBezTo>
                  <a:cubicBezTo>
                    <a:pt x="1" y="515"/>
                    <a:pt x="1" y="369"/>
                    <a:pt x="2" y="224"/>
                  </a:cubicBezTo>
                  <a:cubicBezTo>
                    <a:pt x="2" y="165"/>
                    <a:pt x="2" y="107"/>
                    <a:pt x="2" y="48"/>
                  </a:cubicBezTo>
                  <a:cubicBezTo>
                    <a:pt x="2" y="13"/>
                    <a:pt x="15" y="0"/>
                    <a:pt x="50" y="0"/>
                  </a:cubicBezTo>
                  <a:cubicBezTo>
                    <a:pt x="152" y="0"/>
                    <a:pt x="254" y="0"/>
                    <a:pt x="356" y="0"/>
                  </a:cubicBezTo>
                  <a:cubicBezTo>
                    <a:pt x="393" y="0"/>
                    <a:pt x="406" y="13"/>
                    <a:pt x="406" y="49"/>
                  </a:cubicBezTo>
                  <a:cubicBezTo>
                    <a:pt x="406" y="150"/>
                    <a:pt x="406" y="251"/>
                    <a:pt x="406" y="3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grpSp>
    </p:spTree>
    <p:extLst>
      <p:ext uri="{BB962C8B-B14F-4D97-AF65-F5344CB8AC3E}">
        <p14:creationId xmlns:p14="http://schemas.microsoft.com/office/powerpoint/2010/main" val="23978498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ECF8BF-CFA0-4445-ADA3-7D3AF35A1AED}"/>
              </a:ext>
            </a:extLst>
          </p:cNvPr>
          <p:cNvSpPr txBox="1"/>
          <p:nvPr/>
        </p:nvSpPr>
        <p:spPr>
          <a:xfrm>
            <a:off x="1202749" y="235148"/>
            <a:ext cx="9673702" cy="861774"/>
          </a:xfrm>
          <a:prstGeom prst="rect">
            <a:avLst/>
          </a:prstGeom>
          <a:noFill/>
        </p:spPr>
        <p:txBody>
          <a:bodyPr wrap="square" rtlCol="0">
            <a:spAutoFit/>
          </a:bodyPr>
          <a:lstStyle/>
          <a:p>
            <a:pPr algn="ctr">
              <a:defRPr/>
            </a:pPr>
            <a:r>
              <a:rPr lang="en-US" sz="5000" b="1" dirty="0">
                <a:solidFill>
                  <a:srgbClr val="282F39"/>
                </a:solidFill>
                <a:latin typeface="Noto Sans" panose="020B0502040504020204" pitchFamily="34"/>
                <a:ea typeface="Noto Sans" panose="020B0502040504020204" pitchFamily="34"/>
                <a:cs typeface="Noto Sans" panose="020B0502040504020204" pitchFamily="34"/>
              </a:rPr>
              <a:t>Sur la </a:t>
            </a:r>
            <a:r>
              <a:rPr lang="fr-FR" sz="5000" b="1" dirty="0">
                <a:solidFill>
                  <a:srgbClr val="282F39"/>
                </a:solidFill>
                <a:latin typeface="Noto Sans" panose="020B0502040504020204" pitchFamily="34"/>
                <a:ea typeface="Noto Sans" panose="020B0502040504020204" pitchFamily="34"/>
                <a:cs typeface="Noto Sans" panose="020B0502040504020204" pitchFamily="34"/>
              </a:rPr>
              <a:t>communauté</a:t>
            </a:r>
            <a:r>
              <a:rPr lang="en-US" sz="5000" b="1" dirty="0">
                <a:solidFill>
                  <a:srgbClr val="282F39"/>
                </a:solidFill>
                <a:latin typeface="Noto Sans" panose="020B0502040504020204" pitchFamily="34"/>
                <a:ea typeface="Noto Sans" panose="020B0502040504020204" pitchFamily="34"/>
                <a:cs typeface="Noto Sans" panose="020B0502040504020204" pitchFamily="34"/>
              </a:rPr>
              <a:t> </a:t>
            </a:r>
          </a:p>
        </p:txBody>
      </p:sp>
      <p:sp>
        <p:nvSpPr>
          <p:cNvPr id="3" name="Rectangle 2">
            <a:extLst>
              <a:ext uri="{FF2B5EF4-FFF2-40B4-BE49-F238E27FC236}">
                <a16:creationId xmlns:a16="http://schemas.microsoft.com/office/drawing/2014/main" id="{5107A38D-E6D4-4BA9-9F6B-212C53E77A30}"/>
              </a:ext>
            </a:extLst>
          </p:cNvPr>
          <p:cNvSpPr/>
          <p:nvPr/>
        </p:nvSpPr>
        <p:spPr>
          <a:xfrm>
            <a:off x="1924484" y="1386346"/>
            <a:ext cx="9673702" cy="4011563"/>
          </a:xfrm>
          <a:prstGeom prst="rect">
            <a:avLst/>
          </a:prstGeom>
          <a:solidFill>
            <a:srgbClr val="074D67"/>
          </a:solidFill>
          <a:ln>
            <a:noFill/>
          </a:ln>
          <a:effectLst/>
        </p:spPr>
        <p:txBody>
          <a:bodyPr rtlCol="0" anchor="ctr"/>
          <a:lstStyle/>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Perte</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 de </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confiance</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Enfants non </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désirés</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Charges </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supplémentaires</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Déséquilibre</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 social.</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20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grpSp>
        <p:nvGrpSpPr>
          <p:cNvPr id="4" name="Group 3">
            <a:extLst>
              <a:ext uri="{FF2B5EF4-FFF2-40B4-BE49-F238E27FC236}">
                <a16:creationId xmlns:a16="http://schemas.microsoft.com/office/drawing/2014/main" id="{6D7273CC-A57C-4BF0-9FFF-8510518CF133}"/>
              </a:ext>
            </a:extLst>
          </p:cNvPr>
          <p:cNvGrpSpPr/>
          <p:nvPr/>
        </p:nvGrpSpPr>
        <p:grpSpPr>
          <a:xfrm rot="10800000">
            <a:off x="296500" y="1386347"/>
            <a:ext cx="1551965" cy="1508359"/>
            <a:chOff x="3990975" y="1404938"/>
            <a:chExt cx="4213225" cy="4019550"/>
          </a:xfrm>
          <a:solidFill>
            <a:srgbClr val="CB1B4A"/>
          </a:solidFill>
        </p:grpSpPr>
        <p:sp>
          <p:nvSpPr>
            <p:cNvPr id="5" name="Freeform 5">
              <a:extLst>
                <a:ext uri="{FF2B5EF4-FFF2-40B4-BE49-F238E27FC236}">
                  <a16:creationId xmlns:a16="http://schemas.microsoft.com/office/drawing/2014/main" id="{0BA85957-F7B5-4450-845A-9C46548BE9E4}"/>
                </a:ext>
              </a:extLst>
            </p:cNvPr>
            <p:cNvSpPr>
              <a:spLocks/>
            </p:cNvSpPr>
            <p:nvPr/>
          </p:nvSpPr>
          <p:spPr bwMode="auto">
            <a:xfrm>
              <a:off x="5448300" y="1404938"/>
              <a:ext cx="2755900" cy="3795713"/>
            </a:xfrm>
            <a:custGeom>
              <a:avLst/>
              <a:gdLst>
                <a:gd name="T0" fmla="*/ 425 w 894"/>
                <a:gd name="T1" fmla="*/ 455 h 1221"/>
                <a:gd name="T2" fmla="*/ 447 w 894"/>
                <a:gd name="T3" fmla="*/ 455 h 1221"/>
                <a:gd name="T4" fmla="*/ 785 w 894"/>
                <a:gd name="T5" fmla="*/ 456 h 1221"/>
                <a:gd name="T6" fmla="*/ 893 w 894"/>
                <a:gd name="T7" fmla="*/ 557 h 1221"/>
                <a:gd name="T8" fmla="*/ 815 w 894"/>
                <a:gd name="T9" fmla="*/ 657 h 1221"/>
                <a:gd name="T10" fmla="*/ 798 w 894"/>
                <a:gd name="T11" fmla="*/ 662 h 1221"/>
                <a:gd name="T12" fmla="*/ 858 w 894"/>
                <a:gd name="T13" fmla="*/ 773 h 1221"/>
                <a:gd name="T14" fmla="*/ 764 w 894"/>
                <a:gd name="T15" fmla="*/ 856 h 1221"/>
                <a:gd name="T16" fmla="*/ 825 w 894"/>
                <a:gd name="T17" fmla="*/ 961 h 1221"/>
                <a:gd name="T18" fmla="*/ 736 w 894"/>
                <a:gd name="T19" fmla="*/ 1043 h 1221"/>
                <a:gd name="T20" fmla="*/ 750 w 894"/>
                <a:gd name="T21" fmla="*/ 1053 h 1221"/>
                <a:gd name="T22" fmla="*/ 788 w 894"/>
                <a:gd name="T23" fmla="*/ 1156 h 1221"/>
                <a:gd name="T24" fmla="*/ 703 w 894"/>
                <a:gd name="T25" fmla="*/ 1220 h 1221"/>
                <a:gd name="T26" fmla="*/ 41 w 894"/>
                <a:gd name="T27" fmla="*/ 1220 h 1221"/>
                <a:gd name="T28" fmla="*/ 0 w 894"/>
                <a:gd name="T29" fmla="*/ 1179 h 1221"/>
                <a:gd name="T30" fmla="*/ 1 w 894"/>
                <a:gd name="T31" fmla="*/ 601 h 1221"/>
                <a:gd name="T32" fmla="*/ 13 w 894"/>
                <a:gd name="T33" fmla="*/ 566 h 1221"/>
                <a:gd name="T34" fmla="*/ 165 w 894"/>
                <a:gd name="T35" fmla="*/ 315 h 1221"/>
                <a:gd name="T36" fmla="*/ 188 w 894"/>
                <a:gd name="T37" fmla="*/ 234 h 1221"/>
                <a:gd name="T38" fmla="*/ 188 w 894"/>
                <a:gd name="T39" fmla="*/ 84 h 1221"/>
                <a:gd name="T40" fmla="*/ 256 w 894"/>
                <a:gd name="T41" fmla="*/ 9 h 1221"/>
                <a:gd name="T42" fmla="*/ 397 w 894"/>
                <a:gd name="T43" fmla="*/ 81 h 1221"/>
                <a:gd name="T44" fmla="*/ 450 w 894"/>
                <a:gd name="T45" fmla="*/ 278 h 1221"/>
                <a:gd name="T46" fmla="*/ 425 w 894"/>
                <a:gd name="T47" fmla="*/ 455 h 1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94" h="1221">
                  <a:moveTo>
                    <a:pt x="425" y="455"/>
                  </a:moveTo>
                  <a:cubicBezTo>
                    <a:pt x="431" y="455"/>
                    <a:pt x="439" y="455"/>
                    <a:pt x="447" y="455"/>
                  </a:cubicBezTo>
                  <a:cubicBezTo>
                    <a:pt x="559" y="455"/>
                    <a:pt x="672" y="455"/>
                    <a:pt x="785" y="456"/>
                  </a:cubicBezTo>
                  <a:cubicBezTo>
                    <a:pt x="847" y="456"/>
                    <a:pt x="893" y="499"/>
                    <a:pt x="893" y="557"/>
                  </a:cubicBezTo>
                  <a:cubicBezTo>
                    <a:pt x="894" y="605"/>
                    <a:pt x="863" y="645"/>
                    <a:pt x="815" y="657"/>
                  </a:cubicBezTo>
                  <a:cubicBezTo>
                    <a:pt x="810" y="658"/>
                    <a:pt x="805" y="660"/>
                    <a:pt x="798" y="662"/>
                  </a:cubicBezTo>
                  <a:cubicBezTo>
                    <a:pt x="843" y="688"/>
                    <a:pt x="867" y="723"/>
                    <a:pt x="858" y="773"/>
                  </a:cubicBezTo>
                  <a:cubicBezTo>
                    <a:pt x="850" y="822"/>
                    <a:pt x="816" y="846"/>
                    <a:pt x="764" y="856"/>
                  </a:cubicBezTo>
                  <a:cubicBezTo>
                    <a:pt x="808" y="880"/>
                    <a:pt x="832" y="913"/>
                    <a:pt x="825" y="961"/>
                  </a:cubicBezTo>
                  <a:cubicBezTo>
                    <a:pt x="817" y="1009"/>
                    <a:pt x="785" y="1033"/>
                    <a:pt x="736" y="1043"/>
                  </a:cubicBezTo>
                  <a:cubicBezTo>
                    <a:pt x="742" y="1048"/>
                    <a:pt x="746" y="1051"/>
                    <a:pt x="750" y="1053"/>
                  </a:cubicBezTo>
                  <a:cubicBezTo>
                    <a:pt x="786" y="1077"/>
                    <a:pt x="800" y="1115"/>
                    <a:pt x="788" y="1156"/>
                  </a:cubicBezTo>
                  <a:cubicBezTo>
                    <a:pt x="778" y="1192"/>
                    <a:pt x="742" y="1220"/>
                    <a:pt x="703" y="1220"/>
                  </a:cubicBezTo>
                  <a:cubicBezTo>
                    <a:pt x="482" y="1221"/>
                    <a:pt x="262" y="1220"/>
                    <a:pt x="41" y="1220"/>
                  </a:cubicBezTo>
                  <a:cubicBezTo>
                    <a:pt x="15" y="1220"/>
                    <a:pt x="0" y="1205"/>
                    <a:pt x="0" y="1179"/>
                  </a:cubicBezTo>
                  <a:cubicBezTo>
                    <a:pt x="0" y="986"/>
                    <a:pt x="0" y="794"/>
                    <a:pt x="1" y="601"/>
                  </a:cubicBezTo>
                  <a:cubicBezTo>
                    <a:pt x="1" y="589"/>
                    <a:pt x="7" y="577"/>
                    <a:pt x="13" y="566"/>
                  </a:cubicBezTo>
                  <a:cubicBezTo>
                    <a:pt x="63" y="482"/>
                    <a:pt x="114" y="399"/>
                    <a:pt x="165" y="315"/>
                  </a:cubicBezTo>
                  <a:cubicBezTo>
                    <a:pt x="181" y="290"/>
                    <a:pt x="188" y="263"/>
                    <a:pt x="188" y="234"/>
                  </a:cubicBezTo>
                  <a:cubicBezTo>
                    <a:pt x="188" y="184"/>
                    <a:pt x="188" y="134"/>
                    <a:pt x="188" y="84"/>
                  </a:cubicBezTo>
                  <a:cubicBezTo>
                    <a:pt x="188" y="36"/>
                    <a:pt x="207" y="15"/>
                    <a:pt x="256" y="9"/>
                  </a:cubicBezTo>
                  <a:cubicBezTo>
                    <a:pt x="320" y="0"/>
                    <a:pt x="363" y="33"/>
                    <a:pt x="397" y="81"/>
                  </a:cubicBezTo>
                  <a:cubicBezTo>
                    <a:pt x="438" y="140"/>
                    <a:pt x="456" y="207"/>
                    <a:pt x="450" y="278"/>
                  </a:cubicBezTo>
                  <a:cubicBezTo>
                    <a:pt x="445" y="336"/>
                    <a:pt x="434" y="394"/>
                    <a:pt x="425" y="4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6" name="Freeform 6">
              <a:extLst>
                <a:ext uri="{FF2B5EF4-FFF2-40B4-BE49-F238E27FC236}">
                  <a16:creationId xmlns:a16="http://schemas.microsoft.com/office/drawing/2014/main" id="{CE5BAA2F-1EBA-48FA-B399-5282227B5044}"/>
                </a:ext>
              </a:extLst>
            </p:cNvPr>
            <p:cNvSpPr>
              <a:spLocks/>
            </p:cNvSpPr>
            <p:nvPr/>
          </p:nvSpPr>
          <p:spPr bwMode="auto">
            <a:xfrm>
              <a:off x="3990975" y="3230563"/>
              <a:ext cx="1250950" cy="2193925"/>
            </a:xfrm>
            <a:custGeom>
              <a:avLst/>
              <a:gdLst>
                <a:gd name="T0" fmla="*/ 406 w 406"/>
                <a:gd name="T1" fmla="*/ 353 h 706"/>
                <a:gd name="T2" fmla="*/ 406 w 406"/>
                <a:gd name="T3" fmla="*/ 659 h 706"/>
                <a:gd name="T4" fmla="*/ 358 w 406"/>
                <a:gd name="T5" fmla="*/ 706 h 706"/>
                <a:gd name="T6" fmla="*/ 45 w 406"/>
                <a:gd name="T7" fmla="*/ 706 h 706"/>
                <a:gd name="T8" fmla="*/ 0 w 406"/>
                <a:gd name="T9" fmla="*/ 660 h 706"/>
                <a:gd name="T10" fmla="*/ 2 w 406"/>
                <a:gd name="T11" fmla="*/ 224 h 706"/>
                <a:gd name="T12" fmla="*/ 2 w 406"/>
                <a:gd name="T13" fmla="*/ 48 h 706"/>
                <a:gd name="T14" fmla="*/ 50 w 406"/>
                <a:gd name="T15" fmla="*/ 0 h 706"/>
                <a:gd name="T16" fmla="*/ 356 w 406"/>
                <a:gd name="T17" fmla="*/ 0 h 706"/>
                <a:gd name="T18" fmla="*/ 406 w 406"/>
                <a:gd name="T19" fmla="*/ 49 h 706"/>
                <a:gd name="T20" fmla="*/ 406 w 406"/>
                <a:gd name="T21" fmla="*/ 353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6" h="706">
                  <a:moveTo>
                    <a:pt x="406" y="353"/>
                  </a:moveTo>
                  <a:cubicBezTo>
                    <a:pt x="406" y="455"/>
                    <a:pt x="406" y="557"/>
                    <a:pt x="406" y="659"/>
                  </a:cubicBezTo>
                  <a:cubicBezTo>
                    <a:pt x="406" y="692"/>
                    <a:pt x="392" y="706"/>
                    <a:pt x="358" y="706"/>
                  </a:cubicBezTo>
                  <a:cubicBezTo>
                    <a:pt x="254" y="706"/>
                    <a:pt x="149" y="706"/>
                    <a:pt x="45" y="706"/>
                  </a:cubicBezTo>
                  <a:cubicBezTo>
                    <a:pt x="13" y="706"/>
                    <a:pt x="0" y="692"/>
                    <a:pt x="0" y="660"/>
                  </a:cubicBezTo>
                  <a:cubicBezTo>
                    <a:pt x="1" y="515"/>
                    <a:pt x="1" y="369"/>
                    <a:pt x="2" y="224"/>
                  </a:cubicBezTo>
                  <a:cubicBezTo>
                    <a:pt x="2" y="165"/>
                    <a:pt x="2" y="107"/>
                    <a:pt x="2" y="48"/>
                  </a:cubicBezTo>
                  <a:cubicBezTo>
                    <a:pt x="2" y="13"/>
                    <a:pt x="15" y="0"/>
                    <a:pt x="50" y="0"/>
                  </a:cubicBezTo>
                  <a:cubicBezTo>
                    <a:pt x="152" y="0"/>
                    <a:pt x="254" y="0"/>
                    <a:pt x="356" y="0"/>
                  </a:cubicBezTo>
                  <a:cubicBezTo>
                    <a:pt x="393" y="0"/>
                    <a:pt x="406" y="13"/>
                    <a:pt x="406" y="49"/>
                  </a:cubicBezTo>
                  <a:cubicBezTo>
                    <a:pt x="406" y="150"/>
                    <a:pt x="406" y="251"/>
                    <a:pt x="406" y="3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grpSp>
    </p:spTree>
    <p:extLst>
      <p:ext uri="{BB962C8B-B14F-4D97-AF65-F5344CB8AC3E}">
        <p14:creationId xmlns:p14="http://schemas.microsoft.com/office/powerpoint/2010/main" val="40478043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53FE16D-2E8B-45E6-A2C2-B4ABEFBFA92B}"/>
              </a:ext>
            </a:extLst>
          </p:cNvPr>
          <p:cNvSpPr txBox="1"/>
          <p:nvPr/>
        </p:nvSpPr>
        <p:spPr>
          <a:xfrm>
            <a:off x="1048652" y="205651"/>
            <a:ext cx="9673702" cy="861774"/>
          </a:xfrm>
          <a:prstGeom prst="rect">
            <a:avLst/>
          </a:prstGeom>
          <a:noFill/>
        </p:spPr>
        <p:txBody>
          <a:bodyPr wrap="square" rtlCol="0">
            <a:spAutoFit/>
          </a:bodyPr>
          <a:lstStyle/>
          <a:p>
            <a:pPr algn="ctr">
              <a:defRPr/>
            </a:pPr>
            <a:r>
              <a:rPr lang="en-US" sz="5000" b="1" dirty="0">
                <a:solidFill>
                  <a:srgbClr val="282F39"/>
                </a:solidFill>
                <a:latin typeface="Noto Sans" panose="020B0502040504020204" pitchFamily="34"/>
                <a:ea typeface="Noto Sans" panose="020B0502040504020204" pitchFamily="34"/>
                <a:cs typeface="Noto Sans" panose="020B0502040504020204" pitchFamily="34"/>
              </a:rPr>
              <a:t>Sur </a:t>
            </a: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l’auteur</a:t>
            </a:r>
            <a:r>
              <a:rPr lang="en-US" sz="5000" b="1" dirty="0">
                <a:solidFill>
                  <a:srgbClr val="282F39"/>
                </a:solidFill>
                <a:latin typeface="Noto Sans" panose="020B0502040504020204" pitchFamily="34"/>
                <a:ea typeface="Noto Sans" panose="020B0502040504020204" pitchFamily="34"/>
                <a:cs typeface="Noto Sans" panose="020B0502040504020204" pitchFamily="34"/>
              </a:rPr>
              <a:t> </a:t>
            </a:r>
          </a:p>
        </p:txBody>
      </p:sp>
      <p:sp>
        <p:nvSpPr>
          <p:cNvPr id="3" name="Rectangle 2">
            <a:extLst>
              <a:ext uri="{FF2B5EF4-FFF2-40B4-BE49-F238E27FC236}">
                <a16:creationId xmlns:a16="http://schemas.microsoft.com/office/drawing/2014/main" id="{5453B8D3-D361-43C9-9E5D-55EBDE5C7C1C}"/>
              </a:ext>
            </a:extLst>
          </p:cNvPr>
          <p:cNvSpPr/>
          <p:nvPr/>
        </p:nvSpPr>
        <p:spPr>
          <a:xfrm>
            <a:off x="1917290" y="1386346"/>
            <a:ext cx="9448800" cy="4011563"/>
          </a:xfrm>
          <a:prstGeom prst="rect">
            <a:avLst/>
          </a:prstGeom>
          <a:solidFill>
            <a:srgbClr val="074D67"/>
          </a:solidFill>
          <a:ln>
            <a:noFill/>
          </a:ln>
          <a:effectLst/>
        </p:spPr>
        <p:txBody>
          <a:bodyPr rtlCol="0" anchor="ctr"/>
          <a:lstStyle/>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Perte</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 </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d’emploi</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revenu</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réputation</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Rejet</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 par </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l’époux</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(se)/</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famille</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MST/VIH/SIDA;</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Insécurité</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20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grpSp>
        <p:nvGrpSpPr>
          <p:cNvPr id="4" name="Group 3">
            <a:extLst>
              <a:ext uri="{FF2B5EF4-FFF2-40B4-BE49-F238E27FC236}">
                <a16:creationId xmlns:a16="http://schemas.microsoft.com/office/drawing/2014/main" id="{CD612098-10AE-4047-9F77-EEF30027C456}"/>
              </a:ext>
            </a:extLst>
          </p:cNvPr>
          <p:cNvGrpSpPr/>
          <p:nvPr/>
        </p:nvGrpSpPr>
        <p:grpSpPr>
          <a:xfrm rot="10800000">
            <a:off x="307082" y="1386347"/>
            <a:ext cx="1483139" cy="1410037"/>
            <a:chOff x="3990975" y="1404938"/>
            <a:chExt cx="4213225" cy="4019550"/>
          </a:xfrm>
          <a:solidFill>
            <a:srgbClr val="CB1B4A"/>
          </a:solidFill>
        </p:grpSpPr>
        <p:sp>
          <p:nvSpPr>
            <p:cNvPr id="5" name="Freeform 5">
              <a:extLst>
                <a:ext uri="{FF2B5EF4-FFF2-40B4-BE49-F238E27FC236}">
                  <a16:creationId xmlns:a16="http://schemas.microsoft.com/office/drawing/2014/main" id="{A2CB03F9-9E9F-422E-9176-78597ABD036F}"/>
                </a:ext>
              </a:extLst>
            </p:cNvPr>
            <p:cNvSpPr>
              <a:spLocks/>
            </p:cNvSpPr>
            <p:nvPr/>
          </p:nvSpPr>
          <p:spPr bwMode="auto">
            <a:xfrm>
              <a:off x="5448300" y="1404938"/>
              <a:ext cx="2755900" cy="3795713"/>
            </a:xfrm>
            <a:custGeom>
              <a:avLst/>
              <a:gdLst>
                <a:gd name="T0" fmla="*/ 425 w 894"/>
                <a:gd name="T1" fmla="*/ 455 h 1221"/>
                <a:gd name="T2" fmla="*/ 447 w 894"/>
                <a:gd name="T3" fmla="*/ 455 h 1221"/>
                <a:gd name="T4" fmla="*/ 785 w 894"/>
                <a:gd name="T5" fmla="*/ 456 h 1221"/>
                <a:gd name="T6" fmla="*/ 893 w 894"/>
                <a:gd name="T7" fmla="*/ 557 h 1221"/>
                <a:gd name="T8" fmla="*/ 815 w 894"/>
                <a:gd name="T9" fmla="*/ 657 h 1221"/>
                <a:gd name="T10" fmla="*/ 798 w 894"/>
                <a:gd name="T11" fmla="*/ 662 h 1221"/>
                <a:gd name="T12" fmla="*/ 858 w 894"/>
                <a:gd name="T13" fmla="*/ 773 h 1221"/>
                <a:gd name="T14" fmla="*/ 764 w 894"/>
                <a:gd name="T15" fmla="*/ 856 h 1221"/>
                <a:gd name="T16" fmla="*/ 825 w 894"/>
                <a:gd name="T17" fmla="*/ 961 h 1221"/>
                <a:gd name="T18" fmla="*/ 736 w 894"/>
                <a:gd name="T19" fmla="*/ 1043 h 1221"/>
                <a:gd name="T20" fmla="*/ 750 w 894"/>
                <a:gd name="T21" fmla="*/ 1053 h 1221"/>
                <a:gd name="T22" fmla="*/ 788 w 894"/>
                <a:gd name="T23" fmla="*/ 1156 h 1221"/>
                <a:gd name="T24" fmla="*/ 703 w 894"/>
                <a:gd name="T25" fmla="*/ 1220 h 1221"/>
                <a:gd name="T26" fmla="*/ 41 w 894"/>
                <a:gd name="T27" fmla="*/ 1220 h 1221"/>
                <a:gd name="T28" fmla="*/ 0 w 894"/>
                <a:gd name="T29" fmla="*/ 1179 h 1221"/>
                <a:gd name="T30" fmla="*/ 1 w 894"/>
                <a:gd name="T31" fmla="*/ 601 h 1221"/>
                <a:gd name="T32" fmla="*/ 13 w 894"/>
                <a:gd name="T33" fmla="*/ 566 h 1221"/>
                <a:gd name="T34" fmla="*/ 165 w 894"/>
                <a:gd name="T35" fmla="*/ 315 h 1221"/>
                <a:gd name="T36" fmla="*/ 188 w 894"/>
                <a:gd name="T37" fmla="*/ 234 h 1221"/>
                <a:gd name="T38" fmla="*/ 188 w 894"/>
                <a:gd name="T39" fmla="*/ 84 h 1221"/>
                <a:gd name="T40" fmla="*/ 256 w 894"/>
                <a:gd name="T41" fmla="*/ 9 h 1221"/>
                <a:gd name="T42" fmla="*/ 397 w 894"/>
                <a:gd name="T43" fmla="*/ 81 h 1221"/>
                <a:gd name="T44" fmla="*/ 450 w 894"/>
                <a:gd name="T45" fmla="*/ 278 h 1221"/>
                <a:gd name="T46" fmla="*/ 425 w 894"/>
                <a:gd name="T47" fmla="*/ 455 h 1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94" h="1221">
                  <a:moveTo>
                    <a:pt x="425" y="455"/>
                  </a:moveTo>
                  <a:cubicBezTo>
                    <a:pt x="431" y="455"/>
                    <a:pt x="439" y="455"/>
                    <a:pt x="447" y="455"/>
                  </a:cubicBezTo>
                  <a:cubicBezTo>
                    <a:pt x="559" y="455"/>
                    <a:pt x="672" y="455"/>
                    <a:pt x="785" y="456"/>
                  </a:cubicBezTo>
                  <a:cubicBezTo>
                    <a:pt x="847" y="456"/>
                    <a:pt x="893" y="499"/>
                    <a:pt x="893" y="557"/>
                  </a:cubicBezTo>
                  <a:cubicBezTo>
                    <a:pt x="894" y="605"/>
                    <a:pt x="863" y="645"/>
                    <a:pt x="815" y="657"/>
                  </a:cubicBezTo>
                  <a:cubicBezTo>
                    <a:pt x="810" y="658"/>
                    <a:pt x="805" y="660"/>
                    <a:pt x="798" y="662"/>
                  </a:cubicBezTo>
                  <a:cubicBezTo>
                    <a:pt x="843" y="688"/>
                    <a:pt x="867" y="723"/>
                    <a:pt x="858" y="773"/>
                  </a:cubicBezTo>
                  <a:cubicBezTo>
                    <a:pt x="850" y="822"/>
                    <a:pt x="816" y="846"/>
                    <a:pt x="764" y="856"/>
                  </a:cubicBezTo>
                  <a:cubicBezTo>
                    <a:pt x="808" y="880"/>
                    <a:pt x="832" y="913"/>
                    <a:pt x="825" y="961"/>
                  </a:cubicBezTo>
                  <a:cubicBezTo>
                    <a:pt x="817" y="1009"/>
                    <a:pt x="785" y="1033"/>
                    <a:pt x="736" y="1043"/>
                  </a:cubicBezTo>
                  <a:cubicBezTo>
                    <a:pt x="742" y="1048"/>
                    <a:pt x="746" y="1051"/>
                    <a:pt x="750" y="1053"/>
                  </a:cubicBezTo>
                  <a:cubicBezTo>
                    <a:pt x="786" y="1077"/>
                    <a:pt x="800" y="1115"/>
                    <a:pt x="788" y="1156"/>
                  </a:cubicBezTo>
                  <a:cubicBezTo>
                    <a:pt x="778" y="1192"/>
                    <a:pt x="742" y="1220"/>
                    <a:pt x="703" y="1220"/>
                  </a:cubicBezTo>
                  <a:cubicBezTo>
                    <a:pt x="482" y="1221"/>
                    <a:pt x="262" y="1220"/>
                    <a:pt x="41" y="1220"/>
                  </a:cubicBezTo>
                  <a:cubicBezTo>
                    <a:pt x="15" y="1220"/>
                    <a:pt x="0" y="1205"/>
                    <a:pt x="0" y="1179"/>
                  </a:cubicBezTo>
                  <a:cubicBezTo>
                    <a:pt x="0" y="986"/>
                    <a:pt x="0" y="794"/>
                    <a:pt x="1" y="601"/>
                  </a:cubicBezTo>
                  <a:cubicBezTo>
                    <a:pt x="1" y="589"/>
                    <a:pt x="7" y="577"/>
                    <a:pt x="13" y="566"/>
                  </a:cubicBezTo>
                  <a:cubicBezTo>
                    <a:pt x="63" y="482"/>
                    <a:pt x="114" y="399"/>
                    <a:pt x="165" y="315"/>
                  </a:cubicBezTo>
                  <a:cubicBezTo>
                    <a:pt x="181" y="290"/>
                    <a:pt x="188" y="263"/>
                    <a:pt x="188" y="234"/>
                  </a:cubicBezTo>
                  <a:cubicBezTo>
                    <a:pt x="188" y="184"/>
                    <a:pt x="188" y="134"/>
                    <a:pt x="188" y="84"/>
                  </a:cubicBezTo>
                  <a:cubicBezTo>
                    <a:pt x="188" y="36"/>
                    <a:pt x="207" y="15"/>
                    <a:pt x="256" y="9"/>
                  </a:cubicBezTo>
                  <a:cubicBezTo>
                    <a:pt x="320" y="0"/>
                    <a:pt x="363" y="33"/>
                    <a:pt x="397" y="81"/>
                  </a:cubicBezTo>
                  <a:cubicBezTo>
                    <a:pt x="438" y="140"/>
                    <a:pt x="456" y="207"/>
                    <a:pt x="450" y="278"/>
                  </a:cubicBezTo>
                  <a:cubicBezTo>
                    <a:pt x="445" y="336"/>
                    <a:pt x="434" y="394"/>
                    <a:pt x="425" y="4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6" name="Freeform 6">
              <a:extLst>
                <a:ext uri="{FF2B5EF4-FFF2-40B4-BE49-F238E27FC236}">
                  <a16:creationId xmlns:a16="http://schemas.microsoft.com/office/drawing/2014/main" id="{94BFB7BC-C1E1-49E4-BCC0-D495FFC33745}"/>
                </a:ext>
              </a:extLst>
            </p:cNvPr>
            <p:cNvSpPr>
              <a:spLocks/>
            </p:cNvSpPr>
            <p:nvPr/>
          </p:nvSpPr>
          <p:spPr bwMode="auto">
            <a:xfrm>
              <a:off x="3990975" y="3230563"/>
              <a:ext cx="1250950" cy="2193925"/>
            </a:xfrm>
            <a:custGeom>
              <a:avLst/>
              <a:gdLst>
                <a:gd name="T0" fmla="*/ 406 w 406"/>
                <a:gd name="T1" fmla="*/ 353 h 706"/>
                <a:gd name="T2" fmla="*/ 406 w 406"/>
                <a:gd name="T3" fmla="*/ 659 h 706"/>
                <a:gd name="T4" fmla="*/ 358 w 406"/>
                <a:gd name="T5" fmla="*/ 706 h 706"/>
                <a:gd name="T6" fmla="*/ 45 w 406"/>
                <a:gd name="T7" fmla="*/ 706 h 706"/>
                <a:gd name="T8" fmla="*/ 0 w 406"/>
                <a:gd name="T9" fmla="*/ 660 h 706"/>
                <a:gd name="T10" fmla="*/ 2 w 406"/>
                <a:gd name="T11" fmla="*/ 224 h 706"/>
                <a:gd name="T12" fmla="*/ 2 w 406"/>
                <a:gd name="T13" fmla="*/ 48 h 706"/>
                <a:gd name="T14" fmla="*/ 50 w 406"/>
                <a:gd name="T15" fmla="*/ 0 h 706"/>
                <a:gd name="T16" fmla="*/ 356 w 406"/>
                <a:gd name="T17" fmla="*/ 0 h 706"/>
                <a:gd name="T18" fmla="*/ 406 w 406"/>
                <a:gd name="T19" fmla="*/ 49 h 706"/>
                <a:gd name="T20" fmla="*/ 406 w 406"/>
                <a:gd name="T21" fmla="*/ 353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6" h="706">
                  <a:moveTo>
                    <a:pt x="406" y="353"/>
                  </a:moveTo>
                  <a:cubicBezTo>
                    <a:pt x="406" y="455"/>
                    <a:pt x="406" y="557"/>
                    <a:pt x="406" y="659"/>
                  </a:cubicBezTo>
                  <a:cubicBezTo>
                    <a:pt x="406" y="692"/>
                    <a:pt x="392" y="706"/>
                    <a:pt x="358" y="706"/>
                  </a:cubicBezTo>
                  <a:cubicBezTo>
                    <a:pt x="254" y="706"/>
                    <a:pt x="149" y="706"/>
                    <a:pt x="45" y="706"/>
                  </a:cubicBezTo>
                  <a:cubicBezTo>
                    <a:pt x="13" y="706"/>
                    <a:pt x="0" y="692"/>
                    <a:pt x="0" y="660"/>
                  </a:cubicBezTo>
                  <a:cubicBezTo>
                    <a:pt x="1" y="515"/>
                    <a:pt x="1" y="369"/>
                    <a:pt x="2" y="224"/>
                  </a:cubicBezTo>
                  <a:cubicBezTo>
                    <a:pt x="2" y="165"/>
                    <a:pt x="2" y="107"/>
                    <a:pt x="2" y="48"/>
                  </a:cubicBezTo>
                  <a:cubicBezTo>
                    <a:pt x="2" y="13"/>
                    <a:pt x="15" y="0"/>
                    <a:pt x="50" y="0"/>
                  </a:cubicBezTo>
                  <a:cubicBezTo>
                    <a:pt x="152" y="0"/>
                    <a:pt x="254" y="0"/>
                    <a:pt x="356" y="0"/>
                  </a:cubicBezTo>
                  <a:cubicBezTo>
                    <a:pt x="393" y="0"/>
                    <a:pt x="406" y="13"/>
                    <a:pt x="406" y="49"/>
                  </a:cubicBezTo>
                  <a:cubicBezTo>
                    <a:pt x="406" y="150"/>
                    <a:pt x="406" y="251"/>
                    <a:pt x="406" y="3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grpSp>
    </p:spTree>
    <p:extLst>
      <p:ext uri="{BB962C8B-B14F-4D97-AF65-F5344CB8AC3E}">
        <p14:creationId xmlns:p14="http://schemas.microsoft.com/office/powerpoint/2010/main" val="2769185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32B7ABB-3F7B-4B9E-82AC-5C9530E23420}"/>
              </a:ext>
            </a:extLst>
          </p:cNvPr>
          <p:cNvSpPr txBox="1"/>
          <p:nvPr/>
        </p:nvSpPr>
        <p:spPr>
          <a:xfrm>
            <a:off x="1048652" y="205651"/>
            <a:ext cx="9673702" cy="861774"/>
          </a:xfrm>
          <a:prstGeom prst="rect">
            <a:avLst/>
          </a:prstGeom>
          <a:noFill/>
        </p:spPr>
        <p:txBody>
          <a:bodyPr wrap="square" rtlCol="0">
            <a:spAutoFit/>
          </a:bodyPr>
          <a:lstStyle/>
          <a:p>
            <a:pPr algn="ctr">
              <a:defRPr/>
            </a:pPr>
            <a:r>
              <a:rPr lang="en-US" sz="5000" b="1" dirty="0">
                <a:solidFill>
                  <a:srgbClr val="282F39"/>
                </a:solidFill>
                <a:latin typeface="Noto Sans" panose="020B0502040504020204" pitchFamily="34"/>
                <a:ea typeface="Noto Sans" panose="020B0502040504020204" pitchFamily="34"/>
                <a:cs typeface="Noto Sans" panose="020B0502040504020204" pitchFamily="34"/>
              </a:rPr>
              <a:t>Sur </a:t>
            </a: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l’auteur</a:t>
            </a:r>
            <a:r>
              <a:rPr lang="en-US" sz="5000" b="1" dirty="0">
                <a:solidFill>
                  <a:srgbClr val="282F39"/>
                </a:solidFill>
                <a:latin typeface="Noto Sans" panose="020B0502040504020204" pitchFamily="34"/>
                <a:ea typeface="Noto Sans" panose="020B0502040504020204" pitchFamily="34"/>
                <a:cs typeface="Noto Sans" panose="020B0502040504020204" pitchFamily="34"/>
              </a:rPr>
              <a:t> </a:t>
            </a:r>
          </a:p>
        </p:txBody>
      </p:sp>
      <p:sp>
        <p:nvSpPr>
          <p:cNvPr id="3" name="Rectangle 2">
            <a:extLst>
              <a:ext uri="{FF2B5EF4-FFF2-40B4-BE49-F238E27FC236}">
                <a16:creationId xmlns:a16="http://schemas.microsoft.com/office/drawing/2014/main" id="{69599BB9-9CDA-4978-BA6E-D82E32E302CC}"/>
              </a:ext>
            </a:extLst>
          </p:cNvPr>
          <p:cNvSpPr/>
          <p:nvPr/>
        </p:nvSpPr>
        <p:spPr>
          <a:xfrm>
            <a:off x="1917290" y="1386346"/>
            <a:ext cx="9448800" cy="4011563"/>
          </a:xfrm>
          <a:prstGeom prst="rect">
            <a:avLst/>
          </a:prstGeom>
          <a:solidFill>
            <a:srgbClr val="074D67"/>
          </a:solidFill>
          <a:ln>
            <a:noFill/>
          </a:ln>
          <a:effectLst/>
        </p:spPr>
        <p:txBody>
          <a:bodyPr rtlCol="0" anchor="ctr"/>
          <a:lstStyle/>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Perte</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 </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d’emploi</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revenu</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réputation</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Rejet</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 par </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l’époux</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(se)/</a:t>
            </a: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famille</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MST/VIH/SIDA;</a:t>
            </a:r>
          </a:p>
          <a:p>
            <a:pPr marL="571500" marR="0" lvl="0" indent="-571500" defTabSz="914400" eaLnBrk="1" fontAlgn="auto" latinLnBrk="0" hangingPunct="1">
              <a:lnSpc>
                <a:spcPct val="150000"/>
              </a:lnSpc>
              <a:spcBef>
                <a:spcPts val="0"/>
              </a:spcBef>
              <a:spcAft>
                <a:spcPts val="0"/>
              </a:spcAft>
              <a:buClrTx/>
              <a:buSzTx/>
              <a:buFont typeface="Wingdings" panose="05000000000000000000" pitchFamily="2" charset="2"/>
              <a:buChar char="§"/>
              <a:tabLst/>
              <a:defRPr/>
            </a:pPr>
            <a:r>
              <a:rPr kumimoji="0" lang="en-US" sz="3600" b="0" i="0" u="none" strike="noStrike" kern="0" cap="none" spc="0" normalizeH="0" baseline="0" noProof="0" dirty="0" err="1">
                <a:ln>
                  <a:noFill/>
                </a:ln>
                <a:solidFill>
                  <a:srgbClr val="FFFFFF"/>
                </a:solidFill>
                <a:effectLst/>
                <a:uLnTx/>
                <a:uFillTx/>
                <a:latin typeface="Calibri" panose="020F0502020204030204"/>
                <a:ea typeface="+mn-ea"/>
                <a:cs typeface="+mn-cs"/>
              </a:rPr>
              <a:t>Insécurité</a:t>
            </a:r>
            <a:r>
              <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20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grpSp>
        <p:nvGrpSpPr>
          <p:cNvPr id="4" name="Group 3">
            <a:extLst>
              <a:ext uri="{FF2B5EF4-FFF2-40B4-BE49-F238E27FC236}">
                <a16:creationId xmlns:a16="http://schemas.microsoft.com/office/drawing/2014/main" id="{F4D5DBDD-857B-4AEC-80C3-201DD3C204D1}"/>
              </a:ext>
            </a:extLst>
          </p:cNvPr>
          <p:cNvGrpSpPr/>
          <p:nvPr/>
        </p:nvGrpSpPr>
        <p:grpSpPr>
          <a:xfrm rot="10800000">
            <a:off x="307082" y="1386347"/>
            <a:ext cx="1483139" cy="1410037"/>
            <a:chOff x="3990975" y="1404938"/>
            <a:chExt cx="4213225" cy="4019550"/>
          </a:xfrm>
          <a:solidFill>
            <a:srgbClr val="CB1B4A"/>
          </a:solidFill>
        </p:grpSpPr>
        <p:sp>
          <p:nvSpPr>
            <p:cNvPr id="5" name="Freeform 5">
              <a:extLst>
                <a:ext uri="{FF2B5EF4-FFF2-40B4-BE49-F238E27FC236}">
                  <a16:creationId xmlns:a16="http://schemas.microsoft.com/office/drawing/2014/main" id="{FB972A02-DC4E-4AB1-832B-7B713B1BF5D2}"/>
                </a:ext>
              </a:extLst>
            </p:cNvPr>
            <p:cNvSpPr>
              <a:spLocks/>
            </p:cNvSpPr>
            <p:nvPr/>
          </p:nvSpPr>
          <p:spPr bwMode="auto">
            <a:xfrm>
              <a:off x="5448300" y="1404938"/>
              <a:ext cx="2755900" cy="3795713"/>
            </a:xfrm>
            <a:custGeom>
              <a:avLst/>
              <a:gdLst>
                <a:gd name="T0" fmla="*/ 425 w 894"/>
                <a:gd name="T1" fmla="*/ 455 h 1221"/>
                <a:gd name="T2" fmla="*/ 447 w 894"/>
                <a:gd name="T3" fmla="*/ 455 h 1221"/>
                <a:gd name="T4" fmla="*/ 785 w 894"/>
                <a:gd name="T5" fmla="*/ 456 h 1221"/>
                <a:gd name="T6" fmla="*/ 893 w 894"/>
                <a:gd name="T7" fmla="*/ 557 h 1221"/>
                <a:gd name="T8" fmla="*/ 815 w 894"/>
                <a:gd name="T9" fmla="*/ 657 h 1221"/>
                <a:gd name="T10" fmla="*/ 798 w 894"/>
                <a:gd name="T11" fmla="*/ 662 h 1221"/>
                <a:gd name="T12" fmla="*/ 858 w 894"/>
                <a:gd name="T13" fmla="*/ 773 h 1221"/>
                <a:gd name="T14" fmla="*/ 764 w 894"/>
                <a:gd name="T15" fmla="*/ 856 h 1221"/>
                <a:gd name="T16" fmla="*/ 825 w 894"/>
                <a:gd name="T17" fmla="*/ 961 h 1221"/>
                <a:gd name="T18" fmla="*/ 736 w 894"/>
                <a:gd name="T19" fmla="*/ 1043 h 1221"/>
                <a:gd name="T20" fmla="*/ 750 w 894"/>
                <a:gd name="T21" fmla="*/ 1053 h 1221"/>
                <a:gd name="T22" fmla="*/ 788 w 894"/>
                <a:gd name="T23" fmla="*/ 1156 h 1221"/>
                <a:gd name="T24" fmla="*/ 703 w 894"/>
                <a:gd name="T25" fmla="*/ 1220 h 1221"/>
                <a:gd name="T26" fmla="*/ 41 w 894"/>
                <a:gd name="T27" fmla="*/ 1220 h 1221"/>
                <a:gd name="T28" fmla="*/ 0 w 894"/>
                <a:gd name="T29" fmla="*/ 1179 h 1221"/>
                <a:gd name="T30" fmla="*/ 1 w 894"/>
                <a:gd name="T31" fmla="*/ 601 h 1221"/>
                <a:gd name="T32" fmla="*/ 13 w 894"/>
                <a:gd name="T33" fmla="*/ 566 h 1221"/>
                <a:gd name="T34" fmla="*/ 165 w 894"/>
                <a:gd name="T35" fmla="*/ 315 h 1221"/>
                <a:gd name="T36" fmla="*/ 188 w 894"/>
                <a:gd name="T37" fmla="*/ 234 h 1221"/>
                <a:gd name="T38" fmla="*/ 188 w 894"/>
                <a:gd name="T39" fmla="*/ 84 h 1221"/>
                <a:gd name="T40" fmla="*/ 256 w 894"/>
                <a:gd name="T41" fmla="*/ 9 h 1221"/>
                <a:gd name="T42" fmla="*/ 397 w 894"/>
                <a:gd name="T43" fmla="*/ 81 h 1221"/>
                <a:gd name="T44" fmla="*/ 450 w 894"/>
                <a:gd name="T45" fmla="*/ 278 h 1221"/>
                <a:gd name="T46" fmla="*/ 425 w 894"/>
                <a:gd name="T47" fmla="*/ 455 h 1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94" h="1221">
                  <a:moveTo>
                    <a:pt x="425" y="455"/>
                  </a:moveTo>
                  <a:cubicBezTo>
                    <a:pt x="431" y="455"/>
                    <a:pt x="439" y="455"/>
                    <a:pt x="447" y="455"/>
                  </a:cubicBezTo>
                  <a:cubicBezTo>
                    <a:pt x="559" y="455"/>
                    <a:pt x="672" y="455"/>
                    <a:pt x="785" y="456"/>
                  </a:cubicBezTo>
                  <a:cubicBezTo>
                    <a:pt x="847" y="456"/>
                    <a:pt x="893" y="499"/>
                    <a:pt x="893" y="557"/>
                  </a:cubicBezTo>
                  <a:cubicBezTo>
                    <a:pt x="894" y="605"/>
                    <a:pt x="863" y="645"/>
                    <a:pt x="815" y="657"/>
                  </a:cubicBezTo>
                  <a:cubicBezTo>
                    <a:pt x="810" y="658"/>
                    <a:pt x="805" y="660"/>
                    <a:pt x="798" y="662"/>
                  </a:cubicBezTo>
                  <a:cubicBezTo>
                    <a:pt x="843" y="688"/>
                    <a:pt x="867" y="723"/>
                    <a:pt x="858" y="773"/>
                  </a:cubicBezTo>
                  <a:cubicBezTo>
                    <a:pt x="850" y="822"/>
                    <a:pt x="816" y="846"/>
                    <a:pt x="764" y="856"/>
                  </a:cubicBezTo>
                  <a:cubicBezTo>
                    <a:pt x="808" y="880"/>
                    <a:pt x="832" y="913"/>
                    <a:pt x="825" y="961"/>
                  </a:cubicBezTo>
                  <a:cubicBezTo>
                    <a:pt x="817" y="1009"/>
                    <a:pt x="785" y="1033"/>
                    <a:pt x="736" y="1043"/>
                  </a:cubicBezTo>
                  <a:cubicBezTo>
                    <a:pt x="742" y="1048"/>
                    <a:pt x="746" y="1051"/>
                    <a:pt x="750" y="1053"/>
                  </a:cubicBezTo>
                  <a:cubicBezTo>
                    <a:pt x="786" y="1077"/>
                    <a:pt x="800" y="1115"/>
                    <a:pt x="788" y="1156"/>
                  </a:cubicBezTo>
                  <a:cubicBezTo>
                    <a:pt x="778" y="1192"/>
                    <a:pt x="742" y="1220"/>
                    <a:pt x="703" y="1220"/>
                  </a:cubicBezTo>
                  <a:cubicBezTo>
                    <a:pt x="482" y="1221"/>
                    <a:pt x="262" y="1220"/>
                    <a:pt x="41" y="1220"/>
                  </a:cubicBezTo>
                  <a:cubicBezTo>
                    <a:pt x="15" y="1220"/>
                    <a:pt x="0" y="1205"/>
                    <a:pt x="0" y="1179"/>
                  </a:cubicBezTo>
                  <a:cubicBezTo>
                    <a:pt x="0" y="986"/>
                    <a:pt x="0" y="794"/>
                    <a:pt x="1" y="601"/>
                  </a:cubicBezTo>
                  <a:cubicBezTo>
                    <a:pt x="1" y="589"/>
                    <a:pt x="7" y="577"/>
                    <a:pt x="13" y="566"/>
                  </a:cubicBezTo>
                  <a:cubicBezTo>
                    <a:pt x="63" y="482"/>
                    <a:pt x="114" y="399"/>
                    <a:pt x="165" y="315"/>
                  </a:cubicBezTo>
                  <a:cubicBezTo>
                    <a:pt x="181" y="290"/>
                    <a:pt x="188" y="263"/>
                    <a:pt x="188" y="234"/>
                  </a:cubicBezTo>
                  <a:cubicBezTo>
                    <a:pt x="188" y="184"/>
                    <a:pt x="188" y="134"/>
                    <a:pt x="188" y="84"/>
                  </a:cubicBezTo>
                  <a:cubicBezTo>
                    <a:pt x="188" y="36"/>
                    <a:pt x="207" y="15"/>
                    <a:pt x="256" y="9"/>
                  </a:cubicBezTo>
                  <a:cubicBezTo>
                    <a:pt x="320" y="0"/>
                    <a:pt x="363" y="33"/>
                    <a:pt x="397" y="81"/>
                  </a:cubicBezTo>
                  <a:cubicBezTo>
                    <a:pt x="438" y="140"/>
                    <a:pt x="456" y="207"/>
                    <a:pt x="450" y="278"/>
                  </a:cubicBezTo>
                  <a:cubicBezTo>
                    <a:pt x="445" y="336"/>
                    <a:pt x="434" y="394"/>
                    <a:pt x="425" y="4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6" name="Freeform 6">
              <a:extLst>
                <a:ext uri="{FF2B5EF4-FFF2-40B4-BE49-F238E27FC236}">
                  <a16:creationId xmlns:a16="http://schemas.microsoft.com/office/drawing/2014/main" id="{69D43DFC-DADC-42FD-93BF-7600B7E54416}"/>
                </a:ext>
              </a:extLst>
            </p:cNvPr>
            <p:cNvSpPr>
              <a:spLocks/>
            </p:cNvSpPr>
            <p:nvPr/>
          </p:nvSpPr>
          <p:spPr bwMode="auto">
            <a:xfrm>
              <a:off x="3990975" y="3230563"/>
              <a:ext cx="1250950" cy="2193925"/>
            </a:xfrm>
            <a:custGeom>
              <a:avLst/>
              <a:gdLst>
                <a:gd name="T0" fmla="*/ 406 w 406"/>
                <a:gd name="T1" fmla="*/ 353 h 706"/>
                <a:gd name="T2" fmla="*/ 406 w 406"/>
                <a:gd name="T3" fmla="*/ 659 h 706"/>
                <a:gd name="T4" fmla="*/ 358 w 406"/>
                <a:gd name="T5" fmla="*/ 706 h 706"/>
                <a:gd name="T6" fmla="*/ 45 w 406"/>
                <a:gd name="T7" fmla="*/ 706 h 706"/>
                <a:gd name="T8" fmla="*/ 0 w 406"/>
                <a:gd name="T9" fmla="*/ 660 h 706"/>
                <a:gd name="T10" fmla="*/ 2 w 406"/>
                <a:gd name="T11" fmla="*/ 224 h 706"/>
                <a:gd name="T12" fmla="*/ 2 w 406"/>
                <a:gd name="T13" fmla="*/ 48 h 706"/>
                <a:gd name="T14" fmla="*/ 50 w 406"/>
                <a:gd name="T15" fmla="*/ 0 h 706"/>
                <a:gd name="T16" fmla="*/ 356 w 406"/>
                <a:gd name="T17" fmla="*/ 0 h 706"/>
                <a:gd name="T18" fmla="*/ 406 w 406"/>
                <a:gd name="T19" fmla="*/ 49 h 706"/>
                <a:gd name="T20" fmla="*/ 406 w 406"/>
                <a:gd name="T21" fmla="*/ 353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6" h="706">
                  <a:moveTo>
                    <a:pt x="406" y="353"/>
                  </a:moveTo>
                  <a:cubicBezTo>
                    <a:pt x="406" y="455"/>
                    <a:pt x="406" y="557"/>
                    <a:pt x="406" y="659"/>
                  </a:cubicBezTo>
                  <a:cubicBezTo>
                    <a:pt x="406" y="692"/>
                    <a:pt x="392" y="706"/>
                    <a:pt x="358" y="706"/>
                  </a:cubicBezTo>
                  <a:cubicBezTo>
                    <a:pt x="254" y="706"/>
                    <a:pt x="149" y="706"/>
                    <a:pt x="45" y="706"/>
                  </a:cubicBezTo>
                  <a:cubicBezTo>
                    <a:pt x="13" y="706"/>
                    <a:pt x="0" y="692"/>
                    <a:pt x="0" y="660"/>
                  </a:cubicBezTo>
                  <a:cubicBezTo>
                    <a:pt x="1" y="515"/>
                    <a:pt x="1" y="369"/>
                    <a:pt x="2" y="224"/>
                  </a:cubicBezTo>
                  <a:cubicBezTo>
                    <a:pt x="2" y="165"/>
                    <a:pt x="2" y="107"/>
                    <a:pt x="2" y="48"/>
                  </a:cubicBezTo>
                  <a:cubicBezTo>
                    <a:pt x="2" y="13"/>
                    <a:pt x="15" y="0"/>
                    <a:pt x="50" y="0"/>
                  </a:cubicBezTo>
                  <a:cubicBezTo>
                    <a:pt x="152" y="0"/>
                    <a:pt x="254" y="0"/>
                    <a:pt x="356" y="0"/>
                  </a:cubicBezTo>
                  <a:cubicBezTo>
                    <a:pt x="393" y="0"/>
                    <a:pt x="406" y="13"/>
                    <a:pt x="406" y="49"/>
                  </a:cubicBezTo>
                  <a:cubicBezTo>
                    <a:pt x="406" y="150"/>
                    <a:pt x="406" y="251"/>
                    <a:pt x="406" y="3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grpSp>
    </p:spTree>
    <p:extLst>
      <p:ext uri="{BB962C8B-B14F-4D97-AF65-F5344CB8AC3E}">
        <p14:creationId xmlns:p14="http://schemas.microsoft.com/office/powerpoint/2010/main" val="7349537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Rectangle 1">
            <a:extLst>
              <a:ext uri="{FF2B5EF4-FFF2-40B4-BE49-F238E27FC236}">
                <a16:creationId xmlns:a16="http://schemas.microsoft.com/office/drawing/2014/main" id="{6202F44F-315C-4854-91C3-896CD5D37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C2C92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874A5985-0E3E-4E46-9834-D290173D8A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rgbClr val="282F39"/>
              </a:gs>
              <a:gs pos="33000">
                <a:srgbClr val="282F39">
                  <a:alpha val="64000"/>
                </a:srgbClr>
              </a:gs>
              <a:gs pos="0">
                <a:srgbClr val="282F39">
                  <a:alpha val="0"/>
                </a:srgbClr>
              </a:gs>
              <a:gs pos="100000">
                <a:srgbClr val="282F39"/>
              </a:gs>
            </a:gsLst>
            <a:lin ang="10800000" scaled="0"/>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F1EEC429-6403-4432-BA9D-747213FADB06}"/>
              </a:ext>
            </a:extLst>
          </p:cNvPr>
          <p:cNvSpPr txBox="1"/>
          <p:nvPr/>
        </p:nvSpPr>
        <p:spPr>
          <a:xfrm>
            <a:off x="477981" y="2153265"/>
            <a:ext cx="5293554" cy="2291219"/>
          </a:xfrm>
          <a:prstGeom prst="rect">
            <a:avLst/>
          </a:prstGeom>
        </p:spPr>
        <p:txBody>
          <a:bodyPr vert="horz" lIns="91440" tIns="45720" rIns="91440" bIns="45720" rtlCol="0" anchor="b">
            <a:normAutofit/>
          </a:bodyPr>
          <a:lstStyle/>
          <a:p>
            <a:pPr>
              <a:lnSpc>
                <a:spcPct val="90000"/>
              </a:lnSpc>
              <a:spcBef>
                <a:spcPct val="0"/>
              </a:spcBef>
              <a:spcAft>
                <a:spcPts val="600"/>
              </a:spcAft>
              <a:defRPr/>
            </a:pPr>
            <a:r>
              <a:rPr lang="en-US" sz="6000" b="1" dirty="0">
                <a:solidFill>
                  <a:srgbClr val="FFFFFF"/>
                </a:solidFill>
                <a:latin typeface="Calibri Light" panose="020F0302020204030204"/>
              </a:rPr>
              <a:t>A qui </a:t>
            </a:r>
            <a:r>
              <a:rPr lang="en-US" sz="6000" b="1" dirty="0" err="1">
                <a:solidFill>
                  <a:srgbClr val="FFFFFF"/>
                </a:solidFill>
                <a:latin typeface="Calibri Light" panose="020F0302020204030204"/>
              </a:rPr>
              <a:t>s’applique</a:t>
            </a:r>
            <a:r>
              <a:rPr lang="en-US" sz="6000" b="1" dirty="0">
                <a:solidFill>
                  <a:srgbClr val="FFFFFF"/>
                </a:solidFill>
                <a:latin typeface="Calibri Light" panose="020F0302020204030204"/>
              </a:rPr>
              <a:t> t-</a:t>
            </a:r>
            <a:r>
              <a:rPr lang="en-US" sz="6000" b="1" dirty="0" err="1">
                <a:solidFill>
                  <a:srgbClr val="FFFFFF"/>
                </a:solidFill>
                <a:latin typeface="Calibri Light" panose="020F0302020204030204"/>
              </a:rPr>
              <a:t>elle</a:t>
            </a:r>
            <a:r>
              <a:rPr lang="en-US" sz="6000" b="1" dirty="0">
                <a:solidFill>
                  <a:srgbClr val="FFFFFF"/>
                </a:solidFill>
                <a:latin typeface="Calibri Light" panose="020F0302020204030204"/>
              </a:rPr>
              <a:t> ?</a:t>
            </a:r>
          </a:p>
        </p:txBody>
      </p:sp>
      <p:sp>
        <p:nvSpPr>
          <p:cNvPr id="5" name="Rectangle 4">
            <a:extLst>
              <a:ext uri="{FF2B5EF4-FFF2-40B4-BE49-F238E27FC236}">
                <a16:creationId xmlns:a16="http://schemas.microsoft.com/office/drawing/2014/main" id="{E6CC41FC-CC25-4FFD-87EE-2A66C20387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rgbClr val="42AFB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6" name="Rectangle 17">
            <a:extLst>
              <a:ext uri="{FF2B5EF4-FFF2-40B4-BE49-F238E27FC236}">
                <a16:creationId xmlns:a16="http://schemas.microsoft.com/office/drawing/2014/main" id="{2321C3DD-6189-4407-894F-A4AA3D69F1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FFFFFF"/>
          </a:solidFill>
          <a:ln w="31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 name="Picture 6" descr="C:\Users\Dlemotieu\AppData\Local\Microsoft\Windows\INetCache\Content.MSO\33F1BC33.tmp">
            <a:extLst>
              <a:ext uri="{FF2B5EF4-FFF2-40B4-BE49-F238E27FC236}">
                <a16:creationId xmlns:a16="http://schemas.microsoft.com/office/drawing/2014/main" id="{BC81712F-4D46-409F-B9CB-F61CDEAAB22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300871" y="54865"/>
            <a:ext cx="6891130" cy="5713011"/>
          </a:xfrm>
          <a:prstGeom prst="rect">
            <a:avLst/>
          </a:prstGeom>
          <a:noFill/>
          <a:ln>
            <a:noFill/>
          </a:ln>
        </p:spPr>
      </p:pic>
    </p:spTree>
    <p:extLst>
      <p:ext uri="{BB962C8B-B14F-4D97-AF65-F5344CB8AC3E}">
        <p14:creationId xmlns:p14="http://schemas.microsoft.com/office/powerpoint/2010/main" val="11142365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2">
            <a:extLst>
              <a:ext uri="{FF2B5EF4-FFF2-40B4-BE49-F238E27FC236}">
                <a16:creationId xmlns:a16="http://schemas.microsoft.com/office/drawing/2014/main" id="{07202429-2744-4E30-8618-FAF8043BABF5}"/>
              </a:ext>
            </a:extLst>
          </p:cNvPr>
          <p:cNvSpPr txBox="1">
            <a:spLocks noChangeArrowheads="1"/>
          </p:cNvSpPr>
          <p:nvPr/>
        </p:nvSpPr>
        <p:spPr>
          <a:xfrm>
            <a:off x="1202748" y="462117"/>
            <a:ext cx="9681561" cy="5840362"/>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marR="0" lvl="0" indent="-5715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fr-LU" altLang="es-AR" sz="4400" b="0" i="0" u="none" strike="noStrike" kern="1200" cap="none" spc="0" normalizeH="0" baseline="0" noProof="0" dirty="0">
                <a:ln>
                  <a:noFill/>
                </a:ln>
                <a:solidFill>
                  <a:srgbClr val="282F39"/>
                </a:solidFill>
                <a:effectLst/>
                <a:uLnTx/>
                <a:uFillTx/>
                <a:latin typeface="Calibri" panose="020F0502020204030204"/>
                <a:ea typeface="+mn-ea"/>
                <a:cs typeface="Arial" panose="020B0604020202020204" pitchFamily="34" charset="0"/>
              </a:rPr>
              <a:t>Tous ceux ayant un </a:t>
            </a:r>
            <a:r>
              <a:rPr kumimoji="0" lang="fr-LU" altLang="es-AR" sz="4400" b="1" i="0" u="sng" strike="noStrike" kern="1200" cap="none" spc="0" normalizeH="0" baseline="0" noProof="0" dirty="0">
                <a:ln>
                  <a:noFill/>
                </a:ln>
                <a:solidFill>
                  <a:srgbClr val="CB1B4A"/>
                </a:solidFill>
                <a:effectLst/>
                <a:uLnTx/>
                <a:uFillTx/>
                <a:latin typeface="Calibri" panose="020F0502020204030204"/>
                <a:ea typeface="+mn-ea"/>
                <a:cs typeface="Arial" panose="020B0604020202020204" pitchFamily="34" charset="0"/>
              </a:rPr>
              <a:t>contrat ou partenariat</a:t>
            </a:r>
            <a:r>
              <a:rPr kumimoji="0" lang="fr-LU" altLang="es-AR" sz="4400" b="1" i="0" u="none" strike="noStrike" kern="1200" cap="none" spc="0" normalizeH="0" baseline="0" noProof="0" dirty="0">
                <a:ln>
                  <a:noFill/>
                </a:ln>
                <a:solidFill>
                  <a:srgbClr val="CB1B4A"/>
                </a:solidFill>
                <a:effectLst/>
                <a:uLnTx/>
                <a:uFillTx/>
                <a:latin typeface="Calibri" panose="020F0502020204030204"/>
                <a:ea typeface="+mn-ea"/>
                <a:cs typeface="Arial" panose="020B0604020202020204" pitchFamily="34" charset="0"/>
              </a:rPr>
              <a:t> </a:t>
            </a:r>
            <a:r>
              <a:rPr kumimoji="0" lang="fr-LU" altLang="es-AR" sz="4400" b="0" i="0" u="none" strike="noStrike" kern="1200" cap="none" spc="0" normalizeH="0" baseline="0" noProof="0" dirty="0">
                <a:ln>
                  <a:noFill/>
                </a:ln>
                <a:solidFill>
                  <a:srgbClr val="282F39"/>
                </a:solidFill>
                <a:effectLst/>
                <a:uLnTx/>
                <a:uFillTx/>
                <a:latin typeface="Calibri" panose="020F0502020204030204"/>
                <a:ea typeface="+mn-ea"/>
                <a:cs typeface="Arial" panose="020B0604020202020204" pitchFamily="34" charset="0"/>
              </a:rPr>
              <a:t>avec une Agence, ONG, Association (Staff, consultants, VNU, stagiaires, bénévoles, partenaires d’exécution, contractants).</a:t>
            </a:r>
            <a:endParaRPr kumimoji="0" lang="fr-LU" altLang="es-AR" sz="4400" b="0" i="0" u="none" strike="noStrike" kern="1200" cap="none" spc="0" normalizeH="0" baseline="0" noProof="0" dirty="0">
              <a:ln>
                <a:noFill/>
              </a:ln>
              <a:solidFill>
                <a:srgbClr val="282F39"/>
              </a:solidFill>
              <a:effectLst/>
              <a:uLnTx/>
              <a:uFillTx/>
              <a:latin typeface="Calibri" panose="020F0502020204030204"/>
              <a:ea typeface="+mn-ea"/>
              <a:cs typeface="Times New Roman" panose="02020603050405020304" pitchFamily="18" charset="0"/>
            </a:endParaRPr>
          </a:p>
          <a:p>
            <a:pPr marL="571500" marR="0" lvl="0" indent="-5715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fr-LU" altLang="es-AR" sz="4400" b="0" i="0" u="none" strike="noStrike" kern="1200" cap="none" spc="0" normalizeH="0" baseline="0" noProof="0" dirty="0">
                <a:ln>
                  <a:noFill/>
                </a:ln>
                <a:solidFill>
                  <a:srgbClr val="282F39"/>
                </a:solidFill>
                <a:effectLst/>
                <a:uLnTx/>
                <a:uFillTx/>
                <a:latin typeface="Calibri" panose="020F0502020204030204"/>
                <a:ea typeface="+mn-ea"/>
                <a:cs typeface="+mn-cs"/>
              </a:rPr>
              <a:t>Tout </a:t>
            </a:r>
            <a:r>
              <a:rPr kumimoji="0" lang="fr-LU" altLang="es-AR" sz="4400" b="1" i="0" u="sng" strike="noStrike" kern="1200" cap="none" spc="0" normalizeH="0" baseline="0" noProof="0" dirty="0">
                <a:ln>
                  <a:noFill/>
                </a:ln>
                <a:solidFill>
                  <a:srgbClr val="CB1B4A"/>
                </a:solidFill>
                <a:effectLst/>
                <a:uLnTx/>
                <a:uFillTx/>
                <a:latin typeface="Calibri" panose="020F0502020204030204"/>
                <a:ea typeface="+mn-ea"/>
                <a:cs typeface="+mn-cs"/>
              </a:rPr>
              <a:t>staff ONU</a:t>
            </a:r>
            <a:endParaRPr kumimoji="0" lang="fr-LU" altLang="es-AR" sz="4400" b="1" i="0" u="none" strike="noStrike" kern="1200" cap="none" spc="0" normalizeH="0" baseline="0" noProof="0" dirty="0">
              <a:ln>
                <a:noFill/>
              </a:ln>
              <a:solidFill>
                <a:srgbClr val="CB1B4A"/>
              </a:solidFill>
              <a:effectLst/>
              <a:uLnTx/>
              <a:uFillTx/>
              <a:latin typeface="Calibri" panose="020F0502020204030204"/>
              <a:ea typeface="+mn-ea"/>
              <a:cs typeface="+mn-cs"/>
            </a:endParaRPr>
          </a:p>
          <a:p>
            <a:pPr marL="571500" marR="0" lvl="0" indent="-5715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fr-LU" altLang="es-AR" sz="4400" b="0" i="0" u="none" strike="noStrike" kern="1200" cap="none" spc="0" normalizeH="0" baseline="0" noProof="0" dirty="0">
                <a:ln>
                  <a:noFill/>
                </a:ln>
                <a:solidFill>
                  <a:srgbClr val="282F39"/>
                </a:solidFill>
                <a:effectLst/>
                <a:uLnTx/>
                <a:uFillTx/>
                <a:latin typeface="Calibri" panose="020F0502020204030204"/>
                <a:ea typeface="+mn-ea"/>
                <a:cs typeface="Arial" panose="020B0604020202020204" pitchFamily="34" charset="0"/>
              </a:rPr>
              <a:t>Tout </a:t>
            </a:r>
            <a:r>
              <a:rPr kumimoji="0" lang="fr-LU" altLang="es-AR" sz="4400" b="1" i="0" u="sng" strike="noStrike" kern="1200" cap="none" spc="0" normalizeH="0" baseline="0" noProof="0" dirty="0">
                <a:ln>
                  <a:noFill/>
                </a:ln>
                <a:solidFill>
                  <a:srgbClr val="CB1B4A"/>
                </a:solidFill>
                <a:effectLst/>
                <a:uLnTx/>
                <a:uFillTx/>
                <a:latin typeface="Calibri" panose="020F0502020204030204"/>
                <a:ea typeface="+mn-ea"/>
                <a:cs typeface="Arial" panose="020B0604020202020204" pitchFamily="34" charset="0"/>
              </a:rPr>
              <a:t>personnel en uniforme</a:t>
            </a:r>
            <a:r>
              <a:rPr kumimoji="0" lang="fr-LU" altLang="es-AR" sz="4400" b="0" i="0" u="none" strike="noStrike" kern="1200" cap="none" spc="0" normalizeH="0" baseline="0" noProof="0" dirty="0">
                <a:ln>
                  <a:noFill/>
                </a:ln>
                <a:solidFill>
                  <a:srgbClr val="282F39"/>
                </a:solidFill>
                <a:effectLst/>
                <a:uLnTx/>
                <a:uFillTx/>
                <a:latin typeface="Calibri" panose="020F0502020204030204"/>
                <a:ea typeface="+mn-ea"/>
                <a:cs typeface="Arial" panose="020B0604020202020204" pitchFamily="34" charset="0"/>
              </a:rPr>
              <a:t>, y compris la Police Civile, observateurs militaires, casques bleus et militaires internationaux sous les auspices de l’ONU.</a:t>
            </a:r>
            <a:r>
              <a:rPr kumimoji="0" lang="fr-LU" altLang="es-AR" sz="4400" b="0" i="0" u="none" strike="noStrike" kern="1200" cap="none" spc="0" normalizeH="0" baseline="0" noProof="0" dirty="0">
                <a:ln>
                  <a:noFill/>
                </a:ln>
                <a:solidFill>
                  <a:srgbClr val="282F39"/>
                </a:solidFill>
                <a:effectLst/>
                <a:uLnTx/>
                <a:uFillTx/>
                <a:latin typeface="Calibri" panose="020F0502020204030204"/>
                <a:ea typeface="+mn-ea"/>
                <a:cs typeface="Times New Roman" panose="02020603050405020304" pitchFamily="18" charset="0"/>
              </a:rPr>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LU" altLang="es-AR" sz="3200" b="0" i="0" u="none" strike="noStrike" kern="1200" cap="none" spc="0" normalizeH="0" baseline="0" noProof="0" dirty="0">
              <a:ln>
                <a:noFill/>
              </a:ln>
              <a:solidFill>
                <a:srgbClr val="282F39"/>
              </a:solidFill>
              <a:effectLst/>
              <a:uLnTx/>
              <a:uFillTx/>
              <a:latin typeface="Calibri" panose="020F0502020204030204"/>
              <a:ea typeface="+mn-ea"/>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AU" altLang="es-AR" sz="3200" b="0" i="0" u="none" strike="noStrike" kern="1200" cap="none" spc="0" normalizeH="0" baseline="0" noProof="0" dirty="0">
              <a:ln>
                <a:noFill/>
              </a:ln>
              <a:solidFill>
                <a:srgbClr val="282F39"/>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72337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CD65503A-6743-4AF4-B27F-EFCA23F8BBA0}"/>
              </a:ext>
            </a:extLst>
          </p:cNvPr>
          <p:cNvSpPr txBox="1">
            <a:spLocks/>
          </p:cNvSpPr>
          <p:nvPr/>
        </p:nvSpPr>
        <p:spPr>
          <a:xfrm>
            <a:off x="838200" y="1825625"/>
            <a:ext cx="10515600" cy="2510401"/>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altLang="en-US" sz="6000" b="1" i="0" u="none" strike="noStrike" kern="1200" cap="none" spc="0" normalizeH="0" baseline="0" noProof="0">
              <a:ln>
                <a:noFill/>
              </a:ln>
              <a:solidFill>
                <a:srgbClr val="FF0000"/>
              </a:solidFill>
              <a:effectLst/>
              <a:uLnTx/>
              <a:uFillTx/>
              <a:latin typeface="Calibri" panose="020F050202020403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altLang="en-US" sz="7100" b="1" i="0" u="none" strike="noStrike" kern="1200" cap="none" spc="0" normalizeH="0" baseline="0" noProof="0">
                <a:ln>
                  <a:noFill/>
                </a:ln>
                <a:solidFill>
                  <a:srgbClr val="282F39"/>
                </a:solidFill>
                <a:effectLst/>
                <a:uLnTx/>
                <a:uFillTx/>
                <a:latin typeface="Calibri" panose="020F0502020204030204"/>
                <a:ea typeface="+mn-ea"/>
                <a:cs typeface="+mn-cs"/>
              </a:rPr>
              <a:t>Savoir </a:t>
            </a:r>
            <a:r>
              <a:rPr kumimoji="0" lang="fr-FR" altLang="en-US" sz="7100" b="1" i="0" u="sng" strike="noStrike" kern="1200" cap="none" spc="0" normalizeH="0" baseline="0" noProof="0">
                <a:ln>
                  <a:noFill/>
                </a:ln>
                <a:solidFill>
                  <a:srgbClr val="282F39"/>
                </a:solidFill>
                <a:effectLst/>
                <a:uLnTx/>
                <a:uFillTx/>
                <a:latin typeface="Calibri" panose="020F0502020204030204"/>
                <a:ea typeface="+mn-ea"/>
                <a:cs typeface="+mn-cs"/>
              </a:rPr>
              <a:t>comment agir </a:t>
            </a:r>
            <a:r>
              <a:rPr kumimoji="0" lang="fr-FR" altLang="en-US" sz="7100" b="1" i="0" u="none" strike="noStrike" kern="1200" cap="none" spc="0" normalizeH="0" baseline="0" noProof="0">
                <a:ln>
                  <a:noFill/>
                </a:ln>
                <a:solidFill>
                  <a:srgbClr val="282F39"/>
                </a:solidFill>
                <a:effectLst/>
                <a:uLnTx/>
                <a:uFillTx/>
                <a:latin typeface="Calibri" panose="020F0502020204030204"/>
                <a:ea typeface="+mn-ea"/>
                <a:cs typeface="+mn-cs"/>
              </a:rPr>
              <a:t>contre l’exploitation et les abus sexuels</a:t>
            </a:r>
            <a:endParaRPr kumimoji="0" lang="fr-FR" altLang="en-US" sz="7100" b="1" i="0" u="none" strike="noStrike" kern="1200" cap="none" spc="0" normalizeH="0" baseline="0" noProof="0">
              <a:ln>
                <a:noFill/>
              </a:ln>
              <a:solidFill>
                <a:srgbClr val="282F39"/>
              </a:solidFill>
              <a:effectLst/>
              <a:uLnTx/>
              <a:uFillTx/>
              <a:latin typeface="Calibri" panose="020F0502020204030204"/>
              <a:ea typeface="+mn-ea"/>
              <a:cs typeface="Arial"/>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6000" b="0" i="0" u="none" strike="noStrike" kern="1200" cap="none" spc="0" normalizeH="0" baseline="0" noProof="0" dirty="0">
              <a:ln>
                <a:noFill/>
              </a:ln>
              <a:solidFill>
                <a:srgbClr val="282F39"/>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93458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99CE58D-B511-4D09-990A-81F4ED822229}"/>
              </a:ext>
            </a:extLst>
          </p:cNvPr>
          <p:cNvSpPr txBox="1"/>
          <p:nvPr/>
        </p:nvSpPr>
        <p:spPr>
          <a:xfrm>
            <a:off x="1289271" y="470901"/>
            <a:ext cx="9556955" cy="861774"/>
          </a:xfrm>
          <a:prstGeom prst="rect">
            <a:avLst/>
          </a:prstGeom>
          <a:noFill/>
        </p:spPr>
        <p:txBody>
          <a:bodyPr wrap="square" rtlCol="0">
            <a:spAutoFit/>
          </a:bodyPr>
          <a:lstStyle/>
          <a:p>
            <a:pPr algn="ctr">
              <a:defRPr/>
            </a:pPr>
            <a:r>
              <a:rPr lang="en-GB" sz="5000" b="1" dirty="0">
                <a:solidFill>
                  <a:srgbClr val="282F39"/>
                </a:solidFill>
                <a:latin typeface="Noto Sans" panose="020B0502040504020204" pitchFamily="34"/>
                <a:ea typeface="Noto Sans" panose="020B0502040504020204" pitchFamily="34"/>
                <a:cs typeface="Noto Sans" panose="020B0502040504020204" pitchFamily="34"/>
              </a:rPr>
              <a:t>Les </a:t>
            </a:r>
            <a:r>
              <a:rPr lang="en-GB" sz="5000" b="1" dirty="0" err="1">
                <a:solidFill>
                  <a:srgbClr val="282F39"/>
                </a:solidFill>
                <a:latin typeface="Noto Sans" panose="020B0502040504020204" pitchFamily="34"/>
                <a:ea typeface="Noto Sans" panose="020B0502040504020204" pitchFamily="34"/>
                <a:cs typeface="Noto Sans" panose="020B0502040504020204" pitchFamily="34"/>
              </a:rPr>
              <a:t>attentes</a:t>
            </a:r>
            <a:r>
              <a:rPr lang="en-GB" sz="5000" b="1" dirty="0">
                <a:solidFill>
                  <a:srgbClr val="282F39"/>
                </a:solidFill>
                <a:latin typeface="Noto Sans" panose="020B0502040504020204" pitchFamily="34"/>
                <a:ea typeface="Noto Sans" panose="020B0502040504020204" pitchFamily="34"/>
                <a:cs typeface="Noto Sans" panose="020B0502040504020204" pitchFamily="34"/>
              </a:rPr>
              <a:t> </a:t>
            </a:r>
            <a:r>
              <a:rPr lang="en-GB" sz="5000" b="1" dirty="0" err="1">
                <a:solidFill>
                  <a:srgbClr val="282F39"/>
                </a:solidFill>
                <a:latin typeface="Noto Sans" panose="020B0502040504020204" pitchFamily="34"/>
                <a:ea typeface="Noto Sans" panose="020B0502040504020204" pitchFamily="34"/>
                <a:cs typeface="Noto Sans" panose="020B0502040504020204" pitchFamily="34"/>
              </a:rPr>
              <a:t>envers</a:t>
            </a:r>
            <a:r>
              <a:rPr lang="en-GB" sz="5000" b="1" dirty="0">
                <a:solidFill>
                  <a:srgbClr val="282F39"/>
                </a:solidFill>
                <a:latin typeface="Noto Sans" panose="020B0502040504020204" pitchFamily="34"/>
                <a:ea typeface="Noto Sans" panose="020B0502040504020204" pitchFamily="34"/>
                <a:cs typeface="Noto Sans" panose="020B0502040504020204" pitchFamily="34"/>
              </a:rPr>
              <a:t> les </a:t>
            </a:r>
            <a:r>
              <a:rPr lang="en-GB" sz="5000" b="1" dirty="0" err="1">
                <a:solidFill>
                  <a:srgbClr val="282F39"/>
                </a:solidFill>
                <a:latin typeface="Noto Sans" panose="020B0502040504020204" pitchFamily="34"/>
                <a:ea typeface="Noto Sans" panose="020B0502040504020204" pitchFamily="34"/>
                <a:cs typeface="Noto Sans" panose="020B0502040504020204" pitchFamily="34"/>
              </a:rPr>
              <a:t>partenaires</a:t>
            </a:r>
            <a:endParaRPr lang="en-GB" sz="50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3" name="TextBox 2">
            <a:extLst>
              <a:ext uri="{FF2B5EF4-FFF2-40B4-BE49-F238E27FC236}">
                <a16:creationId xmlns:a16="http://schemas.microsoft.com/office/drawing/2014/main" id="{8A4599CE-E667-406A-8C9F-5A39B1671B91}"/>
              </a:ext>
            </a:extLst>
          </p:cNvPr>
          <p:cNvSpPr txBox="1"/>
          <p:nvPr/>
        </p:nvSpPr>
        <p:spPr>
          <a:xfrm>
            <a:off x="1620576" y="1707024"/>
            <a:ext cx="1808629" cy="1938992"/>
          </a:xfrm>
          <a:prstGeom prst="rect">
            <a:avLst/>
          </a:prstGeom>
          <a:noFill/>
        </p:spPr>
        <p:txBody>
          <a:bodyPr wrap="square" rtlCol="0">
            <a:spAutoFit/>
          </a:bodyPr>
          <a:lstStyle/>
          <a:p>
            <a:pPr algn="ctr">
              <a:defRPr/>
            </a:pPr>
            <a:r>
              <a:rPr lang="en-GB" sz="12000" b="1" dirty="0">
                <a:solidFill>
                  <a:srgbClr val="282F39"/>
                </a:solidFill>
                <a:latin typeface="Noto Sans" panose="020B0502040504020204" pitchFamily="34"/>
                <a:ea typeface="Noto Sans" panose="020B0502040504020204" pitchFamily="34"/>
                <a:cs typeface="Noto Sans" panose="020B0502040504020204" pitchFamily="34"/>
              </a:rPr>
              <a:t>P</a:t>
            </a:r>
          </a:p>
        </p:txBody>
      </p:sp>
      <p:sp>
        <p:nvSpPr>
          <p:cNvPr id="4" name="TextBox 3">
            <a:extLst>
              <a:ext uri="{FF2B5EF4-FFF2-40B4-BE49-F238E27FC236}">
                <a16:creationId xmlns:a16="http://schemas.microsoft.com/office/drawing/2014/main" id="{D5BA76D5-7DB6-416A-BFE2-CACC38E87645}"/>
              </a:ext>
            </a:extLst>
          </p:cNvPr>
          <p:cNvSpPr txBox="1"/>
          <p:nvPr/>
        </p:nvSpPr>
        <p:spPr>
          <a:xfrm>
            <a:off x="3738633" y="1754342"/>
            <a:ext cx="2030757" cy="1938992"/>
          </a:xfrm>
          <a:prstGeom prst="rect">
            <a:avLst/>
          </a:prstGeom>
          <a:noFill/>
        </p:spPr>
        <p:txBody>
          <a:bodyPr wrap="square" rtlCol="0">
            <a:spAutoFit/>
          </a:bodyPr>
          <a:lstStyle/>
          <a:p>
            <a:pPr algn="ctr">
              <a:defRPr/>
            </a:pPr>
            <a:r>
              <a:rPr lang="en-GB" sz="12000" b="1" dirty="0">
                <a:solidFill>
                  <a:srgbClr val="282F39"/>
                </a:solidFill>
                <a:latin typeface="Noto Sans" panose="020B0502040504020204" pitchFamily="34"/>
                <a:ea typeface="Noto Sans" panose="020B0502040504020204" pitchFamily="34"/>
                <a:cs typeface="Noto Sans" panose="020B0502040504020204" pitchFamily="34"/>
              </a:rPr>
              <a:t>S</a:t>
            </a:r>
          </a:p>
        </p:txBody>
      </p:sp>
      <p:sp>
        <p:nvSpPr>
          <p:cNvPr id="5" name="TextBox 4">
            <a:extLst>
              <a:ext uri="{FF2B5EF4-FFF2-40B4-BE49-F238E27FC236}">
                <a16:creationId xmlns:a16="http://schemas.microsoft.com/office/drawing/2014/main" id="{D6324BD7-06EC-40F0-A29F-41443D45CA82}"/>
              </a:ext>
            </a:extLst>
          </p:cNvPr>
          <p:cNvSpPr txBox="1"/>
          <p:nvPr/>
        </p:nvSpPr>
        <p:spPr>
          <a:xfrm>
            <a:off x="6078608" y="1707024"/>
            <a:ext cx="1647153" cy="1938992"/>
          </a:xfrm>
          <a:prstGeom prst="rect">
            <a:avLst/>
          </a:prstGeom>
          <a:noFill/>
        </p:spPr>
        <p:txBody>
          <a:bodyPr wrap="square" rtlCol="0">
            <a:spAutoFit/>
          </a:bodyPr>
          <a:lstStyle/>
          <a:p>
            <a:pPr algn="ctr">
              <a:defRPr/>
            </a:pPr>
            <a:r>
              <a:rPr lang="en-GB" sz="12000" b="1" dirty="0">
                <a:solidFill>
                  <a:srgbClr val="282F39"/>
                </a:solidFill>
                <a:latin typeface="Noto Sans" panose="020B0502040504020204" pitchFamily="34"/>
                <a:ea typeface="Noto Sans" panose="020B0502040504020204" pitchFamily="34"/>
                <a:cs typeface="Noto Sans" panose="020B0502040504020204" pitchFamily="34"/>
              </a:rPr>
              <a:t>E</a:t>
            </a:r>
          </a:p>
        </p:txBody>
      </p:sp>
      <p:sp>
        <p:nvSpPr>
          <p:cNvPr id="6" name="TextBox 5">
            <a:extLst>
              <a:ext uri="{FF2B5EF4-FFF2-40B4-BE49-F238E27FC236}">
                <a16:creationId xmlns:a16="http://schemas.microsoft.com/office/drawing/2014/main" id="{95CA7C02-C663-4E8F-83C1-F90A69D3B058}"/>
              </a:ext>
            </a:extLst>
          </p:cNvPr>
          <p:cNvSpPr txBox="1"/>
          <p:nvPr/>
        </p:nvSpPr>
        <p:spPr>
          <a:xfrm>
            <a:off x="8030878" y="1707024"/>
            <a:ext cx="1685331" cy="1938992"/>
          </a:xfrm>
          <a:prstGeom prst="rect">
            <a:avLst/>
          </a:prstGeom>
          <a:noFill/>
        </p:spPr>
        <p:txBody>
          <a:bodyPr wrap="square" rtlCol="0">
            <a:spAutoFit/>
          </a:bodyPr>
          <a:lstStyle/>
          <a:p>
            <a:pPr algn="ctr">
              <a:defRPr/>
            </a:pPr>
            <a:r>
              <a:rPr lang="en-GB" sz="12000" b="1" dirty="0">
                <a:solidFill>
                  <a:srgbClr val="282F39"/>
                </a:solidFill>
                <a:latin typeface="Noto Sans" panose="020B0502040504020204" pitchFamily="34"/>
                <a:ea typeface="Noto Sans" panose="020B0502040504020204" pitchFamily="34"/>
                <a:cs typeface="Noto Sans" panose="020B0502040504020204" pitchFamily="34"/>
              </a:rPr>
              <a:t>A</a:t>
            </a:r>
          </a:p>
        </p:txBody>
      </p:sp>
      <p:sp>
        <p:nvSpPr>
          <p:cNvPr id="7" name="Rectangle 2">
            <a:extLst>
              <a:ext uri="{FF2B5EF4-FFF2-40B4-BE49-F238E27FC236}">
                <a16:creationId xmlns:a16="http://schemas.microsoft.com/office/drawing/2014/main" id="{9319663C-1FD4-406C-8D21-4644925E1708}"/>
              </a:ext>
            </a:extLst>
          </p:cNvPr>
          <p:cNvSpPr/>
          <p:nvPr/>
        </p:nvSpPr>
        <p:spPr>
          <a:xfrm>
            <a:off x="1622324" y="3755621"/>
            <a:ext cx="1820714" cy="1900104"/>
          </a:xfrm>
          <a:custGeom>
            <a:avLst/>
            <a:gdLst>
              <a:gd name="connsiteX0" fmla="*/ 0 w 1447800"/>
              <a:gd name="connsiteY0" fmla="*/ 0 h 1900104"/>
              <a:gd name="connsiteX1" fmla="*/ 1447800 w 1447800"/>
              <a:gd name="connsiteY1" fmla="*/ 0 h 1900104"/>
              <a:gd name="connsiteX2" fmla="*/ 1447800 w 1447800"/>
              <a:gd name="connsiteY2" fmla="*/ 1900104 h 1900104"/>
              <a:gd name="connsiteX3" fmla="*/ 0 w 1447800"/>
              <a:gd name="connsiteY3" fmla="*/ 1900104 h 1900104"/>
              <a:gd name="connsiteX4" fmla="*/ 0 w 1447800"/>
              <a:gd name="connsiteY4" fmla="*/ 0 h 1900104"/>
              <a:gd name="connsiteX0" fmla="*/ 0 w 1447800"/>
              <a:gd name="connsiteY0" fmla="*/ 0 h 1900104"/>
              <a:gd name="connsiteX1" fmla="*/ 1447800 w 1447800"/>
              <a:gd name="connsiteY1" fmla="*/ 0 h 1900104"/>
              <a:gd name="connsiteX2" fmla="*/ 1447800 w 1447800"/>
              <a:gd name="connsiteY2" fmla="*/ 1900104 h 1900104"/>
              <a:gd name="connsiteX3" fmla="*/ 711200 w 1447800"/>
              <a:gd name="connsiteY3" fmla="*/ 1892300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673100 w 1447800"/>
              <a:gd name="connsiteY3" fmla="*/ 1892300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36600 w 1447800"/>
              <a:gd name="connsiteY3" fmla="*/ 1644650 h 1900104"/>
              <a:gd name="connsiteX4" fmla="*/ 0 w 1447800"/>
              <a:gd name="connsiteY4" fmla="*/ 1900104 h 1900104"/>
              <a:gd name="connsiteX5" fmla="*/ 0 w 1447800"/>
              <a:gd name="connsiteY5" fmla="*/ 0 h 1900104"/>
              <a:gd name="connsiteX0" fmla="*/ 0 w 1447800"/>
              <a:gd name="connsiteY0" fmla="*/ 0 h 1968500"/>
              <a:gd name="connsiteX1" fmla="*/ 1447800 w 1447800"/>
              <a:gd name="connsiteY1" fmla="*/ 0 h 1968500"/>
              <a:gd name="connsiteX2" fmla="*/ 1447800 w 1447800"/>
              <a:gd name="connsiteY2" fmla="*/ 1900104 h 1968500"/>
              <a:gd name="connsiteX3" fmla="*/ 729782 w 1447800"/>
              <a:gd name="connsiteY3" fmla="*/ 1968500 h 1968500"/>
              <a:gd name="connsiteX4" fmla="*/ 0 w 1447800"/>
              <a:gd name="connsiteY4" fmla="*/ 1900104 h 1968500"/>
              <a:gd name="connsiteX5" fmla="*/ 0 w 1447800"/>
              <a:gd name="connsiteY5" fmla="*/ 0 h 1968500"/>
              <a:gd name="connsiteX0" fmla="*/ 0 w 1447800"/>
              <a:gd name="connsiteY0" fmla="*/ 0 h 1901825"/>
              <a:gd name="connsiteX1" fmla="*/ 1447800 w 1447800"/>
              <a:gd name="connsiteY1" fmla="*/ 0 h 1901825"/>
              <a:gd name="connsiteX2" fmla="*/ 1447800 w 1447800"/>
              <a:gd name="connsiteY2" fmla="*/ 1900104 h 1901825"/>
              <a:gd name="connsiteX3" fmla="*/ 727225 w 1447800"/>
              <a:gd name="connsiteY3" fmla="*/ 1901825 h 1901825"/>
              <a:gd name="connsiteX4" fmla="*/ 0 w 1447800"/>
              <a:gd name="connsiteY4" fmla="*/ 1900104 h 1901825"/>
              <a:gd name="connsiteX5" fmla="*/ 0 w 1447800"/>
              <a:gd name="connsiteY5" fmla="*/ 0 h 1901825"/>
              <a:gd name="connsiteX0" fmla="*/ 0 w 1447800"/>
              <a:gd name="connsiteY0" fmla="*/ 0 h 1900104"/>
              <a:gd name="connsiteX1" fmla="*/ 1447800 w 1447800"/>
              <a:gd name="connsiteY1" fmla="*/ 0 h 1900104"/>
              <a:gd name="connsiteX2" fmla="*/ 1447800 w 1447800"/>
              <a:gd name="connsiteY2" fmla="*/ 1900104 h 1900104"/>
              <a:gd name="connsiteX3" fmla="*/ 729783 w 1447800"/>
              <a:gd name="connsiteY3" fmla="*/ 1725612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29783 w 1447800"/>
              <a:gd name="connsiteY3" fmla="*/ 1697037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32341 w 1447800"/>
              <a:gd name="connsiteY3" fmla="*/ 1673224 h 1900104"/>
              <a:gd name="connsiteX4" fmla="*/ 0 w 1447800"/>
              <a:gd name="connsiteY4" fmla="*/ 1900104 h 1900104"/>
              <a:gd name="connsiteX5" fmla="*/ 0 w 1447800"/>
              <a:gd name="connsiteY5" fmla="*/ 0 h 1900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47800" h="1900104">
                <a:moveTo>
                  <a:pt x="0" y="0"/>
                </a:moveTo>
                <a:lnTo>
                  <a:pt x="1447800" y="0"/>
                </a:lnTo>
                <a:lnTo>
                  <a:pt x="1447800" y="1900104"/>
                </a:lnTo>
                <a:lnTo>
                  <a:pt x="732341" y="1673224"/>
                </a:lnTo>
                <a:lnTo>
                  <a:pt x="0" y="1900104"/>
                </a:lnTo>
                <a:lnTo>
                  <a:pt x="0" y="0"/>
                </a:lnTo>
                <a:close/>
              </a:path>
            </a:pathLst>
          </a:custGeom>
          <a:solidFill>
            <a:srgbClr val="C2C92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srgbClr val="FFFFFF"/>
                </a:solidFill>
                <a:effectLst/>
                <a:uLnTx/>
                <a:uFillTx/>
                <a:latin typeface="Calibri" panose="020F0502020204030204"/>
                <a:ea typeface="+mn-ea"/>
                <a:cs typeface="+mn-cs"/>
              </a:rPr>
              <a:t>Prevention</a:t>
            </a:r>
            <a:r>
              <a:rPr kumimoji="0" lang="en-GB" sz="1800" b="0" i="0" u="none" strike="noStrike" kern="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rPr>
              <a:t>  </a:t>
            </a:r>
          </a:p>
        </p:txBody>
      </p:sp>
      <p:sp>
        <p:nvSpPr>
          <p:cNvPr id="8" name="Rectangle 2">
            <a:extLst>
              <a:ext uri="{FF2B5EF4-FFF2-40B4-BE49-F238E27FC236}">
                <a16:creationId xmlns:a16="http://schemas.microsoft.com/office/drawing/2014/main" id="{E7C982C0-EBAF-4CC9-9401-E53EED95499A}"/>
              </a:ext>
            </a:extLst>
          </p:cNvPr>
          <p:cNvSpPr/>
          <p:nvPr/>
        </p:nvSpPr>
        <p:spPr>
          <a:xfrm>
            <a:off x="3747286" y="3755621"/>
            <a:ext cx="2030757" cy="1900104"/>
          </a:xfrm>
          <a:custGeom>
            <a:avLst/>
            <a:gdLst>
              <a:gd name="connsiteX0" fmla="*/ 0 w 1447800"/>
              <a:gd name="connsiteY0" fmla="*/ 0 h 1900104"/>
              <a:gd name="connsiteX1" fmla="*/ 1447800 w 1447800"/>
              <a:gd name="connsiteY1" fmla="*/ 0 h 1900104"/>
              <a:gd name="connsiteX2" fmla="*/ 1447800 w 1447800"/>
              <a:gd name="connsiteY2" fmla="*/ 1900104 h 1900104"/>
              <a:gd name="connsiteX3" fmla="*/ 0 w 1447800"/>
              <a:gd name="connsiteY3" fmla="*/ 1900104 h 1900104"/>
              <a:gd name="connsiteX4" fmla="*/ 0 w 1447800"/>
              <a:gd name="connsiteY4" fmla="*/ 0 h 1900104"/>
              <a:gd name="connsiteX0" fmla="*/ 0 w 1447800"/>
              <a:gd name="connsiteY0" fmla="*/ 0 h 1900104"/>
              <a:gd name="connsiteX1" fmla="*/ 1447800 w 1447800"/>
              <a:gd name="connsiteY1" fmla="*/ 0 h 1900104"/>
              <a:gd name="connsiteX2" fmla="*/ 1447800 w 1447800"/>
              <a:gd name="connsiteY2" fmla="*/ 1900104 h 1900104"/>
              <a:gd name="connsiteX3" fmla="*/ 711200 w 1447800"/>
              <a:gd name="connsiteY3" fmla="*/ 1892300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673100 w 1447800"/>
              <a:gd name="connsiteY3" fmla="*/ 1892300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36600 w 1447800"/>
              <a:gd name="connsiteY3" fmla="*/ 1644650 h 1900104"/>
              <a:gd name="connsiteX4" fmla="*/ 0 w 1447800"/>
              <a:gd name="connsiteY4" fmla="*/ 1900104 h 1900104"/>
              <a:gd name="connsiteX5" fmla="*/ 0 w 1447800"/>
              <a:gd name="connsiteY5" fmla="*/ 0 h 1900104"/>
              <a:gd name="connsiteX0" fmla="*/ 0 w 1447800"/>
              <a:gd name="connsiteY0" fmla="*/ 0 h 1968500"/>
              <a:gd name="connsiteX1" fmla="*/ 1447800 w 1447800"/>
              <a:gd name="connsiteY1" fmla="*/ 0 h 1968500"/>
              <a:gd name="connsiteX2" fmla="*/ 1447800 w 1447800"/>
              <a:gd name="connsiteY2" fmla="*/ 1900104 h 1968500"/>
              <a:gd name="connsiteX3" fmla="*/ 729782 w 1447800"/>
              <a:gd name="connsiteY3" fmla="*/ 1968500 h 1968500"/>
              <a:gd name="connsiteX4" fmla="*/ 0 w 1447800"/>
              <a:gd name="connsiteY4" fmla="*/ 1900104 h 1968500"/>
              <a:gd name="connsiteX5" fmla="*/ 0 w 1447800"/>
              <a:gd name="connsiteY5" fmla="*/ 0 h 1968500"/>
              <a:gd name="connsiteX0" fmla="*/ 0 w 1447800"/>
              <a:gd name="connsiteY0" fmla="*/ 0 h 1901825"/>
              <a:gd name="connsiteX1" fmla="*/ 1447800 w 1447800"/>
              <a:gd name="connsiteY1" fmla="*/ 0 h 1901825"/>
              <a:gd name="connsiteX2" fmla="*/ 1447800 w 1447800"/>
              <a:gd name="connsiteY2" fmla="*/ 1900104 h 1901825"/>
              <a:gd name="connsiteX3" fmla="*/ 727225 w 1447800"/>
              <a:gd name="connsiteY3" fmla="*/ 1901825 h 1901825"/>
              <a:gd name="connsiteX4" fmla="*/ 0 w 1447800"/>
              <a:gd name="connsiteY4" fmla="*/ 1900104 h 1901825"/>
              <a:gd name="connsiteX5" fmla="*/ 0 w 1447800"/>
              <a:gd name="connsiteY5" fmla="*/ 0 h 1901825"/>
              <a:gd name="connsiteX0" fmla="*/ 0 w 1447800"/>
              <a:gd name="connsiteY0" fmla="*/ 0 h 1900104"/>
              <a:gd name="connsiteX1" fmla="*/ 1447800 w 1447800"/>
              <a:gd name="connsiteY1" fmla="*/ 0 h 1900104"/>
              <a:gd name="connsiteX2" fmla="*/ 1447800 w 1447800"/>
              <a:gd name="connsiteY2" fmla="*/ 1900104 h 1900104"/>
              <a:gd name="connsiteX3" fmla="*/ 729783 w 1447800"/>
              <a:gd name="connsiteY3" fmla="*/ 1725612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29783 w 1447800"/>
              <a:gd name="connsiteY3" fmla="*/ 1697037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32341 w 1447800"/>
              <a:gd name="connsiteY3" fmla="*/ 1673224 h 1900104"/>
              <a:gd name="connsiteX4" fmla="*/ 0 w 1447800"/>
              <a:gd name="connsiteY4" fmla="*/ 1900104 h 1900104"/>
              <a:gd name="connsiteX5" fmla="*/ 0 w 1447800"/>
              <a:gd name="connsiteY5" fmla="*/ 0 h 1900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47800" h="1900104">
                <a:moveTo>
                  <a:pt x="0" y="0"/>
                </a:moveTo>
                <a:lnTo>
                  <a:pt x="1447800" y="0"/>
                </a:lnTo>
                <a:lnTo>
                  <a:pt x="1447800" y="1900104"/>
                </a:lnTo>
                <a:lnTo>
                  <a:pt x="732341" y="1673224"/>
                </a:lnTo>
                <a:lnTo>
                  <a:pt x="0" y="1900104"/>
                </a:lnTo>
                <a:lnTo>
                  <a:pt x="0" y="0"/>
                </a:lnTo>
                <a:close/>
              </a:path>
            </a:pathLst>
          </a:custGeom>
          <a:solidFill>
            <a:srgbClr val="42AFB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800" b="1" i="0" u="none" strike="noStrike" kern="0" cap="none" spc="0" normalizeH="0" baseline="0" noProof="0" dirty="0" err="1">
                <a:ln>
                  <a:noFill/>
                </a:ln>
                <a:solidFill>
                  <a:srgbClr val="FFFFFF"/>
                </a:solidFill>
                <a:effectLst/>
                <a:uLnTx/>
                <a:uFillTx/>
                <a:latin typeface="Calibri" panose="020F0502020204030204"/>
                <a:ea typeface="+mn-ea"/>
                <a:cs typeface="+mn-cs"/>
              </a:rPr>
              <a:t>Signalement</a:t>
            </a:r>
            <a:r>
              <a:rPr kumimoji="0" lang="en-GB" sz="1600" b="0" i="0" u="none" strike="noStrike" kern="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rPr>
              <a:t>  </a:t>
            </a:r>
          </a:p>
        </p:txBody>
      </p:sp>
      <p:sp>
        <p:nvSpPr>
          <p:cNvPr id="9" name="Rectangle 2">
            <a:extLst>
              <a:ext uri="{FF2B5EF4-FFF2-40B4-BE49-F238E27FC236}">
                <a16:creationId xmlns:a16="http://schemas.microsoft.com/office/drawing/2014/main" id="{8A78B3F0-88C0-4744-8CE3-A07414771F2B}"/>
              </a:ext>
            </a:extLst>
          </p:cNvPr>
          <p:cNvSpPr/>
          <p:nvPr/>
        </p:nvSpPr>
        <p:spPr>
          <a:xfrm>
            <a:off x="6067749" y="3755621"/>
            <a:ext cx="1658012" cy="1900104"/>
          </a:xfrm>
          <a:custGeom>
            <a:avLst/>
            <a:gdLst>
              <a:gd name="connsiteX0" fmla="*/ 0 w 1447800"/>
              <a:gd name="connsiteY0" fmla="*/ 0 h 1900104"/>
              <a:gd name="connsiteX1" fmla="*/ 1447800 w 1447800"/>
              <a:gd name="connsiteY1" fmla="*/ 0 h 1900104"/>
              <a:gd name="connsiteX2" fmla="*/ 1447800 w 1447800"/>
              <a:gd name="connsiteY2" fmla="*/ 1900104 h 1900104"/>
              <a:gd name="connsiteX3" fmla="*/ 0 w 1447800"/>
              <a:gd name="connsiteY3" fmla="*/ 1900104 h 1900104"/>
              <a:gd name="connsiteX4" fmla="*/ 0 w 1447800"/>
              <a:gd name="connsiteY4" fmla="*/ 0 h 1900104"/>
              <a:gd name="connsiteX0" fmla="*/ 0 w 1447800"/>
              <a:gd name="connsiteY0" fmla="*/ 0 h 1900104"/>
              <a:gd name="connsiteX1" fmla="*/ 1447800 w 1447800"/>
              <a:gd name="connsiteY1" fmla="*/ 0 h 1900104"/>
              <a:gd name="connsiteX2" fmla="*/ 1447800 w 1447800"/>
              <a:gd name="connsiteY2" fmla="*/ 1900104 h 1900104"/>
              <a:gd name="connsiteX3" fmla="*/ 711200 w 1447800"/>
              <a:gd name="connsiteY3" fmla="*/ 1892300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673100 w 1447800"/>
              <a:gd name="connsiteY3" fmla="*/ 1892300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36600 w 1447800"/>
              <a:gd name="connsiteY3" fmla="*/ 1644650 h 1900104"/>
              <a:gd name="connsiteX4" fmla="*/ 0 w 1447800"/>
              <a:gd name="connsiteY4" fmla="*/ 1900104 h 1900104"/>
              <a:gd name="connsiteX5" fmla="*/ 0 w 1447800"/>
              <a:gd name="connsiteY5" fmla="*/ 0 h 1900104"/>
              <a:gd name="connsiteX0" fmla="*/ 0 w 1447800"/>
              <a:gd name="connsiteY0" fmla="*/ 0 h 1968500"/>
              <a:gd name="connsiteX1" fmla="*/ 1447800 w 1447800"/>
              <a:gd name="connsiteY1" fmla="*/ 0 h 1968500"/>
              <a:gd name="connsiteX2" fmla="*/ 1447800 w 1447800"/>
              <a:gd name="connsiteY2" fmla="*/ 1900104 h 1968500"/>
              <a:gd name="connsiteX3" fmla="*/ 729782 w 1447800"/>
              <a:gd name="connsiteY3" fmla="*/ 1968500 h 1968500"/>
              <a:gd name="connsiteX4" fmla="*/ 0 w 1447800"/>
              <a:gd name="connsiteY4" fmla="*/ 1900104 h 1968500"/>
              <a:gd name="connsiteX5" fmla="*/ 0 w 1447800"/>
              <a:gd name="connsiteY5" fmla="*/ 0 h 1968500"/>
              <a:gd name="connsiteX0" fmla="*/ 0 w 1447800"/>
              <a:gd name="connsiteY0" fmla="*/ 0 h 1901825"/>
              <a:gd name="connsiteX1" fmla="*/ 1447800 w 1447800"/>
              <a:gd name="connsiteY1" fmla="*/ 0 h 1901825"/>
              <a:gd name="connsiteX2" fmla="*/ 1447800 w 1447800"/>
              <a:gd name="connsiteY2" fmla="*/ 1900104 h 1901825"/>
              <a:gd name="connsiteX3" fmla="*/ 727225 w 1447800"/>
              <a:gd name="connsiteY3" fmla="*/ 1901825 h 1901825"/>
              <a:gd name="connsiteX4" fmla="*/ 0 w 1447800"/>
              <a:gd name="connsiteY4" fmla="*/ 1900104 h 1901825"/>
              <a:gd name="connsiteX5" fmla="*/ 0 w 1447800"/>
              <a:gd name="connsiteY5" fmla="*/ 0 h 1901825"/>
              <a:gd name="connsiteX0" fmla="*/ 0 w 1447800"/>
              <a:gd name="connsiteY0" fmla="*/ 0 h 1900104"/>
              <a:gd name="connsiteX1" fmla="*/ 1447800 w 1447800"/>
              <a:gd name="connsiteY1" fmla="*/ 0 h 1900104"/>
              <a:gd name="connsiteX2" fmla="*/ 1447800 w 1447800"/>
              <a:gd name="connsiteY2" fmla="*/ 1900104 h 1900104"/>
              <a:gd name="connsiteX3" fmla="*/ 729783 w 1447800"/>
              <a:gd name="connsiteY3" fmla="*/ 1725612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29783 w 1447800"/>
              <a:gd name="connsiteY3" fmla="*/ 1697037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32341 w 1447800"/>
              <a:gd name="connsiteY3" fmla="*/ 1673224 h 1900104"/>
              <a:gd name="connsiteX4" fmla="*/ 0 w 1447800"/>
              <a:gd name="connsiteY4" fmla="*/ 1900104 h 1900104"/>
              <a:gd name="connsiteX5" fmla="*/ 0 w 1447800"/>
              <a:gd name="connsiteY5" fmla="*/ 0 h 1900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47800" h="1900104">
                <a:moveTo>
                  <a:pt x="0" y="0"/>
                </a:moveTo>
                <a:lnTo>
                  <a:pt x="1447800" y="0"/>
                </a:lnTo>
                <a:lnTo>
                  <a:pt x="1447800" y="1900104"/>
                </a:lnTo>
                <a:lnTo>
                  <a:pt x="732341" y="1673224"/>
                </a:lnTo>
                <a:lnTo>
                  <a:pt x="0" y="1900104"/>
                </a:lnTo>
                <a:lnTo>
                  <a:pt x="0" y="0"/>
                </a:lnTo>
                <a:close/>
              </a:path>
            </a:pathLst>
          </a:custGeom>
          <a:solidFill>
            <a:srgbClr val="CB1B4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srgbClr val="FFFFFF"/>
                </a:solidFill>
                <a:effectLst/>
                <a:uLnTx/>
                <a:uFillTx/>
                <a:latin typeface="Calibri" panose="020F0502020204030204"/>
                <a:ea typeface="+mn-ea"/>
                <a:cs typeface="+mn-cs"/>
              </a:rPr>
              <a:t>Enquête</a:t>
            </a:r>
            <a:r>
              <a:rPr kumimoji="0" lang="en-GB" sz="1800" b="0" i="0" u="none" strike="noStrike" kern="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rPr>
              <a:t> </a:t>
            </a:r>
          </a:p>
        </p:txBody>
      </p:sp>
      <p:sp>
        <p:nvSpPr>
          <p:cNvPr id="10" name="Rectangle 2">
            <a:extLst>
              <a:ext uri="{FF2B5EF4-FFF2-40B4-BE49-F238E27FC236}">
                <a16:creationId xmlns:a16="http://schemas.microsoft.com/office/drawing/2014/main" id="{B9E2F586-56FC-4F96-B46C-6882ED77E695}"/>
              </a:ext>
            </a:extLst>
          </p:cNvPr>
          <p:cNvSpPr/>
          <p:nvPr/>
        </p:nvSpPr>
        <p:spPr>
          <a:xfrm>
            <a:off x="7991730" y="3755621"/>
            <a:ext cx="1724491" cy="1900104"/>
          </a:xfrm>
          <a:custGeom>
            <a:avLst/>
            <a:gdLst>
              <a:gd name="connsiteX0" fmla="*/ 0 w 1447800"/>
              <a:gd name="connsiteY0" fmla="*/ 0 h 1900104"/>
              <a:gd name="connsiteX1" fmla="*/ 1447800 w 1447800"/>
              <a:gd name="connsiteY1" fmla="*/ 0 h 1900104"/>
              <a:gd name="connsiteX2" fmla="*/ 1447800 w 1447800"/>
              <a:gd name="connsiteY2" fmla="*/ 1900104 h 1900104"/>
              <a:gd name="connsiteX3" fmla="*/ 0 w 1447800"/>
              <a:gd name="connsiteY3" fmla="*/ 1900104 h 1900104"/>
              <a:gd name="connsiteX4" fmla="*/ 0 w 1447800"/>
              <a:gd name="connsiteY4" fmla="*/ 0 h 1900104"/>
              <a:gd name="connsiteX0" fmla="*/ 0 w 1447800"/>
              <a:gd name="connsiteY0" fmla="*/ 0 h 1900104"/>
              <a:gd name="connsiteX1" fmla="*/ 1447800 w 1447800"/>
              <a:gd name="connsiteY1" fmla="*/ 0 h 1900104"/>
              <a:gd name="connsiteX2" fmla="*/ 1447800 w 1447800"/>
              <a:gd name="connsiteY2" fmla="*/ 1900104 h 1900104"/>
              <a:gd name="connsiteX3" fmla="*/ 711200 w 1447800"/>
              <a:gd name="connsiteY3" fmla="*/ 1892300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673100 w 1447800"/>
              <a:gd name="connsiteY3" fmla="*/ 1892300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36600 w 1447800"/>
              <a:gd name="connsiteY3" fmla="*/ 1644650 h 1900104"/>
              <a:gd name="connsiteX4" fmla="*/ 0 w 1447800"/>
              <a:gd name="connsiteY4" fmla="*/ 1900104 h 1900104"/>
              <a:gd name="connsiteX5" fmla="*/ 0 w 1447800"/>
              <a:gd name="connsiteY5" fmla="*/ 0 h 1900104"/>
              <a:gd name="connsiteX0" fmla="*/ 0 w 1447800"/>
              <a:gd name="connsiteY0" fmla="*/ 0 h 1968500"/>
              <a:gd name="connsiteX1" fmla="*/ 1447800 w 1447800"/>
              <a:gd name="connsiteY1" fmla="*/ 0 h 1968500"/>
              <a:gd name="connsiteX2" fmla="*/ 1447800 w 1447800"/>
              <a:gd name="connsiteY2" fmla="*/ 1900104 h 1968500"/>
              <a:gd name="connsiteX3" fmla="*/ 729782 w 1447800"/>
              <a:gd name="connsiteY3" fmla="*/ 1968500 h 1968500"/>
              <a:gd name="connsiteX4" fmla="*/ 0 w 1447800"/>
              <a:gd name="connsiteY4" fmla="*/ 1900104 h 1968500"/>
              <a:gd name="connsiteX5" fmla="*/ 0 w 1447800"/>
              <a:gd name="connsiteY5" fmla="*/ 0 h 1968500"/>
              <a:gd name="connsiteX0" fmla="*/ 0 w 1447800"/>
              <a:gd name="connsiteY0" fmla="*/ 0 h 1901825"/>
              <a:gd name="connsiteX1" fmla="*/ 1447800 w 1447800"/>
              <a:gd name="connsiteY1" fmla="*/ 0 h 1901825"/>
              <a:gd name="connsiteX2" fmla="*/ 1447800 w 1447800"/>
              <a:gd name="connsiteY2" fmla="*/ 1900104 h 1901825"/>
              <a:gd name="connsiteX3" fmla="*/ 727225 w 1447800"/>
              <a:gd name="connsiteY3" fmla="*/ 1901825 h 1901825"/>
              <a:gd name="connsiteX4" fmla="*/ 0 w 1447800"/>
              <a:gd name="connsiteY4" fmla="*/ 1900104 h 1901825"/>
              <a:gd name="connsiteX5" fmla="*/ 0 w 1447800"/>
              <a:gd name="connsiteY5" fmla="*/ 0 h 1901825"/>
              <a:gd name="connsiteX0" fmla="*/ 0 w 1447800"/>
              <a:gd name="connsiteY0" fmla="*/ 0 h 1900104"/>
              <a:gd name="connsiteX1" fmla="*/ 1447800 w 1447800"/>
              <a:gd name="connsiteY1" fmla="*/ 0 h 1900104"/>
              <a:gd name="connsiteX2" fmla="*/ 1447800 w 1447800"/>
              <a:gd name="connsiteY2" fmla="*/ 1900104 h 1900104"/>
              <a:gd name="connsiteX3" fmla="*/ 729783 w 1447800"/>
              <a:gd name="connsiteY3" fmla="*/ 1725612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29783 w 1447800"/>
              <a:gd name="connsiteY3" fmla="*/ 1697037 h 1900104"/>
              <a:gd name="connsiteX4" fmla="*/ 0 w 1447800"/>
              <a:gd name="connsiteY4" fmla="*/ 1900104 h 1900104"/>
              <a:gd name="connsiteX5" fmla="*/ 0 w 1447800"/>
              <a:gd name="connsiteY5" fmla="*/ 0 h 1900104"/>
              <a:gd name="connsiteX0" fmla="*/ 0 w 1447800"/>
              <a:gd name="connsiteY0" fmla="*/ 0 h 1900104"/>
              <a:gd name="connsiteX1" fmla="*/ 1447800 w 1447800"/>
              <a:gd name="connsiteY1" fmla="*/ 0 h 1900104"/>
              <a:gd name="connsiteX2" fmla="*/ 1447800 w 1447800"/>
              <a:gd name="connsiteY2" fmla="*/ 1900104 h 1900104"/>
              <a:gd name="connsiteX3" fmla="*/ 732341 w 1447800"/>
              <a:gd name="connsiteY3" fmla="*/ 1673224 h 1900104"/>
              <a:gd name="connsiteX4" fmla="*/ 0 w 1447800"/>
              <a:gd name="connsiteY4" fmla="*/ 1900104 h 1900104"/>
              <a:gd name="connsiteX5" fmla="*/ 0 w 1447800"/>
              <a:gd name="connsiteY5" fmla="*/ 0 h 1900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47800" h="1900104">
                <a:moveTo>
                  <a:pt x="0" y="0"/>
                </a:moveTo>
                <a:lnTo>
                  <a:pt x="1447800" y="0"/>
                </a:lnTo>
                <a:lnTo>
                  <a:pt x="1447800" y="1900104"/>
                </a:lnTo>
                <a:lnTo>
                  <a:pt x="732341" y="1673224"/>
                </a:lnTo>
                <a:lnTo>
                  <a:pt x="0" y="1900104"/>
                </a:lnTo>
                <a:lnTo>
                  <a:pt x="0" y="0"/>
                </a:lnTo>
                <a:close/>
              </a:path>
            </a:pathLst>
          </a:custGeom>
          <a:solidFill>
            <a:srgbClr val="074D67"/>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800" b="1" i="0" u="none" strike="noStrike" kern="0" cap="none" spc="0" normalizeH="0" baseline="0" noProof="0" dirty="0">
                <a:ln>
                  <a:noFill/>
                </a:ln>
                <a:solidFill>
                  <a:srgbClr val="FFFFFF"/>
                </a:solidFill>
                <a:effectLst/>
                <a:uLnTx/>
                <a:uFillTx/>
                <a:latin typeface="Calibri" panose="020F0502020204030204"/>
                <a:ea typeface="Noto Sans" panose="020B0502040504020204" pitchFamily="34"/>
                <a:cs typeface="Noto Sans" panose="020B0502040504020204" pitchFamily="34"/>
              </a:rPr>
              <a:t>Assistance</a:t>
            </a:r>
            <a:r>
              <a:rPr kumimoji="0" lang="en-GB" sz="1800" b="0" i="0" u="none" strike="noStrike" kern="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rPr>
              <a:t>  </a:t>
            </a:r>
          </a:p>
        </p:txBody>
      </p:sp>
      <p:sp>
        <p:nvSpPr>
          <p:cNvPr id="11" name="Rectangle 10">
            <a:extLst>
              <a:ext uri="{FF2B5EF4-FFF2-40B4-BE49-F238E27FC236}">
                <a16:creationId xmlns:a16="http://schemas.microsoft.com/office/drawing/2014/main" id="{BCAB6ED6-A553-48D8-B172-85B716D0EFD3}"/>
              </a:ext>
            </a:extLst>
          </p:cNvPr>
          <p:cNvSpPr/>
          <p:nvPr/>
        </p:nvSpPr>
        <p:spPr>
          <a:xfrm>
            <a:off x="1621209" y="3287363"/>
            <a:ext cx="1808629" cy="758654"/>
          </a:xfrm>
          <a:prstGeom prst="rect">
            <a:avLst/>
          </a:prstGeom>
          <a:solidFill>
            <a:srgbClr val="C2C923">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endParaRPr>
          </a:p>
        </p:txBody>
      </p:sp>
      <p:sp>
        <p:nvSpPr>
          <p:cNvPr id="12" name="Rectangle 11">
            <a:extLst>
              <a:ext uri="{FF2B5EF4-FFF2-40B4-BE49-F238E27FC236}">
                <a16:creationId xmlns:a16="http://schemas.microsoft.com/office/drawing/2014/main" id="{B4F2B703-B4DC-4E4E-8B7F-5789E86A3A18}"/>
              </a:ext>
            </a:extLst>
          </p:cNvPr>
          <p:cNvSpPr/>
          <p:nvPr/>
        </p:nvSpPr>
        <p:spPr>
          <a:xfrm>
            <a:off x="3746654" y="3304942"/>
            <a:ext cx="2031390" cy="758654"/>
          </a:xfrm>
          <a:prstGeom prst="rect">
            <a:avLst/>
          </a:prstGeom>
          <a:solidFill>
            <a:srgbClr val="42AFB6">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endParaRPr>
          </a:p>
        </p:txBody>
      </p:sp>
      <p:sp>
        <p:nvSpPr>
          <p:cNvPr id="13" name="Rectangle 12">
            <a:extLst>
              <a:ext uri="{FF2B5EF4-FFF2-40B4-BE49-F238E27FC236}">
                <a16:creationId xmlns:a16="http://schemas.microsoft.com/office/drawing/2014/main" id="{842B2052-F311-4506-A09F-EAEF0C2370CB}"/>
              </a:ext>
            </a:extLst>
          </p:cNvPr>
          <p:cNvSpPr/>
          <p:nvPr/>
        </p:nvSpPr>
        <p:spPr>
          <a:xfrm>
            <a:off x="6068865" y="3316477"/>
            <a:ext cx="1656896" cy="747119"/>
          </a:xfrm>
          <a:prstGeom prst="rect">
            <a:avLst/>
          </a:prstGeom>
          <a:solidFill>
            <a:srgbClr val="CB1B4A">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endParaRPr>
          </a:p>
        </p:txBody>
      </p:sp>
      <p:sp>
        <p:nvSpPr>
          <p:cNvPr id="14" name="Rectangle 13">
            <a:extLst>
              <a:ext uri="{FF2B5EF4-FFF2-40B4-BE49-F238E27FC236}">
                <a16:creationId xmlns:a16="http://schemas.microsoft.com/office/drawing/2014/main" id="{4D21C5A3-66E6-441B-AB82-B249333A6E24}"/>
              </a:ext>
            </a:extLst>
          </p:cNvPr>
          <p:cNvSpPr/>
          <p:nvPr/>
        </p:nvSpPr>
        <p:spPr>
          <a:xfrm>
            <a:off x="7991718" y="3316477"/>
            <a:ext cx="1724491" cy="747119"/>
          </a:xfrm>
          <a:prstGeom prst="rect">
            <a:avLst/>
          </a:prstGeom>
          <a:solidFill>
            <a:srgbClr val="074D67">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endParaRPr>
          </a:p>
        </p:txBody>
      </p:sp>
      <p:pic>
        <p:nvPicPr>
          <p:cNvPr id="15" name="Graphic 14" descr="Marketing">
            <a:extLst>
              <a:ext uri="{FF2B5EF4-FFF2-40B4-BE49-F238E27FC236}">
                <a16:creationId xmlns:a16="http://schemas.microsoft.com/office/drawing/2014/main" id="{47605F0C-4E2D-45C4-9C4D-2D65E5865D3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38932" y="3218539"/>
            <a:ext cx="914400" cy="914400"/>
          </a:xfrm>
          <a:prstGeom prst="rect">
            <a:avLst/>
          </a:prstGeom>
        </p:spPr>
      </p:pic>
      <p:pic>
        <p:nvPicPr>
          <p:cNvPr id="16" name="Graphic 15" descr="Receiver">
            <a:extLst>
              <a:ext uri="{FF2B5EF4-FFF2-40B4-BE49-F238E27FC236}">
                <a16:creationId xmlns:a16="http://schemas.microsoft.com/office/drawing/2014/main" id="{60275D85-0703-4B08-8024-5FEBD638ADB9}"/>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402526" y="3316477"/>
            <a:ext cx="723902" cy="723902"/>
          </a:xfrm>
          <a:prstGeom prst="rect">
            <a:avLst/>
          </a:prstGeom>
        </p:spPr>
      </p:pic>
      <p:pic>
        <p:nvPicPr>
          <p:cNvPr id="17" name="Graphic 16" descr="Boardroom">
            <a:extLst>
              <a:ext uri="{FF2B5EF4-FFF2-40B4-BE49-F238E27FC236}">
                <a16:creationId xmlns:a16="http://schemas.microsoft.com/office/drawing/2014/main" id="{8713FCF3-75DC-42BA-9F67-6EC0E2B42224}"/>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269665" y="3205385"/>
            <a:ext cx="1137170" cy="982487"/>
          </a:xfrm>
          <a:prstGeom prst="rect">
            <a:avLst/>
          </a:prstGeom>
        </p:spPr>
      </p:pic>
      <p:pic>
        <p:nvPicPr>
          <p:cNvPr id="18" name="Graphic 17" descr="Magnifying glass">
            <a:extLst>
              <a:ext uri="{FF2B5EF4-FFF2-40B4-BE49-F238E27FC236}">
                <a16:creationId xmlns:a16="http://schemas.microsoft.com/office/drawing/2014/main" id="{2072D3A1-82FF-4FDF-A676-EEA69E37A382}"/>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495290" y="3286232"/>
            <a:ext cx="808918" cy="808918"/>
          </a:xfrm>
          <a:prstGeom prst="rect">
            <a:avLst/>
          </a:prstGeom>
        </p:spPr>
      </p:pic>
    </p:spTree>
    <p:extLst>
      <p:ext uri="{BB962C8B-B14F-4D97-AF65-F5344CB8AC3E}">
        <p14:creationId xmlns:p14="http://schemas.microsoft.com/office/powerpoint/2010/main" val="1924675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sosceles Triangle 1">
            <a:extLst>
              <a:ext uri="{FF2B5EF4-FFF2-40B4-BE49-F238E27FC236}">
                <a16:creationId xmlns:a16="http://schemas.microsoft.com/office/drawing/2014/main" id="{B4D20BE2-D7E0-4B4E-BFB7-F4C1B1D9D2E8}"/>
              </a:ext>
            </a:extLst>
          </p:cNvPr>
          <p:cNvSpPr/>
          <p:nvPr/>
        </p:nvSpPr>
        <p:spPr>
          <a:xfrm rot="17152435">
            <a:off x="6079312" y="-1031167"/>
            <a:ext cx="504725" cy="12264473"/>
          </a:xfrm>
          <a:custGeom>
            <a:avLst/>
            <a:gdLst>
              <a:gd name="connsiteX0" fmla="*/ 0 w 497149"/>
              <a:gd name="connsiteY0" fmla="*/ 12711530 h 12711530"/>
              <a:gd name="connsiteX1" fmla="*/ 248575 w 497149"/>
              <a:gd name="connsiteY1" fmla="*/ 0 h 12711530"/>
              <a:gd name="connsiteX2" fmla="*/ 497149 w 497149"/>
              <a:gd name="connsiteY2" fmla="*/ 12711530 h 12711530"/>
              <a:gd name="connsiteX3" fmla="*/ 0 w 497149"/>
              <a:gd name="connsiteY3" fmla="*/ 12711530 h 12711530"/>
              <a:gd name="connsiteX0" fmla="*/ 0 w 511346"/>
              <a:gd name="connsiteY0" fmla="*/ 12904160 h 12904160"/>
              <a:gd name="connsiteX1" fmla="*/ 262772 w 511346"/>
              <a:gd name="connsiteY1" fmla="*/ 0 h 12904160"/>
              <a:gd name="connsiteX2" fmla="*/ 511346 w 511346"/>
              <a:gd name="connsiteY2" fmla="*/ 12711530 h 12904160"/>
              <a:gd name="connsiteX3" fmla="*/ 0 w 511346"/>
              <a:gd name="connsiteY3" fmla="*/ 12904160 h 12904160"/>
              <a:gd name="connsiteX0" fmla="*/ 0 w 511346"/>
              <a:gd name="connsiteY0" fmla="*/ 12904160 h 12904160"/>
              <a:gd name="connsiteX1" fmla="*/ 19994 w 511346"/>
              <a:gd name="connsiteY1" fmla="*/ 12210210 h 12904160"/>
              <a:gd name="connsiteX2" fmla="*/ 262772 w 511346"/>
              <a:gd name="connsiteY2" fmla="*/ 0 h 12904160"/>
              <a:gd name="connsiteX3" fmla="*/ 511346 w 511346"/>
              <a:gd name="connsiteY3" fmla="*/ 12711530 h 12904160"/>
              <a:gd name="connsiteX4" fmla="*/ 0 w 511346"/>
              <a:gd name="connsiteY4" fmla="*/ 12904160 h 12904160"/>
              <a:gd name="connsiteX0" fmla="*/ 218817 w 491352"/>
              <a:gd name="connsiteY0" fmla="*/ 12808673 h 12808673"/>
              <a:gd name="connsiteX1" fmla="*/ 0 w 491352"/>
              <a:gd name="connsiteY1" fmla="*/ 12210210 h 12808673"/>
              <a:gd name="connsiteX2" fmla="*/ 242778 w 491352"/>
              <a:gd name="connsiteY2" fmla="*/ 0 h 12808673"/>
              <a:gd name="connsiteX3" fmla="*/ 491352 w 491352"/>
              <a:gd name="connsiteY3" fmla="*/ 12711530 h 12808673"/>
              <a:gd name="connsiteX4" fmla="*/ 218817 w 491352"/>
              <a:gd name="connsiteY4" fmla="*/ 12808673 h 12808673"/>
              <a:gd name="connsiteX0" fmla="*/ 227598 w 491352"/>
              <a:gd name="connsiteY0" fmla="*/ 12813794 h 12813794"/>
              <a:gd name="connsiteX1" fmla="*/ 0 w 491352"/>
              <a:gd name="connsiteY1" fmla="*/ 12210210 h 12813794"/>
              <a:gd name="connsiteX2" fmla="*/ 242778 w 491352"/>
              <a:gd name="connsiteY2" fmla="*/ 0 h 12813794"/>
              <a:gd name="connsiteX3" fmla="*/ 491352 w 491352"/>
              <a:gd name="connsiteY3" fmla="*/ 12711530 h 12813794"/>
              <a:gd name="connsiteX4" fmla="*/ 227598 w 491352"/>
              <a:gd name="connsiteY4" fmla="*/ 12813794 h 12813794"/>
              <a:gd name="connsiteX0" fmla="*/ 227598 w 500615"/>
              <a:gd name="connsiteY0" fmla="*/ 12813794 h 12813794"/>
              <a:gd name="connsiteX1" fmla="*/ 0 w 500615"/>
              <a:gd name="connsiteY1" fmla="*/ 12210210 h 12813794"/>
              <a:gd name="connsiteX2" fmla="*/ 242778 w 500615"/>
              <a:gd name="connsiteY2" fmla="*/ 0 h 12813794"/>
              <a:gd name="connsiteX3" fmla="*/ 500615 w 500615"/>
              <a:gd name="connsiteY3" fmla="*/ 12745676 h 12813794"/>
              <a:gd name="connsiteX4" fmla="*/ 227598 w 500615"/>
              <a:gd name="connsiteY4" fmla="*/ 12813794 h 12813794"/>
              <a:gd name="connsiteX0" fmla="*/ 163606 w 500615"/>
              <a:gd name="connsiteY0" fmla="*/ 12837482 h 12837482"/>
              <a:gd name="connsiteX1" fmla="*/ 0 w 500615"/>
              <a:gd name="connsiteY1" fmla="*/ 12210210 h 12837482"/>
              <a:gd name="connsiteX2" fmla="*/ 242778 w 500615"/>
              <a:gd name="connsiteY2" fmla="*/ 0 h 12837482"/>
              <a:gd name="connsiteX3" fmla="*/ 500615 w 500615"/>
              <a:gd name="connsiteY3" fmla="*/ 12745676 h 12837482"/>
              <a:gd name="connsiteX4" fmla="*/ 163606 w 500615"/>
              <a:gd name="connsiteY4" fmla="*/ 12837482 h 12837482"/>
              <a:gd name="connsiteX0" fmla="*/ 167716 w 504725"/>
              <a:gd name="connsiteY0" fmla="*/ 12837482 h 12837482"/>
              <a:gd name="connsiteX1" fmla="*/ 0 w 504725"/>
              <a:gd name="connsiteY1" fmla="*/ 12243730 h 12837482"/>
              <a:gd name="connsiteX2" fmla="*/ 246888 w 504725"/>
              <a:gd name="connsiteY2" fmla="*/ 0 h 12837482"/>
              <a:gd name="connsiteX3" fmla="*/ 504725 w 504725"/>
              <a:gd name="connsiteY3" fmla="*/ 12745676 h 12837482"/>
              <a:gd name="connsiteX4" fmla="*/ 167716 w 504725"/>
              <a:gd name="connsiteY4" fmla="*/ 12837482 h 12837482"/>
              <a:gd name="connsiteX0" fmla="*/ 236011 w 504725"/>
              <a:gd name="connsiteY0" fmla="*/ 12618751 h 12745676"/>
              <a:gd name="connsiteX1" fmla="*/ 0 w 504725"/>
              <a:gd name="connsiteY1" fmla="*/ 12243730 h 12745676"/>
              <a:gd name="connsiteX2" fmla="*/ 246888 w 504725"/>
              <a:gd name="connsiteY2" fmla="*/ 0 h 12745676"/>
              <a:gd name="connsiteX3" fmla="*/ 504725 w 504725"/>
              <a:gd name="connsiteY3" fmla="*/ 12745676 h 12745676"/>
              <a:gd name="connsiteX4" fmla="*/ 236011 w 504725"/>
              <a:gd name="connsiteY4" fmla="*/ 12618751 h 12745676"/>
              <a:gd name="connsiteX0" fmla="*/ 167715 w 504725"/>
              <a:gd name="connsiteY0" fmla="*/ 12837484 h 12837484"/>
              <a:gd name="connsiteX1" fmla="*/ 0 w 504725"/>
              <a:gd name="connsiteY1" fmla="*/ 12243730 h 12837484"/>
              <a:gd name="connsiteX2" fmla="*/ 246888 w 504725"/>
              <a:gd name="connsiteY2" fmla="*/ 0 h 12837484"/>
              <a:gd name="connsiteX3" fmla="*/ 504725 w 504725"/>
              <a:gd name="connsiteY3" fmla="*/ 12745676 h 12837484"/>
              <a:gd name="connsiteX4" fmla="*/ 167715 w 504725"/>
              <a:gd name="connsiteY4" fmla="*/ 12837484 h 12837484"/>
              <a:gd name="connsiteX0" fmla="*/ 168274 w 504725"/>
              <a:gd name="connsiteY0" fmla="*/ 12855771 h 12855771"/>
              <a:gd name="connsiteX1" fmla="*/ 0 w 504725"/>
              <a:gd name="connsiteY1" fmla="*/ 12243730 h 12855771"/>
              <a:gd name="connsiteX2" fmla="*/ 246888 w 504725"/>
              <a:gd name="connsiteY2" fmla="*/ 0 h 12855771"/>
              <a:gd name="connsiteX3" fmla="*/ 504725 w 504725"/>
              <a:gd name="connsiteY3" fmla="*/ 12745676 h 12855771"/>
              <a:gd name="connsiteX4" fmla="*/ 168274 w 504725"/>
              <a:gd name="connsiteY4" fmla="*/ 12855771 h 128557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4725" h="12855771">
                <a:moveTo>
                  <a:pt x="168274" y="12855771"/>
                </a:moveTo>
                <a:lnTo>
                  <a:pt x="0" y="12243730"/>
                </a:lnTo>
                <a:lnTo>
                  <a:pt x="246888" y="0"/>
                </a:lnTo>
                <a:lnTo>
                  <a:pt x="504725" y="12745676"/>
                </a:lnTo>
                <a:lnTo>
                  <a:pt x="168274" y="12855771"/>
                </a:lnTo>
                <a:close/>
              </a:path>
            </a:pathLst>
          </a:custGeom>
          <a:solidFill>
            <a:srgbClr val="282F39">
              <a:lumMod val="75000"/>
              <a:lumOff val="2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
        <p:nvSpPr>
          <p:cNvPr id="3" name="Oval 2">
            <a:extLst>
              <a:ext uri="{FF2B5EF4-FFF2-40B4-BE49-F238E27FC236}">
                <a16:creationId xmlns:a16="http://schemas.microsoft.com/office/drawing/2014/main" id="{6CE9DC76-93DE-4785-A4B3-A78408D57138}"/>
              </a:ext>
            </a:extLst>
          </p:cNvPr>
          <p:cNvSpPr/>
          <p:nvPr/>
        </p:nvSpPr>
        <p:spPr>
          <a:xfrm>
            <a:off x="9783029" y="5848541"/>
            <a:ext cx="1445002" cy="769620"/>
          </a:xfrm>
          <a:prstGeom prst="ellipse">
            <a:avLst/>
          </a:prstGeom>
          <a:solidFill>
            <a:srgbClr val="C2C923"/>
          </a:solidFill>
          <a:ln w="381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E5FCEA28-8F00-4323-8831-77F5179B35C8}"/>
              </a:ext>
            </a:extLst>
          </p:cNvPr>
          <p:cNvSpPr/>
          <p:nvPr/>
        </p:nvSpPr>
        <p:spPr>
          <a:xfrm>
            <a:off x="7666666" y="5306838"/>
            <a:ext cx="1254246" cy="668022"/>
          </a:xfrm>
          <a:prstGeom prst="ellipse">
            <a:avLst/>
          </a:prstGeom>
          <a:solidFill>
            <a:srgbClr val="42AFB6"/>
          </a:solidFill>
          <a:ln w="381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5" name="Oval 4">
            <a:extLst>
              <a:ext uri="{FF2B5EF4-FFF2-40B4-BE49-F238E27FC236}">
                <a16:creationId xmlns:a16="http://schemas.microsoft.com/office/drawing/2014/main" id="{F31A60AA-AE2A-49B3-BE8B-2FA3F03BB64C}"/>
              </a:ext>
            </a:extLst>
          </p:cNvPr>
          <p:cNvSpPr/>
          <p:nvPr/>
        </p:nvSpPr>
        <p:spPr>
          <a:xfrm>
            <a:off x="5636124" y="4817573"/>
            <a:ext cx="1055521" cy="562179"/>
          </a:xfrm>
          <a:prstGeom prst="ellipse">
            <a:avLst/>
          </a:prstGeom>
          <a:solidFill>
            <a:srgbClr val="CB1B4A"/>
          </a:solidFill>
          <a:ln w="381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F748C49C-AD3F-4760-88E3-4417100140D1}"/>
              </a:ext>
            </a:extLst>
          </p:cNvPr>
          <p:cNvSpPr/>
          <p:nvPr/>
        </p:nvSpPr>
        <p:spPr>
          <a:xfrm>
            <a:off x="3538350" y="4172676"/>
            <a:ext cx="852320" cy="453952"/>
          </a:xfrm>
          <a:prstGeom prst="ellipse">
            <a:avLst/>
          </a:prstGeom>
          <a:solidFill>
            <a:srgbClr val="FCB414"/>
          </a:solidFill>
          <a:ln w="381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21DBD307-EAAE-44E9-B0B7-CCF14312AC13}"/>
              </a:ext>
            </a:extLst>
          </p:cNvPr>
          <p:cNvSpPr/>
          <p:nvPr/>
        </p:nvSpPr>
        <p:spPr>
          <a:xfrm>
            <a:off x="1449617" y="3586353"/>
            <a:ext cx="692682" cy="368927"/>
          </a:xfrm>
          <a:prstGeom prst="ellipse">
            <a:avLst/>
          </a:prstGeom>
          <a:solidFill>
            <a:srgbClr val="007A7D"/>
          </a:solidFill>
          <a:ln w="381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6532E210-4D4D-4E2F-B977-513CDF9E1C9C}"/>
              </a:ext>
            </a:extLst>
          </p:cNvPr>
          <p:cNvSpPr/>
          <p:nvPr/>
        </p:nvSpPr>
        <p:spPr>
          <a:xfrm>
            <a:off x="10403314" y="4990368"/>
            <a:ext cx="175088" cy="1247465"/>
          </a:xfrm>
          <a:prstGeom prst="roundRect">
            <a:avLst>
              <a:gd name="adj" fmla="val 50000"/>
            </a:avLst>
          </a:prstGeom>
          <a:solidFill>
            <a:srgbClr val="C2C923">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9" name="Rectangle: Rounded Corners 8">
            <a:extLst>
              <a:ext uri="{FF2B5EF4-FFF2-40B4-BE49-F238E27FC236}">
                <a16:creationId xmlns:a16="http://schemas.microsoft.com/office/drawing/2014/main" id="{CC8F4AFF-BA5C-4043-AEA4-FE6757E2474E}"/>
              </a:ext>
            </a:extLst>
          </p:cNvPr>
          <p:cNvSpPr/>
          <p:nvPr/>
        </p:nvSpPr>
        <p:spPr>
          <a:xfrm>
            <a:off x="8234809" y="4345826"/>
            <a:ext cx="137077" cy="1311954"/>
          </a:xfrm>
          <a:prstGeom prst="roundRect">
            <a:avLst>
              <a:gd name="adj" fmla="val 50000"/>
            </a:avLst>
          </a:prstGeom>
          <a:solidFill>
            <a:srgbClr val="42AFB6">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2C87CFC5-62BE-42B6-B7F8-E59FE3F099A8}"/>
              </a:ext>
            </a:extLst>
          </p:cNvPr>
          <p:cNvSpPr/>
          <p:nvPr/>
        </p:nvSpPr>
        <p:spPr>
          <a:xfrm>
            <a:off x="6094199" y="3684729"/>
            <a:ext cx="110067" cy="1438900"/>
          </a:xfrm>
          <a:prstGeom prst="roundRect">
            <a:avLst>
              <a:gd name="adj" fmla="val 50000"/>
            </a:avLst>
          </a:prstGeom>
          <a:solidFill>
            <a:srgbClr val="CB1B4A">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1" name="Rectangle: Rounded Corners 10">
            <a:extLst>
              <a:ext uri="{FF2B5EF4-FFF2-40B4-BE49-F238E27FC236}">
                <a16:creationId xmlns:a16="http://schemas.microsoft.com/office/drawing/2014/main" id="{906D9288-885D-49B2-8C69-F012F8A2F11B}"/>
              </a:ext>
            </a:extLst>
          </p:cNvPr>
          <p:cNvSpPr/>
          <p:nvPr/>
        </p:nvSpPr>
        <p:spPr>
          <a:xfrm>
            <a:off x="3890045" y="3147345"/>
            <a:ext cx="110067" cy="1272498"/>
          </a:xfrm>
          <a:prstGeom prst="roundRect">
            <a:avLst>
              <a:gd name="adj" fmla="val 50000"/>
            </a:avLst>
          </a:prstGeom>
          <a:solidFill>
            <a:srgbClr val="FCB414">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2" name="Rectangle: Rounded Corners 11">
            <a:extLst>
              <a:ext uri="{FF2B5EF4-FFF2-40B4-BE49-F238E27FC236}">
                <a16:creationId xmlns:a16="http://schemas.microsoft.com/office/drawing/2014/main" id="{A830338E-5AC3-4EA0-9C85-72654A117685}"/>
              </a:ext>
            </a:extLst>
          </p:cNvPr>
          <p:cNvSpPr/>
          <p:nvPr/>
        </p:nvSpPr>
        <p:spPr>
          <a:xfrm>
            <a:off x="1731259" y="2697193"/>
            <a:ext cx="110067" cy="1095012"/>
          </a:xfrm>
          <a:prstGeom prst="roundRect">
            <a:avLst>
              <a:gd name="adj" fmla="val 50000"/>
            </a:avLst>
          </a:prstGeom>
          <a:solidFill>
            <a:srgbClr val="007A7D">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0BE388-89A6-4878-9252-8B8E03707C0D}"/>
              </a:ext>
            </a:extLst>
          </p:cNvPr>
          <p:cNvSpPr/>
          <p:nvPr/>
        </p:nvSpPr>
        <p:spPr>
          <a:xfrm>
            <a:off x="919901" y="1212041"/>
            <a:ext cx="1765991" cy="88983"/>
          </a:xfrm>
          <a:prstGeom prst="rect">
            <a:avLst/>
          </a:prstGeom>
          <a:solidFill>
            <a:srgbClr val="007A7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2A0E935B-2D58-431D-BC89-8994ACD8CFFC}"/>
              </a:ext>
            </a:extLst>
          </p:cNvPr>
          <p:cNvSpPr txBox="1"/>
          <p:nvPr/>
        </p:nvSpPr>
        <p:spPr>
          <a:xfrm>
            <a:off x="834375" y="1375861"/>
            <a:ext cx="1931097" cy="132343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600" b="1" i="0" u="none" strike="noStrike" kern="0" cap="none" spc="0" normalizeH="0" baseline="0" noProof="0" dirty="0">
                <a:ln>
                  <a:noFill/>
                </a:ln>
                <a:solidFill>
                  <a:srgbClr val="282F39"/>
                </a:solidFill>
                <a:effectLst/>
                <a:uLnTx/>
                <a:uFillTx/>
              </a:rPr>
              <a:t>Le scandale d’EAS en Afrique de l'Ouest et </a:t>
            </a:r>
            <a:r>
              <a:rPr kumimoji="0" lang="fr-FR" sz="1600" b="1" i="0" u="none" strike="noStrike" kern="0" cap="none" spc="0" normalizeH="0" baseline="0" noProof="0" dirty="0" err="1">
                <a:ln>
                  <a:noFill/>
                </a:ln>
                <a:solidFill>
                  <a:srgbClr val="282F39"/>
                </a:solidFill>
                <a:effectLst/>
                <a:uLnTx/>
                <a:uFillTx/>
              </a:rPr>
              <a:t>Haiti</a:t>
            </a:r>
            <a:r>
              <a:rPr kumimoji="0" lang="fr-FR" sz="1600" b="1" i="0" u="none" strike="noStrike" kern="0" cap="none" spc="0" normalizeH="0" baseline="0" noProof="0" dirty="0">
                <a:ln>
                  <a:noFill/>
                </a:ln>
                <a:solidFill>
                  <a:srgbClr val="282F39"/>
                </a:solidFill>
                <a:effectLst/>
                <a:uLnTx/>
                <a:uFillTx/>
              </a:rPr>
              <a:t>. Enquêtes du HCR et Save the </a:t>
            </a:r>
            <a:r>
              <a:rPr kumimoji="0" lang="fr-FR" sz="1600" b="1" i="0" u="none" strike="noStrike" kern="0" cap="none" spc="0" normalizeH="0" baseline="0" noProof="0" dirty="0" err="1">
                <a:ln>
                  <a:noFill/>
                </a:ln>
                <a:solidFill>
                  <a:srgbClr val="282F39"/>
                </a:solidFill>
                <a:effectLst/>
                <a:uLnTx/>
                <a:uFillTx/>
              </a:rPr>
              <a:t>Children</a:t>
            </a:r>
            <a:endParaRPr kumimoji="0" lang="fr-FR" sz="1600" b="1" i="0" u="none" strike="noStrike" kern="0" cap="none" spc="0" normalizeH="0" baseline="0" noProof="0" dirty="0">
              <a:ln>
                <a:noFill/>
              </a:ln>
              <a:solidFill>
                <a:srgbClr val="282F39"/>
              </a:solidFill>
              <a:effectLst/>
              <a:uLnTx/>
              <a:uFillTx/>
            </a:endParaRPr>
          </a:p>
        </p:txBody>
      </p:sp>
      <p:sp>
        <p:nvSpPr>
          <p:cNvPr id="15" name="TextBox 14">
            <a:extLst>
              <a:ext uri="{FF2B5EF4-FFF2-40B4-BE49-F238E27FC236}">
                <a16:creationId xmlns:a16="http://schemas.microsoft.com/office/drawing/2014/main" id="{CEE8AE5F-F537-4591-8B99-46E939921CB0}"/>
              </a:ext>
            </a:extLst>
          </p:cNvPr>
          <p:cNvSpPr txBox="1"/>
          <p:nvPr/>
        </p:nvSpPr>
        <p:spPr>
          <a:xfrm>
            <a:off x="834375" y="199222"/>
            <a:ext cx="1851517" cy="1200329"/>
          </a:xfrm>
          <a:prstGeom prst="rect">
            <a:avLst/>
          </a:prstGeom>
          <a:noFill/>
        </p:spPr>
        <p:txBody>
          <a:bodyPr wrap="square" rtlCol="0">
            <a:spAutoFit/>
          </a:bodyPr>
          <a:lstStyle/>
          <a:p>
            <a:pPr algn="ctr">
              <a:defRPr/>
            </a:pPr>
            <a:r>
              <a:rPr lang="en-US" sz="3600" b="1" dirty="0">
                <a:solidFill>
                  <a:srgbClr val="282F39"/>
                </a:solidFill>
                <a:latin typeface="Open Sans" panose="020B0606030504020204" pitchFamily="34" charset="0"/>
              </a:rPr>
              <a:t>2001 2002</a:t>
            </a:r>
            <a:endParaRPr lang="en-GB" sz="36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16" name="Rectangle 15">
            <a:extLst>
              <a:ext uri="{FF2B5EF4-FFF2-40B4-BE49-F238E27FC236}">
                <a16:creationId xmlns:a16="http://schemas.microsoft.com/office/drawing/2014/main" id="{794BDCEA-D95F-488C-AE52-2C5AE63EDAA6}"/>
              </a:ext>
            </a:extLst>
          </p:cNvPr>
          <p:cNvSpPr/>
          <p:nvPr/>
        </p:nvSpPr>
        <p:spPr>
          <a:xfrm>
            <a:off x="919901" y="2675080"/>
            <a:ext cx="1765991" cy="88983"/>
          </a:xfrm>
          <a:prstGeom prst="rect">
            <a:avLst/>
          </a:prstGeom>
          <a:solidFill>
            <a:srgbClr val="007A7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1260B247-B856-469B-947A-648AA3EE1181}"/>
              </a:ext>
            </a:extLst>
          </p:cNvPr>
          <p:cNvSpPr/>
          <p:nvPr/>
        </p:nvSpPr>
        <p:spPr>
          <a:xfrm>
            <a:off x="9610836" y="3516855"/>
            <a:ext cx="1765991" cy="88983"/>
          </a:xfrm>
          <a:prstGeom prst="rect">
            <a:avLst/>
          </a:prstGeom>
          <a:solidFill>
            <a:srgbClr val="C2C92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D664D891-2663-4F84-AEE0-F1D93693FE9A}"/>
              </a:ext>
            </a:extLst>
          </p:cNvPr>
          <p:cNvSpPr txBox="1"/>
          <p:nvPr/>
        </p:nvSpPr>
        <p:spPr>
          <a:xfrm>
            <a:off x="9525310" y="3680675"/>
            <a:ext cx="1931097" cy="784830"/>
          </a:xfrm>
          <a:prstGeom prst="rect">
            <a:avLst/>
          </a:prstGeom>
          <a:noFill/>
        </p:spPr>
        <p:txBody>
          <a:bodyPr wrap="square" rtlCol="0">
            <a:spAutoFit/>
          </a:bodyPr>
          <a:lstStyle/>
          <a:p>
            <a:pPr algn="just">
              <a:defRPr/>
            </a:pPr>
            <a:r>
              <a:rPr lang="en-US" sz="1500" b="1" dirty="0">
                <a:solidFill>
                  <a:srgbClr val="282F39"/>
                </a:solidFill>
                <a:latin typeface="Open Sans" panose="020B0606030504020204" pitchFamily="34" charset="0"/>
              </a:rPr>
              <a:t>Revision des six </a:t>
            </a:r>
            <a:r>
              <a:rPr lang="en-US" sz="1500" b="1" dirty="0" err="1">
                <a:solidFill>
                  <a:srgbClr val="282F39"/>
                </a:solidFill>
                <a:latin typeface="Open Sans" panose="020B0606030504020204" pitchFamily="34" charset="0"/>
              </a:rPr>
              <a:t>normes</a:t>
            </a:r>
            <a:r>
              <a:rPr lang="en-US" sz="1500" b="1" dirty="0">
                <a:solidFill>
                  <a:srgbClr val="282F39"/>
                </a:solidFill>
                <a:latin typeface="Open Sans" panose="020B0606030504020204" pitchFamily="34" charset="0"/>
              </a:rPr>
              <a:t> a respecter par le CPI</a:t>
            </a:r>
            <a:endParaRPr lang="en-GB" sz="15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19" name="TextBox 18">
            <a:extLst>
              <a:ext uri="{FF2B5EF4-FFF2-40B4-BE49-F238E27FC236}">
                <a16:creationId xmlns:a16="http://schemas.microsoft.com/office/drawing/2014/main" id="{CD7A918B-7E54-43FB-9AEC-9BCCB0C0FB7A}"/>
              </a:ext>
            </a:extLst>
          </p:cNvPr>
          <p:cNvSpPr txBox="1"/>
          <p:nvPr/>
        </p:nvSpPr>
        <p:spPr>
          <a:xfrm>
            <a:off x="9525310" y="2578242"/>
            <a:ext cx="1851517" cy="861774"/>
          </a:xfrm>
          <a:prstGeom prst="rect">
            <a:avLst/>
          </a:prstGeom>
          <a:noFill/>
        </p:spPr>
        <p:txBody>
          <a:bodyPr wrap="square" rtlCol="0">
            <a:spAutoFit/>
          </a:bodyPr>
          <a:lstStyle/>
          <a:p>
            <a:pPr algn="ctr">
              <a:defRPr/>
            </a:pPr>
            <a:r>
              <a:rPr lang="en-US" sz="5000" b="1" dirty="0">
                <a:solidFill>
                  <a:srgbClr val="282F39"/>
                </a:solidFill>
                <a:latin typeface="Open Sans" panose="020B0606030504020204" pitchFamily="34" charset="0"/>
              </a:rPr>
              <a:t>2019</a:t>
            </a:r>
            <a:endParaRPr lang="en-GB" sz="50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20" name="Rectangle 19">
            <a:extLst>
              <a:ext uri="{FF2B5EF4-FFF2-40B4-BE49-F238E27FC236}">
                <a16:creationId xmlns:a16="http://schemas.microsoft.com/office/drawing/2014/main" id="{2BE4F2A8-3048-4CC1-9762-8830F32D93BA}"/>
              </a:ext>
            </a:extLst>
          </p:cNvPr>
          <p:cNvSpPr/>
          <p:nvPr/>
        </p:nvSpPr>
        <p:spPr>
          <a:xfrm>
            <a:off x="9610836" y="4979894"/>
            <a:ext cx="1765991" cy="88983"/>
          </a:xfrm>
          <a:prstGeom prst="rect">
            <a:avLst/>
          </a:prstGeom>
          <a:solidFill>
            <a:srgbClr val="C2C92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BC21F68E-C790-4A84-B7C7-805C843C83F3}"/>
              </a:ext>
            </a:extLst>
          </p:cNvPr>
          <p:cNvSpPr/>
          <p:nvPr/>
        </p:nvSpPr>
        <p:spPr>
          <a:xfrm>
            <a:off x="7410672" y="2847630"/>
            <a:ext cx="1765991" cy="88983"/>
          </a:xfrm>
          <a:prstGeom prst="rect">
            <a:avLst/>
          </a:prstGeom>
          <a:solidFill>
            <a:srgbClr val="42AFB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DB64ED03-2CAD-42BB-A417-31A4A761A012}"/>
              </a:ext>
            </a:extLst>
          </p:cNvPr>
          <p:cNvSpPr txBox="1"/>
          <p:nvPr/>
        </p:nvSpPr>
        <p:spPr>
          <a:xfrm>
            <a:off x="7325146" y="3011450"/>
            <a:ext cx="1931097" cy="107721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600" b="1" i="0" u="none" strike="noStrike" kern="0" cap="none" spc="0" normalizeH="0" baseline="0" noProof="0" dirty="0">
                <a:ln>
                  <a:noFill/>
                </a:ln>
                <a:solidFill>
                  <a:srgbClr val="282F39"/>
                </a:solidFill>
                <a:effectLst/>
                <a:uLnTx/>
                <a:uFillTx/>
              </a:rPr>
              <a:t>L'ONU a déclaré une politique de tolérance zéro a l’EAS</a:t>
            </a:r>
          </a:p>
        </p:txBody>
      </p:sp>
      <p:sp>
        <p:nvSpPr>
          <p:cNvPr id="23" name="TextBox 22">
            <a:extLst>
              <a:ext uri="{FF2B5EF4-FFF2-40B4-BE49-F238E27FC236}">
                <a16:creationId xmlns:a16="http://schemas.microsoft.com/office/drawing/2014/main" id="{E7E25B93-D50D-4937-877A-F9988065A508}"/>
              </a:ext>
            </a:extLst>
          </p:cNvPr>
          <p:cNvSpPr txBox="1"/>
          <p:nvPr/>
        </p:nvSpPr>
        <p:spPr>
          <a:xfrm>
            <a:off x="7325146" y="1909017"/>
            <a:ext cx="1851517" cy="861774"/>
          </a:xfrm>
          <a:prstGeom prst="rect">
            <a:avLst/>
          </a:prstGeom>
          <a:noFill/>
        </p:spPr>
        <p:txBody>
          <a:bodyPr wrap="square" rtlCol="0">
            <a:spAutoFit/>
          </a:bodyPr>
          <a:lstStyle/>
          <a:p>
            <a:pPr algn="ctr">
              <a:defRPr/>
            </a:pPr>
            <a:r>
              <a:rPr lang="en-US" sz="5000" b="1" dirty="0">
                <a:solidFill>
                  <a:srgbClr val="282F39"/>
                </a:solidFill>
                <a:latin typeface="Open Sans" panose="020B0606030504020204" pitchFamily="34" charset="0"/>
              </a:rPr>
              <a:t>2005</a:t>
            </a:r>
            <a:endParaRPr lang="en-GB" sz="50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24" name="Rectangle 23">
            <a:extLst>
              <a:ext uri="{FF2B5EF4-FFF2-40B4-BE49-F238E27FC236}">
                <a16:creationId xmlns:a16="http://schemas.microsoft.com/office/drawing/2014/main" id="{2966A0DD-FE45-4938-ACA8-A9B044C49F00}"/>
              </a:ext>
            </a:extLst>
          </p:cNvPr>
          <p:cNvSpPr/>
          <p:nvPr/>
        </p:nvSpPr>
        <p:spPr>
          <a:xfrm>
            <a:off x="7410672" y="4310669"/>
            <a:ext cx="1765991" cy="88983"/>
          </a:xfrm>
          <a:prstGeom prst="rect">
            <a:avLst/>
          </a:prstGeom>
          <a:solidFill>
            <a:srgbClr val="42AFB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25" name="Rectangle 24">
            <a:extLst>
              <a:ext uri="{FF2B5EF4-FFF2-40B4-BE49-F238E27FC236}">
                <a16:creationId xmlns:a16="http://schemas.microsoft.com/office/drawing/2014/main" id="{B8C0C39D-ED2A-49DC-8CF2-DB7990F77784}"/>
              </a:ext>
            </a:extLst>
          </p:cNvPr>
          <p:cNvSpPr/>
          <p:nvPr/>
        </p:nvSpPr>
        <p:spPr>
          <a:xfrm>
            <a:off x="5258493" y="2218795"/>
            <a:ext cx="1765991" cy="88983"/>
          </a:xfrm>
          <a:prstGeom prst="rect">
            <a:avLst/>
          </a:prstGeom>
          <a:solidFill>
            <a:srgbClr val="CB1B4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1257808B-6D3D-4D48-9DA4-039533D493CE}"/>
              </a:ext>
            </a:extLst>
          </p:cNvPr>
          <p:cNvSpPr txBox="1"/>
          <p:nvPr/>
        </p:nvSpPr>
        <p:spPr>
          <a:xfrm>
            <a:off x="5172967" y="2382615"/>
            <a:ext cx="1931097" cy="83099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600" b="1" i="0" u="none" strike="noStrike" kern="0" cap="none" spc="0" normalizeH="0" baseline="0" noProof="0" dirty="0">
                <a:ln>
                  <a:noFill/>
                </a:ln>
                <a:solidFill>
                  <a:srgbClr val="282F39"/>
                </a:solidFill>
                <a:effectLst/>
                <a:uLnTx/>
                <a:uFillTx/>
              </a:rPr>
              <a:t>Circulaire du SG sur la protection contre l’EAS</a:t>
            </a:r>
          </a:p>
        </p:txBody>
      </p:sp>
      <p:sp>
        <p:nvSpPr>
          <p:cNvPr id="27" name="TextBox 26">
            <a:extLst>
              <a:ext uri="{FF2B5EF4-FFF2-40B4-BE49-F238E27FC236}">
                <a16:creationId xmlns:a16="http://schemas.microsoft.com/office/drawing/2014/main" id="{7CBA8910-FF6D-407B-BC35-628E0A85CD11}"/>
              </a:ext>
            </a:extLst>
          </p:cNvPr>
          <p:cNvSpPr txBox="1"/>
          <p:nvPr/>
        </p:nvSpPr>
        <p:spPr>
          <a:xfrm>
            <a:off x="5172967" y="885597"/>
            <a:ext cx="1851517" cy="1323439"/>
          </a:xfrm>
          <a:prstGeom prst="rect">
            <a:avLst/>
          </a:prstGeom>
          <a:noFill/>
        </p:spPr>
        <p:txBody>
          <a:bodyPr wrap="square" rtlCol="0">
            <a:spAutoFit/>
          </a:bodyPr>
          <a:lstStyle/>
          <a:p>
            <a:pPr algn="ctr">
              <a:defRPr/>
            </a:pPr>
            <a:r>
              <a:rPr lang="en-US" sz="4000" b="1" dirty="0">
                <a:solidFill>
                  <a:srgbClr val="282F39"/>
                </a:solidFill>
                <a:latin typeface="Open Sans" panose="020B0606030504020204" pitchFamily="34" charset="0"/>
              </a:rPr>
              <a:t>Oct 2003</a:t>
            </a:r>
            <a:endParaRPr lang="en-GB" sz="40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28" name="Rectangle 27">
            <a:extLst>
              <a:ext uri="{FF2B5EF4-FFF2-40B4-BE49-F238E27FC236}">
                <a16:creationId xmlns:a16="http://schemas.microsoft.com/office/drawing/2014/main" id="{4A5BCAE5-54EC-40E1-ACFB-975F5B417257}"/>
              </a:ext>
            </a:extLst>
          </p:cNvPr>
          <p:cNvSpPr/>
          <p:nvPr/>
        </p:nvSpPr>
        <p:spPr>
          <a:xfrm>
            <a:off x="5258493" y="3681834"/>
            <a:ext cx="1765991" cy="88983"/>
          </a:xfrm>
          <a:prstGeom prst="rect">
            <a:avLst/>
          </a:prstGeom>
          <a:solidFill>
            <a:srgbClr val="CB1B4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29" name="Rectangle 28">
            <a:extLst>
              <a:ext uri="{FF2B5EF4-FFF2-40B4-BE49-F238E27FC236}">
                <a16:creationId xmlns:a16="http://schemas.microsoft.com/office/drawing/2014/main" id="{9212137C-C2EE-4901-A1CC-103317746430}"/>
              </a:ext>
            </a:extLst>
          </p:cNvPr>
          <p:cNvSpPr/>
          <p:nvPr/>
        </p:nvSpPr>
        <p:spPr>
          <a:xfrm>
            <a:off x="3058227" y="1595818"/>
            <a:ext cx="1765991" cy="88983"/>
          </a:xfrm>
          <a:prstGeom prst="rect">
            <a:avLst/>
          </a:prstGeom>
          <a:solidFill>
            <a:srgbClr val="FCB41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0E0A4A58-398A-4A61-83EF-A52109E8D7F0}"/>
              </a:ext>
            </a:extLst>
          </p:cNvPr>
          <p:cNvSpPr txBox="1"/>
          <p:nvPr/>
        </p:nvSpPr>
        <p:spPr>
          <a:xfrm>
            <a:off x="2906975" y="1651486"/>
            <a:ext cx="2044910" cy="156966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600" b="1" i="0" u="none" strike="noStrike" kern="0" cap="none" spc="0" normalizeH="0" baseline="0" noProof="0" dirty="0">
                <a:ln>
                  <a:noFill/>
                </a:ln>
                <a:solidFill>
                  <a:srgbClr val="282F39"/>
                </a:solidFill>
                <a:effectLst/>
                <a:uLnTx/>
                <a:uFillTx/>
              </a:rPr>
              <a:t>Création du groupe de travail du CPI sur la protection contre l’ Exploitation et abus sexuels dans les crises humanitaires</a:t>
            </a:r>
          </a:p>
        </p:txBody>
      </p:sp>
      <p:sp>
        <p:nvSpPr>
          <p:cNvPr id="31" name="TextBox 30">
            <a:extLst>
              <a:ext uri="{FF2B5EF4-FFF2-40B4-BE49-F238E27FC236}">
                <a16:creationId xmlns:a16="http://schemas.microsoft.com/office/drawing/2014/main" id="{F5027DE7-2483-43D2-8396-389F6DA3175F}"/>
              </a:ext>
            </a:extLst>
          </p:cNvPr>
          <p:cNvSpPr txBox="1"/>
          <p:nvPr/>
        </p:nvSpPr>
        <p:spPr>
          <a:xfrm>
            <a:off x="2972701" y="281968"/>
            <a:ext cx="1851517" cy="1323439"/>
          </a:xfrm>
          <a:prstGeom prst="rect">
            <a:avLst/>
          </a:prstGeom>
          <a:noFill/>
        </p:spPr>
        <p:txBody>
          <a:bodyPr wrap="square" rtlCol="0">
            <a:spAutoFit/>
          </a:bodyPr>
          <a:lstStyle/>
          <a:p>
            <a:pPr algn="ctr">
              <a:defRPr/>
            </a:pPr>
            <a:r>
              <a:rPr lang="en-US" sz="4000" b="1" dirty="0">
                <a:solidFill>
                  <a:srgbClr val="282F39"/>
                </a:solidFill>
                <a:latin typeface="Open Sans" panose="020B0606030504020204" pitchFamily="34" charset="0"/>
              </a:rPr>
              <a:t>Mar 2002</a:t>
            </a:r>
            <a:endParaRPr lang="en-GB" sz="40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32" name="Rectangle 31">
            <a:extLst>
              <a:ext uri="{FF2B5EF4-FFF2-40B4-BE49-F238E27FC236}">
                <a16:creationId xmlns:a16="http://schemas.microsoft.com/office/drawing/2014/main" id="{AF5D7B64-745C-4019-B87B-98688BA5B54D}"/>
              </a:ext>
            </a:extLst>
          </p:cNvPr>
          <p:cNvSpPr/>
          <p:nvPr/>
        </p:nvSpPr>
        <p:spPr>
          <a:xfrm>
            <a:off x="3058227" y="3147345"/>
            <a:ext cx="1765991" cy="88983"/>
          </a:xfrm>
          <a:prstGeom prst="rect">
            <a:avLst/>
          </a:prstGeom>
          <a:solidFill>
            <a:srgbClr val="FCB41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33" name="TextBox 32">
            <a:extLst>
              <a:ext uri="{FF2B5EF4-FFF2-40B4-BE49-F238E27FC236}">
                <a16:creationId xmlns:a16="http://schemas.microsoft.com/office/drawing/2014/main" id="{3E91A594-15D0-424E-B834-2FD6D192BFB3}"/>
              </a:ext>
            </a:extLst>
          </p:cNvPr>
          <p:cNvSpPr txBox="1"/>
          <p:nvPr/>
        </p:nvSpPr>
        <p:spPr>
          <a:xfrm>
            <a:off x="8123804" y="206852"/>
            <a:ext cx="2803012" cy="861774"/>
          </a:xfrm>
          <a:prstGeom prst="rect">
            <a:avLst/>
          </a:prstGeom>
          <a:noFill/>
        </p:spPr>
        <p:txBody>
          <a:bodyPr wrap="square" rtlCol="0">
            <a:spAutoFit/>
          </a:bodyPr>
          <a:lstStyle/>
          <a:p>
            <a:pPr>
              <a:defRPr/>
            </a:pPr>
            <a:r>
              <a:rPr lang="fr-FR" sz="5000" b="1" dirty="0">
                <a:solidFill>
                  <a:srgbClr val="282F39"/>
                </a:solidFill>
                <a:latin typeface="Noto Sans" panose="020B0502040504020204" pitchFamily="34"/>
                <a:ea typeface="Noto Sans" panose="020B0502040504020204" pitchFamily="34"/>
                <a:cs typeface="Noto Sans" panose="020B0502040504020204" pitchFamily="34"/>
              </a:rPr>
              <a:t>C</a:t>
            </a: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ontexte</a:t>
            </a:r>
            <a:endParaRPr lang="en-GB" sz="50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34" name="Oval 33">
            <a:extLst>
              <a:ext uri="{FF2B5EF4-FFF2-40B4-BE49-F238E27FC236}">
                <a16:creationId xmlns:a16="http://schemas.microsoft.com/office/drawing/2014/main" id="{C583CB14-2C43-4036-B199-3050454DFB3F}"/>
              </a:ext>
            </a:extLst>
          </p:cNvPr>
          <p:cNvSpPr/>
          <p:nvPr/>
        </p:nvSpPr>
        <p:spPr>
          <a:xfrm>
            <a:off x="3538350" y="4123514"/>
            <a:ext cx="852320" cy="453952"/>
          </a:xfrm>
          <a:prstGeom prst="ellipse">
            <a:avLst/>
          </a:prstGeom>
          <a:solidFill>
            <a:srgbClr val="FCB414"/>
          </a:solidFill>
          <a:ln w="381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35" name="Rectangle: Rounded Corners 34">
            <a:extLst>
              <a:ext uri="{FF2B5EF4-FFF2-40B4-BE49-F238E27FC236}">
                <a16:creationId xmlns:a16="http://schemas.microsoft.com/office/drawing/2014/main" id="{3F06898F-9EE9-42CC-B100-ED2D31412DF6}"/>
              </a:ext>
            </a:extLst>
          </p:cNvPr>
          <p:cNvSpPr/>
          <p:nvPr/>
        </p:nvSpPr>
        <p:spPr>
          <a:xfrm>
            <a:off x="3890045" y="3098183"/>
            <a:ext cx="110067" cy="1272498"/>
          </a:xfrm>
          <a:prstGeom prst="roundRect">
            <a:avLst>
              <a:gd name="adj" fmla="val 50000"/>
            </a:avLst>
          </a:prstGeom>
          <a:solidFill>
            <a:srgbClr val="FCB414">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85B24496-C735-49E4-8FF9-DF6A9AC30F2B}"/>
              </a:ext>
            </a:extLst>
          </p:cNvPr>
          <p:cNvSpPr/>
          <p:nvPr/>
        </p:nvSpPr>
        <p:spPr>
          <a:xfrm>
            <a:off x="3058227" y="1546656"/>
            <a:ext cx="1765991" cy="88983"/>
          </a:xfrm>
          <a:prstGeom prst="rect">
            <a:avLst/>
          </a:prstGeom>
          <a:solidFill>
            <a:srgbClr val="FCB41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37" name="TextBox 36">
            <a:extLst>
              <a:ext uri="{FF2B5EF4-FFF2-40B4-BE49-F238E27FC236}">
                <a16:creationId xmlns:a16="http://schemas.microsoft.com/office/drawing/2014/main" id="{5470D65B-A0E3-4E34-A3F7-EDE028A8AA62}"/>
              </a:ext>
            </a:extLst>
          </p:cNvPr>
          <p:cNvSpPr txBox="1"/>
          <p:nvPr/>
        </p:nvSpPr>
        <p:spPr>
          <a:xfrm>
            <a:off x="2972701" y="232806"/>
            <a:ext cx="1851517" cy="1323439"/>
          </a:xfrm>
          <a:prstGeom prst="rect">
            <a:avLst/>
          </a:prstGeom>
          <a:noFill/>
        </p:spPr>
        <p:txBody>
          <a:bodyPr wrap="square" rtlCol="0">
            <a:spAutoFit/>
          </a:bodyPr>
          <a:lstStyle/>
          <a:p>
            <a:pPr algn="ctr">
              <a:defRPr/>
            </a:pPr>
            <a:r>
              <a:rPr lang="en-US" sz="4000" dirty="0">
                <a:solidFill>
                  <a:srgbClr val="282F39"/>
                </a:solidFill>
                <a:latin typeface="Open Sans" panose="020B0606030504020204" pitchFamily="34" charset="0"/>
              </a:rPr>
              <a:t>Mar 2002</a:t>
            </a:r>
            <a:endParaRPr lang="en-GB" sz="4000"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38" name="Rectangle 37">
            <a:extLst>
              <a:ext uri="{FF2B5EF4-FFF2-40B4-BE49-F238E27FC236}">
                <a16:creationId xmlns:a16="http://schemas.microsoft.com/office/drawing/2014/main" id="{BDA5B719-49A2-4CF0-BE07-44B22C797AD9}"/>
              </a:ext>
            </a:extLst>
          </p:cNvPr>
          <p:cNvSpPr/>
          <p:nvPr/>
        </p:nvSpPr>
        <p:spPr>
          <a:xfrm>
            <a:off x="3058227" y="3098183"/>
            <a:ext cx="1765991" cy="88983"/>
          </a:xfrm>
          <a:prstGeom prst="rect">
            <a:avLst/>
          </a:prstGeom>
          <a:solidFill>
            <a:srgbClr val="FCB41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pic>
        <p:nvPicPr>
          <p:cNvPr id="39" name="Picture 38">
            <a:extLst>
              <a:ext uri="{FF2B5EF4-FFF2-40B4-BE49-F238E27FC236}">
                <a16:creationId xmlns:a16="http://schemas.microsoft.com/office/drawing/2014/main" id="{7119A006-302A-4C68-A44F-278AC094A94C}"/>
              </a:ext>
            </a:extLst>
          </p:cNvPr>
          <p:cNvPicPr>
            <a:picLocks noChangeAspect="1"/>
          </p:cNvPicPr>
          <p:nvPr/>
        </p:nvPicPr>
        <p:blipFill>
          <a:blip r:embed="rId2"/>
          <a:stretch>
            <a:fillRect/>
          </a:stretch>
        </p:blipFill>
        <p:spPr>
          <a:xfrm>
            <a:off x="0" y="5583205"/>
            <a:ext cx="2292295" cy="1036410"/>
          </a:xfrm>
          <a:prstGeom prst="rect">
            <a:avLst/>
          </a:prstGeom>
        </p:spPr>
      </p:pic>
      <p:pic>
        <p:nvPicPr>
          <p:cNvPr id="40" name="Picture 39">
            <a:extLst>
              <a:ext uri="{FF2B5EF4-FFF2-40B4-BE49-F238E27FC236}">
                <a16:creationId xmlns:a16="http://schemas.microsoft.com/office/drawing/2014/main" id="{50802EB4-7AE5-4FA2-98C0-5AC1E5CC55B4}"/>
              </a:ext>
            </a:extLst>
          </p:cNvPr>
          <p:cNvPicPr>
            <a:picLocks noChangeAspect="1"/>
          </p:cNvPicPr>
          <p:nvPr/>
        </p:nvPicPr>
        <p:blipFill>
          <a:blip r:embed="rId3"/>
          <a:stretch>
            <a:fillRect/>
          </a:stretch>
        </p:blipFill>
        <p:spPr>
          <a:xfrm>
            <a:off x="2446299" y="5248210"/>
            <a:ext cx="3743268" cy="1627773"/>
          </a:xfrm>
          <a:prstGeom prst="rect">
            <a:avLst/>
          </a:prstGeom>
        </p:spPr>
      </p:pic>
    </p:spTree>
    <p:extLst>
      <p:ext uri="{BB962C8B-B14F-4D97-AF65-F5344CB8AC3E}">
        <p14:creationId xmlns:p14="http://schemas.microsoft.com/office/powerpoint/2010/main" val="1175416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anim calcmode="lin" valueType="num">
                                      <p:cBhvr>
                                        <p:cTn id="13" dur="1000" fill="hold"/>
                                        <p:tgtEl>
                                          <p:spTgt spid="12"/>
                                        </p:tgtEl>
                                        <p:attrNameLst>
                                          <p:attrName>ppt_x</p:attrName>
                                        </p:attrNameLst>
                                      </p:cBhvr>
                                      <p:tavLst>
                                        <p:tav tm="0">
                                          <p:val>
                                            <p:strVal val="#ppt_x"/>
                                          </p:val>
                                        </p:tav>
                                        <p:tav tm="100000">
                                          <p:val>
                                            <p:strVal val="#ppt_x"/>
                                          </p:val>
                                        </p:tav>
                                      </p:tavLst>
                                    </p:anim>
                                    <p:anim calcmode="lin" valueType="num">
                                      <p:cBhvr>
                                        <p:cTn id="14" dur="1000" fill="hold"/>
                                        <p:tgtEl>
                                          <p:spTgt spid="12"/>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1000"/>
                                        <p:tgtEl>
                                          <p:spTgt spid="13"/>
                                        </p:tgtEl>
                                      </p:cBhvr>
                                    </p:animEffect>
                                    <p:anim calcmode="lin" valueType="num">
                                      <p:cBhvr>
                                        <p:cTn id="18" dur="1000" fill="hold"/>
                                        <p:tgtEl>
                                          <p:spTgt spid="13"/>
                                        </p:tgtEl>
                                        <p:attrNameLst>
                                          <p:attrName>ppt_x</p:attrName>
                                        </p:attrNameLst>
                                      </p:cBhvr>
                                      <p:tavLst>
                                        <p:tav tm="0">
                                          <p:val>
                                            <p:strVal val="#ppt_x"/>
                                          </p:val>
                                        </p:tav>
                                        <p:tav tm="100000">
                                          <p:val>
                                            <p:strVal val="#ppt_x"/>
                                          </p:val>
                                        </p:tav>
                                      </p:tavLst>
                                    </p:anim>
                                    <p:anim calcmode="lin" valueType="num">
                                      <p:cBhvr>
                                        <p:cTn id="19" dur="1000" fill="hold"/>
                                        <p:tgtEl>
                                          <p:spTgt spid="13"/>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anim calcmode="lin" valueType="num">
                                      <p:cBhvr>
                                        <p:cTn id="23" dur="1000" fill="hold"/>
                                        <p:tgtEl>
                                          <p:spTgt spid="14"/>
                                        </p:tgtEl>
                                        <p:attrNameLst>
                                          <p:attrName>ppt_x</p:attrName>
                                        </p:attrNameLst>
                                      </p:cBhvr>
                                      <p:tavLst>
                                        <p:tav tm="0">
                                          <p:val>
                                            <p:strVal val="#ppt_x"/>
                                          </p:val>
                                        </p:tav>
                                        <p:tav tm="100000">
                                          <p:val>
                                            <p:strVal val="#ppt_x"/>
                                          </p:val>
                                        </p:tav>
                                      </p:tavLst>
                                    </p:anim>
                                    <p:anim calcmode="lin" valueType="num">
                                      <p:cBhvr>
                                        <p:cTn id="24" dur="1000" fill="hold"/>
                                        <p:tgtEl>
                                          <p:spTgt spid="14"/>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1000"/>
                                        <p:tgtEl>
                                          <p:spTgt spid="15"/>
                                        </p:tgtEl>
                                      </p:cBhvr>
                                    </p:animEffect>
                                    <p:anim calcmode="lin" valueType="num">
                                      <p:cBhvr>
                                        <p:cTn id="28" dur="1000" fill="hold"/>
                                        <p:tgtEl>
                                          <p:spTgt spid="15"/>
                                        </p:tgtEl>
                                        <p:attrNameLst>
                                          <p:attrName>ppt_x</p:attrName>
                                        </p:attrNameLst>
                                      </p:cBhvr>
                                      <p:tavLst>
                                        <p:tav tm="0">
                                          <p:val>
                                            <p:strVal val="#ppt_x"/>
                                          </p:val>
                                        </p:tav>
                                        <p:tav tm="100000">
                                          <p:val>
                                            <p:strVal val="#ppt_x"/>
                                          </p:val>
                                        </p:tav>
                                      </p:tavLst>
                                    </p:anim>
                                    <p:anim calcmode="lin" valueType="num">
                                      <p:cBhvr>
                                        <p:cTn id="29" dur="1000" fill="hold"/>
                                        <p:tgtEl>
                                          <p:spTgt spid="15"/>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1000"/>
                                        <p:tgtEl>
                                          <p:spTgt spid="16"/>
                                        </p:tgtEl>
                                      </p:cBhvr>
                                    </p:animEffect>
                                    <p:anim calcmode="lin" valueType="num">
                                      <p:cBhvr>
                                        <p:cTn id="33" dur="1000" fill="hold"/>
                                        <p:tgtEl>
                                          <p:spTgt spid="16"/>
                                        </p:tgtEl>
                                        <p:attrNameLst>
                                          <p:attrName>ppt_x</p:attrName>
                                        </p:attrNameLst>
                                      </p:cBhvr>
                                      <p:tavLst>
                                        <p:tav tm="0">
                                          <p:val>
                                            <p:strVal val="#ppt_x"/>
                                          </p:val>
                                        </p:tav>
                                        <p:tav tm="100000">
                                          <p:val>
                                            <p:strVal val="#ppt_x"/>
                                          </p:val>
                                        </p:tav>
                                      </p:tavLst>
                                    </p:anim>
                                    <p:anim calcmode="lin" valueType="num">
                                      <p:cBhvr>
                                        <p:cTn id="3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34"/>
                                        </p:tgtEl>
                                        <p:attrNameLst>
                                          <p:attrName>style.visibility</p:attrName>
                                        </p:attrNameLst>
                                      </p:cBhvr>
                                      <p:to>
                                        <p:strVal val="visible"/>
                                      </p:to>
                                    </p:set>
                                    <p:animEffect transition="in" filter="fade">
                                      <p:cBhvr>
                                        <p:cTn id="39" dur="1000"/>
                                        <p:tgtEl>
                                          <p:spTgt spid="34"/>
                                        </p:tgtEl>
                                      </p:cBhvr>
                                    </p:animEffect>
                                    <p:anim calcmode="lin" valueType="num">
                                      <p:cBhvr>
                                        <p:cTn id="40" dur="1000" fill="hold"/>
                                        <p:tgtEl>
                                          <p:spTgt spid="34"/>
                                        </p:tgtEl>
                                        <p:attrNameLst>
                                          <p:attrName>ppt_x</p:attrName>
                                        </p:attrNameLst>
                                      </p:cBhvr>
                                      <p:tavLst>
                                        <p:tav tm="0">
                                          <p:val>
                                            <p:strVal val="#ppt_x"/>
                                          </p:val>
                                        </p:tav>
                                        <p:tav tm="100000">
                                          <p:val>
                                            <p:strVal val="#ppt_x"/>
                                          </p:val>
                                        </p:tav>
                                      </p:tavLst>
                                    </p:anim>
                                    <p:anim calcmode="lin" valueType="num">
                                      <p:cBhvr>
                                        <p:cTn id="41" dur="1000" fill="hold"/>
                                        <p:tgtEl>
                                          <p:spTgt spid="34"/>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fade">
                                      <p:cBhvr>
                                        <p:cTn id="44" dur="1000"/>
                                        <p:tgtEl>
                                          <p:spTgt spid="35"/>
                                        </p:tgtEl>
                                      </p:cBhvr>
                                    </p:animEffect>
                                    <p:anim calcmode="lin" valueType="num">
                                      <p:cBhvr>
                                        <p:cTn id="45" dur="1000" fill="hold"/>
                                        <p:tgtEl>
                                          <p:spTgt spid="35"/>
                                        </p:tgtEl>
                                        <p:attrNameLst>
                                          <p:attrName>ppt_x</p:attrName>
                                        </p:attrNameLst>
                                      </p:cBhvr>
                                      <p:tavLst>
                                        <p:tav tm="0">
                                          <p:val>
                                            <p:strVal val="#ppt_x"/>
                                          </p:val>
                                        </p:tav>
                                        <p:tav tm="100000">
                                          <p:val>
                                            <p:strVal val="#ppt_x"/>
                                          </p:val>
                                        </p:tav>
                                      </p:tavLst>
                                    </p:anim>
                                    <p:anim calcmode="lin" valueType="num">
                                      <p:cBhvr>
                                        <p:cTn id="46" dur="1000" fill="hold"/>
                                        <p:tgtEl>
                                          <p:spTgt spid="35"/>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fade">
                                      <p:cBhvr>
                                        <p:cTn id="49" dur="1000"/>
                                        <p:tgtEl>
                                          <p:spTgt spid="36"/>
                                        </p:tgtEl>
                                      </p:cBhvr>
                                    </p:animEffect>
                                    <p:anim calcmode="lin" valueType="num">
                                      <p:cBhvr>
                                        <p:cTn id="50" dur="1000" fill="hold"/>
                                        <p:tgtEl>
                                          <p:spTgt spid="36"/>
                                        </p:tgtEl>
                                        <p:attrNameLst>
                                          <p:attrName>ppt_x</p:attrName>
                                        </p:attrNameLst>
                                      </p:cBhvr>
                                      <p:tavLst>
                                        <p:tav tm="0">
                                          <p:val>
                                            <p:strVal val="#ppt_x"/>
                                          </p:val>
                                        </p:tav>
                                        <p:tav tm="100000">
                                          <p:val>
                                            <p:strVal val="#ppt_x"/>
                                          </p:val>
                                        </p:tav>
                                      </p:tavLst>
                                    </p:anim>
                                    <p:anim calcmode="lin" valueType="num">
                                      <p:cBhvr>
                                        <p:cTn id="51" dur="1000" fill="hold"/>
                                        <p:tgtEl>
                                          <p:spTgt spid="36"/>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fade">
                                      <p:cBhvr>
                                        <p:cTn id="54" dur="1000"/>
                                        <p:tgtEl>
                                          <p:spTgt spid="37"/>
                                        </p:tgtEl>
                                      </p:cBhvr>
                                    </p:animEffect>
                                    <p:anim calcmode="lin" valueType="num">
                                      <p:cBhvr>
                                        <p:cTn id="55" dur="1000" fill="hold"/>
                                        <p:tgtEl>
                                          <p:spTgt spid="37"/>
                                        </p:tgtEl>
                                        <p:attrNameLst>
                                          <p:attrName>ppt_x</p:attrName>
                                        </p:attrNameLst>
                                      </p:cBhvr>
                                      <p:tavLst>
                                        <p:tav tm="0">
                                          <p:val>
                                            <p:strVal val="#ppt_x"/>
                                          </p:val>
                                        </p:tav>
                                        <p:tav tm="100000">
                                          <p:val>
                                            <p:strVal val="#ppt_x"/>
                                          </p:val>
                                        </p:tav>
                                      </p:tavLst>
                                    </p:anim>
                                    <p:anim calcmode="lin" valueType="num">
                                      <p:cBhvr>
                                        <p:cTn id="56" dur="1000" fill="hold"/>
                                        <p:tgtEl>
                                          <p:spTgt spid="37"/>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0"/>
                                  </p:stCondLst>
                                  <p:childTnLst>
                                    <p:set>
                                      <p:cBhvr>
                                        <p:cTn id="58" dur="1" fill="hold">
                                          <p:stCondLst>
                                            <p:cond delay="0"/>
                                          </p:stCondLst>
                                        </p:cTn>
                                        <p:tgtEl>
                                          <p:spTgt spid="38"/>
                                        </p:tgtEl>
                                        <p:attrNameLst>
                                          <p:attrName>style.visibility</p:attrName>
                                        </p:attrNameLst>
                                      </p:cBhvr>
                                      <p:to>
                                        <p:strVal val="visible"/>
                                      </p:to>
                                    </p:set>
                                    <p:animEffect transition="in" filter="fade">
                                      <p:cBhvr>
                                        <p:cTn id="59" dur="1000"/>
                                        <p:tgtEl>
                                          <p:spTgt spid="38"/>
                                        </p:tgtEl>
                                      </p:cBhvr>
                                    </p:animEffect>
                                    <p:anim calcmode="lin" valueType="num">
                                      <p:cBhvr>
                                        <p:cTn id="60" dur="1000" fill="hold"/>
                                        <p:tgtEl>
                                          <p:spTgt spid="38"/>
                                        </p:tgtEl>
                                        <p:attrNameLst>
                                          <p:attrName>ppt_x</p:attrName>
                                        </p:attrNameLst>
                                      </p:cBhvr>
                                      <p:tavLst>
                                        <p:tav tm="0">
                                          <p:val>
                                            <p:strVal val="#ppt_x"/>
                                          </p:val>
                                        </p:tav>
                                        <p:tav tm="100000">
                                          <p:val>
                                            <p:strVal val="#ppt_x"/>
                                          </p:val>
                                        </p:tav>
                                      </p:tavLst>
                                    </p:anim>
                                    <p:anim calcmode="lin" valueType="num">
                                      <p:cBhvr>
                                        <p:cTn id="61" dur="1000" fill="hold"/>
                                        <p:tgtEl>
                                          <p:spTgt spid="38"/>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0"/>
                                  </p:stCondLst>
                                  <p:childTnLst>
                                    <p:set>
                                      <p:cBhvr>
                                        <p:cTn id="63" dur="1" fill="hold">
                                          <p:stCondLst>
                                            <p:cond delay="0"/>
                                          </p:stCondLst>
                                        </p:cTn>
                                        <p:tgtEl>
                                          <p:spTgt spid="6"/>
                                        </p:tgtEl>
                                        <p:attrNameLst>
                                          <p:attrName>style.visibility</p:attrName>
                                        </p:attrNameLst>
                                      </p:cBhvr>
                                      <p:to>
                                        <p:strVal val="visible"/>
                                      </p:to>
                                    </p:set>
                                    <p:animEffect transition="in" filter="fade">
                                      <p:cBhvr>
                                        <p:cTn id="64" dur="1000"/>
                                        <p:tgtEl>
                                          <p:spTgt spid="6"/>
                                        </p:tgtEl>
                                      </p:cBhvr>
                                    </p:animEffect>
                                    <p:anim calcmode="lin" valueType="num">
                                      <p:cBhvr>
                                        <p:cTn id="65" dur="1000" fill="hold"/>
                                        <p:tgtEl>
                                          <p:spTgt spid="6"/>
                                        </p:tgtEl>
                                        <p:attrNameLst>
                                          <p:attrName>ppt_x</p:attrName>
                                        </p:attrNameLst>
                                      </p:cBhvr>
                                      <p:tavLst>
                                        <p:tav tm="0">
                                          <p:val>
                                            <p:strVal val="#ppt_x"/>
                                          </p:val>
                                        </p:tav>
                                        <p:tav tm="100000">
                                          <p:val>
                                            <p:strVal val="#ppt_x"/>
                                          </p:val>
                                        </p:tav>
                                      </p:tavLst>
                                    </p:anim>
                                    <p:anim calcmode="lin" valueType="num">
                                      <p:cBhvr>
                                        <p:cTn id="66" dur="1000" fill="hold"/>
                                        <p:tgtEl>
                                          <p:spTgt spid="6"/>
                                        </p:tgtEl>
                                        <p:attrNameLst>
                                          <p:attrName>ppt_y</p:attrName>
                                        </p:attrNameLst>
                                      </p:cBhvr>
                                      <p:tavLst>
                                        <p:tav tm="0">
                                          <p:val>
                                            <p:strVal val="#ppt_y+.1"/>
                                          </p:val>
                                        </p:tav>
                                        <p:tav tm="100000">
                                          <p:val>
                                            <p:strVal val="#ppt_y"/>
                                          </p:val>
                                        </p:tav>
                                      </p:tavLst>
                                    </p:anim>
                                  </p:childTnLst>
                                </p:cTn>
                              </p:par>
                              <p:par>
                                <p:cTn id="67" presetID="42" presetClass="entr" presetSubtype="0" fill="hold" grpId="0" nodeType="withEffect">
                                  <p:stCondLst>
                                    <p:cond delay="0"/>
                                  </p:stCondLst>
                                  <p:childTnLst>
                                    <p:set>
                                      <p:cBhvr>
                                        <p:cTn id="68" dur="1" fill="hold">
                                          <p:stCondLst>
                                            <p:cond delay="0"/>
                                          </p:stCondLst>
                                        </p:cTn>
                                        <p:tgtEl>
                                          <p:spTgt spid="11"/>
                                        </p:tgtEl>
                                        <p:attrNameLst>
                                          <p:attrName>style.visibility</p:attrName>
                                        </p:attrNameLst>
                                      </p:cBhvr>
                                      <p:to>
                                        <p:strVal val="visible"/>
                                      </p:to>
                                    </p:set>
                                    <p:animEffect transition="in" filter="fade">
                                      <p:cBhvr>
                                        <p:cTn id="69" dur="1000"/>
                                        <p:tgtEl>
                                          <p:spTgt spid="11"/>
                                        </p:tgtEl>
                                      </p:cBhvr>
                                    </p:animEffect>
                                    <p:anim calcmode="lin" valueType="num">
                                      <p:cBhvr>
                                        <p:cTn id="70" dur="1000" fill="hold"/>
                                        <p:tgtEl>
                                          <p:spTgt spid="11"/>
                                        </p:tgtEl>
                                        <p:attrNameLst>
                                          <p:attrName>ppt_x</p:attrName>
                                        </p:attrNameLst>
                                      </p:cBhvr>
                                      <p:tavLst>
                                        <p:tav tm="0">
                                          <p:val>
                                            <p:strVal val="#ppt_x"/>
                                          </p:val>
                                        </p:tav>
                                        <p:tav tm="100000">
                                          <p:val>
                                            <p:strVal val="#ppt_x"/>
                                          </p:val>
                                        </p:tav>
                                      </p:tavLst>
                                    </p:anim>
                                    <p:anim calcmode="lin" valueType="num">
                                      <p:cBhvr>
                                        <p:cTn id="71" dur="1000" fill="hold"/>
                                        <p:tgtEl>
                                          <p:spTgt spid="11"/>
                                        </p:tgtEl>
                                        <p:attrNameLst>
                                          <p:attrName>ppt_y</p:attrName>
                                        </p:attrNameLst>
                                      </p:cBhvr>
                                      <p:tavLst>
                                        <p:tav tm="0">
                                          <p:val>
                                            <p:strVal val="#ppt_y+.1"/>
                                          </p:val>
                                        </p:tav>
                                        <p:tav tm="100000">
                                          <p:val>
                                            <p:strVal val="#ppt_y"/>
                                          </p:val>
                                        </p:tav>
                                      </p:tavLst>
                                    </p:anim>
                                  </p:childTnLst>
                                </p:cTn>
                              </p:par>
                              <p:par>
                                <p:cTn id="72" presetID="42" presetClass="entr" presetSubtype="0" fill="hold" grpId="0" nodeType="withEffect">
                                  <p:stCondLst>
                                    <p:cond delay="0"/>
                                  </p:stCondLst>
                                  <p:childTnLst>
                                    <p:set>
                                      <p:cBhvr>
                                        <p:cTn id="73" dur="1" fill="hold">
                                          <p:stCondLst>
                                            <p:cond delay="0"/>
                                          </p:stCondLst>
                                        </p:cTn>
                                        <p:tgtEl>
                                          <p:spTgt spid="29"/>
                                        </p:tgtEl>
                                        <p:attrNameLst>
                                          <p:attrName>style.visibility</p:attrName>
                                        </p:attrNameLst>
                                      </p:cBhvr>
                                      <p:to>
                                        <p:strVal val="visible"/>
                                      </p:to>
                                    </p:set>
                                    <p:animEffect transition="in" filter="fade">
                                      <p:cBhvr>
                                        <p:cTn id="74" dur="1000"/>
                                        <p:tgtEl>
                                          <p:spTgt spid="29"/>
                                        </p:tgtEl>
                                      </p:cBhvr>
                                    </p:animEffect>
                                    <p:anim calcmode="lin" valueType="num">
                                      <p:cBhvr>
                                        <p:cTn id="75" dur="1000" fill="hold"/>
                                        <p:tgtEl>
                                          <p:spTgt spid="29"/>
                                        </p:tgtEl>
                                        <p:attrNameLst>
                                          <p:attrName>ppt_x</p:attrName>
                                        </p:attrNameLst>
                                      </p:cBhvr>
                                      <p:tavLst>
                                        <p:tav tm="0">
                                          <p:val>
                                            <p:strVal val="#ppt_x"/>
                                          </p:val>
                                        </p:tav>
                                        <p:tav tm="100000">
                                          <p:val>
                                            <p:strVal val="#ppt_x"/>
                                          </p:val>
                                        </p:tav>
                                      </p:tavLst>
                                    </p:anim>
                                    <p:anim calcmode="lin" valueType="num">
                                      <p:cBhvr>
                                        <p:cTn id="76" dur="1000" fill="hold"/>
                                        <p:tgtEl>
                                          <p:spTgt spid="29"/>
                                        </p:tgtEl>
                                        <p:attrNameLst>
                                          <p:attrName>ppt_y</p:attrName>
                                        </p:attrNameLst>
                                      </p:cBhvr>
                                      <p:tavLst>
                                        <p:tav tm="0">
                                          <p:val>
                                            <p:strVal val="#ppt_y+.1"/>
                                          </p:val>
                                        </p:tav>
                                        <p:tav tm="100000">
                                          <p:val>
                                            <p:strVal val="#ppt_y"/>
                                          </p:val>
                                        </p:tav>
                                      </p:tavLst>
                                    </p:anim>
                                  </p:childTnLst>
                                </p:cTn>
                              </p:par>
                              <p:par>
                                <p:cTn id="77" presetID="42" presetClass="entr" presetSubtype="0" fill="hold" grpId="0" nodeType="withEffect">
                                  <p:stCondLst>
                                    <p:cond delay="0"/>
                                  </p:stCondLst>
                                  <p:childTnLst>
                                    <p:set>
                                      <p:cBhvr>
                                        <p:cTn id="78" dur="1" fill="hold">
                                          <p:stCondLst>
                                            <p:cond delay="0"/>
                                          </p:stCondLst>
                                        </p:cTn>
                                        <p:tgtEl>
                                          <p:spTgt spid="30"/>
                                        </p:tgtEl>
                                        <p:attrNameLst>
                                          <p:attrName>style.visibility</p:attrName>
                                        </p:attrNameLst>
                                      </p:cBhvr>
                                      <p:to>
                                        <p:strVal val="visible"/>
                                      </p:to>
                                    </p:set>
                                    <p:animEffect transition="in" filter="fade">
                                      <p:cBhvr>
                                        <p:cTn id="79" dur="1000"/>
                                        <p:tgtEl>
                                          <p:spTgt spid="30"/>
                                        </p:tgtEl>
                                      </p:cBhvr>
                                    </p:animEffect>
                                    <p:anim calcmode="lin" valueType="num">
                                      <p:cBhvr>
                                        <p:cTn id="80" dur="1000" fill="hold"/>
                                        <p:tgtEl>
                                          <p:spTgt spid="30"/>
                                        </p:tgtEl>
                                        <p:attrNameLst>
                                          <p:attrName>ppt_x</p:attrName>
                                        </p:attrNameLst>
                                      </p:cBhvr>
                                      <p:tavLst>
                                        <p:tav tm="0">
                                          <p:val>
                                            <p:strVal val="#ppt_x"/>
                                          </p:val>
                                        </p:tav>
                                        <p:tav tm="100000">
                                          <p:val>
                                            <p:strVal val="#ppt_x"/>
                                          </p:val>
                                        </p:tav>
                                      </p:tavLst>
                                    </p:anim>
                                    <p:anim calcmode="lin" valueType="num">
                                      <p:cBhvr>
                                        <p:cTn id="81" dur="1000" fill="hold"/>
                                        <p:tgtEl>
                                          <p:spTgt spid="30"/>
                                        </p:tgtEl>
                                        <p:attrNameLst>
                                          <p:attrName>ppt_y</p:attrName>
                                        </p:attrNameLst>
                                      </p:cBhvr>
                                      <p:tavLst>
                                        <p:tav tm="0">
                                          <p:val>
                                            <p:strVal val="#ppt_y+.1"/>
                                          </p:val>
                                        </p:tav>
                                        <p:tav tm="100000">
                                          <p:val>
                                            <p:strVal val="#ppt_y"/>
                                          </p:val>
                                        </p:tav>
                                      </p:tavLst>
                                    </p:anim>
                                  </p:childTnLst>
                                </p:cTn>
                              </p:par>
                              <p:par>
                                <p:cTn id="82" presetID="42" presetClass="entr" presetSubtype="0" fill="hold" grpId="0" nodeType="withEffect">
                                  <p:stCondLst>
                                    <p:cond delay="0"/>
                                  </p:stCondLst>
                                  <p:childTnLst>
                                    <p:set>
                                      <p:cBhvr>
                                        <p:cTn id="83" dur="1" fill="hold">
                                          <p:stCondLst>
                                            <p:cond delay="0"/>
                                          </p:stCondLst>
                                        </p:cTn>
                                        <p:tgtEl>
                                          <p:spTgt spid="31"/>
                                        </p:tgtEl>
                                        <p:attrNameLst>
                                          <p:attrName>style.visibility</p:attrName>
                                        </p:attrNameLst>
                                      </p:cBhvr>
                                      <p:to>
                                        <p:strVal val="visible"/>
                                      </p:to>
                                    </p:set>
                                    <p:animEffect transition="in" filter="fade">
                                      <p:cBhvr>
                                        <p:cTn id="84" dur="1000"/>
                                        <p:tgtEl>
                                          <p:spTgt spid="31"/>
                                        </p:tgtEl>
                                      </p:cBhvr>
                                    </p:animEffect>
                                    <p:anim calcmode="lin" valueType="num">
                                      <p:cBhvr>
                                        <p:cTn id="85" dur="1000" fill="hold"/>
                                        <p:tgtEl>
                                          <p:spTgt spid="31"/>
                                        </p:tgtEl>
                                        <p:attrNameLst>
                                          <p:attrName>ppt_x</p:attrName>
                                        </p:attrNameLst>
                                      </p:cBhvr>
                                      <p:tavLst>
                                        <p:tav tm="0">
                                          <p:val>
                                            <p:strVal val="#ppt_x"/>
                                          </p:val>
                                        </p:tav>
                                        <p:tav tm="100000">
                                          <p:val>
                                            <p:strVal val="#ppt_x"/>
                                          </p:val>
                                        </p:tav>
                                      </p:tavLst>
                                    </p:anim>
                                    <p:anim calcmode="lin" valueType="num">
                                      <p:cBhvr>
                                        <p:cTn id="86" dur="1000" fill="hold"/>
                                        <p:tgtEl>
                                          <p:spTgt spid="31"/>
                                        </p:tgtEl>
                                        <p:attrNameLst>
                                          <p:attrName>ppt_y</p:attrName>
                                        </p:attrNameLst>
                                      </p:cBhvr>
                                      <p:tavLst>
                                        <p:tav tm="0">
                                          <p:val>
                                            <p:strVal val="#ppt_y+.1"/>
                                          </p:val>
                                        </p:tav>
                                        <p:tav tm="100000">
                                          <p:val>
                                            <p:strVal val="#ppt_y"/>
                                          </p:val>
                                        </p:tav>
                                      </p:tavLst>
                                    </p:anim>
                                  </p:childTnLst>
                                </p:cTn>
                              </p:par>
                              <p:par>
                                <p:cTn id="87" presetID="42" presetClass="entr" presetSubtype="0" fill="hold" grpId="0" nodeType="withEffect">
                                  <p:stCondLst>
                                    <p:cond delay="0"/>
                                  </p:stCondLst>
                                  <p:childTnLst>
                                    <p:set>
                                      <p:cBhvr>
                                        <p:cTn id="88" dur="1" fill="hold">
                                          <p:stCondLst>
                                            <p:cond delay="0"/>
                                          </p:stCondLst>
                                        </p:cTn>
                                        <p:tgtEl>
                                          <p:spTgt spid="32"/>
                                        </p:tgtEl>
                                        <p:attrNameLst>
                                          <p:attrName>style.visibility</p:attrName>
                                        </p:attrNameLst>
                                      </p:cBhvr>
                                      <p:to>
                                        <p:strVal val="visible"/>
                                      </p:to>
                                    </p:set>
                                    <p:animEffect transition="in" filter="fade">
                                      <p:cBhvr>
                                        <p:cTn id="89" dur="1000"/>
                                        <p:tgtEl>
                                          <p:spTgt spid="32"/>
                                        </p:tgtEl>
                                      </p:cBhvr>
                                    </p:animEffect>
                                    <p:anim calcmode="lin" valueType="num">
                                      <p:cBhvr>
                                        <p:cTn id="90" dur="1000" fill="hold"/>
                                        <p:tgtEl>
                                          <p:spTgt spid="32"/>
                                        </p:tgtEl>
                                        <p:attrNameLst>
                                          <p:attrName>ppt_x</p:attrName>
                                        </p:attrNameLst>
                                      </p:cBhvr>
                                      <p:tavLst>
                                        <p:tav tm="0">
                                          <p:val>
                                            <p:strVal val="#ppt_x"/>
                                          </p:val>
                                        </p:tav>
                                        <p:tav tm="100000">
                                          <p:val>
                                            <p:strVal val="#ppt_x"/>
                                          </p:val>
                                        </p:tav>
                                      </p:tavLst>
                                    </p:anim>
                                    <p:anim calcmode="lin" valueType="num">
                                      <p:cBhvr>
                                        <p:cTn id="91"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42" presetClass="entr" presetSubtype="0" fill="hold" grpId="0" nodeType="clickEffect">
                                  <p:stCondLst>
                                    <p:cond delay="0"/>
                                  </p:stCondLst>
                                  <p:childTnLst>
                                    <p:set>
                                      <p:cBhvr>
                                        <p:cTn id="95" dur="1" fill="hold">
                                          <p:stCondLst>
                                            <p:cond delay="0"/>
                                          </p:stCondLst>
                                        </p:cTn>
                                        <p:tgtEl>
                                          <p:spTgt spid="5"/>
                                        </p:tgtEl>
                                        <p:attrNameLst>
                                          <p:attrName>style.visibility</p:attrName>
                                        </p:attrNameLst>
                                      </p:cBhvr>
                                      <p:to>
                                        <p:strVal val="visible"/>
                                      </p:to>
                                    </p:set>
                                    <p:animEffect transition="in" filter="fade">
                                      <p:cBhvr>
                                        <p:cTn id="96" dur="1000"/>
                                        <p:tgtEl>
                                          <p:spTgt spid="5"/>
                                        </p:tgtEl>
                                      </p:cBhvr>
                                    </p:animEffect>
                                    <p:anim calcmode="lin" valueType="num">
                                      <p:cBhvr>
                                        <p:cTn id="97" dur="1000" fill="hold"/>
                                        <p:tgtEl>
                                          <p:spTgt spid="5"/>
                                        </p:tgtEl>
                                        <p:attrNameLst>
                                          <p:attrName>ppt_x</p:attrName>
                                        </p:attrNameLst>
                                      </p:cBhvr>
                                      <p:tavLst>
                                        <p:tav tm="0">
                                          <p:val>
                                            <p:strVal val="#ppt_x"/>
                                          </p:val>
                                        </p:tav>
                                        <p:tav tm="100000">
                                          <p:val>
                                            <p:strVal val="#ppt_x"/>
                                          </p:val>
                                        </p:tav>
                                      </p:tavLst>
                                    </p:anim>
                                    <p:anim calcmode="lin" valueType="num">
                                      <p:cBhvr>
                                        <p:cTn id="98" dur="1000" fill="hold"/>
                                        <p:tgtEl>
                                          <p:spTgt spid="5"/>
                                        </p:tgtEl>
                                        <p:attrNameLst>
                                          <p:attrName>ppt_y</p:attrName>
                                        </p:attrNameLst>
                                      </p:cBhvr>
                                      <p:tavLst>
                                        <p:tav tm="0">
                                          <p:val>
                                            <p:strVal val="#ppt_y+.1"/>
                                          </p:val>
                                        </p:tav>
                                        <p:tav tm="100000">
                                          <p:val>
                                            <p:strVal val="#ppt_y"/>
                                          </p:val>
                                        </p:tav>
                                      </p:tavLst>
                                    </p:anim>
                                  </p:childTnLst>
                                </p:cTn>
                              </p:par>
                              <p:par>
                                <p:cTn id="99" presetID="42" presetClass="entr" presetSubtype="0" fill="hold" grpId="0" nodeType="withEffect">
                                  <p:stCondLst>
                                    <p:cond delay="0"/>
                                  </p:stCondLst>
                                  <p:childTnLst>
                                    <p:set>
                                      <p:cBhvr>
                                        <p:cTn id="100" dur="1" fill="hold">
                                          <p:stCondLst>
                                            <p:cond delay="0"/>
                                          </p:stCondLst>
                                        </p:cTn>
                                        <p:tgtEl>
                                          <p:spTgt spid="10"/>
                                        </p:tgtEl>
                                        <p:attrNameLst>
                                          <p:attrName>style.visibility</p:attrName>
                                        </p:attrNameLst>
                                      </p:cBhvr>
                                      <p:to>
                                        <p:strVal val="visible"/>
                                      </p:to>
                                    </p:set>
                                    <p:animEffect transition="in" filter="fade">
                                      <p:cBhvr>
                                        <p:cTn id="101" dur="1000"/>
                                        <p:tgtEl>
                                          <p:spTgt spid="10"/>
                                        </p:tgtEl>
                                      </p:cBhvr>
                                    </p:animEffect>
                                    <p:anim calcmode="lin" valueType="num">
                                      <p:cBhvr>
                                        <p:cTn id="102" dur="1000" fill="hold"/>
                                        <p:tgtEl>
                                          <p:spTgt spid="10"/>
                                        </p:tgtEl>
                                        <p:attrNameLst>
                                          <p:attrName>ppt_x</p:attrName>
                                        </p:attrNameLst>
                                      </p:cBhvr>
                                      <p:tavLst>
                                        <p:tav tm="0">
                                          <p:val>
                                            <p:strVal val="#ppt_x"/>
                                          </p:val>
                                        </p:tav>
                                        <p:tav tm="100000">
                                          <p:val>
                                            <p:strVal val="#ppt_x"/>
                                          </p:val>
                                        </p:tav>
                                      </p:tavLst>
                                    </p:anim>
                                    <p:anim calcmode="lin" valueType="num">
                                      <p:cBhvr>
                                        <p:cTn id="103" dur="1000" fill="hold"/>
                                        <p:tgtEl>
                                          <p:spTgt spid="10"/>
                                        </p:tgtEl>
                                        <p:attrNameLst>
                                          <p:attrName>ppt_y</p:attrName>
                                        </p:attrNameLst>
                                      </p:cBhvr>
                                      <p:tavLst>
                                        <p:tav tm="0">
                                          <p:val>
                                            <p:strVal val="#ppt_y+.1"/>
                                          </p:val>
                                        </p:tav>
                                        <p:tav tm="100000">
                                          <p:val>
                                            <p:strVal val="#ppt_y"/>
                                          </p:val>
                                        </p:tav>
                                      </p:tavLst>
                                    </p:anim>
                                  </p:childTnLst>
                                </p:cTn>
                              </p:par>
                              <p:par>
                                <p:cTn id="104" presetID="42" presetClass="entr" presetSubtype="0" fill="hold" grpId="0" nodeType="withEffect">
                                  <p:stCondLst>
                                    <p:cond delay="0"/>
                                  </p:stCondLst>
                                  <p:childTnLst>
                                    <p:set>
                                      <p:cBhvr>
                                        <p:cTn id="105" dur="1" fill="hold">
                                          <p:stCondLst>
                                            <p:cond delay="0"/>
                                          </p:stCondLst>
                                        </p:cTn>
                                        <p:tgtEl>
                                          <p:spTgt spid="25"/>
                                        </p:tgtEl>
                                        <p:attrNameLst>
                                          <p:attrName>style.visibility</p:attrName>
                                        </p:attrNameLst>
                                      </p:cBhvr>
                                      <p:to>
                                        <p:strVal val="visible"/>
                                      </p:to>
                                    </p:set>
                                    <p:animEffect transition="in" filter="fade">
                                      <p:cBhvr>
                                        <p:cTn id="106" dur="1000"/>
                                        <p:tgtEl>
                                          <p:spTgt spid="25"/>
                                        </p:tgtEl>
                                      </p:cBhvr>
                                    </p:animEffect>
                                    <p:anim calcmode="lin" valueType="num">
                                      <p:cBhvr>
                                        <p:cTn id="107" dur="1000" fill="hold"/>
                                        <p:tgtEl>
                                          <p:spTgt spid="25"/>
                                        </p:tgtEl>
                                        <p:attrNameLst>
                                          <p:attrName>ppt_x</p:attrName>
                                        </p:attrNameLst>
                                      </p:cBhvr>
                                      <p:tavLst>
                                        <p:tav tm="0">
                                          <p:val>
                                            <p:strVal val="#ppt_x"/>
                                          </p:val>
                                        </p:tav>
                                        <p:tav tm="100000">
                                          <p:val>
                                            <p:strVal val="#ppt_x"/>
                                          </p:val>
                                        </p:tav>
                                      </p:tavLst>
                                    </p:anim>
                                    <p:anim calcmode="lin" valueType="num">
                                      <p:cBhvr>
                                        <p:cTn id="108" dur="1000" fill="hold"/>
                                        <p:tgtEl>
                                          <p:spTgt spid="25"/>
                                        </p:tgtEl>
                                        <p:attrNameLst>
                                          <p:attrName>ppt_y</p:attrName>
                                        </p:attrNameLst>
                                      </p:cBhvr>
                                      <p:tavLst>
                                        <p:tav tm="0">
                                          <p:val>
                                            <p:strVal val="#ppt_y+.1"/>
                                          </p:val>
                                        </p:tav>
                                        <p:tav tm="100000">
                                          <p:val>
                                            <p:strVal val="#ppt_y"/>
                                          </p:val>
                                        </p:tav>
                                      </p:tavLst>
                                    </p:anim>
                                  </p:childTnLst>
                                </p:cTn>
                              </p:par>
                              <p:par>
                                <p:cTn id="109" presetID="42" presetClass="entr" presetSubtype="0" fill="hold" grpId="0" nodeType="withEffect">
                                  <p:stCondLst>
                                    <p:cond delay="0"/>
                                  </p:stCondLst>
                                  <p:childTnLst>
                                    <p:set>
                                      <p:cBhvr>
                                        <p:cTn id="110" dur="1" fill="hold">
                                          <p:stCondLst>
                                            <p:cond delay="0"/>
                                          </p:stCondLst>
                                        </p:cTn>
                                        <p:tgtEl>
                                          <p:spTgt spid="26"/>
                                        </p:tgtEl>
                                        <p:attrNameLst>
                                          <p:attrName>style.visibility</p:attrName>
                                        </p:attrNameLst>
                                      </p:cBhvr>
                                      <p:to>
                                        <p:strVal val="visible"/>
                                      </p:to>
                                    </p:set>
                                    <p:animEffect transition="in" filter="fade">
                                      <p:cBhvr>
                                        <p:cTn id="111" dur="1000"/>
                                        <p:tgtEl>
                                          <p:spTgt spid="26"/>
                                        </p:tgtEl>
                                      </p:cBhvr>
                                    </p:animEffect>
                                    <p:anim calcmode="lin" valueType="num">
                                      <p:cBhvr>
                                        <p:cTn id="112" dur="1000" fill="hold"/>
                                        <p:tgtEl>
                                          <p:spTgt spid="26"/>
                                        </p:tgtEl>
                                        <p:attrNameLst>
                                          <p:attrName>ppt_x</p:attrName>
                                        </p:attrNameLst>
                                      </p:cBhvr>
                                      <p:tavLst>
                                        <p:tav tm="0">
                                          <p:val>
                                            <p:strVal val="#ppt_x"/>
                                          </p:val>
                                        </p:tav>
                                        <p:tav tm="100000">
                                          <p:val>
                                            <p:strVal val="#ppt_x"/>
                                          </p:val>
                                        </p:tav>
                                      </p:tavLst>
                                    </p:anim>
                                    <p:anim calcmode="lin" valueType="num">
                                      <p:cBhvr>
                                        <p:cTn id="113" dur="1000" fill="hold"/>
                                        <p:tgtEl>
                                          <p:spTgt spid="26"/>
                                        </p:tgtEl>
                                        <p:attrNameLst>
                                          <p:attrName>ppt_y</p:attrName>
                                        </p:attrNameLst>
                                      </p:cBhvr>
                                      <p:tavLst>
                                        <p:tav tm="0">
                                          <p:val>
                                            <p:strVal val="#ppt_y+.1"/>
                                          </p:val>
                                        </p:tav>
                                        <p:tav tm="100000">
                                          <p:val>
                                            <p:strVal val="#ppt_y"/>
                                          </p:val>
                                        </p:tav>
                                      </p:tavLst>
                                    </p:anim>
                                  </p:childTnLst>
                                </p:cTn>
                              </p:par>
                              <p:par>
                                <p:cTn id="114" presetID="42" presetClass="entr" presetSubtype="0" fill="hold" grpId="0" nodeType="withEffect">
                                  <p:stCondLst>
                                    <p:cond delay="0"/>
                                  </p:stCondLst>
                                  <p:childTnLst>
                                    <p:set>
                                      <p:cBhvr>
                                        <p:cTn id="115" dur="1" fill="hold">
                                          <p:stCondLst>
                                            <p:cond delay="0"/>
                                          </p:stCondLst>
                                        </p:cTn>
                                        <p:tgtEl>
                                          <p:spTgt spid="27"/>
                                        </p:tgtEl>
                                        <p:attrNameLst>
                                          <p:attrName>style.visibility</p:attrName>
                                        </p:attrNameLst>
                                      </p:cBhvr>
                                      <p:to>
                                        <p:strVal val="visible"/>
                                      </p:to>
                                    </p:set>
                                    <p:animEffect transition="in" filter="fade">
                                      <p:cBhvr>
                                        <p:cTn id="116" dur="1000"/>
                                        <p:tgtEl>
                                          <p:spTgt spid="27"/>
                                        </p:tgtEl>
                                      </p:cBhvr>
                                    </p:animEffect>
                                    <p:anim calcmode="lin" valueType="num">
                                      <p:cBhvr>
                                        <p:cTn id="117" dur="1000" fill="hold"/>
                                        <p:tgtEl>
                                          <p:spTgt spid="27"/>
                                        </p:tgtEl>
                                        <p:attrNameLst>
                                          <p:attrName>ppt_x</p:attrName>
                                        </p:attrNameLst>
                                      </p:cBhvr>
                                      <p:tavLst>
                                        <p:tav tm="0">
                                          <p:val>
                                            <p:strVal val="#ppt_x"/>
                                          </p:val>
                                        </p:tav>
                                        <p:tav tm="100000">
                                          <p:val>
                                            <p:strVal val="#ppt_x"/>
                                          </p:val>
                                        </p:tav>
                                      </p:tavLst>
                                    </p:anim>
                                    <p:anim calcmode="lin" valueType="num">
                                      <p:cBhvr>
                                        <p:cTn id="118" dur="1000" fill="hold"/>
                                        <p:tgtEl>
                                          <p:spTgt spid="27"/>
                                        </p:tgtEl>
                                        <p:attrNameLst>
                                          <p:attrName>ppt_y</p:attrName>
                                        </p:attrNameLst>
                                      </p:cBhvr>
                                      <p:tavLst>
                                        <p:tav tm="0">
                                          <p:val>
                                            <p:strVal val="#ppt_y+.1"/>
                                          </p:val>
                                        </p:tav>
                                        <p:tav tm="100000">
                                          <p:val>
                                            <p:strVal val="#ppt_y"/>
                                          </p:val>
                                        </p:tav>
                                      </p:tavLst>
                                    </p:anim>
                                  </p:childTnLst>
                                </p:cTn>
                              </p:par>
                              <p:par>
                                <p:cTn id="119" presetID="42" presetClass="entr" presetSubtype="0" fill="hold" grpId="0" nodeType="withEffect">
                                  <p:stCondLst>
                                    <p:cond delay="0"/>
                                  </p:stCondLst>
                                  <p:childTnLst>
                                    <p:set>
                                      <p:cBhvr>
                                        <p:cTn id="120" dur="1" fill="hold">
                                          <p:stCondLst>
                                            <p:cond delay="0"/>
                                          </p:stCondLst>
                                        </p:cTn>
                                        <p:tgtEl>
                                          <p:spTgt spid="28"/>
                                        </p:tgtEl>
                                        <p:attrNameLst>
                                          <p:attrName>style.visibility</p:attrName>
                                        </p:attrNameLst>
                                      </p:cBhvr>
                                      <p:to>
                                        <p:strVal val="visible"/>
                                      </p:to>
                                    </p:set>
                                    <p:animEffect transition="in" filter="fade">
                                      <p:cBhvr>
                                        <p:cTn id="121" dur="1000"/>
                                        <p:tgtEl>
                                          <p:spTgt spid="28"/>
                                        </p:tgtEl>
                                      </p:cBhvr>
                                    </p:animEffect>
                                    <p:anim calcmode="lin" valueType="num">
                                      <p:cBhvr>
                                        <p:cTn id="122" dur="1000" fill="hold"/>
                                        <p:tgtEl>
                                          <p:spTgt spid="28"/>
                                        </p:tgtEl>
                                        <p:attrNameLst>
                                          <p:attrName>ppt_x</p:attrName>
                                        </p:attrNameLst>
                                      </p:cBhvr>
                                      <p:tavLst>
                                        <p:tav tm="0">
                                          <p:val>
                                            <p:strVal val="#ppt_x"/>
                                          </p:val>
                                        </p:tav>
                                        <p:tav tm="100000">
                                          <p:val>
                                            <p:strVal val="#ppt_x"/>
                                          </p:val>
                                        </p:tav>
                                      </p:tavLst>
                                    </p:anim>
                                    <p:anim calcmode="lin" valueType="num">
                                      <p:cBhvr>
                                        <p:cTn id="123"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42" presetClass="entr" presetSubtype="0" fill="hold" grpId="0" nodeType="clickEffect">
                                  <p:stCondLst>
                                    <p:cond delay="0"/>
                                  </p:stCondLst>
                                  <p:childTnLst>
                                    <p:set>
                                      <p:cBhvr>
                                        <p:cTn id="127" dur="1" fill="hold">
                                          <p:stCondLst>
                                            <p:cond delay="0"/>
                                          </p:stCondLst>
                                        </p:cTn>
                                        <p:tgtEl>
                                          <p:spTgt spid="4"/>
                                        </p:tgtEl>
                                        <p:attrNameLst>
                                          <p:attrName>style.visibility</p:attrName>
                                        </p:attrNameLst>
                                      </p:cBhvr>
                                      <p:to>
                                        <p:strVal val="visible"/>
                                      </p:to>
                                    </p:set>
                                    <p:animEffect transition="in" filter="fade">
                                      <p:cBhvr>
                                        <p:cTn id="128" dur="1000"/>
                                        <p:tgtEl>
                                          <p:spTgt spid="4"/>
                                        </p:tgtEl>
                                      </p:cBhvr>
                                    </p:animEffect>
                                    <p:anim calcmode="lin" valueType="num">
                                      <p:cBhvr>
                                        <p:cTn id="129" dur="1000" fill="hold"/>
                                        <p:tgtEl>
                                          <p:spTgt spid="4"/>
                                        </p:tgtEl>
                                        <p:attrNameLst>
                                          <p:attrName>ppt_x</p:attrName>
                                        </p:attrNameLst>
                                      </p:cBhvr>
                                      <p:tavLst>
                                        <p:tav tm="0">
                                          <p:val>
                                            <p:strVal val="#ppt_x"/>
                                          </p:val>
                                        </p:tav>
                                        <p:tav tm="100000">
                                          <p:val>
                                            <p:strVal val="#ppt_x"/>
                                          </p:val>
                                        </p:tav>
                                      </p:tavLst>
                                    </p:anim>
                                    <p:anim calcmode="lin" valueType="num">
                                      <p:cBhvr>
                                        <p:cTn id="130" dur="1000" fill="hold"/>
                                        <p:tgtEl>
                                          <p:spTgt spid="4"/>
                                        </p:tgtEl>
                                        <p:attrNameLst>
                                          <p:attrName>ppt_y</p:attrName>
                                        </p:attrNameLst>
                                      </p:cBhvr>
                                      <p:tavLst>
                                        <p:tav tm="0">
                                          <p:val>
                                            <p:strVal val="#ppt_y+.1"/>
                                          </p:val>
                                        </p:tav>
                                        <p:tav tm="100000">
                                          <p:val>
                                            <p:strVal val="#ppt_y"/>
                                          </p:val>
                                        </p:tav>
                                      </p:tavLst>
                                    </p:anim>
                                  </p:childTnLst>
                                </p:cTn>
                              </p:par>
                              <p:par>
                                <p:cTn id="131" presetID="42" presetClass="entr" presetSubtype="0" fill="hold" grpId="0" nodeType="withEffect">
                                  <p:stCondLst>
                                    <p:cond delay="0"/>
                                  </p:stCondLst>
                                  <p:childTnLst>
                                    <p:set>
                                      <p:cBhvr>
                                        <p:cTn id="132" dur="1" fill="hold">
                                          <p:stCondLst>
                                            <p:cond delay="0"/>
                                          </p:stCondLst>
                                        </p:cTn>
                                        <p:tgtEl>
                                          <p:spTgt spid="9"/>
                                        </p:tgtEl>
                                        <p:attrNameLst>
                                          <p:attrName>style.visibility</p:attrName>
                                        </p:attrNameLst>
                                      </p:cBhvr>
                                      <p:to>
                                        <p:strVal val="visible"/>
                                      </p:to>
                                    </p:set>
                                    <p:animEffect transition="in" filter="fade">
                                      <p:cBhvr>
                                        <p:cTn id="133" dur="1000"/>
                                        <p:tgtEl>
                                          <p:spTgt spid="9"/>
                                        </p:tgtEl>
                                      </p:cBhvr>
                                    </p:animEffect>
                                    <p:anim calcmode="lin" valueType="num">
                                      <p:cBhvr>
                                        <p:cTn id="134" dur="1000" fill="hold"/>
                                        <p:tgtEl>
                                          <p:spTgt spid="9"/>
                                        </p:tgtEl>
                                        <p:attrNameLst>
                                          <p:attrName>ppt_x</p:attrName>
                                        </p:attrNameLst>
                                      </p:cBhvr>
                                      <p:tavLst>
                                        <p:tav tm="0">
                                          <p:val>
                                            <p:strVal val="#ppt_x"/>
                                          </p:val>
                                        </p:tav>
                                        <p:tav tm="100000">
                                          <p:val>
                                            <p:strVal val="#ppt_x"/>
                                          </p:val>
                                        </p:tav>
                                      </p:tavLst>
                                    </p:anim>
                                    <p:anim calcmode="lin" valueType="num">
                                      <p:cBhvr>
                                        <p:cTn id="135" dur="1000" fill="hold"/>
                                        <p:tgtEl>
                                          <p:spTgt spid="9"/>
                                        </p:tgtEl>
                                        <p:attrNameLst>
                                          <p:attrName>ppt_y</p:attrName>
                                        </p:attrNameLst>
                                      </p:cBhvr>
                                      <p:tavLst>
                                        <p:tav tm="0">
                                          <p:val>
                                            <p:strVal val="#ppt_y+.1"/>
                                          </p:val>
                                        </p:tav>
                                        <p:tav tm="100000">
                                          <p:val>
                                            <p:strVal val="#ppt_y"/>
                                          </p:val>
                                        </p:tav>
                                      </p:tavLst>
                                    </p:anim>
                                  </p:childTnLst>
                                </p:cTn>
                              </p:par>
                              <p:par>
                                <p:cTn id="136" presetID="42" presetClass="entr" presetSubtype="0" fill="hold" grpId="0" nodeType="withEffect">
                                  <p:stCondLst>
                                    <p:cond delay="0"/>
                                  </p:stCondLst>
                                  <p:childTnLst>
                                    <p:set>
                                      <p:cBhvr>
                                        <p:cTn id="137" dur="1" fill="hold">
                                          <p:stCondLst>
                                            <p:cond delay="0"/>
                                          </p:stCondLst>
                                        </p:cTn>
                                        <p:tgtEl>
                                          <p:spTgt spid="21"/>
                                        </p:tgtEl>
                                        <p:attrNameLst>
                                          <p:attrName>style.visibility</p:attrName>
                                        </p:attrNameLst>
                                      </p:cBhvr>
                                      <p:to>
                                        <p:strVal val="visible"/>
                                      </p:to>
                                    </p:set>
                                    <p:animEffect transition="in" filter="fade">
                                      <p:cBhvr>
                                        <p:cTn id="138" dur="1000"/>
                                        <p:tgtEl>
                                          <p:spTgt spid="21"/>
                                        </p:tgtEl>
                                      </p:cBhvr>
                                    </p:animEffect>
                                    <p:anim calcmode="lin" valueType="num">
                                      <p:cBhvr>
                                        <p:cTn id="139" dur="1000" fill="hold"/>
                                        <p:tgtEl>
                                          <p:spTgt spid="21"/>
                                        </p:tgtEl>
                                        <p:attrNameLst>
                                          <p:attrName>ppt_x</p:attrName>
                                        </p:attrNameLst>
                                      </p:cBhvr>
                                      <p:tavLst>
                                        <p:tav tm="0">
                                          <p:val>
                                            <p:strVal val="#ppt_x"/>
                                          </p:val>
                                        </p:tav>
                                        <p:tav tm="100000">
                                          <p:val>
                                            <p:strVal val="#ppt_x"/>
                                          </p:val>
                                        </p:tav>
                                      </p:tavLst>
                                    </p:anim>
                                    <p:anim calcmode="lin" valueType="num">
                                      <p:cBhvr>
                                        <p:cTn id="140" dur="1000" fill="hold"/>
                                        <p:tgtEl>
                                          <p:spTgt spid="21"/>
                                        </p:tgtEl>
                                        <p:attrNameLst>
                                          <p:attrName>ppt_y</p:attrName>
                                        </p:attrNameLst>
                                      </p:cBhvr>
                                      <p:tavLst>
                                        <p:tav tm="0">
                                          <p:val>
                                            <p:strVal val="#ppt_y+.1"/>
                                          </p:val>
                                        </p:tav>
                                        <p:tav tm="100000">
                                          <p:val>
                                            <p:strVal val="#ppt_y"/>
                                          </p:val>
                                        </p:tav>
                                      </p:tavLst>
                                    </p:anim>
                                  </p:childTnLst>
                                </p:cTn>
                              </p:par>
                              <p:par>
                                <p:cTn id="141" presetID="42" presetClass="entr" presetSubtype="0" fill="hold" grpId="0" nodeType="withEffect">
                                  <p:stCondLst>
                                    <p:cond delay="0"/>
                                  </p:stCondLst>
                                  <p:childTnLst>
                                    <p:set>
                                      <p:cBhvr>
                                        <p:cTn id="142" dur="1" fill="hold">
                                          <p:stCondLst>
                                            <p:cond delay="0"/>
                                          </p:stCondLst>
                                        </p:cTn>
                                        <p:tgtEl>
                                          <p:spTgt spid="22"/>
                                        </p:tgtEl>
                                        <p:attrNameLst>
                                          <p:attrName>style.visibility</p:attrName>
                                        </p:attrNameLst>
                                      </p:cBhvr>
                                      <p:to>
                                        <p:strVal val="visible"/>
                                      </p:to>
                                    </p:set>
                                    <p:animEffect transition="in" filter="fade">
                                      <p:cBhvr>
                                        <p:cTn id="143" dur="1000"/>
                                        <p:tgtEl>
                                          <p:spTgt spid="22"/>
                                        </p:tgtEl>
                                      </p:cBhvr>
                                    </p:animEffect>
                                    <p:anim calcmode="lin" valueType="num">
                                      <p:cBhvr>
                                        <p:cTn id="144" dur="1000" fill="hold"/>
                                        <p:tgtEl>
                                          <p:spTgt spid="22"/>
                                        </p:tgtEl>
                                        <p:attrNameLst>
                                          <p:attrName>ppt_x</p:attrName>
                                        </p:attrNameLst>
                                      </p:cBhvr>
                                      <p:tavLst>
                                        <p:tav tm="0">
                                          <p:val>
                                            <p:strVal val="#ppt_x"/>
                                          </p:val>
                                        </p:tav>
                                        <p:tav tm="100000">
                                          <p:val>
                                            <p:strVal val="#ppt_x"/>
                                          </p:val>
                                        </p:tav>
                                      </p:tavLst>
                                    </p:anim>
                                    <p:anim calcmode="lin" valueType="num">
                                      <p:cBhvr>
                                        <p:cTn id="145" dur="1000" fill="hold"/>
                                        <p:tgtEl>
                                          <p:spTgt spid="22"/>
                                        </p:tgtEl>
                                        <p:attrNameLst>
                                          <p:attrName>ppt_y</p:attrName>
                                        </p:attrNameLst>
                                      </p:cBhvr>
                                      <p:tavLst>
                                        <p:tav tm="0">
                                          <p:val>
                                            <p:strVal val="#ppt_y+.1"/>
                                          </p:val>
                                        </p:tav>
                                        <p:tav tm="100000">
                                          <p:val>
                                            <p:strVal val="#ppt_y"/>
                                          </p:val>
                                        </p:tav>
                                      </p:tavLst>
                                    </p:anim>
                                  </p:childTnLst>
                                </p:cTn>
                              </p:par>
                              <p:par>
                                <p:cTn id="146" presetID="42" presetClass="entr" presetSubtype="0" fill="hold" grpId="0" nodeType="withEffect">
                                  <p:stCondLst>
                                    <p:cond delay="0"/>
                                  </p:stCondLst>
                                  <p:childTnLst>
                                    <p:set>
                                      <p:cBhvr>
                                        <p:cTn id="147" dur="1" fill="hold">
                                          <p:stCondLst>
                                            <p:cond delay="0"/>
                                          </p:stCondLst>
                                        </p:cTn>
                                        <p:tgtEl>
                                          <p:spTgt spid="23"/>
                                        </p:tgtEl>
                                        <p:attrNameLst>
                                          <p:attrName>style.visibility</p:attrName>
                                        </p:attrNameLst>
                                      </p:cBhvr>
                                      <p:to>
                                        <p:strVal val="visible"/>
                                      </p:to>
                                    </p:set>
                                    <p:animEffect transition="in" filter="fade">
                                      <p:cBhvr>
                                        <p:cTn id="148" dur="1000"/>
                                        <p:tgtEl>
                                          <p:spTgt spid="23"/>
                                        </p:tgtEl>
                                      </p:cBhvr>
                                    </p:animEffect>
                                    <p:anim calcmode="lin" valueType="num">
                                      <p:cBhvr>
                                        <p:cTn id="149" dur="1000" fill="hold"/>
                                        <p:tgtEl>
                                          <p:spTgt spid="23"/>
                                        </p:tgtEl>
                                        <p:attrNameLst>
                                          <p:attrName>ppt_x</p:attrName>
                                        </p:attrNameLst>
                                      </p:cBhvr>
                                      <p:tavLst>
                                        <p:tav tm="0">
                                          <p:val>
                                            <p:strVal val="#ppt_x"/>
                                          </p:val>
                                        </p:tav>
                                        <p:tav tm="100000">
                                          <p:val>
                                            <p:strVal val="#ppt_x"/>
                                          </p:val>
                                        </p:tav>
                                      </p:tavLst>
                                    </p:anim>
                                    <p:anim calcmode="lin" valueType="num">
                                      <p:cBhvr>
                                        <p:cTn id="150" dur="1000" fill="hold"/>
                                        <p:tgtEl>
                                          <p:spTgt spid="23"/>
                                        </p:tgtEl>
                                        <p:attrNameLst>
                                          <p:attrName>ppt_y</p:attrName>
                                        </p:attrNameLst>
                                      </p:cBhvr>
                                      <p:tavLst>
                                        <p:tav tm="0">
                                          <p:val>
                                            <p:strVal val="#ppt_y+.1"/>
                                          </p:val>
                                        </p:tav>
                                        <p:tav tm="100000">
                                          <p:val>
                                            <p:strVal val="#ppt_y"/>
                                          </p:val>
                                        </p:tav>
                                      </p:tavLst>
                                    </p:anim>
                                  </p:childTnLst>
                                </p:cTn>
                              </p:par>
                              <p:par>
                                <p:cTn id="151" presetID="42" presetClass="entr" presetSubtype="0" fill="hold" grpId="0" nodeType="withEffect">
                                  <p:stCondLst>
                                    <p:cond delay="0"/>
                                  </p:stCondLst>
                                  <p:childTnLst>
                                    <p:set>
                                      <p:cBhvr>
                                        <p:cTn id="152" dur="1" fill="hold">
                                          <p:stCondLst>
                                            <p:cond delay="0"/>
                                          </p:stCondLst>
                                        </p:cTn>
                                        <p:tgtEl>
                                          <p:spTgt spid="24"/>
                                        </p:tgtEl>
                                        <p:attrNameLst>
                                          <p:attrName>style.visibility</p:attrName>
                                        </p:attrNameLst>
                                      </p:cBhvr>
                                      <p:to>
                                        <p:strVal val="visible"/>
                                      </p:to>
                                    </p:set>
                                    <p:animEffect transition="in" filter="fade">
                                      <p:cBhvr>
                                        <p:cTn id="153" dur="1000"/>
                                        <p:tgtEl>
                                          <p:spTgt spid="24"/>
                                        </p:tgtEl>
                                      </p:cBhvr>
                                    </p:animEffect>
                                    <p:anim calcmode="lin" valueType="num">
                                      <p:cBhvr>
                                        <p:cTn id="154" dur="1000" fill="hold"/>
                                        <p:tgtEl>
                                          <p:spTgt spid="24"/>
                                        </p:tgtEl>
                                        <p:attrNameLst>
                                          <p:attrName>ppt_x</p:attrName>
                                        </p:attrNameLst>
                                      </p:cBhvr>
                                      <p:tavLst>
                                        <p:tav tm="0">
                                          <p:val>
                                            <p:strVal val="#ppt_x"/>
                                          </p:val>
                                        </p:tav>
                                        <p:tav tm="100000">
                                          <p:val>
                                            <p:strVal val="#ppt_x"/>
                                          </p:val>
                                        </p:tav>
                                      </p:tavLst>
                                    </p:anim>
                                    <p:anim calcmode="lin" valueType="num">
                                      <p:cBhvr>
                                        <p:cTn id="15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56" fill="hold">
                      <p:stCondLst>
                        <p:cond delay="indefinite"/>
                      </p:stCondLst>
                      <p:childTnLst>
                        <p:par>
                          <p:cTn id="157" fill="hold">
                            <p:stCondLst>
                              <p:cond delay="0"/>
                            </p:stCondLst>
                            <p:childTnLst>
                              <p:par>
                                <p:cTn id="158" presetID="42" presetClass="entr" presetSubtype="0" fill="hold" grpId="0" nodeType="clickEffect">
                                  <p:stCondLst>
                                    <p:cond delay="0"/>
                                  </p:stCondLst>
                                  <p:childTnLst>
                                    <p:set>
                                      <p:cBhvr>
                                        <p:cTn id="159" dur="1" fill="hold">
                                          <p:stCondLst>
                                            <p:cond delay="0"/>
                                          </p:stCondLst>
                                        </p:cTn>
                                        <p:tgtEl>
                                          <p:spTgt spid="3"/>
                                        </p:tgtEl>
                                        <p:attrNameLst>
                                          <p:attrName>style.visibility</p:attrName>
                                        </p:attrNameLst>
                                      </p:cBhvr>
                                      <p:to>
                                        <p:strVal val="visible"/>
                                      </p:to>
                                    </p:set>
                                    <p:animEffect transition="in" filter="fade">
                                      <p:cBhvr>
                                        <p:cTn id="160" dur="1000"/>
                                        <p:tgtEl>
                                          <p:spTgt spid="3"/>
                                        </p:tgtEl>
                                      </p:cBhvr>
                                    </p:animEffect>
                                    <p:anim calcmode="lin" valueType="num">
                                      <p:cBhvr>
                                        <p:cTn id="161" dur="1000" fill="hold"/>
                                        <p:tgtEl>
                                          <p:spTgt spid="3"/>
                                        </p:tgtEl>
                                        <p:attrNameLst>
                                          <p:attrName>ppt_x</p:attrName>
                                        </p:attrNameLst>
                                      </p:cBhvr>
                                      <p:tavLst>
                                        <p:tav tm="0">
                                          <p:val>
                                            <p:strVal val="#ppt_x"/>
                                          </p:val>
                                        </p:tav>
                                        <p:tav tm="100000">
                                          <p:val>
                                            <p:strVal val="#ppt_x"/>
                                          </p:val>
                                        </p:tav>
                                      </p:tavLst>
                                    </p:anim>
                                    <p:anim calcmode="lin" valueType="num">
                                      <p:cBhvr>
                                        <p:cTn id="162" dur="1000" fill="hold"/>
                                        <p:tgtEl>
                                          <p:spTgt spid="3"/>
                                        </p:tgtEl>
                                        <p:attrNameLst>
                                          <p:attrName>ppt_y</p:attrName>
                                        </p:attrNameLst>
                                      </p:cBhvr>
                                      <p:tavLst>
                                        <p:tav tm="0">
                                          <p:val>
                                            <p:strVal val="#ppt_y+.1"/>
                                          </p:val>
                                        </p:tav>
                                        <p:tav tm="100000">
                                          <p:val>
                                            <p:strVal val="#ppt_y"/>
                                          </p:val>
                                        </p:tav>
                                      </p:tavLst>
                                    </p:anim>
                                  </p:childTnLst>
                                </p:cTn>
                              </p:par>
                              <p:par>
                                <p:cTn id="163" presetID="42" presetClass="entr" presetSubtype="0" fill="hold" grpId="0" nodeType="withEffect">
                                  <p:stCondLst>
                                    <p:cond delay="0"/>
                                  </p:stCondLst>
                                  <p:childTnLst>
                                    <p:set>
                                      <p:cBhvr>
                                        <p:cTn id="164" dur="1" fill="hold">
                                          <p:stCondLst>
                                            <p:cond delay="0"/>
                                          </p:stCondLst>
                                        </p:cTn>
                                        <p:tgtEl>
                                          <p:spTgt spid="8"/>
                                        </p:tgtEl>
                                        <p:attrNameLst>
                                          <p:attrName>style.visibility</p:attrName>
                                        </p:attrNameLst>
                                      </p:cBhvr>
                                      <p:to>
                                        <p:strVal val="visible"/>
                                      </p:to>
                                    </p:set>
                                    <p:animEffect transition="in" filter="fade">
                                      <p:cBhvr>
                                        <p:cTn id="165" dur="1000"/>
                                        <p:tgtEl>
                                          <p:spTgt spid="8"/>
                                        </p:tgtEl>
                                      </p:cBhvr>
                                    </p:animEffect>
                                    <p:anim calcmode="lin" valueType="num">
                                      <p:cBhvr>
                                        <p:cTn id="166" dur="1000" fill="hold"/>
                                        <p:tgtEl>
                                          <p:spTgt spid="8"/>
                                        </p:tgtEl>
                                        <p:attrNameLst>
                                          <p:attrName>ppt_x</p:attrName>
                                        </p:attrNameLst>
                                      </p:cBhvr>
                                      <p:tavLst>
                                        <p:tav tm="0">
                                          <p:val>
                                            <p:strVal val="#ppt_x"/>
                                          </p:val>
                                        </p:tav>
                                        <p:tav tm="100000">
                                          <p:val>
                                            <p:strVal val="#ppt_x"/>
                                          </p:val>
                                        </p:tav>
                                      </p:tavLst>
                                    </p:anim>
                                    <p:anim calcmode="lin" valueType="num">
                                      <p:cBhvr>
                                        <p:cTn id="167" dur="1000" fill="hold"/>
                                        <p:tgtEl>
                                          <p:spTgt spid="8"/>
                                        </p:tgtEl>
                                        <p:attrNameLst>
                                          <p:attrName>ppt_y</p:attrName>
                                        </p:attrNameLst>
                                      </p:cBhvr>
                                      <p:tavLst>
                                        <p:tav tm="0">
                                          <p:val>
                                            <p:strVal val="#ppt_y+.1"/>
                                          </p:val>
                                        </p:tav>
                                        <p:tav tm="100000">
                                          <p:val>
                                            <p:strVal val="#ppt_y"/>
                                          </p:val>
                                        </p:tav>
                                      </p:tavLst>
                                    </p:anim>
                                  </p:childTnLst>
                                </p:cTn>
                              </p:par>
                              <p:par>
                                <p:cTn id="168" presetID="42" presetClass="entr" presetSubtype="0" fill="hold" grpId="0" nodeType="withEffect">
                                  <p:stCondLst>
                                    <p:cond delay="0"/>
                                  </p:stCondLst>
                                  <p:childTnLst>
                                    <p:set>
                                      <p:cBhvr>
                                        <p:cTn id="169" dur="1" fill="hold">
                                          <p:stCondLst>
                                            <p:cond delay="0"/>
                                          </p:stCondLst>
                                        </p:cTn>
                                        <p:tgtEl>
                                          <p:spTgt spid="17"/>
                                        </p:tgtEl>
                                        <p:attrNameLst>
                                          <p:attrName>style.visibility</p:attrName>
                                        </p:attrNameLst>
                                      </p:cBhvr>
                                      <p:to>
                                        <p:strVal val="visible"/>
                                      </p:to>
                                    </p:set>
                                    <p:animEffect transition="in" filter="fade">
                                      <p:cBhvr>
                                        <p:cTn id="170" dur="1000"/>
                                        <p:tgtEl>
                                          <p:spTgt spid="17"/>
                                        </p:tgtEl>
                                      </p:cBhvr>
                                    </p:animEffect>
                                    <p:anim calcmode="lin" valueType="num">
                                      <p:cBhvr>
                                        <p:cTn id="171" dur="1000" fill="hold"/>
                                        <p:tgtEl>
                                          <p:spTgt spid="17"/>
                                        </p:tgtEl>
                                        <p:attrNameLst>
                                          <p:attrName>ppt_x</p:attrName>
                                        </p:attrNameLst>
                                      </p:cBhvr>
                                      <p:tavLst>
                                        <p:tav tm="0">
                                          <p:val>
                                            <p:strVal val="#ppt_x"/>
                                          </p:val>
                                        </p:tav>
                                        <p:tav tm="100000">
                                          <p:val>
                                            <p:strVal val="#ppt_x"/>
                                          </p:val>
                                        </p:tav>
                                      </p:tavLst>
                                    </p:anim>
                                    <p:anim calcmode="lin" valueType="num">
                                      <p:cBhvr>
                                        <p:cTn id="172" dur="1000" fill="hold"/>
                                        <p:tgtEl>
                                          <p:spTgt spid="17"/>
                                        </p:tgtEl>
                                        <p:attrNameLst>
                                          <p:attrName>ppt_y</p:attrName>
                                        </p:attrNameLst>
                                      </p:cBhvr>
                                      <p:tavLst>
                                        <p:tav tm="0">
                                          <p:val>
                                            <p:strVal val="#ppt_y+.1"/>
                                          </p:val>
                                        </p:tav>
                                        <p:tav tm="100000">
                                          <p:val>
                                            <p:strVal val="#ppt_y"/>
                                          </p:val>
                                        </p:tav>
                                      </p:tavLst>
                                    </p:anim>
                                  </p:childTnLst>
                                </p:cTn>
                              </p:par>
                              <p:par>
                                <p:cTn id="173" presetID="42" presetClass="entr" presetSubtype="0" fill="hold" grpId="0" nodeType="withEffect">
                                  <p:stCondLst>
                                    <p:cond delay="0"/>
                                  </p:stCondLst>
                                  <p:childTnLst>
                                    <p:set>
                                      <p:cBhvr>
                                        <p:cTn id="174" dur="1" fill="hold">
                                          <p:stCondLst>
                                            <p:cond delay="0"/>
                                          </p:stCondLst>
                                        </p:cTn>
                                        <p:tgtEl>
                                          <p:spTgt spid="18"/>
                                        </p:tgtEl>
                                        <p:attrNameLst>
                                          <p:attrName>style.visibility</p:attrName>
                                        </p:attrNameLst>
                                      </p:cBhvr>
                                      <p:to>
                                        <p:strVal val="visible"/>
                                      </p:to>
                                    </p:set>
                                    <p:animEffect transition="in" filter="fade">
                                      <p:cBhvr>
                                        <p:cTn id="175" dur="1000"/>
                                        <p:tgtEl>
                                          <p:spTgt spid="18"/>
                                        </p:tgtEl>
                                      </p:cBhvr>
                                    </p:animEffect>
                                    <p:anim calcmode="lin" valueType="num">
                                      <p:cBhvr>
                                        <p:cTn id="176" dur="1000" fill="hold"/>
                                        <p:tgtEl>
                                          <p:spTgt spid="18"/>
                                        </p:tgtEl>
                                        <p:attrNameLst>
                                          <p:attrName>ppt_x</p:attrName>
                                        </p:attrNameLst>
                                      </p:cBhvr>
                                      <p:tavLst>
                                        <p:tav tm="0">
                                          <p:val>
                                            <p:strVal val="#ppt_x"/>
                                          </p:val>
                                        </p:tav>
                                        <p:tav tm="100000">
                                          <p:val>
                                            <p:strVal val="#ppt_x"/>
                                          </p:val>
                                        </p:tav>
                                      </p:tavLst>
                                    </p:anim>
                                    <p:anim calcmode="lin" valueType="num">
                                      <p:cBhvr>
                                        <p:cTn id="177" dur="1000" fill="hold"/>
                                        <p:tgtEl>
                                          <p:spTgt spid="18"/>
                                        </p:tgtEl>
                                        <p:attrNameLst>
                                          <p:attrName>ppt_y</p:attrName>
                                        </p:attrNameLst>
                                      </p:cBhvr>
                                      <p:tavLst>
                                        <p:tav tm="0">
                                          <p:val>
                                            <p:strVal val="#ppt_y+.1"/>
                                          </p:val>
                                        </p:tav>
                                        <p:tav tm="100000">
                                          <p:val>
                                            <p:strVal val="#ppt_y"/>
                                          </p:val>
                                        </p:tav>
                                      </p:tavLst>
                                    </p:anim>
                                  </p:childTnLst>
                                </p:cTn>
                              </p:par>
                              <p:par>
                                <p:cTn id="178" presetID="42" presetClass="entr" presetSubtype="0" fill="hold" grpId="0" nodeType="withEffect">
                                  <p:stCondLst>
                                    <p:cond delay="0"/>
                                  </p:stCondLst>
                                  <p:childTnLst>
                                    <p:set>
                                      <p:cBhvr>
                                        <p:cTn id="179" dur="1" fill="hold">
                                          <p:stCondLst>
                                            <p:cond delay="0"/>
                                          </p:stCondLst>
                                        </p:cTn>
                                        <p:tgtEl>
                                          <p:spTgt spid="19"/>
                                        </p:tgtEl>
                                        <p:attrNameLst>
                                          <p:attrName>style.visibility</p:attrName>
                                        </p:attrNameLst>
                                      </p:cBhvr>
                                      <p:to>
                                        <p:strVal val="visible"/>
                                      </p:to>
                                    </p:set>
                                    <p:animEffect transition="in" filter="fade">
                                      <p:cBhvr>
                                        <p:cTn id="180" dur="1000"/>
                                        <p:tgtEl>
                                          <p:spTgt spid="19"/>
                                        </p:tgtEl>
                                      </p:cBhvr>
                                    </p:animEffect>
                                    <p:anim calcmode="lin" valueType="num">
                                      <p:cBhvr>
                                        <p:cTn id="181" dur="1000" fill="hold"/>
                                        <p:tgtEl>
                                          <p:spTgt spid="19"/>
                                        </p:tgtEl>
                                        <p:attrNameLst>
                                          <p:attrName>ppt_x</p:attrName>
                                        </p:attrNameLst>
                                      </p:cBhvr>
                                      <p:tavLst>
                                        <p:tav tm="0">
                                          <p:val>
                                            <p:strVal val="#ppt_x"/>
                                          </p:val>
                                        </p:tav>
                                        <p:tav tm="100000">
                                          <p:val>
                                            <p:strVal val="#ppt_x"/>
                                          </p:val>
                                        </p:tav>
                                      </p:tavLst>
                                    </p:anim>
                                    <p:anim calcmode="lin" valueType="num">
                                      <p:cBhvr>
                                        <p:cTn id="182" dur="1000" fill="hold"/>
                                        <p:tgtEl>
                                          <p:spTgt spid="19"/>
                                        </p:tgtEl>
                                        <p:attrNameLst>
                                          <p:attrName>ppt_y</p:attrName>
                                        </p:attrNameLst>
                                      </p:cBhvr>
                                      <p:tavLst>
                                        <p:tav tm="0">
                                          <p:val>
                                            <p:strVal val="#ppt_y+.1"/>
                                          </p:val>
                                        </p:tav>
                                        <p:tav tm="100000">
                                          <p:val>
                                            <p:strVal val="#ppt_y"/>
                                          </p:val>
                                        </p:tav>
                                      </p:tavLst>
                                    </p:anim>
                                  </p:childTnLst>
                                </p:cTn>
                              </p:par>
                              <p:par>
                                <p:cTn id="183" presetID="42" presetClass="entr" presetSubtype="0" fill="hold" grpId="0" nodeType="withEffect">
                                  <p:stCondLst>
                                    <p:cond delay="0"/>
                                  </p:stCondLst>
                                  <p:childTnLst>
                                    <p:set>
                                      <p:cBhvr>
                                        <p:cTn id="184" dur="1" fill="hold">
                                          <p:stCondLst>
                                            <p:cond delay="0"/>
                                          </p:stCondLst>
                                        </p:cTn>
                                        <p:tgtEl>
                                          <p:spTgt spid="20"/>
                                        </p:tgtEl>
                                        <p:attrNameLst>
                                          <p:attrName>style.visibility</p:attrName>
                                        </p:attrNameLst>
                                      </p:cBhvr>
                                      <p:to>
                                        <p:strVal val="visible"/>
                                      </p:to>
                                    </p:set>
                                    <p:animEffect transition="in" filter="fade">
                                      <p:cBhvr>
                                        <p:cTn id="185" dur="1000"/>
                                        <p:tgtEl>
                                          <p:spTgt spid="20"/>
                                        </p:tgtEl>
                                      </p:cBhvr>
                                    </p:animEffect>
                                    <p:anim calcmode="lin" valueType="num">
                                      <p:cBhvr>
                                        <p:cTn id="186" dur="1000" fill="hold"/>
                                        <p:tgtEl>
                                          <p:spTgt spid="20"/>
                                        </p:tgtEl>
                                        <p:attrNameLst>
                                          <p:attrName>ppt_x</p:attrName>
                                        </p:attrNameLst>
                                      </p:cBhvr>
                                      <p:tavLst>
                                        <p:tav tm="0">
                                          <p:val>
                                            <p:strVal val="#ppt_x"/>
                                          </p:val>
                                        </p:tav>
                                        <p:tav tm="100000">
                                          <p:val>
                                            <p:strVal val="#ppt_x"/>
                                          </p:val>
                                        </p:tav>
                                      </p:tavLst>
                                    </p:anim>
                                    <p:anim calcmode="lin" valueType="num">
                                      <p:cBhvr>
                                        <p:cTn id="187"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p:bldP spid="15" grpId="0"/>
      <p:bldP spid="16" grpId="0" animBg="1"/>
      <p:bldP spid="17" grpId="0" animBg="1"/>
      <p:bldP spid="18" grpId="0"/>
      <p:bldP spid="19" grpId="0"/>
      <p:bldP spid="20" grpId="0" animBg="1"/>
      <p:bldP spid="21" grpId="0" animBg="1"/>
      <p:bldP spid="22" grpId="0"/>
      <p:bldP spid="23" grpId="0"/>
      <p:bldP spid="24" grpId="0" animBg="1"/>
      <p:bldP spid="25" grpId="0" animBg="1"/>
      <p:bldP spid="26" grpId="0"/>
      <p:bldP spid="27" grpId="0"/>
      <p:bldP spid="28" grpId="0" animBg="1"/>
      <p:bldP spid="29" grpId="0" animBg="1"/>
      <p:bldP spid="30" grpId="0"/>
      <p:bldP spid="31" grpId="0"/>
      <p:bldP spid="32" grpId="0" animBg="1"/>
      <p:bldP spid="34" grpId="0" animBg="1"/>
      <p:bldP spid="35" grpId="0" animBg="1"/>
      <p:bldP spid="36" grpId="0" animBg="1"/>
      <p:bldP spid="37" grpId="0"/>
      <p:bldP spid="3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8AC0A2F-1E63-48DF-AF3E-F5C3D39C5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421721" cy="6858000"/>
          </a:xfrm>
          <a:prstGeom prst="rect">
            <a:avLst/>
          </a:prstGeom>
          <a:gradFill>
            <a:gsLst>
              <a:gs pos="0">
                <a:srgbClr val="C2C923">
                  <a:lumMod val="100000"/>
                  <a:alpha val="82000"/>
                </a:srgbClr>
              </a:gs>
              <a:gs pos="25000">
                <a:srgbClr val="C2C923">
                  <a:alpha val="60000"/>
                </a:srgbClr>
              </a:gs>
              <a:gs pos="94000">
                <a:srgbClr val="EEEEEE">
                  <a:lumMod val="75000"/>
                </a:srgbClr>
              </a:gs>
              <a:gs pos="100000">
                <a:srgbClr val="EEEEEE">
                  <a:lumMod val="75000"/>
                </a:srgbClr>
              </a:gs>
            </a:gsLst>
            <a:lin ang="4200000" scaled="0"/>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7C25E026-BA89-4BD5-B6F3-EE0138773F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TextBox 9">
            <a:extLst>
              <a:ext uri="{FF2B5EF4-FFF2-40B4-BE49-F238E27FC236}">
                <a16:creationId xmlns:a16="http://schemas.microsoft.com/office/drawing/2014/main" id="{6B173671-A59A-41F5-984F-4D77581CF73A}"/>
              </a:ext>
            </a:extLst>
          </p:cNvPr>
          <p:cNvSpPr txBox="1"/>
          <p:nvPr/>
        </p:nvSpPr>
        <p:spPr>
          <a:xfrm>
            <a:off x="6617740" y="802955"/>
            <a:ext cx="4766330" cy="1454051"/>
          </a:xfrm>
          <a:prstGeom prst="rect">
            <a:avLst/>
          </a:prstGeom>
        </p:spPr>
        <p:txBody>
          <a:bodyPr vert="horz" lIns="91440" tIns="45720" rIns="91440" bIns="45720" rtlCol="0" anchor="ctr">
            <a:normAutofit/>
          </a:bodyPr>
          <a:lstStyle/>
          <a:p>
            <a:pPr>
              <a:lnSpc>
                <a:spcPct val="90000"/>
              </a:lnSpc>
              <a:spcBef>
                <a:spcPct val="0"/>
              </a:spcBef>
              <a:spcAft>
                <a:spcPts val="600"/>
              </a:spcAft>
              <a:defRPr/>
            </a:pPr>
            <a:r>
              <a:rPr lang="en-US" sz="6000" b="1" dirty="0">
                <a:solidFill>
                  <a:srgbClr val="000000"/>
                </a:solidFill>
                <a:latin typeface="Calibri Light" panose="020F0302020204030204"/>
              </a:rPr>
              <a:t>PREVENTION</a:t>
            </a:r>
          </a:p>
        </p:txBody>
      </p:sp>
      <p:sp>
        <p:nvSpPr>
          <p:cNvPr id="11" name="Freeform 50">
            <a:extLst>
              <a:ext uri="{FF2B5EF4-FFF2-40B4-BE49-F238E27FC236}">
                <a16:creationId xmlns:a16="http://schemas.microsoft.com/office/drawing/2014/main" id="{3A646DB3-2675-4B23-990E-CA693D1304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w="12700" cap="flat" cmpd="sng" algn="ctr">
            <a:gradFill>
              <a:gsLst>
                <a:gs pos="0">
                  <a:srgbClr val="C2C923">
                    <a:lumMod val="40000"/>
                    <a:lumOff val="60000"/>
                  </a:srgbClr>
                </a:gs>
                <a:gs pos="23000">
                  <a:srgbClr val="C2C923">
                    <a:lumMod val="45000"/>
                    <a:lumOff val="55000"/>
                  </a:srgbClr>
                </a:gs>
                <a:gs pos="83000">
                  <a:srgbClr val="EEEEEE">
                    <a:lumMod val="75000"/>
                  </a:srgbClr>
                </a:gs>
                <a:gs pos="100000">
                  <a:srgbClr val="EEEEEE">
                    <a:lumMod val="75000"/>
                  </a:srgbClr>
                </a:gs>
              </a:gsLst>
              <a:lin ang="5400000" scaled="1"/>
            </a:gra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pic>
        <p:nvPicPr>
          <p:cNvPr id="12" name="Graphic 11" descr="Marketing">
            <a:extLst>
              <a:ext uri="{FF2B5EF4-FFF2-40B4-BE49-F238E27FC236}">
                <a16:creationId xmlns:a16="http://schemas.microsoft.com/office/drawing/2014/main" id="{78F6096E-AC7F-4B12-8060-A6EB7B6C16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8328" y="1819656"/>
            <a:ext cx="4142232" cy="4142232"/>
          </a:xfrm>
          <a:prstGeom prst="rect">
            <a:avLst/>
          </a:prstGeom>
        </p:spPr>
      </p:pic>
      <p:sp>
        <p:nvSpPr>
          <p:cNvPr id="13" name="Rectangle 12">
            <a:extLst>
              <a:ext uri="{FF2B5EF4-FFF2-40B4-BE49-F238E27FC236}">
                <a16:creationId xmlns:a16="http://schemas.microsoft.com/office/drawing/2014/main" id="{5B13A8F1-2E55-4AB5-AC78-CD3A43F26E75}"/>
              </a:ext>
            </a:extLst>
          </p:cNvPr>
          <p:cNvSpPr/>
          <p:nvPr/>
        </p:nvSpPr>
        <p:spPr>
          <a:xfrm>
            <a:off x="6421721" y="2421683"/>
            <a:ext cx="5259001" cy="3353476"/>
          </a:xfrm>
          <a:prstGeom prst="rect">
            <a:avLst/>
          </a:prstGeom>
          <a:noFill/>
          <a:ln>
            <a:noFill/>
          </a:ln>
          <a:effectLst/>
        </p:spPr>
        <p:txBody>
          <a:bodyPr vert="horz" lIns="91440" tIns="45720" rIns="91440" bIns="45720" rtlCol="0" anchor="t">
            <a:normAutofit lnSpcReduction="10000"/>
          </a:bodyPr>
          <a:lstStyle/>
          <a:p>
            <a:pPr marL="571500" marR="0" lvl="0" indent="-228600" defTabSz="91440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Politique </a:t>
            </a: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organisationnelle</a:t>
            </a:r>
            <a:endPar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endParaRPr>
          </a:p>
          <a:p>
            <a:pPr marL="571500" marR="0" lvl="0" indent="-228600" defTabSz="91440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Système</a:t>
            </a: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 de </a:t>
            </a: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ressources</a:t>
            </a: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 </a:t>
            </a: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humaines</a:t>
            </a:r>
            <a:endPar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endParaRPr>
          </a:p>
          <a:p>
            <a:pPr marL="571500" marR="0" lvl="0" indent="-228600" defTabSz="91440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Formation</a:t>
            </a:r>
          </a:p>
          <a:p>
            <a:pPr marL="571500" marR="0" lvl="0" indent="-228600" defTabSz="91440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Sensibilisation</a:t>
            </a: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 </a:t>
            </a:r>
          </a:p>
          <a:p>
            <a:pPr marL="0" marR="0" lvl="0" indent="-228600" defTabSz="91440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04089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339F988-E49B-466D-8C44-48A57FC9BD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421721" cy="6858000"/>
          </a:xfrm>
          <a:prstGeom prst="rect">
            <a:avLst/>
          </a:prstGeom>
          <a:gradFill>
            <a:gsLst>
              <a:gs pos="0">
                <a:srgbClr val="007A7D"/>
              </a:gs>
              <a:gs pos="25000">
                <a:srgbClr val="007A7D"/>
              </a:gs>
              <a:gs pos="94000">
                <a:srgbClr val="C2C923"/>
              </a:gs>
              <a:gs pos="100000">
                <a:srgbClr val="C2C923"/>
              </a:gs>
            </a:gsLst>
            <a:lin ang="4200000" scaled="0"/>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B21F1EDB-1571-4883-9946-3DA188BD957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D09E93E4-C258-456E-A1D4-C8977B69AACD}"/>
              </a:ext>
            </a:extLst>
          </p:cNvPr>
          <p:cNvSpPr txBox="1"/>
          <p:nvPr/>
        </p:nvSpPr>
        <p:spPr>
          <a:xfrm>
            <a:off x="6617740" y="802955"/>
            <a:ext cx="4766330" cy="1454051"/>
          </a:xfrm>
          <a:prstGeom prst="rect">
            <a:avLst/>
          </a:prstGeom>
        </p:spPr>
        <p:txBody>
          <a:bodyPr vert="horz" lIns="91440" tIns="45720" rIns="91440" bIns="45720" rtlCol="0" anchor="ctr">
            <a:normAutofit/>
          </a:bodyPr>
          <a:lstStyle/>
          <a:p>
            <a:pPr>
              <a:lnSpc>
                <a:spcPct val="90000"/>
              </a:lnSpc>
              <a:spcBef>
                <a:spcPct val="0"/>
              </a:spcBef>
              <a:spcAft>
                <a:spcPts val="600"/>
              </a:spcAft>
              <a:defRPr/>
            </a:pPr>
            <a:r>
              <a:rPr lang="en-US" sz="6000" b="1" dirty="0">
                <a:solidFill>
                  <a:srgbClr val="000000"/>
                </a:solidFill>
                <a:latin typeface="Calibri Light" panose="020F0302020204030204"/>
              </a:rPr>
              <a:t>SIGNALEMENT</a:t>
            </a:r>
          </a:p>
        </p:txBody>
      </p:sp>
      <p:sp>
        <p:nvSpPr>
          <p:cNvPr id="5" name="Freeform 50">
            <a:extLst>
              <a:ext uri="{FF2B5EF4-FFF2-40B4-BE49-F238E27FC236}">
                <a16:creationId xmlns:a16="http://schemas.microsoft.com/office/drawing/2014/main" id="{609195BB-AAB3-4417-81DD-B12BA89EF7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w="12700" cap="flat" cmpd="sng" algn="ctr">
            <a:gradFill>
              <a:gsLst>
                <a:gs pos="0">
                  <a:srgbClr val="007A7D"/>
                </a:gs>
                <a:gs pos="23000">
                  <a:srgbClr val="007A7D"/>
                </a:gs>
                <a:gs pos="83000">
                  <a:srgbClr val="C2C923"/>
                </a:gs>
                <a:gs pos="100000">
                  <a:srgbClr val="C2C923"/>
                </a:gs>
              </a:gsLst>
              <a:lin ang="5400000" scaled="1"/>
            </a:gra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pic>
        <p:nvPicPr>
          <p:cNvPr id="6" name="Graphic 5" descr="Receiver">
            <a:extLst>
              <a:ext uri="{FF2B5EF4-FFF2-40B4-BE49-F238E27FC236}">
                <a16:creationId xmlns:a16="http://schemas.microsoft.com/office/drawing/2014/main" id="{5F58E6B4-237F-493B-96FD-2257ACEAE70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8328" y="1819656"/>
            <a:ext cx="4142232" cy="4142232"/>
          </a:xfrm>
          <a:prstGeom prst="rect">
            <a:avLst/>
          </a:prstGeom>
        </p:spPr>
      </p:pic>
      <p:sp>
        <p:nvSpPr>
          <p:cNvPr id="7" name="Rectangle 6">
            <a:extLst>
              <a:ext uri="{FF2B5EF4-FFF2-40B4-BE49-F238E27FC236}">
                <a16:creationId xmlns:a16="http://schemas.microsoft.com/office/drawing/2014/main" id="{2C628BB3-273F-4315-BDBA-BCD4D69B11CA}"/>
              </a:ext>
            </a:extLst>
          </p:cNvPr>
          <p:cNvSpPr/>
          <p:nvPr/>
        </p:nvSpPr>
        <p:spPr>
          <a:xfrm>
            <a:off x="6618121" y="2411850"/>
            <a:ext cx="5121595" cy="3772639"/>
          </a:xfrm>
          <a:prstGeom prst="rect">
            <a:avLst/>
          </a:prstGeom>
          <a:noFill/>
          <a:ln>
            <a:noFill/>
          </a:ln>
          <a:effectLst/>
        </p:spPr>
        <p:txBody>
          <a:bodyPr vert="horz" lIns="91440" tIns="45720" rIns="91440" bIns="45720" rtlCol="0" anchor="t">
            <a:normAutofit/>
          </a:bodyPr>
          <a:lstStyle/>
          <a:p>
            <a:pPr marL="0" marR="0" lvl="0" indent="0" defTabSz="914400" eaLnBrk="1" fontAlgn="auto" latinLnBrk="0" hangingPunct="1">
              <a:lnSpc>
                <a:spcPct val="90000"/>
              </a:lnSpc>
              <a:spcBef>
                <a:spcPts val="0"/>
              </a:spcBef>
              <a:spcAft>
                <a:spcPts val="600"/>
              </a:spcAft>
              <a:buClrTx/>
              <a:buSzTx/>
              <a:buFontTx/>
              <a:buNone/>
              <a:tabLst/>
              <a:defRPr/>
            </a:pPr>
            <a:r>
              <a:rPr kumimoji="0" lang="en-US" sz="3200" b="1" i="0" u="none" strike="noStrike" kern="0" cap="none" spc="0" normalizeH="0" baseline="0" noProof="0" dirty="0" err="1">
                <a:ln>
                  <a:noFill/>
                </a:ln>
                <a:solidFill>
                  <a:srgbClr val="000000"/>
                </a:solidFill>
                <a:effectLst/>
                <a:uLnTx/>
                <a:uFillTx/>
                <a:latin typeface="Calibri" panose="020F0502020204030204"/>
                <a:ea typeface="+mn-ea"/>
                <a:cs typeface="+mn-cs"/>
              </a:rPr>
              <a:t>Mécanisme</a:t>
            </a:r>
            <a:r>
              <a:rPr kumimoji="0" lang="en-US" sz="3200" b="1" i="0" u="none" strike="noStrike" kern="0" cap="none" spc="0" normalizeH="0" baseline="0" noProof="0" dirty="0">
                <a:ln>
                  <a:noFill/>
                </a:ln>
                <a:solidFill>
                  <a:srgbClr val="000000"/>
                </a:solidFill>
                <a:effectLst/>
                <a:uLnTx/>
                <a:uFillTx/>
                <a:latin typeface="Calibri" panose="020F0502020204030204"/>
                <a:ea typeface="+mn-ea"/>
                <a:cs typeface="+mn-cs"/>
              </a:rPr>
              <a:t> </a:t>
            </a:r>
            <a:r>
              <a:rPr kumimoji="0" lang="en-US" sz="3200" b="1" i="0" u="none" strike="noStrike" kern="0" cap="none" spc="0" normalizeH="0" baseline="0" noProof="0" dirty="0" err="1">
                <a:ln>
                  <a:noFill/>
                </a:ln>
                <a:solidFill>
                  <a:srgbClr val="000000"/>
                </a:solidFill>
                <a:effectLst/>
                <a:uLnTx/>
                <a:uFillTx/>
                <a:latin typeface="Calibri" panose="020F0502020204030204"/>
                <a:ea typeface="+mn-ea"/>
                <a:cs typeface="+mn-cs"/>
              </a:rPr>
              <a:t>communautaire</a:t>
            </a:r>
            <a:r>
              <a:rPr kumimoji="0" lang="en-US" sz="3200" b="1" i="0" u="none" strike="noStrike" kern="0" cap="none" spc="0" normalizeH="0" baseline="0" noProof="0" dirty="0">
                <a:ln>
                  <a:noFill/>
                </a:ln>
                <a:solidFill>
                  <a:srgbClr val="000000"/>
                </a:solidFill>
                <a:effectLst/>
                <a:uLnTx/>
                <a:uFillTx/>
                <a:latin typeface="Calibri" panose="020F0502020204030204"/>
                <a:ea typeface="+mn-ea"/>
                <a:cs typeface="+mn-cs"/>
              </a:rPr>
              <a:t> de </a:t>
            </a:r>
            <a:r>
              <a:rPr kumimoji="0" lang="en-US" sz="3200" b="1" i="0" u="none" strike="noStrike" kern="0" cap="none" spc="0" normalizeH="0" baseline="0" noProof="0" dirty="0" err="1">
                <a:ln>
                  <a:noFill/>
                </a:ln>
                <a:solidFill>
                  <a:srgbClr val="000000"/>
                </a:solidFill>
                <a:effectLst/>
                <a:uLnTx/>
                <a:uFillTx/>
                <a:latin typeface="Calibri" panose="020F0502020204030204"/>
                <a:ea typeface="+mn-ea"/>
                <a:cs typeface="+mn-cs"/>
              </a:rPr>
              <a:t>plainte</a:t>
            </a:r>
            <a:endParaRPr kumimoji="0" lang="en-US" sz="3200" b="1" i="0" u="none" strike="noStrike" kern="0" cap="none" spc="0" normalizeH="0" baseline="0" noProof="0" dirty="0">
              <a:ln>
                <a:noFill/>
              </a:ln>
              <a:solidFill>
                <a:srgbClr val="000000"/>
              </a:solidFill>
              <a:effectLst/>
              <a:uLnTx/>
              <a:uFillTx/>
              <a:latin typeface="Calibri" panose="020F0502020204030204"/>
              <a:ea typeface="+mn-ea"/>
              <a:cs typeface="+mn-cs"/>
            </a:endParaRPr>
          </a:p>
          <a:p>
            <a:pPr marL="117475" marR="0" lvl="0" indent="-228600" defTabSz="91440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3200" b="0" i="0" u="none" strike="noStrike" kern="0" cap="none" spc="0" normalizeH="0" baseline="0" noProof="0" dirty="0">
              <a:ln>
                <a:noFill/>
              </a:ln>
              <a:solidFill>
                <a:srgbClr val="000000"/>
              </a:solidFill>
              <a:effectLst/>
              <a:uLnTx/>
              <a:uFillTx/>
              <a:latin typeface="Calibri" panose="020F0502020204030204"/>
              <a:ea typeface="+mn-ea"/>
              <a:cs typeface="+mn-cs"/>
            </a:endParaRPr>
          </a:p>
          <a:p>
            <a:pPr marL="0" marR="0" lvl="0" indent="-228600" defTabSz="91440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3200" b="0" i="1" u="none" strike="noStrike" kern="0" cap="none" spc="0" normalizeH="0" baseline="0" noProof="0" dirty="0" err="1">
                <a:ln>
                  <a:noFill/>
                </a:ln>
                <a:solidFill>
                  <a:srgbClr val="000000"/>
                </a:solidFill>
                <a:effectLst/>
                <a:uLnTx/>
                <a:uFillTx/>
                <a:latin typeface="Calibri" panose="020F0502020204030204"/>
                <a:ea typeface="+mn-ea"/>
                <a:cs typeface="+mn-cs"/>
              </a:rPr>
              <a:t>Confidentialité</a:t>
            </a:r>
            <a:r>
              <a:rPr kumimoji="0" lang="en-US" sz="3200" b="0" i="1" u="none" strike="noStrike" kern="0" cap="none" spc="0" normalizeH="0" baseline="0" noProof="0" dirty="0">
                <a:ln>
                  <a:noFill/>
                </a:ln>
                <a:solidFill>
                  <a:srgbClr val="000000"/>
                </a:solidFill>
                <a:effectLst/>
                <a:uLnTx/>
                <a:uFillTx/>
                <a:latin typeface="Calibri" panose="020F0502020204030204"/>
                <a:ea typeface="+mn-ea"/>
                <a:cs typeface="+mn-cs"/>
              </a:rPr>
              <a:t>; </a:t>
            </a:r>
          </a:p>
          <a:p>
            <a:pPr marL="0" marR="0" lvl="0" indent="-228600" defTabSz="91440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3200" b="0" i="1" u="none" strike="noStrike" kern="0" cap="none" spc="0" normalizeH="0" baseline="0" noProof="0" dirty="0">
                <a:ln>
                  <a:noFill/>
                </a:ln>
                <a:solidFill>
                  <a:srgbClr val="000000"/>
                </a:solidFill>
                <a:effectLst/>
                <a:uLnTx/>
                <a:uFillTx/>
                <a:latin typeface="Calibri" panose="020F0502020204030204"/>
                <a:ea typeface="+mn-ea"/>
                <a:cs typeface="+mn-cs"/>
              </a:rPr>
              <a:t>Transparence; </a:t>
            </a:r>
          </a:p>
          <a:p>
            <a:pPr marL="0" marR="0" lvl="0" indent="-228600" defTabSz="91440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3200" b="0" i="1" u="none" strike="noStrike" kern="0" cap="none" spc="0" normalizeH="0" baseline="0" noProof="0" dirty="0" err="1">
                <a:ln>
                  <a:noFill/>
                </a:ln>
                <a:solidFill>
                  <a:srgbClr val="000000"/>
                </a:solidFill>
                <a:effectLst/>
                <a:uLnTx/>
                <a:uFillTx/>
                <a:latin typeface="Calibri" panose="020F0502020204030204"/>
                <a:ea typeface="+mn-ea"/>
                <a:cs typeface="+mn-cs"/>
              </a:rPr>
              <a:t>Accessibilité</a:t>
            </a:r>
            <a:r>
              <a:rPr kumimoji="0" lang="en-US" sz="3200" b="0" i="1" u="none" strike="noStrike" kern="0" cap="none" spc="0" normalizeH="0" baseline="0" noProof="0" dirty="0">
                <a:ln>
                  <a:noFill/>
                </a:ln>
                <a:solidFill>
                  <a:srgbClr val="000000"/>
                </a:solidFill>
                <a:effectLst/>
                <a:uLnTx/>
                <a:uFillTx/>
                <a:latin typeface="Calibri" panose="020F0502020204030204"/>
                <a:ea typeface="+mn-ea"/>
                <a:cs typeface="+mn-cs"/>
              </a:rPr>
              <a:t>; </a:t>
            </a:r>
          </a:p>
          <a:p>
            <a:pPr marL="0" marR="0" lvl="0" indent="-228600" defTabSz="91440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3200" b="0" i="1" u="none" strike="noStrike" kern="0" cap="none" spc="0" normalizeH="0" baseline="0" noProof="0" dirty="0" err="1">
                <a:ln>
                  <a:noFill/>
                </a:ln>
                <a:solidFill>
                  <a:srgbClr val="000000"/>
                </a:solidFill>
                <a:effectLst/>
                <a:uLnTx/>
                <a:uFillTx/>
                <a:latin typeface="Calibri" panose="020F0502020204030204"/>
                <a:ea typeface="+mn-ea"/>
                <a:cs typeface="+mn-cs"/>
              </a:rPr>
              <a:t>Sécurité</a:t>
            </a:r>
            <a:r>
              <a:rPr kumimoji="0" lang="en-US" sz="3200" b="0" i="1" u="none" strike="noStrike" kern="0" cap="none" spc="0" normalizeH="0" baseline="0" noProof="0" dirty="0">
                <a:ln>
                  <a:noFill/>
                </a:ln>
                <a:solidFill>
                  <a:srgbClr val="000000"/>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5935496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9EB633-6A70-4234-B63D-823306F1D6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421721" cy="6858000"/>
          </a:xfrm>
          <a:prstGeom prst="rect">
            <a:avLst/>
          </a:prstGeom>
          <a:gradFill>
            <a:gsLst>
              <a:gs pos="0">
                <a:srgbClr val="C2C923">
                  <a:lumMod val="100000"/>
                  <a:alpha val="82000"/>
                </a:srgbClr>
              </a:gs>
              <a:gs pos="25000">
                <a:srgbClr val="C2C923">
                  <a:alpha val="60000"/>
                </a:srgbClr>
              </a:gs>
              <a:gs pos="94000">
                <a:srgbClr val="EEEEEE">
                  <a:lumMod val="75000"/>
                </a:srgbClr>
              </a:gs>
              <a:gs pos="100000">
                <a:srgbClr val="EEEEEE">
                  <a:lumMod val="75000"/>
                </a:srgbClr>
              </a:gs>
            </a:gsLst>
            <a:lin ang="4200000" scaled="0"/>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B2F2047-B5A2-41FE-8766-AE9B24298D9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C9C9FEB0-9418-4591-A23B-874F3375D5E5}"/>
              </a:ext>
            </a:extLst>
          </p:cNvPr>
          <p:cNvSpPr txBox="1"/>
          <p:nvPr/>
        </p:nvSpPr>
        <p:spPr>
          <a:xfrm>
            <a:off x="6621072" y="483816"/>
            <a:ext cx="4766330" cy="1454051"/>
          </a:xfrm>
          <a:prstGeom prst="rect">
            <a:avLst/>
          </a:prstGeom>
        </p:spPr>
        <p:txBody>
          <a:bodyPr vert="horz" lIns="91440" tIns="45720" rIns="91440" bIns="45720" rtlCol="0" anchor="ctr">
            <a:normAutofit/>
          </a:bodyPr>
          <a:lstStyle/>
          <a:p>
            <a:pPr>
              <a:lnSpc>
                <a:spcPct val="90000"/>
              </a:lnSpc>
              <a:spcBef>
                <a:spcPct val="0"/>
              </a:spcBef>
              <a:spcAft>
                <a:spcPts val="600"/>
              </a:spcAft>
              <a:defRPr/>
            </a:pPr>
            <a:r>
              <a:rPr lang="en-US" sz="6000" b="1" dirty="0">
                <a:solidFill>
                  <a:srgbClr val="000000"/>
                </a:solidFill>
                <a:latin typeface="Calibri Light" panose="020F0302020204030204"/>
              </a:rPr>
              <a:t>ENQUETE</a:t>
            </a:r>
          </a:p>
        </p:txBody>
      </p:sp>
      <p:sp>
        <p:nvSpPr>
          <p:cNvPr id="5" name="Freeform 50">
            <a:extLst>
              <a:ext uri="{FF2B5EF4-FFF2-40B4-BE49-F238E27FC236}">
                <a16:creationId xmlns:a16="http://schemas.microsoft.com/office/drawing/2014/main" id="{8242FE15-9560-47E3-8D55-D9275A3359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w="12700" cap="flat" cmpd="sng" algn="ctr">
            <a:gradFill>
              <a:gsLst>
                <a:gs pos="0">
                  <a:srgbClr val="C2C923">
                    <a:lumMod val="40000"/>
                    <a:lumOff val="60000"/>
                  </a:srgbClr>
                </a:gs>
                <a:gs pos="23000">
                  <a:srgbClr val="C2C923">
                    <a:lumMod val="45000"/>
                    <a:lumOff val="55000"/>
                  </a:srgbClr>
                </a:gs>
                <a:gs pos="83000">
                  <a:srgbClr val="EEEEEE">
                    <a:lumMod val="75000"/>
                  </a:srgbClr>
                </a:gs>
                <a:gs pos="100000">
                  <a:srgbClr val="EEEEEE">
                    <a:lumMod val="75000"/>
                  </a:srgbClr>
                </a:gs>
              </a:gsLst>
              <a:lin ang="5400000" scaled="1"/>
            </a:gra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E7DB7E7A-FFB5-4B60-AF56-410F1262D53A}"/>
              </a:ext>
            </a:extLst>
          </p:cNvPr>
          <p:cNvSpPr/>
          <p:nvPr/>
        </p:nvSpPr>
        <p:spPr>
          <a:xfrm>
            <a:off x="6272809" y="2421683"/>
            <a:ext cx="5580863" cy="3861130"/>
          </a:xfrm>
          <a:prstGeom prst="rect">
            <a:avLst/>
          </a:prstGeom>
          <a:noFill/>
          <a:ln>
            <a:noFill/>
          </a:ln>
          <a:effectLst/>
        </p:spPr>
        <p:txBody>
          <a:bodyPr vert="horz" lIns="91440" tIns="45720" rIns="91440" bIns="45720" rtlCol="0" anchor="t">
            <a:normAutofit fontScale="92500"/>
          </a:bodyP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BE" sz="3600" b="0" i="0" u="none" strike="noStrike" kern="0" cap="none" spc="0" normalizeH="0" baseline="0" noProof="0" dirty="0">
                <a:ln>
                  <a:noFill/>
                </a:ln>
                <a:solidFill>
                  <a:srgbClr val="282F39"/>
                </a:solidFill>
                <a:effectLst/>
                <a:uLnTx/>
                <a:uFillTx/>
                <a:latin typeface="Calibri" panose="020F0502020204030204"/>
                <a:ea typeface="+mn-ea"/>
                <a:cs typeface="+mn-cs"/>
              </a:rPr>
              <a:t>Mesures disciplinaires selon les procédures internes de l’organisation</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q"/>
              <a:tabLst/>
              <a:defRPr/>
            </a:pPr>
            <a:endParaRPr kumimoji="0" lang="fr-BE" sz="3600" b="0" i="0" u="none" strike="noStrike" kern="0" cap="none" spc="0" normalizeH="0" baseline="0" noProof="0" dirty="0">
              <a:ln>
                <a:noFill/>
              </a:ln>
              <a:solidFill>
                <a:srgbClr val="282F39"/>
              </a:solidFill>
              <a:effectLst/>
              <a:uLnTx/>
              <a:uFillTx/>
              <a:latin typeface="Calibri" panose="020F0502020204030204"/>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BE" sz="3600" b="0" i="0" u="none" strike="noStrike" kern="0" cap="none" spc="0" normalizeH="0" baseline="0" noProof="0" dirty="0">
                <a:ln>
                  <a:noFill/>
                </a:ln>
                <a:solidFill>
                  <a:srgbClr val="282F39"/>
                </a:solidFill>
                <a:effectLst/>
                <a:uLnTx/>
                <a:uFillTx/>
                <a:latin typeface="Calibri" panose="020F0502020204030204"/>
                <a:ea typeface="+mn-ea"/>
                <a:cs typeface="+mn-cs"/>
              </a:rPr>
              <a:t>Poursuites judiciaires pour les auteurs, selon la législation locale en vigueur</a:t>
            </a:r>
          </a:p>
        </p:txBody>
      </p:sp>
      <p:pic>
        <p:nvPicPr>
          <p:cNvPr id="7" name="Graphic 6" descr="Magnifying glass">
            <a:extLst>
              <a:ext uri="{FF2B5EF4-FFF2-40B4-BE49-F238E27FC236}">
                <a16:creationId xmlns:a16="http://schemas.microsoft.com/office/drawing/2014/main" id="{0F136211-E781-4A7A-B3FC-CBCFD7E1E19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7930" y="2254548"/>
            <a:ext cx="3075812" cy="3075812"/>
          </a:xfrm>
          <a:prstGeom prst="rect">
            <a:avLst/>
          </a:prstGeom>
        </p:spPr>
      </p:pic>
    </p:spTree>
    <p:extLst>
      <p:ext uri="{BB962C8B-B14F-4D97-AF65-F5344CB8AC3E}">
        <p14:creationId xmlns:p14="http://schemas.microsoft.com/office/powerpoint/2010/main" val="28692601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FA0D133-887C-4689-906B-E69216B407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rgbClr val="007A7D"/>
              </a:gs>
              <a:gs pos="25000">
                <a:srgbClr val="007A7D"/>
              </a:gs>
              <a:gs pos="94000">
                <a:srgbClr val="C2C923"/>
              </a:gs>
              <a:gs pos="100000">
                <a:srgbClr val="C2C923"/>
              </a:gs>
            </a:gsLst>
            <a:lin ang="4200000" scaled="0"/>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49E61CA0-E571-476C-9F83-F99E89E8C93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 name="TextBox 3">
            <a:extLst>
              <a:ext uri="{FF2B5EF4-FFF2-40B4-BE49-F238E27FC236}">
                <a16:creationId xmlns:a16="http://schemas.microsoft.com/office/drawing/2014/main" id="{0E83DC79-D78B-4E39-BFE2-12ACC78D8D97}"/>
              </a:ext>
            </a:extLst>
          </p:cNvPr>
          <p:cNvSpPr txBox="1"/>
          <p:nvPr/>
        </p:nvSpPr>
        <p:spPr>
          <a:xfrm>
            <a:off x="515583" y="281846"/>
            <a:ext cx="5652313" cy="1016701"/>
          </a:xfrm>
          <a:prstGeom prst="rect">
            <a:avLst/>
          </a:prstGeom>
        </p:spPr>
        <p:txBody>
          <a:bodyPr vert="horz" lIns="91440" tIns="45720" rIns="91440" bIns="45720" rtlCol="0" anchor="ctr">
            <a:normAutofit/>
          </a:bodyPr>
          <a:lstStyle/>
          <a:p>
            <a:pPr>
              <a:lnSpc>
                <a:spcPct val="90000"/>
              </a:lnSpc>
              <a:spcBef>
                <a:spcPct val="0"/>
              </a:spcBef>
              <a:spcAft>
                <a:spcPts val="600"/>
              </a:spcAft>
              <a:defRPr/>
            </a:pPr>
            <a:r>
              <a:rPr lang="en-US" sz="4800" b="1" dirty="0">
                <a:solidFill>
                  <a:srgbClr val="000000"/>
                </a:solidFill>
                <a:latin typeface="Calibri Light" panose="020F0302020204030204"/>
              </a:rPr>
              <a:t>ASSISTANCE </a:t>
            </a:r>
            <a:r>
              <a:rPr lang="en-US" sz="4000" b="1" dirty="0">
                <a:solidFill>
                  <a:srgbClr val="000000"/>
                </a:solidFill>
                <a:latin typeface="Calibri Light" panose="020F0302020204030204"/>
              </a:rPr>
              <a:t>(</a:t>
            </a:r>
            <a:r>
              <a:rPr lang="fr-FR" sz="4000" b="1" dirty="0">
                <a:solidFill>
                  <a:srgbClr val="000000"/>
                </a:solidFill>
                <a:latin typeface="Calibri Light" panose="020F0302020204030204"/>
              </a:rPr>
              <a:t>immédiate</a:t>
            </a:r>
            <a:r>
              <a:rPr lang="en-US" sz="4000" b="1" dirty="0">
                <a:solidFill>
                  <a:srgbClr val="000000"/>
                </a:solidFill>
                <a:latin typeface="Calibri Light" panose="020F0302020204030204"/>
              </a:rPr>
              <a:t>)</a:t>
            </a:r>
            <a:endParaRPr lang="en-US" sz="4800" b="1" dirty="0">
              <a:solidFill>
                <a:srgbClr val="000000"/>
              </a:solidFill>
              <a:latin typeface="Calibri Light" panose="020F0302020204030204"/>
            </a:endParaRPr>
          </a:p>
        </p:txBody>
      </p:sp>
      <p:sp>
        <p:nvSpPr>
          <p:cNvPr id="5" name="Rectangle 4">
            <a:extLst>
              <a:ext uri="{FF2B5EF4-FFF2-40B4-BE49-F238E27FC236}">
                <a16:creationId xmlns:a16="http://schemas.microsoft.com/office/drawing/2014/main" id="{42D01A57-73BA-4E0F-B01E-57F5FF493D59}"/>
              </a:ext>
            </a:extLst>
          </p:cNvPr>
          <p:cNvSpPr/>
          <p:nvPr/>
        </p:nvSpPr>
        <p:spPr>
          <a:xfrm>
            <a:off x="341376" y="1493518"/>
            <a:ext cx="5652313" cy="4287849"/>
          </a:xfrm>
          <a:prstGeom prst="rect">
            <a:avLst/>
          </a:prstGeom>
          <a:noFill/>
          <a:ln>
            <a:noFill/>
          </a:ln>
          <a:effectLst/>
        </p:spPr>
        <p:txBody>
          <a:bodyPr vert="horz" lIns="91440" tIns="45720" rIns="91440" bIns="45720" rtlCol="0" anchor="t">
            <a:normAutofit/>
          </a:bodyPr>
          <a:lstStyle/>
          <a:p>
            <a:pPr marL="742950" marR="0" lvl="0" indent="-457200" defTabSz="914400" eaLnBrk="1" fontAlgn="auto" latinLnBrk="0" hangingPunct="1">
              <a:lnSpc>
                <a:spcPct val="90000"/>
              </a:lnSpc>
              <a:spcBef>
                <a:spcPts val="0"/>
              </a:spcBef>
              <a:spcAft>
                <a:spcPts val="1000"/>
              </a:spcAft>
              <a:buClrTx/>
              <a:buSzTx/>
              <a:buFont typeface="Wingdings" panose="05000000000000000000" pitchFamily="2" charset="2"/>
              <a:buChar char="q"/>
              <a:tabLst/>
              <a:defRPr/>
            </a:pP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Soins</a:t>
            </a: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 </a:t>
            </a: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médicaux</a:t>
            </a: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 </a:t>
            </a: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urgents</a:t>
            </a:r>
            <a:endPar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endParaRPr>
          </a:p>
          <a:p>
            <a:pPr marL="742950" marR="0" lvl="0" indent="-457200" defTabSz="914400" eaLnBrk="1" fontAlgn="auto" latinLnBrk="0" hangingPunct="1">
              <a:lnSpc>
                <a:spcPct val="90000"/>
              </a:lnSpc>
              <a:spcBef>
                <a:spcPts val="0"/>
              </a:spcBef>
              <a:spcAft>
                <a:spcPts val="1000"/>
              </a:spcAft>
              <a:buClrTx/>
              <a:buSzTx/>
              <a:buFont typeface="Wingdings" panose="05000000000000000000" pitchFamily="2" charset="2"/>
              <a:buChar char="q"/>
              <a:tabLst/>
              <a:defRPr/>
            </a:pP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Soutien</a:t>
            </a: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 psychosocial</a:t>
            </a:r>
          </a:p>
          <a:p>
            <a:pPr marL="742950" marR="0" lvl="0" indent="-457200" defTabSz="914400" eaLnBrk="1" fontAlgn="auto" latinLnBrk="0" hangingPunct="1">
              <a:lnSpc>
                <a:spcPct val="90000"/>
              </a:lnSpc>
              <a:spcBef>
                <a:spcPts val="0"/>
              </a:spcBef>
              <a:spcAft>
                <a:spcPts val="1000"/>
              </a:spcAft>
              <a:buClrTx/>
              <a:buSzTx/>
              <a:buFont typeface="Wingdings" panose="05000000000000000000" pitchFamily="2" charset="2"/>
              <a:buChar char="q"/>
              <a:tabLst/>
              <a:defRPr/>
            </a:pP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Abris </a:t>
            </a: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d'urgence</a:t>
            </a: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 et </a:t>
            </a: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nourriture</a:t>
            </a:r>
            <a:endPar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endParaRPr>
          </a:p>
          <a:p>
            <a:pPr marL="742950" marR="0" lvl="0" indent="-457200" defTabSz="914400" eaLnBrk="1" fontAlgn="auto" latinLnBrk="0" hangingPunct="1">
              <a:lnSpc>
                <a:spcPct val="90000"/>
              </a:lnSpc>
              <a:spcBef>
                <a:spcPts val="0"/>
              </a:spcBef>
              <a:spcAft>
                <a:spcPts val="1000"/>
              </a:spcAft>
              <a:buClrTx/>
              <a:buSzTx/>
              <a:buFont typeface="Wingdings" panose="05000000000000000000" pitchFamily="2" charset="2"/>
              <a:buChar char="q"/>
              <a:tabLst/>
              <a:defRPr/>
            </a:pP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Protection physique et </a:t>
            </a: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juridique</a:t>
            </a: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 </a:t>
            </a: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contre</a:t>
            </a:r>
            <a:r>
              <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rPr>
              <a:t> les </a:t>
            </a:r>
            <a:r>
              <a:rPr kumimoji="0" lang="en-US" sz="3600" b="0" i="0" u="none" strike="noStrike" kern="0" cap="none" spc="0" normalizeH="0" baseline="0" noProof="0" dirty="0" err="1">
                <a:ln>
                  <a:noFill/>
                </a:ln>
                <a:solidFill>
                  <a:srgbClr val="000000"/>
                </a:solidFill>
                <a:effectLst/>
                <a:uLnTx/>
                <a:uFillTx/>
                <a:latin typeface="Calibri" panose="020F0502020204030204"/>
                <a:ea typeface="+mn-ea"/>
                <a:cs typeface="+mn-cs"/>
              </a:rPr>
              <a:t>représailles</a:t>
            </a:r>
            <a:endParaRPr kumimoji="0" lang="en-US" sz="3600" b="1" i="0" u="sng" strike="noStrike" kern="0" cap="none" spc="0" normalizeH="0" baseline="0" noProof="0" dirty="0">
              <a:ln>
                <a:noFill/>
              </a:ln>
              <a:solidFill>
                <a:srgbClr val="000000"/>
              </a:solidFill>
              <a:effectLst/>
              <a:uLnTx/>
              <a:uFillTx/>
              <a:latin typeface="Calibri" panose="020F0502020204030204"/>
              <a:ea typeface="+mn-ea"/>
              <a:cs typeface="+mn-cs"/>
            </a:endParaRPr>
          </a:p>
          <a:p>
            <a:pPr marL="228600" marR="0" lvl="0" indent="-457200" defTabSz="914400" eaLnBrk="1" fontAlgn="auto" latinLnBrk="0" hangingPunct="1">
              <a:lnSpc>
                <a:spcPct val="90000"/>
              </a:lnSpc>
              <a:spcBef>
                <a:spcPts val="0"/>
              </a:spcBef>
              <a:spcAft>
                <a:spcPts val="1000"/>
              </a:spcAft>
              <a:buClrTx/>
              <a:buSzTx/>
              <a:buFont typeface="Wingdings" panose="05000000000000000000" pitchFamily="2" charset="2"/>
              <a:buChar char="q"/>
              <a:tabLst/>
              <a:defRPr/>
            </a:pPr>
            <a:endParaRPr kumimoji="0" lang="en-US" sz="3600" b="1" i="0" u="sng" strike="noStrike" kern="0" cap="none" spc="0" normalizeH="0" baseline="0" noProof="0" dirty="0">
              <a:ln>
                <a:noFill/>
              </a:ln>
              <a:solidFill>
                <a:srgbClr val="000000"/>
              </a:solidFill>
              <a:effectLst/>
              <a:uLnTx/>
              <a:uFillTx/>
              <a:latin typeface="Calibri" panose="020F0502020204030204"/>
              <a:ea typeface="+mn-ea"/>
              <a:cs typeface="+mn-cs"/>
            </a:endParaRPr>
          </a:p>
          <a:p>
            <a:pPr marL="742950" marR="0" lvl="0" indent="-457200" defTabSz="914400" eaLnBrk="1" fontAlgn="auto" latinLnBrk="0" hangingPunct="1">
              <a:lnSpc>
                <a:spcPct val="90000"/>
              </a:lnSpc>
              <a:spcBef>
                <a:spcPts val="0"/>
              </a:spcBef>
              <a:spcAft>
                <a:spcPts val="1000"/>
              </a:spcAft>
              <a:buClrTx/>
              <a:buSzTx/>
              <a:buFont typeface="Wingdings" panose="05000000000000000000" pitchFamily="2" charset="2"/>
              <a:buChar char="q"/>
              <a:tabLst/>
              <a:defRPr/>
            </a:pPr>
            <a:endParaRPr kumimoji="0" lang="en-US" sz="36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6" name="Freeform 50">
            <a:extLst>
              <a:ext uri="{FF2B5EF4-FFF2-40B4-BE49-F238E27FC236}">
                <a16:creationId xmlns:a16="http://schemas.microsoft.com/office/drawing/2014/main" id="{631B3388-B5A4-410C-AF94-E56E6B7ED8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w="12700" cap="flat" cmpd="sng" algn="ctr">
            <a:gradFill>
              <a:gsLst>
                <a:gs pos="0">
                  <a:srgbClr val="007A7D"/>
                </a:gs>
                <a:gs pos="23000">
                  <a:srgbClr val="007A7D"/>
                </a:gs>
                <a:gs pos="83000">
                  <a:srgbClr val="C2C923"/>
                </a:gs>
                <a:gs pos="100000">
                  <a:srgbClr val="C2C923"/>
                </a:gs>
              </a:gsLst>
              <a:lin ang="5400000" scaled="1"/>
            </a:gra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pic>
        <p:nvPicPr>
          <p:cNvPr id="7" name="Picture 2" descr="https://userscontent2.emaze.com/images/8474cd48-f951-4127-a9e7-7e3d95f50aa8/2d83d3fad8d6a8413f7444d0c6c87a1c.png">
            <a:extLst>
              <a:ext uri="{FF2B5EF4-FFF2-40B4-BE49-F238E27FC236}">
                <a16:creationId xmlns:a16="http://schemas.microsoft.com/office/drawing/2014/main" id="{AA23DBE9-7843-4579-A7FA-362AF51567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71637" y="1629522"/>
            <a:ext cx="3657600" cy="41801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71629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1AF1A45-57C9-498A-B7D6-D7200D15B9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rgbClr val="007A7D"/>
              </a:gs>
              <a:gs pos="25000">
                <a:srgbClr val="007A7D"/>
              </a:gs>
              <a:gs pos="94000">
                <a:srgbClr val="C2C923"/>
              </a:gs>
              <a:gs pos="100000">
                <a:srgbClr val="C2C923"/>
              </a:gs>
            </a:gsLst>
            <a:lin ang="4200000" scaled="0"/>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9F3F8F16-AD8B-458C-BA2F-F4C1EA7982D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 name="TextBox 3">
            <a:extLst>
              <a:ext uri="{FF2B5EF4-FFF2-40B4-BE49-F238E27FC236}">
                <a16:creationId xmlns:a16="http://schemas.microsoft.com/office/drawing/2014/main" id="{392B982E-7FAF-42F7-88A5-27A9E88AF8CA}"/>
              </a:ext>
            </a:extLst>
          </p:cNvPr>
          <p:cNvSpPr txBox="1"/>
          <p:nvPr/>
        </p:nvSpPr>
        <p:spPr>
          <a:xfrm>
            <a:off x="613907" y="802955"/>
            <a:ext cx="5652312" cy="1454051"/>
          </a:xfrm>
          <a:prstGeom prst="rect">
            <a:avLst/>
          </a:prstGeom>
        </p:spPr>
        <p:txBody>
          <a:bodyPr vert="horz" lIns="91440" tIns="45720" rIns="91440" bIns="45720" rtlCol="0" anchor="ctr">
            <a:normAutofit/>
          </a:bodyPr>
          <a:lstStyle/>
          <a:p>
            <a:pPr>
              <a:lnSpc>
                <a:spcPct val="90000"/>
              </a:lnSpc>
              <a:spcBef>
                <a:spcPct val="0"/>
              </a:spcBef>
              <a:spcAft>
                <a:spcPts val="600"/>
              </a:spcAft>
              <a:defRPr/>
            </a:pPr>
            <a:r>
              <a:rPr lang="en-US" sz="4400" b="1" dirty="0">
                <a:solidFill>
                  <a:srgbClr val="000000"/>
                </a:solidFill>
                <a:latin typeface="Calibri Light" panose="020F0302020204030204"/>
              </a:rPr>
              <a:t>ASSISTANCE </a:t>
            </a:r>
            <a:r>
              <a:rPr lang="en-US" sz="4000" b="1" dirty="0">
                <a:solidFill>
                  <a:srgbClr val="000000"/>
                </a:solidFill>
                <a:latin typeface="Calibri Light" panose="020F0302020204030204"/>
              </a:rPr>
              <a:t>(long </a:t>
            </a:r>
            <a:r>
              <a:rPr lang="en-US" sz="4000" b="1" dirty="0" err="1">
                <a:solidFill>
                  <a:srgbClr val="000000"/>
                </a:solidFill>
                <a:latin typeface="Calibri Light" panose="020F0302020204030204"/>
              </a:rPr>
              <a:t>terme</a:t>
            </a:r>
            <a:r>
              <a:rPr lang="en-US" sz="4000" b="1" dirty="0">
                <a:solidFill>
                  <a:srgbClr val="000000"/>
                </a:solidFill>
                <a:latin typeface="Calibri Light" panose="020F0302020204030204"/>
              </a:rPr>
              <a:t>)</a:t>
            </a:r>
            <a:endParaRPr lang="en-US" sz="4400" b="1" dirty="0">
              <a:solidFill>
                <a:srgbClr val="000000"/>
              </a:solidFill>
              <a:latin typeface="Calibri Light" panose="020F0302020204030204"/>
            </a:endParaRPr>
          </a:p>
        </p:txBody>
      </p:sp>
      <p:sp>
        <p:nvSpPr>
          <p:cNvPr id="5" name="Rectangle 4">
            <a:extLst>
              <a:ext uri="{FF2B5EF4-FFF2-40B4-BE49-F238E27FC236}">
                <a16:creationId xmlns:a16="http://schemas.microsoft.com/office/drawing/2014/main" id="{143AE290-B650-4439-928C-5D403E1E043C}"/>
              </a:ext>
            </a:extLst>
          </p:cNvPr>
          <p:cNvSpPr/>
          <p:nvPr/>
        </p:nvSpPr>
        <p:spPr>
          <a:xfrm>
            <a:off x="341376" y="2421683"/>
            <a:ext cx="5652313" cy="3723478"/>
          </a:xfrm>
          <a:prstGeom prst="rect">
            <a:avLst/>
          </a:prstGeom>
          <a:noFill/>
          <a:ln>
            <a:noFill/>
          </a:ln>
          <a:effectLst/>
        </p:spPr>
        <p:txBody>
          <a:bodyPr vert="horz" lIns="91440" tIns="45720" rIns="91440" bIns="45720" rtlCol="0" anchor="t">
            <a:normAutofit/>
          </a:bodyPr>
          <a:lstStyle/>
          <a:p>
            <a:pPr marL="571500" marR="0" lvl="0" indent="-571500" defTabSz="914400" eaLnBrk="1" fontAlgn="auto" latinLnBrk="0" hangingPunct="1">
              <a:lnSpc>
                <a:spcPct val="100000"/>
              </a:lnSpc>
              <a:spcBef>
                <a:spcPts val="0"/>
              </a:spcBef>
              <a:spcAft>
                <a:spcPts val="1000"/>
              </a:spcAft>
              <a:buClrTx/>
              <a:buSzTx/>
              <a:buFont typeface="Wingdings" panose="05000000000000000000" pitchFamily="2" charset="2"/>
              <a:buChar char="q"/>
              <a:tabLst/>
              <a:defRPr/>
            </a:pPr>
            <a:r>
              <a:rPr kumimoji="0" lang="fr-FR" sz="2800" b="0" i="0" u="none" strike="noStrike" kern="0" cap="none" spc="0" normalizeH="0" baseline="0" noProof="0" dirty="0">
                <a:ln>
                  <a:noFill/>
                </a:ln>
                <a:solidFill>
                  <a:srgbClr val="282F39"/>
                </a:solidFill>
                <a:effectLst/>
                <a:uLnTx/>
                <a:uFillTx/>
                <a:latin typeface="Calibri" panose="020F0502020204030204"/>
                <a:ea typeface="+mn-ea"/>
                <a:cs typeface="Arial" panose="020B0604020202020204" pitchFamily="34" charset="0"/>
              </a:rPr>
              <a:t>Pour retourner à l'école (si la victime a abandonné suite à l'exploitation et aux abus sexuels)</a:t>
            </a:r>
          </a:p>
          <a:p>
            <a:pPr marL="571500" marR="0" lvl="0" indent="-571500" defTabSz="914400" eaLnBrk="1" fontAlgn="auto" latinLnBrk="0" hangingPunct="1">
              <a:lnSpc>
                <a:spcPct val="100000"/>
              </a:lnSpc>
              <a:spcBef>
                <a:spcPts val="0"/>
              </a:spcBef>
              <a:spcAft>
                <a:spcPts val="1000"/>
              </a:spcAft>
              <a:buClrTx/>
              <a:buSzTx/>
              <a:buFont typeface="Wingdings" panose="05000000000000000000" pitchFamily="2" charset="2"/>
              <a:buChar char="q"/>
              <a:tabLst/>
              <a:defRPr/>
            </a:pPr>
            <a:r>
              <a:rPr kumimoji="0" lang="fr-FR" sz="2800" b="0" i="0" u="none" strike="noStrike" kern="0" cap="none" spc="0" normalizeH="0" baseline="0" noProof="0" dirty="0">
                <a:ln>
                  <a:noFill/>
                </a:ln>
                <a:solidFill>
                  <a:srgbClr val="282F39"/>
                </a:solidFill>
                <a:effectLst/>
                <a:uLnTx/>
                <a:uFillTx/>
                <a:latin typeface="Calibri" panose="020F0502020204030204"/>
                <a:ea typeface="+mn-ea"/>
                <a:cs typeface="Arial" panose="020B0604020202020204" pitchFamily="34" charset="0"/>
              </a:rPr>
              <a:t>Pour obtenir de l'aide juridique afin de poursuivre une procédure pénale ou une demande de pension alimentaire pour enfants</a:t>
            </a:r>
            <a:endParaRPr kumimoji="0" lang="en-US" sz="2800" b="1" i="0" u="sng" strike="noStrike" kern="0" cap="none" spc="0" normalizeH="0" baseline="0" noProof="0" dirty="0">
              <a:ln>
                <a:noFill/>
              </a:ln>
              <a:solidFill>
                <a:srgbClr val="282F39"/>
              </a:solidFill>
              <a:effectLst/>
              <a:uLnTx/>
              <a:uFillTx/>
              <a:latin typeface="Calibri" panose="020F0502020204030204"/>
              <a:ea typeface="+mn-ea"/>
              <a:cs typeface="+mn-cs"/>
            </a:endParaRPr>
          </a:p>
          <a:p>
            <a:pPr marL="514350" marR="0" lvl="0" indent="-228600" defTabSz="914400" eaLnBrk="1" fontAlgn="auto" latinLnBrk="0" hangingPunct="1">
              <a:lnSpc>
                <a:spcPct val="90000"/>
              </a:lnSpc>
              <a:spcBef>
                <a:spcPts val="0"/>
              </a:spcBef>
              <a:spcAft>
                <a:spcPts val="1000"/>
              </a:spcAft>
              <a:buClrTx/>
              <a:buSzTx/>
              <a:buFont typeface="Arial" panose="020B0604020202020204" pitchFamily="34" charset="0"/>
              <a:buChar char="•"/>
              <a:tabLst/>
              <a:defRPr/>
            </a:pPr>
            <a:endParaRPr kumimoji="0" lang="en-US" sz="2800" b="0" i="0" u="none" strike="noStrike" kern="0" cap="none" spc="0" normalizeH="0" baseline="0" noProof="0" dirty="0">
              <a:ln>
                <a:noFill/>
              </a:ln>
              <a:solidFill>
                <a:srgbClr val="282F39"/>
              </a:solidFill>
              <a:effectLst/>
              <a:uLnTx/>
              <a:uFillTx/>
              <a:latin typeface="Calibri" panose="020F0502020204030204"/>
              <a:ea typeface="+mn-ea"/>
              <a:cs typeface="+mn-cs"/>
            </a:endParaRPr>
          </a:p>
        </p:txBody>
      </p:sp>
      <p:sp>
        <p:nvSpPr>
          <p:cNvPr id="6" name="Freeform 50">
            <a:extLst>
              <a:ext uri="{FF2B5EF4-FFF2-40B4-BE49-F238E27FC236}">
                <a16:creationId xmlns:a16="http://schemas.microsoft.com/office/drawing/2014/main" id="{5FD6C503-9247-43FC-BD9D-C8EDB1B277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w="12700" cap="flat" cmpd="sng" algn="ctr">
            <a:gradFill>
              <a:gsLst>
                <a:gs pos="0">
                  <a:srgbClr val="007A7D"/>
                </a:gs>
                <a:gs pos="23000">
                  <a:srgbClr val="007A7D"/>
                </a:gs>
                <a:gs pos="83000">
                  <a:srgbClr val="C2C923"/>
                </a:gs>
                <a:gs pos="100000">
                  <a:srgbClr val="C2C923"/>
                </a:gs>
              </a:gsLst>
              <a:lin ang="5400000" scaled="1"/>
            </a:grad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pic>
        <p:nvPicPr>
          <p:cNvPr id="7" name="Graphic 6" descr="Boardroom">
            <a:extLst>
              <a:ext uri="{FF2B5EF4-FFF2-40B4-BE49-F238E27FC236}">
                <a16:creationId xmlns:a16="http://schemas.microsoft.com/office/drawing/2014/main" id="{2D092D5A-EB76-4425-B864-DA9BE71899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08392" y="1819656"/>
            <a:ext cx="4142232" cy="4142232"/>
          </a:xfrm>
          <a:prstGeom prst="rect">
            <a:avLst/>
          </a:prstGeom>
        </p:spPr>
      </p:pic>
    </p:spTree>
    <p:extLst>
      <p:ext uri="{BB962C8B-B14F-4D97-AF65-F5344CB8AC3E}">
        <p14:creationId xmlns:p14="http://schemas.microsoft.com/office/powerpoint/2010/main" val="20892207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97150B5-6D6E-46FD-8626-A00A79CEC67A}"/>
              </a:ext>
            </a:extLst>
          </p:cNvPr>
          <p:cNvGrpSpPr/>
          <p:nvPr/>
        </p:nvGrpSpPr>
        <p:grpSpPr>
          <a:xfrm>
            <a:off x="5861001" y="2977754"/>
            <a:ext cx="1467640" cy="866836"/>
            <a:chOff x="7582599" y="4457958"/>
            <a:chExt cx="347389" cy="205179"/>
          </a:xfrm>
          <a:solidFill>
            <a:srgbClr val="00B050"/>
          </a:solidFill>
        </p:grpSpPr>
        <p:sp>
          <p:nvSpPr>
            <p:cNvPr id="3" name="Rectangle: Rounded Corners 2">
              <a:extLst>
                <a:ext uri="{FF2B5EF4-FFF2-40B4-BE49-F238E27FC236}">
                  <a16:creationId xmlns:a16="http://schemas.microsoft.com/office/drawing/2014/main" id="{453F0DF8-F46A-469C-A23A-901E68812CC6}"/>
                </a:ext>
              </a:extLst>
            </p:cNvPr>
            <p:cNvSpPr/>
            <p:nvPr/>
          </p:nvSpPr>
          <p:spPr>
            <a:xfrm rot="2700000">
              <a:off x="7527711" y="4512846"/>
              <a:ext cx="205179" cy="95403"/>
            </a:xfrm>
            <a:prstGeom prst="roundRect">
              <a:avLst/>
            </a:prstGeom>
            <a:solidFill>
              <a:srgbClr val="FFFFF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4" name="Rectangle: Rounded Corners 3">
              <a:extLst>
                <a:ext uri="{FF2B5EF4-FFF2-40B4-BE49-F238E27FC236}">
                  <a16:creationId xmlns:a16="http://schemas.microsoft.com/office/drawing/2014/main" id="{D9C72DC5-2D12-47BD-881D-D6D2E9596521}"/>
                </a:ext>
              </a:extLst>
            </p:cNvPr>
            <p:cNvSpPr/>
            <p:nvPr/>
          </p:nvSpPr>
          <p:spPr>
            <a:xfrm rot="8100000">
              <a:off x="7590361" y="4465313"/>
              <a:ext cx="339627" cy="95402"/>
            </a:xfrm>
            <a:prstGeom prst="roundRect">
              <a:avLst/>
            </a:prstGeom>
            <a:solidFill>
              <a:srgbClr val="FFFFF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grpSp>
      <p:pic>
        <p:nvPicPr>
          <p:cNvPr id="5" name="Image 7" descr="http://db3.stb.s-msn.com/i/C3/2FCB76181D10665177C25DF9C0DF_h498_w598_m2.jpg">
            <a:extLst>
              <a:ext uri="{FF2B5EF4-FFF2-40B4-BE49-F238E27FC236}">
                <a16:creationId xmlns:a16="http://schemas.microsoft.com/office/drawing/2014/main" id="{6F5F8F47-3A5A-478D-B8E6-26913752D8D6}"/>
              </a:ext>
            </a:extLst>
          </p:cNvPr>
          <p:cNvPicPr/>
          <p:nvPr/>
        </p:nvPicPr>
        <p:blipFill rotWithShape="1">
          <a:blip r:embed="rId2" cstate="print">
            <a:extLst/>
          </a:blip>
          <a:srcRect t="3275" b="4864"/>
          <a:stretch/>
        </p:blipFill>
        <p:spPr bwMode="auto">
          <a:xfrm>
            <a:off x="0" y="0"/>
            <a:ext cx="12191999" cy="6857999"/>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extLst>
      <p:ext uri="{BB962C8B-B14F-4D97-AF65-F5344CB8AC3E}">
        <p14:creationId xmlns:p14="http://schemas.microsoft.com/office/powerpoint/2010/main" val="1871078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81FAF4-F0A3-4B26-ABC0-83F8F6C95C1C}"/>
              </a:ext>
            </a:extLst>
          </p:cNvPr>
          <p:cNvSpPr txBox="1"/>
          <p:nvPr/>
        </p:nvSpPr>
        <p:spPr>
          <a:xfrm>
            <a:off x="3818008" y="1986971"/>
            <a:ext cx="7777946" cy="4401205"/>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srgbClr val="282F39"/>
                </a:solidFill>
                <a:effectLst/>
                <a:uLnTx/>
                <a:uFillTx/>
              </a:rPr>
              <a:t>La PEAS fait référence aux </a:t>
            </a:r>
            <a:r>
              <a:rPr kumimoji="0" lang="fr-FR" sz="2800" b="1" i="0" u="none" strike="noStrike" kern="0" cap="none" spc="0" normalizeH="0" baseline="0" noProof="0" dirty="0">
                <a:ln>
                  <a:noFill/>
                </a:ln>
                <a:solidFill>
                  <a:srgbClr val="0070C0"/>
                </a:solidFill>
                <a:effectLst/>
                <a:uLnTx/>
                <a:uFillTx/>
              </a:rPr>
              <a:t>efforts déployés, notamment les politiques, procédures et mesures mises en place par les organisations, pour prévenir et limiter les risques d’exploitation et d’abus sexuels (EAS). Cette dénomination recouvre des formes spécifiques de violence basée sur le genre signalées dans un contexte humanitaire, et plus particulièrement les allégations mettant en cause des travailleurs humanitaires, leurs associés, partenaires. Les EAS se divisent en deux catégories. </a:t>
            </a:r>
            <a:endParaRPr kumimoji="0" lang="en-US" sz="2800" b="1" i="0" u="none" strike="noStrike" kern="0" cap="none" spc="0" normalizeH="0" baseline="0" noProof="0" dirty="0">
              <a:ln>
                <a:noFill/>
              </a:ln>
              <a:solidFill>
                <a:srgbClr val="0070C0"/>
              </a:solidFill>
              <a:effectLst/>
              <a:uLnTx/>
              <a:uFillTx/>
            </a:endParaRPr>
          </a:p>
        </p:txBody>
      </p:sp>
      <p:cxnSp>
        <p:nvCxnSpPr>
          <p:cNvPr id="3" name="Straight Connector 2">
            <a:extLst>
              <a:ext uri="{FF2B5EF4-FFF2-40B4-BE49-F238E27FC236}">
                <a16:creationId xmlns:a16="http://schemas.microsoft.com/office/drawing/2014/main" id="{86B720CD-5B52-4F4E-BB99-678311626D9C}"/>
              </a:ext>
            </a:extLst>
          </p:cNvPr>
          <p:cNvCxnSpPr>
            <a:cxnSpLocks/>
          </p:cNvCxnSpPr>
          <p:nvPr/>
        </p:nvCxnSpPr>
        <p:spPr>
          <a:xfrm>
            <a:off x="2682278" y="58993"/>
            <a:ext cx="0" cy="2274387"/>
          </a:xfrm>
          <a:prstGeom prst="line">
            <a:avLst/>
          </a:prstGeom>
          <a:noFill/>
          <a:ln w="63500" cap="flat" cmpd="sng" algn="ctr">
            <a:solidFill>
              <a:srgbClr val="282F39"/>
            </a:solidFill>
            <a:prstDash val="solid"/>
            <a:miter lim="800000"/>
          </a:ln>
          <a:effectLst/>
        </p:spPr>
      </p:cxnSp>
      <p:grpSp>
        <p:nvGrpSpPr>
          <p:cNvPr id="4" name="Group 3">
            <a:extLst>
              <a:ext uri="{FF2B5EF4-FFF2-40B4-BE49-F238E27FC236}">
                <a16:creationId xmlns:a16="http://schemas.microsoft.com/office/drawing/2014/main" id="{09578710-F6D9-41D6-9F25-DF86271B516C}"/>
              </a:ext>
            </a:extLst>
          </p:cNvPr>
          <p:cNvGrpSpPr/>
          <p:nvPr/>
        </p:nvGrpSpPr>
        <p:grpSpPr>
          <a:xfrm>
            <a:off x="696792" y="-68826"/>
            <a:ext cx="1077358" cy="2249482"/>
            <a:chOff x="984760" y="274320"/>
            <a:chExt cx="1077358" cy="2984211"/>
          </a:xfrm>
          <a:solidFill>
            <a:srgbClr val="282F39"/>
          </a:solidFill>
        </p:grpSpPr>
        <p:grpSp>
          <p:nvGrpSpPr>
            <p:cNvPr id="5" name="Group 4">
              <a:extLst>
                <a:ext uri="{FF2B5EF4-FFF2-40B4-BE49-F238E27FC236}">
                  <a16:creationId xmlns:a16="http://schemas.microsoft.com/office/drawing/2014/main" id="{CB6CF39C-2061-428C-A00C-2EA49BEA8F78}"/>
                </a:ext>
              </a:extLst>
            </p:cNvPr>
            <p:cNvGrpSpPr/>
            <p:nvPr/>
          </p:nvGrpSpPr>
          <p:grpSpPr>
            <a:xfrm>
              <a:off x="984760" y="1467868"/>
              <a:ext cx="1077358" cy="1790663"/>
              <a:chOff x="10268256" y="991107"/>
              <a:chExt cx="1077358" cy="1790663"/>
            </a:xfrm>
            <a:grpFill/>
          </p:grpSpPr>
          <p:sp>
            <p:nvSpPr>
              <p:cNvPr id="7" name="Freeform 5">
                <a:extLst>
                  <a:ext uri="{FF2B5EF4-FFF2-40B4-BE49-F238E27FC236}">
                    <a16:creationId xmlns:a16="http://schemas.microsoft.com/office/drawing/2014/main" id="{ADFE0343-0E43-4837-8E46-8FDB5FB9A5A1}"/>
                  </a:ext>
                </a:extLst>
              </p:cNvPr>
              <p:cNvSpPr>
                <a:spLocks noEditPoints="1"/>
              </p:cNvSpPr>
              <p:nvPr/>
            </p:nvSpPr>
            <p:spPr bwMode="auto">
              <a:xfrm rot="10800000">
                <a:off x="10268256" y="991107"/>
                <a:ext cx="1077358" cy="1790663"/>
              </a:xfrm>
              <a:custGeom>
                <a:avLst/>
                <a:gdLst>
                  <a:gd name="T0" fmla="*/ 674 w 750"/>
                  <a:gd name="T1" fmla="*/ 602 h 1237"/>
                  <a:gd name="T2" fmla="*/ 750 w 750"/>
                  <a:gd name="T3" fmla="*/ 376 h 1237"/>
                  <a:gd name="T4" fmla="*/ 638 w 750"/>
                  <a:gd name="T5" fmla="*/ 110 h 1237"/>
                  <a:gd name="T6" fmla="*/ 370 w 750"/>
                  <a:gd name="T7" fmla="*/ 2 h 1237"/>
                  <a:gd name="T8" fmla="*/ 110 w 750"/>
                  <a:gd name="T9" fmla="*/ 112 h 1237"/>
                  <a:gd name="T10" fmla="*/ 1 w 750"/>
                  <a:gd name="T11" fmla="*/ 373 h 1237"/>
                  <a:gd name="T12" fmla="*/ 77 w 750"/>
                  <a:gd name="T13" fmla="*/ 603 h 1237"/>
                  <a:gd name="T14" fmla="*/ 205 w 750"/>
                  <a:gd name="T15" fmla="*/ 976 h 1237"/>
                  <a:gd name="T16" fmla="*/ 205 w 750"/>
                  <a:gd name="T17" fmla="*/ 1120 h 1237"/>
                  <a:gd name="T18" fmla="*/ 321 w 750"/>
                  <a:gd name="T19" fmla="*/ 1237 h 1237"/>
                  <a:gd name="T20" fmla="*/ 430 w 750"/>
                  <a:gd name="T21" fmla="*/ 1237 h 1237"/>
                  <a:gd name="T22" fmla="*/ 546 w 750"/>
                  <a:gd name="T23" fmla="*/ 1120 h 1237"/>
                  <a:gd name="T24" fmla="*/ 546 w 750"/>
                  <a:gd name="T25" fmla="*/ 976 h 1237"/>
                  <a:gd name="T26" fmla="*/ 674 w 750"/>
                  <a:gd name="T27" fmla="*/ 602 h 1237"/>
                  <a:gd name="T28" fmla="*/ 116 w 750"/>
                  <a:gd name="T29" fmla="*/ 574 h 1237"/>
                  <a:gd name="T30" fmla="*/ 49 w 750"/>
                  <a:gd name="T31" fmla="*/ 373 h 1237"/>
                  <a:gd name="T32" fmla="*/ 371 w 750"/>
                  <a:gd name="T33" fmla="*/ 50 h 1237"/>
                  <a:gd name="T34" fmla="*/ 605 w 750"/>
                  <a:gd name="T35" fmla="*/ 144 h 1237"/>
                  <a:gd name="T36" fmla="*/ 702 w 750"/>
                  <a:gd name="T37" fmla="*/ 376 h 1237"/>
                  <a:gd name="T38" fmla="*/ 636 w 750"/>
                  <a:gd name="T39" fmla="*/ 573 h 1237"/>
                  <a:gd name="T40" fmla="*/ 498 w 750"/>
                  <a:gd name="T41" fmla="*/ 967 h 1237"/>
                  <a:gd name="T42" fmla="*/ 253 w 750"/>
                  <a:gd name="T43" fmla="*/ 967 h 1237"/>
                  <a:gd name="T44" fmla="*/ 116 w 750"/>
                  <a:gd name="T45" fmla="*/ 574 h 1237"/>
                  <a:gd name="T46" fmla="*/ 253 w 750"/>
                  <a:gd name="T47" fmla="*/ 1104 h 1237"/>
                  <a:gd name="T48" fmla="*/ 253 w 750"/>
                  <a:gd name="T49" fmla="*/ 1085 h 1237"/>
                  <a:gd name="T50" fmla="*/ 498 w 750"/>
                  <a:gd name="T51" fmla="*/ 1113 h 1237"/>
                  <a:gd name="T52" fmla="*/ 498 w 750"/>
                  <a:gd name="T53" fmla="*/ 1120 h 1237"/>
                  <a:gd name="T54" fmla="*/ 497 w 750"/>
                  <a:gd name="T55" fmla="*/ 1132 h 1237"/>
                  <a:gd name="T56" fmla="*/ 253 w 750"/>
                  <a:gd name="T57" fmla="*/ 1104 h 1237"/>
                  <a:gd name="T58" fmla="*/ 253 w 750"/>
                  <a:gd name="T59" fmla="*/ 1036 h 1237"/>
                  <a:gd name="T60" fmla="*/ 253 w 750"/>
                  <a:gd name="T61" fmla="*/ 1015 h 1237"/>
                  <a:gd name="T62" fmla="*/ 498 w 750"/>
                  <a:gd name="T63" fmla="*/ 1015 h 1237"/>
                  <a:gd name="T64" fmla="*/ 498 w 750"/>
                  <a:gd name="T65" fmla="*/ 1064 h 1237"/>
                  <a:gd name="T66" fmla="*/ 253 w 750"/>
                  <a:gd name="T67" fmla="*/ 1036 h 1237"/>
                  <a:gd name="T68" fmla="*/ 321 w 750"/>
                  <a:gd name="T69" fmla="*/ 1189 h 1237"/>
                  <a:gd name="T70" fmla="*/ 262 w 750"/>
                  <a:gd name="T71" fmla="*/ 1153 h 1237"/>
                  <a:gd name="T72" fmla="*/ 468 w 750"/>
                  <a:gd name="T73" fmla="*/ 1177 h 1237"/>
                  <a:gd name="T74" fmla="*/ 430 w 750"/>
                  <a:gd name="T75" fmla="*/ 1189 h 1237"/>
                  <a:gd name="T76" fmla="*/ 321 w 750"/>
                  <a:gd name="T77" fmla="*/ 1189 h 1237"/>
                  <a:gd name="T78" fmla="*/ 321 w 750"/>
                  <a:gd name="T79" fmla="*/ 1189 h 1237"/>
                  <a:gd name="T80" fmla="*/ 321 w 750"/>
                  <a:gd name="T81" fmla="*/ 1189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674" y="602"/>
                    </a:moveTo>
                    <a:cubicBezTo>
                      <a:pt x="724" y="537"/>
                      <a:pt x="750" y="459"/>
                      <a:pt x="750" y="376"/>
                    </a:cubicBezTo>
                    <a:cubicBezTo>
                      <a:pt x="750" y="275"/>
                      <a:pt x="710" y="180"/>
                      <a:pt x="638" y="110"/>
                    </a:cubicBezTo>
                    <a:cubicBezTo>
                      <a:pt x="566" y="39"/>
                      <a:pt x="471" y="0"/>
                      <a:pt x="370" y="2"/>
                    </a:cubicBezTo>
                    <a:cubicBezTo>
                      <a:pt x="272" y="3"/>
                      <a:pt x="180" y="42"/>
                      <a:pt x="110" y="112"/>
                    </a:cubicBezTo>
                    <a:cubicBezTo>
                      <a:pt x="41" y="182"/>
                      <a:pt x="2" y="275"/>
                      <a:pt x="1" y="373"/>
                    </a:cubicBezTo>
                    <a:cubicBezTo>
                      <a:pt x="0" y="457"/>
                      <a:pt x="27" y="536"/>
                      <a:pt x="77" y="603"/>
                    </a:cubicBezTo>
                    <a:cubicBezTo>
                      <a:pt x="160" y="711"/>
                      <a:pt x="205" y="843"/>
                      <a:pt x="205" y="976"/>
                    </a:cubicBezTo>
                    <a:cubicBezTo>
                      <a:pt x="205" y="1120"/>
                      <a:pt x="205" y="1120"/>
                      <a:pt x="205" y="1120"/>
                    </a:cubicBezTo>
                    <a:cubicBezTo>
                      <a:pt x="205" y="1185"/>
                      <a:pt x="257" y="1237"/>
                      <a:pt x="321" y="1237"/>
                    </a:cubicBezTo>
                    <a:cubicBezTo>
                      <a:pt x="430" y="1237"/>
                      <a:pt x="430" y="1237"/>
                      <a:pt x="430" y="1237"/>
                    </a:cubicBezTo>
                    <a:cubicBezTo>
                      <a:pt x="494" y="1237"/>
                      <a:pt x="546" y="1185"/>
                      <a:pt x="546" y="1120"/>
                    </a:cubicBezTo>
                    <a:cubicBezTo>
                      <a:pt x="546" y="976"/>
                      <a:pt x="546" y="976"/>
                      <a:pt x="546" y="976"/>
                    </a:cubicBezTo>
                    <a:cubicBezTo>
                      <a:pt x="546" y="842"/>
                      <a:pt x="590" y="713"/>
                      <a:pt x="674" y="602"/>
                    </a:cubicBezTo>
                    <a:close/>
                    <a:moveTo>
                      <a:pt x="116" y="574"/>
                    </a:moveTo>
                    <a:cubicBezTo>
                      <a:pt x="71" y="516"/>
                      <a:pt x="48" y="446"/>
                      <a:pt x="49" y="373"/>
                    </a:cubicBezTo>
                    <a:cubicBezTo>
                      <a:pt x="51" y="197"/>
                      <a:pt x="195" y="52"/>
                      <a:pt x="371" y="50"/>
                    </a:cubicBezTo>
                    <a:cubicBezTo>
                      <a:pt x="459" y="49"/>
                      <a:pt x="542" y="82"/>
                      <a:pt x="605" y="144"/>
                    </a:cubicBezTo>
                    <a:cubicBezTo>
                      <a:pt x="667" y="206"/>
                      <a:pt x="702" y="288"/>
                      <a:pt x="702" y="376"/>
                    </a:cubicBezTo>
                    <a:cubicBezTo>
                      <a:pt x="702" y="448"/>
                      <a:pt x="679" y="516"/>
                      <a:pt x="636" y="573"/>
                    </a:cubicBezTo>
                    <a:cubicBezTo>
                      <a:pt x="547" y="690"/>
                      <a:pt x="500" y="825"/>
                      <a:pt x="498" y="967"/>
                    </a:cubicBezTo>
                    <a:cubicBezTo>
                      <a:pt x="253" y="967"/>
                      <a:pt x="253" y="967"/>
                      <a:pt x="253" y="967"/>
                    </a:cubicBezTo>
                    <a:cubicBezTo>
                      <a:pt x="251" y="827"/>
                      <a:pt x="202" y="688"/>
                      <a:pt x="116" y="574"/>
                    </a:cubicBezTo>
                    <a:close/>
                    <a:moveTo>
                      <a:pt x="253" y="1104"/>
                    </a:moveTo>
                    <a:cubicBezTo>
                      <a:pt x="253" y="1085"/>
                      <a:pt x="253" y="1085"/>
                      <a:pt x="253" y="1085"/>
                    </a:cubicBezTo>
                    <a:cubicBezTo>
                      <a:pt x="498" y="1113"/>
                      <a:pt x="498" y="1113"/>
                      <a:pt x="498" y="1113"/>
                    </a:cubicBezTo>
                    <a:cubicBezTo>
                      <a:pt x="498" y="1120"/>
                      <a:pt x="498" y="1120"/>
                      <a:pt x="498" y="1120"/>
                    </a:cubicBezTo>
                    <a:cubicBezTo>
                      <a:pt x="498" y="1124"/>
                      <a:pt x="498" y="1128"/>
                      <a:pt x="497" y="1132"/>
                    </a:cubicBezTo>
                    <a:lnTo>
                      <a:pt x="253" y="1104"/>
                    </a:lnTo>
                    <a:close/>
                    <a:moveTo>
                      <a:pt x="253" y="1036"/>
                    </a:moveTo>
                    <a:cubicBezTo>
                      <a:pt x="253" y="1015"/>
                      <a:pt x="253" y="1015"/>
                      <a:pt x="253" y="1015"/>
                    </a:cubicBezTo>
                    <a:cubicBezTo>
                      <a:pt x="498" y="1015"/>
                      <a:pt x="498" y="1015"/>
                      <a:pt x="498" y="1015"/>
                    </a:cubicBezTo>
                    <a:cubicBezTo>
                      <a:pt x="498" y="1064"/>
                      <a:pt x="498" y="1064"/>
                      <a:pt x="498" y="1064"/>
                    </a:cubicBezTo>
                    <a:lnTo>
                      <a:pt x="253" y="1036"/>
                    </a:lnTo>
                    <a:close/>
                    <a:moveTo>
                      <a:pt x="321" y="1189"/>
                    </a:moveTo>
                    <a:cubicBezTo>
                      <a:pt x="296" y="1189"/>
                      <a:pt x="273" y="1174"/>
                      <a:pt x="262" y="1153"/>
                    </a:cubicBezTo>
                    <a:cubicBezTo>
                      <a:pt x="468" y="1177"/>
                      <a:pt x="468" y="1177"/>
                      <a:pt x="468" y="1177"/>
                    </a:cubicBezTo>
                    <a:cubicBezTo>
                      <a:pt x="457" y="1184"/>
                      <a:pt x="444" y="1189"/>
                      <a:pt x="430" y="1189"/>
                    </a:cubicBezTo>
                    <a:lnTo>
                      <a:pt x="321" y="1189"/>
                    </a:lnTo>
                    <a:close/>
                    <a:moveTo>
                      <a:pt x="321" y="1189"/>
                    </a:moveTo>
                    <a:cubicBezTo>
                      <a:pt x="321" y="1189"/>
                      <a:pt x="321" y="1189"/>
                      <a:pt x="321" y="1189"/>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7A7D">
                      <a:lumMod val="60000"/>
                      <a:lumOff val="40000"/>
                    </a:srgbClr>
                  </a:solidFill>
                  <a:effectLst/>
                  <a:uLnTx/>
                  <a:uFillTx/>
                </a:endParaRPr>
              </a:p>
            </p:txBody>
          </p:sp>
          <p:sp>
            <p:nvSpPr>
              <p:cNvPr id="8" name="Freeform 6">
                <a:extLst>
                  <a:ext uri="{FF2B5EF4-FFF2-40B4-BE49-F238E27FC236}">
                    <a16:creationId xmlns:a16="http://schemas.microsoft.com/office/drawing/2014/main" id="{81136B05-0DAD-412E-AED9-E2C0F561C457}"/>
                  </a:ext>
                </a:extLst>
              </p:cNvPr>
              <p:cNvSpPr>
                <a:spLocks noEditPoints="1"/>
              </p:cNvSpPr>
              <p:nvPr/>
            </p:nvSpPr>
            <p:spPr bwMode="auto">
              <a:xfrm rot="10800000">
                <a:off x="11144278" y="2144889"/>
                <a:ext cx="76425" cy="129842"/>
              </a:xfrm>
              <a:custGeom>
                <a:avLst/>
                <a:gdLst>
                  <a:gd name="T0" fmla="*/ 51 w 53"/>
                  <a:gd name="T1" fmla="*/ 62 h 90"/>
                  <a:gd name="T2" fmla="*/ 48 w 53"/>
                  <a:gd name="T3" fmla="*/ 24 h 90"/>
                  <a:gd name="T4" fmla="*/ 25 w 53"/>
                  <a:gd name="T5" fmla="*/ 0 h 90"/>
                  <a:gd name="T6" fmla="*/ 0 w 53"/>
                  <a:gd name="T7" fmla="*/ 23 h 90"/>
                  <a:gd name="T8" fmla="*/ 4 w 53"/>
                  <a:gd name="T9" fmla="*/ 69 h 90"/>
                  <a:gd name="T10" fmla="*/ 27 w 53"/>
                  <a:gd name="T11" fmla="*/ 90 h 90"/>
                  <a:gd name="T12" fmla="*/ 31 w 53"/>
                  <a:gd name="T13" fmla="*/ 90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49" y="50"/>
                      <a:pt x="48" y="37"/>
                      <a:pt x="48" y="24"/>
                    </a:cubicBezTo>
                    <a:cubicBezTo>
                      <a:pt x="49" y="11"/>
                      <a:pt x="38" y="0"/>
                      <a:pt x="25" y="0"/>
                    </a:cubicBezTo>
                    <a:cubicBezTo>
                      <a:pt x="11" y="0"/>
                      <a:pt x="1" y="10"/>
                      <a:pt x="0" y="23"/>
                    </a:cubicBezTo>
                    <a:cubicBezTo>
                      <a:pt x="0" y="39"/>
                      <a:pt x="1" y="54"/>
                      <a:pt x="4" y="69"/>
                    </a:cubicBezTo>
                    <a:cubicBezTo>
                      <a:pt x="5" y="81"/>
                      <a:pt x="16" y="90"/>
                      <a:pt x="27" y="90"/>
                    </a:cubicBezTo>
                    <a:cubicBezTo>
                      <a:pt x="28" y="90"/>
                      <a:pt x="30" y="90"/>
                      <a:pt x="31" y="90"/>
                    </a:cubicBezTo>
                    <a:cubicBezTo>
                      <a:pt x="44" y="88"/>
                      <a:pt x="53" y="75"/>
                      <a:pt x="51" y="62"/>
                    </a:cubicBezTo>
                    <a:close/>
                    <a:moveTo>
                      <a:pt x="51" y="62"/>
                    </a:moveTo>
                    <a:cubicBezTo>
                      <a:pt x="51" y="62"/>
                      <a:pt x="51" y="62"/>
                      <a:pt x="51" y="62"/>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9" name="Freeform 7">
                <a:extLst>
                  <a:ext uri="{FF2B5EF4-FFF2-40B4-BE49-F238E27FC236}">
                    <a16:creationId xmlns:a16="http://schemas.microsoft.com/office/drawing/2014/main" id="{FADB4014-8B8D-4E46-9C68-BEFC156A1ED1}"/>
                  </a:ext>
                </a:extLst>
              </p:cNvPr>
              <p:cNvSpPr>
                <a:spLocks noEditPoints="1"/>
              </p:cNvSpPr>
              <p:nvPr/>
            </p:nvSpPr>
            <p:spPr bwMode="auto">
              <a:xfrm rot="10800000">
                <a:off x="10905961" y="1656750"/>
                <a:ext cx="276940" cy="444584"/>
              </a:xfrm>
              <a:custGeom>
                <a:avLst/>
                <a:gdLst>
                  <a:gd name="T0" fmla="*/ 166 w 193"/>
                  <a:gd name="T1" fmla="*/ 307 h 307"/>
                  <a:gd name="T2" fmla="*/ 174 w 193"/>
                  <a:gd name="T3" fmla="*/ 306 h 307"/>
                  <a:gd name="T4" fmla="*/ 189 w 193"/>
                  <a:gd name="T5" fmla="*/ 275 h 307"/>
                  <a:gd name="T6" fmla="*/ 71 w 193"/>
                  <a:gd name="T7" fmla="*/ 51 h 307"/>
                  <a:gd name="T8" fmla="*/ 49 w 193"/>
                  <a:gd name="T9" fmla="*/ 16 h 307"/>
                  <a:gd name="T10" fmla="*/ 16 w 193"/>
                  <a:gd name="T11" fmla="*/ 6 h 307"/>
                  <a:gd name="T12" fmla="*/ 6 w 193"/>
                  <a:gd name="T13" fmla="*/ 38 h 307"/>
                  <a:gd name="T14" fmla="*/ 33 w 193"/>
                  <a:gd name="T15" fmla="*/ 80 h 307"/>
                  <a:gd name="T16" fmla="*/ 143 w 193"/>
                  <a:gd name="T17" fmla="*/ 290 h 307"/>
                  <a:gd name="T18" fmla="*/ 166 w 193"/>
                  <a:gd name="T19" fmla="*/ 307 h 307"/>
                  <a:gd name="T20" fmla="*/ 166 w 193"/>
                  <a:gd name="T21" fmla="*/ 307 h 307"/>
                  <a:gd name="T22" fmla="*/ 166 w 193"/>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66" y="307"/>
                    </a:moveTo>
                    <a:cubicBezTo>
                      <a:pt x="169" y="307"/>
                      <a:pt x="171" y="306"/>
                      <a:pt x="174" y="306"/>
                    </a:cubicBezTo>
                    <a:cubicBezTo>
                      <a:pt x="186" y="301"/>
                      <a:pt x="193" y="288"/>
                      <a:pt x="189" y="275"/>
                    </a:cubicBezTo>
                    <a:cubicBezTo>
                      <a:pt x="162" y="194"/>
                      <a:pt x="123" y="119"/>
                      <a:pt x="71" y="51"/>
                    </a:cubicBezTo>
                    <a:cubicBezTo>
                      <a:pt x="63" y="40"/>
                      <a:pt x="55" y="28"/>
                      <a:pt x="49" y="16"/>
                    </a:cubicBezTo>
                    <a:cubicBezTo>
                      <a:pt x="43" y="4"/>
                      <a:pt x="28" y="0"/>
                      <a:pt x="16" y="6"/>
                    </a:cubicBezTo>
                    <a:cubicBezTo>
                      <a:pt x="5" y="12"/>
                      <a:pt x="0" y="26"/>
                      <a:pt x="6" y="38"/>
                    </a:cubicBezTo>
                    <a:cubicBezTo>
                      <a:pt x="14" y="53"/>
                      <a:pt x="23" y="67"/>
                      <a:pt x="33" y="80"/>
                    </a:cubicBezTo>
                    <a:cubicBezTo>
                      <a:pt x="81" y="144"/>
                      <a:pt x="119" y="215"/>
                      <a:pt x="143" y="290"/>
                    </a:cubicBezTo>
                    <a:cubicBezTo>
                      <a:pt x="147" y="300"/>
                      <a:pt x="156" y="307"/>
                      <a:pt x="166" y="307"/>
                    </a:cubicBezTo>
                    <a:close/>
                    <a:moveTo>
                      <a:pt x="166" y="307"/>
                    </a:moveTo>
                    <a:cubicBezTo>
                      <a:pt x="166" y="307"/>
                      <a:pt x="166" y="307"/>
                      <a:pt x="166" y="307"/>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10" name="Freeform 8">
                <a:extLst>
                  <a:ext uri="{FF2B5EF4-FFF2-40B4-BE49-F238E27FC236}">
                    <a16:creationId xmlns:a16="http://schemas.microsoft.com/office/drawing/2014/main" id="{9CB5C179-08EA-4B1E-9E20-3AC990663289}"/>
                  </a:ext>
                </a:extLst>
              </p:cNvPr>
              <p:cNvSpPr>
                <a:spLocks noEditPoints="1"/>
              </p:cNvSpPr>
              <p:nvPr/>
            </p:nvSpPr>
            <p:spPr bwMode="auto">
              <a:xfrm rot="10800000">
                <a:off x="10418642" y="1972315"/>
                <a:ext cx="124090" cy="153674"/>
              </a:xfrm>
              <a:custGeom>
                <a:avLst/>
                <a:gdLst>
                  <a:gd name="T0" fmla="*/ 69 w 86"/>
                  <a:gd name="T1" fmla="*/ 5 h 106"/>
                  <a:gd name="T2" fmla="*/ 37 w 86"/>
                  <a:gd name="T3" fmla="*/ 18 h 106"/>
                  <a:gd name="T4" fmla="*/ 8 w 86"/>
                  <a:gd name="T5" fmla="*/ 68 h 106"/>
                  <a:gd name="T6" fmla="*/ 12 w 86"/>
                  <a:gd name="T7" fmla="*/ 102 h 106"/>
                  <a:gd name="T8" fmla="*/ 27 w 86"/>
                  <a:gd name="T9" fmla="*/ 106 h 106"/>
                  <a:gd name="T10" fmla="*/ 46 w 86"/>
                  <a:gd name="T11" fmla="*/ 97 h 106"/>
                  <a:gd name="T12" fmla="*/ 81 w 86"/>
                  <a:gd name="T13" fmla="*/ 37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56" y="0"/>
                      <a:pt x="42" y="6"/>
                      <a:pt x="37" y="18"/>
                    </a:cubicBezTo>
                    <a:cubicBezTo>
                      <a:pt x="29" y="36"/>
                      <a:pt x="20" y="52"/>
                      <a:pt x="8" y="68"/>
                    </a:cubicBezTo>
                    <a:cubicBezTo>
                      <a:pt x="0" y="79"/>
                      <a:pt x="2" y="94"/>
                      <a:pt x="12" y="102"/>
                    </a:cubicBezTo>
                    <a:cubicBezTo>
                      <a:pt x="17" y="105"/>
                      <a:pt x="22" y="106"/>
                      <a:pt x="27" y="106"/>
                    </a:cubicBezTo>
                    <a:cubicBezTo>
                      <a:pt x="34" y="106"/>
                      <a:pt x="41" y="103"/>
                      <a:pt x="46" y="97"/>
                    </a:cubicBezTo>
                    <a:cubicBezTo>
                      <a:pt x="60" y="78"/>
                      <a:pt x="72" y="58"/>
                      <a:pt x="81" y="37"/>
                    </a:cubicBezTo>
                    <a:cubicBezTo>
                      <a:pt x="86" y="25"/>
                      <a:pt x="81" y="11"/>
                      <a:pt x="69" y="5"/>
                    </a:cubicBezTo>
                    <a:close/>
                    <a:moveTo>
                      <a:pt x="69" y="5"/>
                    </a:moveTo>
                    <a:cubicBezTo>
                      <a:pt x="69" y="5"/>
                      <a:pt x="69" y="5"/>
                      <a:pt x="69" y="5"/>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11" name="Freeform 9">
                <a:extLst>
                  <a:ext uri="{FF2B5EF4-FFF2-40B4-BE49-F238E27FC236}">
                    <a16:creationId xmlns:a16="http://schemas.microsoft.com/office/drawing/2014/main" id="{118FD9EF-CB42-4D68-B28A-7F334108DC80}"/>
                  </a:ext>
                </a:extLst>
              </p:cNvPr>
              <p:cNvSpPr>
                <a:spLocks noEditPoints="1"/>
              </p:cNvSpPr>
              <p:nvPr/>
            </p:nvSpPr>
            <p:spPr bwMode="auto">
              <a:xfrm rot="10800000">
                <a:off x="10393167" y="2166256"/>
                <a:ext cx="447872" cy="488139"/>
              </a:xfrm>
              <a:custGeom>
                <a:avLst/>
                <a:gdLst>
                  <a:gd name="T0" fmla="*/ 24 w 312"/>
                  <a:gd name="T1" fmla="*/ 48 h 337"/>
                  <a:gd name="T2" fmla="*/ 264 w 312"/>
                  <a:gd name="T3" fmla="*/ 288 h 337"/>
                  <a:gd name="T4" fmla="*/ 263 w 312"/>
                  <a:gd name="T5" fmla="*/ 311 h 337"/>
                  <a:gd name="T6" fmla="*/ 285 w 312"/>
                  <a:gd name="T7" fmla="*/ 337 h 337"/>
                  <a:gd name="T8" fmla="*/ 287 w 312"/>
                  <a:gd name="T9" fmla="*/ 337 h 337"/>
                  <a:gd name="T10" fmla="*/ 311 w 312"/>
                  <a:gd name="T11" fmla="*/ 315 h 337"/>
                  <a:gd name="T12" fmla="*/ 312 w 312"/>
                  <a:gd name="T13" fmla="*/ 288 h 337"/>
                  <a:gd name="T14" fmla="*/ 24 w 312"/>
                  <a:gd name="T15" fmla="*/ 0 h 337"/>
                  <a:gd name="T16" fmla="*/ 0 w 312"/>
                  <a:gd name="T17" fmla="*/ 24 h 337"/>
                  <a:gd name="T18" fmla="*/ 24 w 312"/>
                  <a:gd name="T19" fmla="*/ 48 h 337"/>
                  <a:gd name="T20" fmla="*/ 24 w 312"/>
                  <a:gd name="T21" fmla="*/ 48 h 337"/>
                  <a:gd name="T22" fmla="*/ 24 w 312"/>
                  <a:gd name="T23" fmla="*/ 4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24" y="48"/>
                    </a:moveTo>
                    <a:cubicBezTo>
                      <a:pt x="157" y="48"/>
                      <a:pt x="264" y="156"/>
                      <a:pt x="264" y="288"/>
                    </a:cubicBezTo>
                    <a:cubicBezTo>
                      <a:pt x="264" y="296"/>
                      <a:pt x="264" y="303"/>
                      <a:pt x="263" y="311"/>
                    </a:cubicBezTo>
                    <a:cubicBezTo>
                      <a:pt x="262" y="324"/>
                      <a:pt x="272" y="336"/>
                      <a:pt x="285" y="337"/>
                    </a:cubicBezTo>
                    <a:cubicBezTo>
                      <a:pt x="286" y="337"/>
                      <a:pt x="287" y="337"/>
                      <a:pt x="287" y="337"/>
                    </a:cubicBezTo>
                    <a:cubicBezTo>
                      <a:pt x="300" y="337"/>
                      <a:pt x="310" y="328"/>
                      <a:pt x="311" y="315"/>
                    </a:cubicBezTo>
                    <a:cubicBezTo>
                      <a:pt x="312" y="306"/>
                      <a:pt x="312" y="297"/>
                      <a:pt x="312" y="288"/>
                    </a:cubicBezTo>
                    <a:cubicBezTo>
                      <a:pt x="312" y="129"/>
                      <a:pt x="183" y="0"/>
                      <a:pt x="24" y="0"/>
                    </a:cubicBezTo>
                    <a:cubicBezTo>
                      <a:pt x="11" y="0"/>
                      <a:pt x="0" y="11"/>
                      <a:pt x="0" y="24"/>
                    </a:cubicBezTo>
                    <a:cubicBezTo>
                      <a:pt x="0" y="37"/>
                      <a:pt x="11" y="48"/>
                      <a:pt x="24" y="48"/>
                    </a:cubicBezTo>
                    <a:close/>
                    <a:moveTo>
                      <a:pt x="24" y="48"/>
                    </a:moveTo>
                    <a:cubicBezTo>
                      <a:pt x="24" y="48"/>
                      <a:pt x="24" y="48"/>
                      <a:pt x="24" y="48"/>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grpSp>
        <p:cxnSp>
          <p:nvCxnSpPr>
            <p:cNvPr id="6" name="Straight Connector 5">
              <a:extLst>
                <a:ext uri="{FF2B5EF4-FFF2-40B4-BE49-F238E27FC236}">
                  <a16:creationId xmlns:a16="http://schemas.microsoft.com/office/drawing/2014/main" id="{E44E32B4-32D6-485B-9EF2-25DBD994F946}"/>
                </a:ext>
              </a:extLst>
            </p:cNvPr>
            <p:cNvCxnSpPr>
              <a:cxnSpLocks/>
            </p:cNvCxnSpPr>
            <p:nvPr/>
          </p:nvCxnSpPr>
          <p:spPr>
            <a:xfrm>
              <a:off x="1515412" y="274320"/>
              <a:ext cx="0" cy="1193548"/>
            </a:xfrm>
            <a:prstGeom prst="line">
              <a:avLst/>
            </a:prstGeom>
            <a:grpFill/>
            <a:ln w="50800" cap="flat" cmpd="sng" algn="ctr">
              <a:solidFill>
                <a:srgbClr val="282F39"/>
              </a:solidFill>
              <a:prstDash val="solid"/>
              <a:miter lim="800000"/>
            </a:ln>
            <a:effectLst/>
          </p:spPr>
        </p:cxnSp>
      </p:grpSp>
      <p:grpSp>
        <p:nvGrpSpPr>
          <p:cNvPr id="12" name="Group 11">
            <a:extLst>
              <a:ext uri="{FF2B5EF4-FFF2-40B4-BE49-F238E27FC236}">
                <a16:creationId xmlns:a16="http://schemas.microsoft.com/office/drawing/2014/main" id="{4A7074FC-FC9C-48B8-B86C-17FB8A3DBC9E}"/>
              </a:ext>
            </a:extLst>
          </p:cNvPr>
          <p:cNvGrpSpPr/>
          <p:nvPr/>
        </p:nvGrpSpPr>
        <p:grpSpPr>
          <a:xfrm>
            <a:off x="8183449" y="-39328"/>
            <a:ext cx="912621" cy="1915754"/>
            <a:chOff x="7571708" y="0"/>
            <a:chExt cx="1077358" cy="3287723"/>
          </a:xfrm>
          <a:solidFill>
            <a:srgbClr val="282F39"/>
          </a:solidFill>
        </p:grpSpPr>
        <p:grpSp>
          <p:nvGrpSpPr>
            <p:cNvPr id="13" name="Group 12">
              <a:extLst>
                <a:ext uri="{FF2B5EF4-FFF2-40B4-BE49-F238E27FC236}">
                  <a16:creationId xmlns:a16="http://schemas.microsoft.com/office/drawing/2014/main" id="{350DB495-0010-47CE-888D-8F101ABDEC7C}"/>
                </a:ext>
              </a:extLst>
            </p:cNvPr>
            <p:cNvGrpSpPr/>
            <p:nvPr/>
          </p:nvGrpSpPr>
          <p:grpSpPr>
            <a:xfrm>
              <a:off x="7571708" y="1497060"/>
              <a:ext cx="1077358" cy="1790663"/>
              <a:chOff x="10268256" y="991107"/>
              <a:chExt cx="1077358" cy="1790663"/>
            </a:xfrm>
            <a:grpFill/>
          </p:grpSpPr>
          <p:sp>
            <p:nvSpPr>
              <p:cNvPr id="15" name="Freeform 5">
                <a:extLst>
                  <a:ext uri="{FF2B5EF4-FFF2-40B4-BE49-F238E27FC236}">
                    <a16:creationId xmlns:a16="http://schemas.microsoft.com/office/drawing/2014/main" id="{BA7A1038-1C76-4F08-8156-A7F19ED20D35}"/>
                  </a:ext>
                </a:extLst>
              </p:cNvPr>
              <p:cNvSpPr>
                <a:spLocks noEditPoints="1"/>
              </p:cNvSpPr>
              <p:nvPr/>
            </p:nvSpPr>
            <p:spPr bwMode="auto">
              <a:xfrm rot="10800000">
                <a:off x="10268256" y="991107"/>
                <a:ext cx="1077358" cy="1790663"/>
              </a:xfrm>
              <a:custGeom>
                <a:avLst/>
                <a:gdLst>
                  <a:gd name="T0" fmla="*/ 674 w 750"/>
                  <a:gd name="T1" fmla="*/ 602 h 1237"/>
                  <a:gd name="T2" fmla="*/ 750 w 750"/>
                  <a:gd name="T3" fmla="*/ 376 h 1237"/>
                  <a:gd name="T4" fmla="*/ 638 w 750"/>
                  <a:gd name="T5" fmla="*/ 110 h 1237"/>
                  <a:gd name="T6" fmla="*/ 370 w 750"/>
                  <a:gd name="T7" fmla="*/ 2 h 1237"/>
                  <a:gd name="T8" fmla="*/ 110 w 750"/>
                  <a:gd name="T9" fmla="*/ 112 h 1237"/>
                  <a:gd name="T10" fmla="*/ 1 w 750"/>
                  <a:gd name="T11" fmla="*/ 373 h 1237"/>
                  <a:gd name="T12" fmla="*/ 77 w 750"/>
                  <a:gd name="T13" fmla="*/ 603 h 1237"/>
                  <a:gd name="T14" fmla="*/ 205 w 750"/>
                  <a:gd name="T15" fmla="*/ 976 h 1237"/>
                  <a:gd name="T16" fmla="*/ 205 w 750"/>
                  <a:gd name="T17" fmla="*/ 1120 h 1237"/>
                  <a:gd name="T18" fmla="*/ 321 w 750"/>
                  <a:gd name="T19" fmla="*/ 1237 h 1237"/>
                  <a:gd name="T20" fmla="*/ 430 w 750"/>
                  <a:gd name="T21" fmla="*/ 1237 h 1237"/>
                  <a:gd name="T22" fmla="*/ 546 w 750"/>
                  <a:gd name="T23" fmla="*/ 1120 h 1237"/>
                  <a:gd name="T24" fmla="*/ 546 w 750"/>
                  <a:gd name="T25" fmla="*/ 976 h 1237"/>
                  <a:gd name="T26" fmla="*/ 674 w 750"/>
                  <a:gd name="T27" fmla="*/ 602 h 1237"/>
                  <a:gd name="T28" fmla="*/ 116 w 750"/>
                  <a:gd name="T29" fmla="*/ 574 h 1237"/>
                  <a:gd name="T30" fmla="*/ 49 w 750"/>
                  <a:gd name="T31" fmla="*/ 373 h 1237"/>
                  <a:gd name="T32" fmla="*/ 371 w 750"/>
                  <a:gd name="T33" fmla="*/ 50 h 1237"/>
                  <a:gd name="T34" fmla="*/ 605 w 750"/>
                  <a:gd name="T35" fmla="*/ 144 h 1237"/>
                  <a:gd name="T36" fmla="*/ 702 w 750"/>
                  <a:gd name="T37" fmla="*/ 376 h 1237"/>
                  <a:gd name="T38" fmla="*/ 636 w 750"/>
                  <a:gd name="T39" fmla="*/ 573 h 1237"/>
                  <a:gd name="T40" fmla="*/ 498 w 750"/>
                  <a:gd name="T41" fmla="*/ 967 h 1237"/>
                  <a:gd name="T42" fmla="*/ 253 w 750"/>
                  <a:gd name="T43" fmla="*/ 967 h 1237"/>
                  <a:gd name="T44" fmla="*/ 116 w 750"/>
                  <a:gd name="T45" fmla="*/ 574 h 1237"/>
                  <a:gd name="T46" fmla="*/ 253 w 750"/>
                  <a:gd name="T47" fmla="*/ 1104 h 1237"/>
                  <a:gd name="T48" fmla="*/ 253 w 750"/>
                  <a:gd name="T49" fmla="*/ 1085 h 1237"/>
                  <a:gd name="T50" fmla="*/ 498 w 750"/>
                  <a:gd name="T51" fmla="*/ 1113 h 1237"/>
                  <a:gd name="T52" fmla="*/ 498 w 750"/>
                  <a:gd name="T53" fmla="*/ 1120 h 1237"/>
                  <a:gd name="T54" fmla="*/ 497 w 750"/>
                  <a:gd name="T55" fmla="*/ 1132 h 1237"/>
                  <a:gd name="T56" fmla="*/ 253 w 750"/>
                  <a:gd name="T57" fmla="*/ 1104 h 1237"/>
                  <a:gd name="T58" fmla="*/ 253 w 750"/>
                  <a:gd name="T59" fmla="*/ 1036 h 1237"/>
                  <a:gd name="T60" fmla="*/ 253 w 750"/>
                  <a:gd name="T61" fmla="*/ 1015 h 1237"/>
                  <a:gd name="T62" fmla="*/ 498 w 750"/>
                  <a:gd name="T63" fmla="*/ 1015 h 1237"/>
                  <a:gd name="T64" fmla="*/ 498 w 750"/>
                  <a:gd name="T65" fmla="*/ 1064 h 1237"/>
                  <a:gd name="T66" fmla="*/ 253 w 750"/>
                  <a:gd name="T67" fmla="*/ 1036 h 1237"/>
                  <a:gd name="T68" fmla="*/ 321 w 750"/>
                  <a:gd name="T69" fmla="*/ 1189 h 1237"/>
                  <a:gd name="T70" fmla="*/ 262 w 750"/>
                  <a:gd name="T71" fmla="*/ 1153 h 1237"/>
                  <a:gd name="T72" fmla="*/ 468 w 750"/>
                  <a:gd name="T73" fmla="*/ 1177 h 1237"/>
                  <a:gd name="T74" fmla="*/ 430 w 750"/>
                  <a:gd name="T75" fmla="*/ 1189 h 1237"/>
                  <a:gd name="T76" fmla="*/ 321 w 750"/>
                  <a:gd name="T77" fmla="*/ 1189 h 1237"/>
                  <a:gd name="T78" fmla="*/ 321 w 750"/>
                  <a:gd name="T79" fmla="*/ 1189 h 1237"/>
                  <a:gd name="T80" fmla="*/ 321 w 750"/>
                  <a:gd name="T81" fmla="*/ 1189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674" y="602"/>
                    </a:moveTo>
                    <a:cubicBezTo>
                      <a:pt x="724" y="537"/>
                      <a:pt x="750" y="459"/>
                      <a:pt x="750" y="376"/>
                    </a:cubicBezTo>
                    <a:cubicBezTo>
                      <a:pt x="750" y="275"/>
                      <a:pt x="710" y="180"/>
                      <a:pt x="638" y="110"/>
                    </a:cubicBezTo>
                    <a:cubicBezTo>
                      <a:pt x="566" y="39"/>
                      <a:pt x="471" y="0"/>
                      <a:pt x="370" y="2"/>
                    </a:cubicBezTo>
                    <a:cubicBezTo>
                      <a:pt x="272" y="3"/>
                      <a:pt x="180" y="42"/>
                      <a:pt x="110" y="112"/>
                    </a:cubicBezTo>
                    <a:cubicBezTo>
                      <a:pt x="41" y="182"/>
                      <a:pt x="2" y="275"/>
                      <a:pt x="1" y="373"/>
                    </a:cubicBezTo>
                    <a:cubicBezTo>
                      <a:pt x="0" y="457"/>
                      <a:pt x="27" y="536"/>
                      <a:pt x="77" y="603"/>
                    </a:cubicBezTo>
                    <a:cubicBezTo>
                      <a:pt x="160" y="711"/>
                      <a:pt x="205" y="843"/>
                      <a:pt x="205" y="976"/>
                    </a:cubicBezTo>
                    <a:cubicBezTo>
                      <a:pt x="205" y="1120"/>
                      <a:pt x="205" y="1120"/>
                      <a:pt x="205" y="1120"/>
                    </a:cubicBezTo>
                    <a:cubicBezTo>
                      <a:pt x="205" y="1185"/>
                      <a:pt x="257" y="1237"/>
                      <a:pt x="321" y="1237"/>
                    </a:cubicBezTo>
                    <a:cubicBezTo>
                      <a:pt x="430" y="1237"/>
                      <a:pt x="430" y="1237"/>
                      <a:pt x="430" y="1237"/>
                    </a:cubicBezTo>
                    <a:cubicBezTo>
                      <a:pt x="494" y="1237"/>
                      <a:pt x="546" y="1185"/>
                      <a:pt x="546" y="1120"/>
                    </a:cubicBezTo>
                    <a:cubicBezTo>
                      <a:pt x="546" y="976"/>
                      <a:pt x="546" y="976"/>
                      <a:pt x="546" y="976"/>
                    </a:cubicBezTo>
                    <a:cubicBezTo>
                      <a:pt x="546" y="842"/>
                      <a:pt x="590" y="713"/>
                      <a:pt x="674" y="602"/>
                    </a:cubicBezTo>
                    <a:close/>
                    <a:moveTo>
                      <a:pt x="116" y="574"/>
                    </a:moveTo>
                    <a:cubicBezTo>
                      <a:pt x="71" y="516"/>
                      <a:pt x="48" y="446"/>
                      <a:pt x="49" y="373"/>
                    </a:cubicBezTo>
                    <a:cubicBezTo>
                      <a:pt x="51" y="197"/>
                      <a:pt x="195" y="52"/>
                      <a:pt x="371" y="50"/>
                    </a:cubicBezTo>
                    <a:cubicBezTo>
                      <a:pt x="459" y="49"/>
                      <a:pt x="542" y="82"/>
                      <a:pt x="605" y="144"/>
                    </a:cubicBezTo>
                    <a:cubicBezTo>
                      <a:pt x="667" y="206"/>
                      <a:pt x="702" y="288"/>
                      <a:pt x="702" y="376"/>
                    </a:cubicBezTo>
                    <a:cubicBezTo>
                      <a:pt x="702" y="448"/>
                      <a:pt x="679" y="516"/>
                      <a:pt x="636" y="573"/>
                    </a:cubicBezTo>
                    <a:cubicBezTo>
                      <a:pt x="547" y="690"/>
                      <a:pt x="500" y="825"/>
                      <a:pt x="498" y="967"/>
                    </a:cubicBezTo>
                    <a:cubicBezTo>
                      <a:pt x="253" y="967"/>
                      <a:pt x="253" y="967"/>
                      <a:pt x="253" y="967"/>
                    </a:cubicBezTo>
                    <a:cubicBezTo>
                      <a:pt x="251" y="827"/>
                      <a:pt x="202" y="688"/>
                      <a:pt x="116" y="574"/>
                    </a:cubicBezTo>
                    <a:close/>
                    <a:moveTo>
                      <a:pt x="253" y="1104"/>
                    </a:moveTo>
                    <a:cubicBezTo>
                      <a:pt x="253" y="1085"/>
                      <a:pt x="253" y="1085"/>
                      <a:pt x="253" y="1085"/>
                    </a:cubicBezTo>
                    <a:cubicBezTo>
                      <a:pt x="498" y="1113"/>
                      <a:pt x="498" y="1113"/>
                      <a:pt x="498" y="1113"/>
                    </a:cubicBezTo>
                    <a:cubicBezTo>
                      <a:pt x="498" y="1120"/>
                      <a:pt x="498" y="1120"/>
                      <a:pt x="498" y="1120"/>
                    </a:cubicBezTo>
                    <a:cubicBezTo>
                      <a:pt x="498" y="1124"/>
                      <a:pt x="498" y="1128"/>
                      <a:pt x="497" y="1132"/>
                    </a:cubicBezTo>
                    <a:lnTo>
                      <a:pt x="253" y="1104"/>
                    </a:lnTo>
                    <a:close/>
                    <a:moveTo>
                      <a:pt x="253" y="1036"/>
                    </a:moveTo>
                    <a:cubicBezTo>
                      <a:pt x="253" y="1015"/>
                      <a:pt x="253" y="1015"/>
                      <a:pt x="253" y="1015"/>
                    </a:cubicBezTo>
                    <a:cubicBezTo>
                      <a:pt x="498" y="1015"/>
                      <a:pt x="498" y="1015"/>
                      <a:pt x="498" y="1015"/>
                    </a:cubicBezTo>
                    <a:cubicBezTo>
                      <a:pt x="498" y="1064"/>
                      <a:pt x="498" y="1064"/>
                      <a:pt x="498" y="1064"/>
                    </a:cubicBezTo>
                    <a:lnTo>
                      <a:pt x="253" y="1036"/>
                    </a:lnTo>
                    <a:close/>
                    <a:moveTo>
                      <a:pt x="321" y="1189"/>
                    </a:moveTo>
                    <a:cubicBezTo>
                      <a:pt x="296" y="1189"/>
                      <a:pt x="273" y="1174"/>
                      <a:pt x="262" y="1153"/>
                    </a:cubicBezTo>
                    <a:cubicBezTo>
                      <a:pt x="468" y="1177"/>
                      <a:pt x="468" y="1177"/>
                      <a:pt x="468" y="1177"/>
                    </a:cubicBezTo>
                    <a:cubicBezTo>
                      <a:pt x="457" y="1184"/>
                      <a:pt x="444" y="1189"/>
                      <a:pt x="430" y="1189"/>
                    </a:cubicBezTo>
                    <a:lnTo>
                      <a:pt x="321" y="1189"/>
                    </a:lnTo>
                    <a:close/>
                    <a:moveTo>
                      <a:pt x="321" y="1189"/>
                    </a:moveTo>
                    <a:cubicBezTo>
                      <a:pt x="321" y="1189"/>
                      <a:pt x="321" y="1189"/>
                      <a:pt x="321" y="1189"/>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7A7D">
                      <a:lumMod val="60000"/>
                      <a:lumOff val="40000"/>
                    </a:srgbClr>
                  </a:solidFill>
                  <a:effectLst/>
                  <a:uLnTx/>
                  <a:uFillTx/>
                </a:endParaRPr>
              </a:p>
            </p:txBody>
          </p:sp>
          <p:sp>
            <p:nvSpPr>
              <p:cNvPr id="16" name="Freeform 6">
                <a:extLst>
                  <a:ext uri="{FF2B5EF4-FFF2-40B4-BE49-F238E27FC236}">
                    <a16:creationId xmlns:a16="http://schemas.microsoft.com/office/drawing/2014/main" id="{F2E5E387-9689-4E9E-A0AE-3665139BE7CE}"/>
                  </a:ext>
                </a:extLst>
              </p:cNvPr>
              <p:cNvSpPr>
                <a:spLocks noEditPoints="1"/>
              </p:cNvSpPr>
              <p:nvPr/>
            </p:nvSpPr>
            <p:spPr bwMode="auto">
              <a:xfrm rot="10800000">
                <a:off x="11144278" y="2144889"/>
                <a:ext cx="76425" cy="129842"/>
              </a:xfrm>
              <a:custGeom>
                <a:avLst/>
                <a:gdLst>
                  <a:gd name="T0" fmla="*/ 51 w 53"/>
                  <a:gd name="T1" fmla="*/ 62 h 90"/>
                  <a:gd name="T2" fmla="*/ 48 w 53"/>
                  <a:gd name="T3" fmla="*/ 24 h 90"/>
                  <a:gd name="T4" fmla="*/ 25 w 53"/>
                  <a:gd name="T5" fmla="*/ 0 h 90"/>
                  <a:gd name="T6" fmla="*/ 0 w 53"/>
                  <a:gd name="T7" fmla="*/ 23 h 90"/>
                  <a:gd name="T8" fmla="*/ 4 w 53"/>
                  <a:gd name="T9" fmla="*/ 69 h 90"/>
                  <a:gd name="T10" fmla="*/ 27 w 53"/>
                  <a:gd name="T11" fmla="*/ 90 h 90"/>
                  <a:gd name="T12" fmla="*/ 31 w 53"/>
                  <a:gd name="T13" fmla="*/ 90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49" y="50"/>
                      <a:pt x="48" y="37"/>
                      <a:pt x="48" y="24"/>
                    </a:cubicBezTo>
                    <a:cubicBezTo>
                      <a:pt x="49" y="11"/>
                      <a:pt x="38" y="0"/>
                      <a:pt x="25" y="0"/>
                    </a:cubicBezTo>
                    <a:cubicBezTo>
                      <a:pt x="11" y="0"/>
                      <a:pt x="1" y="10"/>
                      <a:pt x="0" y="23"/>
                    </a:cubicBezTo>
                    <a:cubicBezTo>
                      <a:pt x="0" y="39"/>
                      <a:pt x="1" y="54"/>
                      <a:pt x="4" y="69"/>
                    </a:cubicBezTo>
                    <a:cubicBezTo>
                      <a:pt x="5" y="81"/>
                      <a:pt x="16" y="90"/>
                      <a:pt x="27" y="90"/>
                    </a:cubicBezTo>
                    <a:cubicBezTo>
                      <a:pt x="28" y="90"/>
                      <a:pt x="30" y="90"/>
                      <a:pt x="31" y="90"/>
                    </a:cubicBezTo>
                    <a:cubicBezTo>
                      <a:pt x="44" y="88"/>
                      <a:pt x="53" y="75"/>
                      <a:pt x="51" y="62"/>
                    </a:cubicBezTo>
                    <a:close/>
                    <a:moveTo>
                      <a:pt x="51" y="62"/>
                    </a:moveTo>
                    <a:cubicBezTo>
                      <a:pt x="51" y="62"/>
                      <a:pt x="51" y="62"/>
                      <a:pt x="51" y="62"/>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17" name="Freeform 7">
                <a:extLst>
                  <a:ext uri="{FF2B5EF4-FFF2-40B4-BE49-F238E27FC236}">
                    <a16:creationId xmlns:a16="http://schemas.microsoft.com/office/drawing/2014/main" id="{89174435-940E-4EE9-B9D9-707F1E05550A}"/>
                  </a:ext>
                </a:extLst>
              </p:cNvPr>
              <p:cNvSpPr>
                <a:spLocks noEditPoints="1"/>
              </p:cNvSpPr>
              <p:nvPr/>
            </p:nvSpPr>
            <p:spPr bwMode="auto">
              <a:xfrm rot="10800000">
                <a:off x="10905961" y="1656750"/>
                <a:ext cx="276940" cy="444584"/>
              </a:xfrm>
              <a:custGeom>
                <a:avLst/>
                <a:gdLst>
                  <a:gd name="T0" fmla="*/ 166 w 193"/>
                  <a:gd name="T1" fmla="*/ 307 h 307"/>
                  <a:gd name="T2" fmla="*/ 174 w 193"/>
                  <a:gd name="T3" fmla="*/ 306 h 307"/>
                  <a:gd name="T4" fmla="*/ 189 w 193"/>
                  <a:gd name="T5" fmla="*/ 275 h 307"/>
                  <a:gd name="T6" fmla="*/ 71 w 193"/>
                  <a:gd name="T7" fmla="*/ 51 h 307"/>
                  <a:gd name="T8" fmla="*/ 49 w 193"/>
                  <a:gd name="T9" fmla="*/ 16 h 307"/>
                  <a:gd name="T10" fmla="*/ 16 w 193"/>
                  <a:gd name="T11" fmla="*/ 6 h 307"/>
                  <a:gd name="T12" fmla="*/ 6 w 193"/>
                  <a:gd name="T13" fmla="*/ 38 h 307"/>
                  <a:gd name="T14" fmla="*/ 33 w 193"/>
                  <a:gd name="T15" fmla="*/ 80 h 307"/>
                  <a:gd name="T16" fmla="*/ 143 w 193"/>
                  <a:gd name="T17" fmla="*/ 290 h 307"/>
                  <a:gd name="T18" fmla="*/ 166 w 193"/>
                  <a:gd name="T19" fmla="*/ 307 h 307"/>
                  <a:gd name="T20" fmla="*/ 166 w 193"/>
                  <a:gd name="T21" fmla="*/ 307 h 307"/>
                  <a:gd name="T22" fmla="*/ 166 w 193"/>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66" y="307"/>
                    </a:moveTo>
                    <a:cubicBezTo>
                      <a:pt x="169" y="307"/>
                      <a:pt x="171" y="306"/>
                      <a:pt x="174" y="306"/>
                    </a:cubicBezTo>
                    <a:cubicBezTo>
                      <a:pt x="186" y="301"/>
                      <a:pt x="193" y="288"/>
                      <a:pt x="189" y="275"/>
                    </a:cubicBezTo>
                    <a:cubicBezTo>
                      <a:pt x="162" y="194"/>
                      <a:pt x="123" y="119"/>
                      <a:pt x="71" y="51"/>
                    </a:cubicBezTo>
                    <a:cubicBezTo>
                      <a:pt x="63" y="40"/>
                      <a:pt x="55" y="28"/>
                      <a:pt x="49" y="16"/>
                    </a:cubicBezTo>
                    <a:cubicBezTo>
                      <a:pt x="43" y="4"/>
                      <a:pt x="28" y="0"/>
                      <a:pt x="16" y="6"/>
                    </a:cubicBezTo>
                    <a:cubicBezTo>
                      <a:pt x="5" y="12"/>
                      <a:pt x="0" y="26"/>
                      <a:pt x="6" y="38"/>
                    </a:cubicBezTo>
                    <a:cubicBezTo>
                      <a:pt x="14" y="53"/>
                      <a:pt x="23" y="67"/>
                      <a:pt x="33" y="80"/>
                    </a:cubicBezTo>
                    <a:cubicBezTo>
                      <a:pt x="81" y="144"/>
                      <a:pt x="119" y="215"/>
                      <a:pt x="143" y="290"/>
                    </a:cubicBezTo>
                    <a:cubicBezTo>
                      <a:pt x="147" y="300"/>
                      <a:pt x="156" y="307"/>
                      <a:pt x="166" y="307"/>
                    </a:cubicBezTo>
                    <a:close/>
                    <a:moveTo>
                      <a:pt x="166" y="307"/>
                    </a:moveTo>
                    <a:cubicBezTo>
                      <a:pt x="166" y="307"/>
                      <a:pt x="166" y="307"/>
                      <a:pt x="166" y="307"/>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18" name="Freeform 8">
                <a:extLst>
                  <a:ext uri="{FF2B5EF4-FFF2-40B4-BE49-F238E27FC236}">
                    <a16:creationId xmlns:a16="http://schemas.microsoft.com/office/drawing/2014/main" id="{38166B98-F2B7-4EE8-8B64-DD426D6071F6}"/>
                  </a:ext>
                </a:extLst>
              </p:cNvPr>
              <p:cNvSpPr>
                <a:spLocks noEditPoints="1"/>
              </p:cNvSpPr>
              <p:nvPr/>
            </p:nvSpPr>
            <p:spPr bwMode="auto">
              <a:xfrm rot="10800000">
                <a:off x="10418642" y="1972315"/>
                <a:ext cx="124090" cy="153674"/>
              </a:xfrm>
              <a:custGeom>
                <a:avLst/>
                <a:gdLst>
                  <a:gd name="T0" fmla="*/ 69 w 86"/>
                  <a:gd name="T1" fmla="*/ 5 h 106"/>
                  <a:gd name="T2" fmla="*/ 37 w 86"/>
                  <a:gd name="T3" fmla="*/ 18 h 106"/>
                  <a:gd name="T4" fmla="*/ 8 w 86"/>
                  <a:gd name="T5" fmla="*/ 68 h 106"/>
                  <a:gd name="T6" fmla="*/ 12 w 86"/>
                  <a:gd name="T7" fmla="*/ 102 h 106"/>
                  <a:gd name="T8" fmla="*/ 27 w 86"/>
                  <a:gd name="T9" fmla="*/ 106 h 106"/>
                  <a:gd name="T10" fmla="*/ 46 w 86"/>
                  <a:gd name="T11" fmla="*/ 97 h 106"/>
                  <a:gd name="T12" fmla="*/ 81 w 86"/>
                  <a:gd name="T13" fmla="*/ 37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56" y="0"/>
                      <a:pt x="42" y="6"/>
                      <a:pt x="37" y="18"/>
                    </a:cubicBezTo>
                    <a:cubicBezTo>
                      <a:pt x="29" y="36"/>
                      <a:pt x="20" y="52"/>
                      <a:pt x="8" y="68"/>
                    </a:cubicBezTo>
                    <a:cubicBezTo>
                      <a:pt x="0" y="79"/>
                      <a:pt x="2" y="94"/>
                      <a:pt x="12" y="102"/>
                    </a:cubicBezTo>
                    <a:cubicBezTo>
                      <a:pt x="17" y="105"/>
                      <a:pt x="22" y="106"/>
                      <a:pt x="27" y="106"/>
                    </a:cubicBezTo>
                    <a:cubicBezTo>
                      <a:pt x="34" y="106"/>
                      <a:pt x="41" y="103"/>
                      <a:pt x="46" y="97"/>
                    </a:cubicBezTo>
                    <a:cubicBezTo>
                      <a:pt x="60" y="78"/>
                      <a:pt x="72" y="58"/>
                      <a:pt x="81" y="37"/>
                    </a:cubicBezTo>
                    <a:cubicBezTo>
                      <a:pt x="86" y="25"/>
                      <a:pt x="81" y="11"/>
                      <a:pt x="69" y="5"/>
                    </a:cubicBezTo>
                    <a:close/>
                    <a:moveTo>
                      <a:pt x="69" y="5"/>
                    </a:moveTo>
                    <a:cubicBezTo>
                      <a:pt x="69" y="5"/>
                      <a:pt x="69" y="5"/>
                      <a:pt x="69" y="5"/>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19" name="Freeform 9">
                <a:extLst>
                  <a:ext uri="{FF2B5EF4-FFF2-40B4-BE49-F238E27FC236}">
                    <a16:creationId xmlns:a16="http://schemas.microsoft.com/office/drawing/2014/main" id="{D10FA2D6-3CC1-44F6-9B80-5CCFD3A25CF7}"/>
                  </a:ext>
                </a:extLst>
              </p:cNvPr>
              <p:cNvSpPr>
                <a:spLocks noEditPoints="1"/>
              </p:cNvSpPr>
              <p:nvPr/>
            </p:nvSpPr>
            <p:spPr bwMode="auto">
              <a:xfrm rot="10800000">
                <a:off x="10393167" y="2166256"/>
                <a:ext cx="447872" cy="488139"/>
              </a:xfrm>
              <a:custGeom>
                <a:avLst/>
                <a:gdLst>
                  <a:gd name="T0" fmla="*/ 24 w 312"/>
                  <a:gd name="T1" fmla="*/ 48 h 337"/>
                  <a:gd name="T2" fmla="*/ 264 w 312"/>
                  <a:gd name="T3" fmla="*/ 288 h 337"/>
                  <a:gd name="T4" fmla="*/ 263 w 312"/>
                  <a:gd name="T5" fmla="*/ 311 h 337"/>
                  <a:gd name="T6" fmla="*/ 285 w 312"/>
                  <a:gd name="T7" fmla="*/ 337 h 337"/>
                  <a:gd name="T8" fmla="*/ 287 w 312"/>
                  <a:gd name="T9" fmla="*/ 337 h 337"/>
                  <a:gd name="T10" fmla="*/ 311 w 312"/>
                  <a:gd name="T11" fmla="*/ 315 h 337"/>
                  <a:gd name="T12" fmla="*/ 312 w 312"/>
                  <a:gd name="T13" fmla="*/ 288 h 337"/>
                  <a:gd name="T14" fmla="*/ 24 w 312"/>
                  <a:gd name="T15" fmla="*/ 0 h 337"/>
                  <a:gd name="T16" fmla="*/ 0 w 312"/>
                  <a:gd name="T17" fmla="*/ 24 h 337"/>
                  <a:gd name="T18" fmla="*/ 24 w 312"/>
                  <a:gd name="T19" fmla="*/ 48 h 337"/>
                  <a:gd name="T20" fmla="*/ 24 w 312"/>
                  <a:gd name="T21" fmla="*/ 48 h 337"/>
                  <a:gd name="T22" fmla="*/ 24 w 312"/>
                  <a:gd name="T23" fmla="*/ 4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24" y="48"/>
                    </a:moveTo>
                    <a:cubicBezTo>
                      <a:pt x="157" y="48"/>
                      <a:pt x="264" y="156"/>
                      <a:pt x="264" y="288"/>
                    </a:cubicBezTo>
                    <a:cubicBezTo>
                      <a:pt x="264" y="296"/>
                      <a:pt x="264" y="303"/>
                      <a:pt x="263" y="311"/>
                    </a:cubicBezTo>
                    <a:cubicBezTo>
                      <a:pt x="262" y="324"/>
                      <a:pt x="272" y="336"/>
                      <a:pt x="285" y="337"/>
                    </a:cubicBezTo>
                    <a:cubicBezTo>
                      <a:pt x="286" y="337"/>
                      <a:pt x="287" y="337"/>
                      <a:pt x="287" y="337"/>
                    </a:cubicBezTo>
                    <a:cubicBezTo>
                      <a:pt x="300" y="337"/>
                      <a:pt x="310" y="328"/>
                      <a:pt x="311" y="315"/>
                    </a:cubicBezTo>
                    <a:cubicBezTo>
                      <a:pt x="312" y="306"/>
                      <a:pt x="312" y="297"/>
                      <a:pt x="312" y="288"/>
                    </a:cubicBezTo>
                    <a:cubicBezTo>
                      <a:pt x="312" y="129"/>
                      <a:pt x="183" y="0"/>
                      <a:pt x="24" y="0"/>
                    </a:cubicBezTo>
                    <a:cubicBezTo>
                      <a:pt x="11" y="0"/>
                      <a:pt x="0" y="11"/>
                      <a:pt x="0" y="24"/>
                    </a:cubicBezTo>
                    <a:cubicBezTo>
                      <a:pt x="0" y="37"/>
                      <a:pt x="11" y="48"/>
                      <a:pt x="24" y="48"/>
                    </a:cubicBezTo>
                    <a:close/>
                    <a:moveTo>
                      <a:pt x="24" y="48"/>
                    </a:moveTo>
                    <a:cubicBezTo>
                      <a:pt x="24" y="48"/>
                      <a:pt x="24" y="48"/>
                      <a:pt x="24" y="48"/>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grpSp>
        <p:cxnSp>
          <p:nvCxnSpPr>
            <p:cNvPr id="14" name="Straight Connector 13">
              <a:extLst>
                <a:ext uri="{FF2B5EF4-FFF2-40B4-BE49-F238E27FC236}">
                  <a16:creationId xmlns:a16="http://schemas.microsoft.com/office/drawing/2014/main" id="{EC1EDBB5-B7DB-4FC0-8BD8-153ACAC536F1}"/>
                </a:ext>
              </a:extLst>
            </p:cNvPr>
            <p:cNvCxnSpPr>
              <a:cxnSpLocks/>
            </p:cNvCxnSpPr>
            <p:nvPr/>
          </p:nvCxnSpPr>
          <p:spPr>
            <a:xfrm>
              <a:off x="8106712" y="0"/>
              <a:ext cx="0" cy="1548440"/>
            </a:xfrm>
            <a:prstGeom prst="line">
              <a:avLst/>
            </a:prstGeom>
            <a:grpFill/>
            <a:ln w="50800" cap="flat" cmpd="sng" algn="ctr">
              <a:solidFill>
                <a:srgbClr val="282F39"/>
              </a:solidFill>
              <a:prstDash val="solid"/>
              <a:miter lim="800000"/>
            </a:ln>
            <a:effectLst/>
          </p:spPr>
        </p:cxnSp>
      </p:grpSp>
      <p:grpSp>
        <p:nvGrpSpPr>
          <p:cNvPr id="20" name="Group 19">
            <a:extLst>
              <a:ext uri="{FF2B5EF4-FFF2-40B4-BE49-F238E27FC236}">
                <a16:creationId xmlns:a16="http://schemas.microsoft.com/office/drawing/2014/main" id="{3BFC1E21-5348-4BA8-8055-BFC7624972F9}"/>
              </a:ext>
            </a:extLst>
          </p:cNvPr>
          <p:cNvGrpSpPr/>
          <p:nvPr/>
        </p:nvGrpSpPr>
        <p:grpSpPr>
          <a:xfrm>
            <a:off x="5917421" y="0"/>
            <a:ext cx="902225" cy="1639320"/>
            <a:chOff x="5844264" y="0"/>
            <a:chExt cx="902225" cy="2650842"/>
          </a:xfrm>
          <a:solidFill>
            <a:srgbClr val="282F39"/>
          </a:solidFill>
        </p:grpSpPr>
        <p:grpSp>
          <p:nvGrpSpPr>
            <p:cNvPr id="21" name="Group 20">
              <a:extLst>
                <a:ext uri="{FF2B5EF4-FFF2-40B4-BE49-F238E27FC236}">
                  <a16:creationId xmlns:a16="http://schemas.microsoft.com/office/drawing/2014/main" id="{108C776C-85E2-403E-BA2A-C38509119D74}"/>
                </a:ext>
              </a:extLst>
            </p:cNvPr>
            <p:cNvGrpSpPr/>
            <p:nvPr/>
          </p:nvGrpSpPr>
          <p:grpSpPr>
            <a:xfrm>
              <a:off x="5844264" y="1151265"/>
              <a:ext cx="902225" cy="1499577"/>
              <a:chOff x="10268256" y="991107"/>
              <a:chExt cx="1077358" cy="1790663"/>
            </a:xfrm>
            <a:grpFill/>
          </p:grpSpPr>
          <p:sp>
            <p:nvSpPr>
              <p:cNvPr id="23" name="Freeform 5">
                <a:extLst>
                  <a:ext uri="{FF2B5EF4-FFF2-40B4-BE49-F238E27FC236}">
                    <a16:creationId xmlns:a16="http://schemas.microsoft.com/office/drawing/2014/main" id="{5F8C05B2-CD6E-42E0-97B7-F87AD74951DE}"/>
                  </a:ext>
                </a:extLst>
              </p:cNvPr>
              <p:cNvSpPr>
                <a:spLocks noEditPoints="1"/>
              </p:cNvSpPr>
              <p:nvPr/>
            </p:nvSpPr>
            <p:spPr bwMode="auto">
              <a:xfrm rot="10800000">
                <a:off x="10268256" y="991107"/>
                <a:ext cx="1077358" cy="1790663"/>
              </a:xfrm>
              <a:custGeom>
                <a:avLst/>
                <a:gdLst>
                  <a:gd name="T0" fmla="*/ 674 w 750"/>
                  <a:gd name="T1" fmla="*/ 602 h 1237"/>
                  <a:gd name="T2" fmla="*/ 750 w 750"/>
                  <a:gd name="T3" fmla="*/ 376 h 1237"/>
                  <a:gd name="T4" fmla="*/ 638 w 750"/>
                  <a:gd name="T5" fmla="*/ 110 h 1237"/>
                  <a:gd name="T6" fmla="*/ 370 w 750"/>
                  <a:gd name="T7" fmla="*/ 2 h 1237"/>
                  <a:gd name="T8" fmla="*/ 110 w 750"/>
                  <a:gd name="T9" fmla="*/ 112 h 1237"/>
                  <a:gd name="T10" fmla="*/ 1 w 750"/>
                  <a:gd name="T11" fmla="*/ 373 h 1237"/>
                  <a:gd name="T12" fmla="*/ 77 w 750"/>
                  <a:gd name="T13" fmla="*/ 603 h 1237"/>
                  <a:gd name="T14" fmla="*/ 205 w 750"/>
                  <a:gd name="T15" fmla="*/ 976 h 1237"/>
                  <a:gd name="T16" fmla="*/ 205 w 750"/>
                  <a:gd name="T17" fmla="*/ 1120 h 1237"/>
                  <a:gd name="T18" fmla="*/ 321 w 750"/>
                  <a:gd name="T19" fmla="*/ 1237 h 1237"/>
                  <a:gd name="T20" fmla="*/ 430 w 750"/>
                  <a:gd name="T21" fmla="*/ 1237 h 1237"/>
                  <a:gd name="T22" fmla="*/ 546 w 750"/>
                  <a:gd name="T23" fmla="*/ 1120 h 1237"/>
                  <a:gd name="T24" fmla="*/ 546 w 750"/>
                  <a:gd name="T25" fmla="*/ 976 h 1237"/>
                  <a:gd name="T26" fmla="*/ 674 w 750"/>
                  <a:gd name="T27" fmla="*/ 602 h 1237"/>
                  <a:gd name="T28" fmla="*/ 116 w 750"/>
                  <a:gd name="T29" fmla="*/ 574 h 1237"/>
                  <a:gd name="T30" fmla="*/ 49 w 750"/>
                  <a:gd name="T31" fmla="*/ 373 h 1237"/>
                  <a:gd name="T32" fmla="*/ 371 w 750"/>
                  <a:gd name="T33" fmla="*/ 50 h 1237"/>
                  <a:gd name="T34" fmla="*/ 605 w 750"/>
                  <a:gd name="T35" fmla="*/ 144 h 1237"/>
                  <a:gd name="T36" fmla="*/ 702 w 750"/>
                  <a:gd name="T37" fmla="*/ 376 h 1237"/>
                  <a:gd name="T38" fmla="*/ 636 w 750"/>
                  <a:gd name="T39" fmla="*/ 573 h 1237"/>
                  <a:gd name="T40" fmla="*/ 498 w 750"/>
                  <a:gd name="T41" fmla="*/ 967 h 1237"/>
                  <a:gd name="T42" fmla="*/ 253 w 750"/>
                  <a:gd name="T43" fmla="*/ 967 h 1237"/>
                  <a:gd name="T44" fmla="*/ 116 w 750"/>
                  <a:gd name="T45" fmla="*/ 574 h 1237"/>
                  <a:gd name="T46" fmla="*/ 253 w 750"/>
                  <a:gd name="T47" fmla="*/ 1104 h 1237"/>
                  <a:gd name="T48" fmla="*/ 253 w 750"/>
                  <a:gd name="T49" fmla="*/ 1085 h 1237"/>
                  <a:gd name="T50" fmla="*/ 498 w 750"/>
                  <a:gd name="T51" fmla="*/ 1113 h 1237"/>
                  <a:gd name="T52" fmla="*/ 498 w 750"/>
                  <a:gd name="T53" fmla="*/ 1120 h 1237"/>
                  <a:gd name="T54" fmla="*/ 497 w 750"/>
                  <a:gd name="T55" fmla="*/ 1132 h 1237"/>
                  <a:gd name="T56" fmla="*/ 253 w 750"/>
                  <a:gd name="T57" fmla="*/ 1104 h 1237"/>
                  <a:gd name="T58" fmla="*/ 253 w 750"/>
                  <a:gd name="T59" fmla="*/ 1036 h 1237"/>
                  <a:gd name="T60" fmla="*/ 253 w 750"/>
                  <a:gd name="T61" fmla="*/ 1015 h 1237"/>
                  <a:gd name="T62" fmla="*/ 498 w 750"/>
                  <a:gd name="T63" fmla="*/ 1015 h 1237"/>
                  <a:gd name="T64" fmla="*/ 498 w 750"/>
                  <a:gd name="T65" fmla="*/ 1064 h 1237"/>
                  <a:gd name="T66" fmla="*/ 253 w 750"/>
                  <a:gd name="T67" fmla="*/ 1036 h 1237"/>
                  <a:gd name="T68" fmla="*/ 321 w 750"/>
                  <a:gd name="T69" fmla="*/ 1189 h 1237"/>
                  <a:gd name="T70" fmla="*/ 262 w 750"/>
                  <a:gd name="T71" fmla="*/ 1153 h 1237"/>
                  <a:gd name="T72" fmla="*/ 468 w 750"/>
                  <a:gd name="T73" fmla="*/ 1177 h 1237"/>
                  <a:gd name="T74" fmla="*/ 430 w 750"/>
                  <a:gd name="T75" fmla="*/ 1189 h 1237"/>
                  <a:gd name="T76" fmla="*/ 321 w 750"/>
                  <a:gd name="T77" fmla="*/ 1189 h 1237"/>
                  <a:gd name="T78" fmla="*/ 321 w 750"/>
                  <a:gd name="T79" fmla="*/ 1189 h 1237"/>
                  <a:gd name="T80" fmla="*/ 321 w 750"/>
                  <a:gd name="T81" fmla="*/ 1189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674" y="602"/>
                    </a:moveTo>
                    <a:cubicBezTo>
                      <a:pt x="724" y="537"/>
                      <a:pt x="750" y="459"/>
                      <a:pt x="750" y="376"/>
                    </a:cubicBezTo>
                    <a:cubicBezTo>
                      <a:pt x="750" y="275"/>
                      <a:pt x="710" y="180"/>
                      <a:pt x="638" y="110"/>
                    </a:cubicBezTo>
                    <a:cubicBezTo>
                      <a:pt x="566" y="39"/>
                      <a:pt x="471" y="0"/>
                      <a:pt x="370" y="2"/>
                    </a:cubicBezTo>
                    <a:cubicBezTo>
                      <a:pt x="272" y="3"/>
                      <a:pt x="180" y="42"/>
                      <a:pt x="110" y="112"/>
                    </a:cubicBezTo>
                    <a:cubicBezTo>
                      <a:pt x="41" y="182"/>
                      <a:pt x="2" y="275"/>
                      <a:pt x="1" y="373"/>
                    </a:cubicBezTo>
                    <a:cubicBezTo>
                      <a:pt x="0" y="457"/>
                      <a:pt x="27" y="536"/>
                      <a:pt x="77" y="603"/>
                    </a:cubicBezTo>
                    <a:cubicBezTo>
                      <a:pt x="160" y="711"/>
                      <a:pt x="205" y="843"/>
                      <a:pt x="205" y="976"/>
                    </a:cubicBezTo>
                    <a:cubicBezTo>
                      <a:pt x="205" y="1120"/>
                      <a:pt x="205" y="1120"/>
                      <a:pt x="205" y="1120"/>
                    </a:cubicBezTo>
                    <a:cubicBezTo>
                      <a:pt x="205" y="1185"/>
                      <a:pt x="257" y="1237"/>
                      <a:pt x="321" y="1237"/>
                    </a:cubicBezTo>
                    <a:cubicBezTo>
                      <a:pt x="430" y="1237"/>
                      <a:pt x="430" y="1237"/>
                      <a:pt x="430" y="1237"/>
                    </a:cubicBezTo>
                    <a:cubicBezTo>
                      <a:pt x="494" y="1237"/>
                      <a:pt x="546" y="1185"/>
                      <a:pt x="546" y="1120"/>
                    </a:cubicBezTo>
                    <a:cubicBezTo>
                      <a:pt x="546" y="976"/>
                      <a:pt x="546" y="976"/>
                      <a:pt x="546" y="976"/>
                    </a:cubicBezTo>
                    <a:cubicBezTo>
                      <a:pt x="546" y="842"/>
                      <a:pt x="590" y="713"/>
                      <a:pt x="674" y="602"/>
                    </a:cubicBezTo>
                    <a:close/>
                    <a:moveTo>
                      <a:pt x="116" y="574"/>
                    </a:moveTo>
                    <a:cubicBezTo>
                      <a:pt x="71" y="516"/>
                      <a:pt x="48" y="446"/>
                      <a:pt x="49" y="373"/>
                    </a:cubicBezTo>
                    <a:cubicBezTo>
                      <a:pt x="51" y="197"/>
                      <a:pt x="195" y="52"/>
                      <a:pt x="371" y="50"/>
                    </a:cubicBezTo>
                    <a:cubicBezTo>
                      <a:pt x="459" y="49"/>
                      <a:pt x="542" y="82"/>
                      <a:pt x="605" y="144"/>
                    </a:cubicBezTo>
                    <a:cubicBezTo>
                      <a:pt x="667" y="206"/>
                      <a:pt x="702" y="288"/>
                      <a:pt x="702" y="376"/>
                    </a:cubicBezTo>
                    <a:cubicBezTo>
                      <a:pt x="702" y="448"/>
                      <a:pt x="679" y="516"/>
                      <a:pt x="636" y="573"/>
                    </a:cubicBezTo>
                    <a:cubicBezTo>
                      <a:pt x="547" y="690"/>
                      <a:pt x="500" y="825"/>
                      <a:pt x="498" y="967"/>
                    </a:cubicBezTo>
                    <a:cubicBezTo>
                      <a:pt x="253" y="967"/>
                      <a:pt x="253" y="967"/>
                      <a:pt x="253" y="967"/>
                    </a:cubicBezTo>
                    <a:cubicBezTo>
                      <a:pt x="251" y="827"/>
                      <a:pt x="202" y="688"/>
                      <a:pt x="116" y="574"/>
                    </a:cubicBezTo>
                    <a:close/>
                    <a:moveTo>
                      <a:pt x="253" y="1104"/>
                    </a:moveTo>
                    <a:cubicBezTo>
                      <a:pt x="253" y="1085"/>
                      <a:pt x="253" y="1085"/>
                      <a:pt x="253" y="1085"/>
                    </a:cubicBezTo>
                    <a:cubicBezTo>
                      <a:pt x="498" y="1113"/>
                      <a:pt x="498" y="1113"/>
                      <a:pt x="498" y="1113"/>
                    </a:cubicBezTo>
                    <a:cubicBezTo>
                      <a:pt x="498" y="1120"/>
                      <a:pt x="498" y="1120"/>
                      <a:pt x="498" y="1120"/>
                    </a:cubicBezTo>
                    <a:cubicBezTo>
                      <a:pt x="498" y="1124"/>
                      <a:pt x="498" y="1128"/>
                      <a:pt x="497" y="1132"/>
                    </a:cubicBezTo>
                    <a:lnTo>
                      <a:pt x="253" y="1104"/>
                    </a:lnTo>
                    <a:close/>
                    <a:moveTo>
                      <a:pt x="253" y="1036"/>
                    </a:moveTo>
                    <a:cubicBezTo>
                      <a:pt x="253" y="1015"/>
                      <a:pt x="253" y="1015"/>
                      <a:pt x="253" y="1015"/>
                    </a:cubicBezTo>
                    <a:cubicBezTo>
                      <a:pt x="498" y="1015"/>
                      <a:pt x="498" y="1015"/>
                      <a:pt x="498" y="1015"/>
                    </a:cubicBezTo>
                    <a:cubicBezTo>
                      <a:pt x="498" y="1064"/>
                      <a:pt x="498" y="1064"/>
                      <a:pt x="498" y="1064"/>
                    </a:cubicBezTo>
                    <a:lnTo>
                      <a:pt x="253" y="1036"/>
                    </a:lnTo>
                    <a:close/>
                    <a:moveTo>
                      <a:pt x="321" y="1189"/>
                    </a:moveTo>
                    <a:cubicBezTo>
                      <a:pt x="296" y="1189"/>
                      <a:pt x="273" y="1174"/>
                      <a:pt x="262" y="1153"/>
                    </a:cubicBezTo>
                    <a:cubicBezTo>
                      <a:pt x="468" y="1177"/>
                      <a:pt x="468" y="1177"/>
                      <a:pt x="468" y="1177"/>
                    </a:cubicBezTo>
                    <a:cubicBezTo>
                      <a:pt x="457" y="1184"/>
                      <a:pt x="444" y="1189"/>
                      <a:pt x="430" y="1189"/>
                    </a:cubicBezTo>
                    <a:lnTo>
                      <a:pt x="321" y="1189"/>
                    </a:lnTo>
                    <a:close/>
                    <a:moveTo>
                      <a:pt x="321" y="1189"/>
                    </a:moveTo>
                    <a:cubicBezTo>
                      <a:pt x="321" y="1189"/>
                      <a:pt x="321" y="1189"/>
                      <a:pt x="321" y="1189"/>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7A7D">
                      <a:lumMod val="60000"/>
                      <a:lumOff val="40000"/>
                    </a:srgbClr>
                  </a:solidFill>
                  <a:effectLst/>
                  <a:uLnTx/>
                  <a:uFillTx/>
                </a:endParaRPr>
              </a:p>
            </p:txBody>
          </p:sp>
          <p:sp>
            <p:nvSpPr>
              <p:cNvPr id="24" name="Freeform 6">
                <a:extLst>
                  <a:ext uri="{FF2B5EF4-FFF2-40B4-BE49-F238E27FC236}">
                    <a16:creationId xmlns:a16="http://schemas.microsoft.com/office/drawing/2014/main" id="{BFC3B9FE-2C7B-4170-B8DB-29E50FF5C84D}"/>
                  </a:ext>
                </a:extLst>
              </p:cNvPr>
              <p:cNvSpPr>
                <a:spLocks noEditPoints="1"/>
              </p:cNvSpPr>
              <p:nvPr/>
            </p:nvSpPr>
            <p:spPr bwMode="auto">
              <a:xfrm rot="10800000">
                <a:off x="11144278" y="2144889"/>
                <a:ext cx="76425" cy="129842"/>
              </a:xfrm>
              <a:custGeom>
                <a:avLst/>
                <a:gdLst>
                  <a:gd name="T0" fmla="*/ 51 w 53"/>
                  <a:gd name="T1" fmla="*/ 62 h 90"/>
                  <a:gd name="T2" fmla="*/ 48 w 53"/>
                  <a:gd name="T3" fmla="*/ 24 h 90"/>
                  <a:gd name="T4" fmla="*/ 25 w 53"/>
                  <a:gd name="T5" fmla="*/ 0 h 90"/>
                  <a:gd name="T6" fmla="*/ 0 w 53"/>
                  <a:gd name="T7" fmla="*/ 23 h 90"/>
                  <a:gd name="T8" fmla="*/ 4 w 53"/>
                  <a:gd name="T9" fmla="*/ 69 h 90"/>
                  <a:gd name="T10" fmla="*/ 27 w 53"/>
                  <a:gd name="T11" fmla="*/ 90 h 90"/>
                  <a:gd name="T12" fmla="*/ 31 w 53"/>
                  <a:gd name="T13" fmla="*/ 90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49" y="50"/>
                      <a:pt x="48" y="37"/>
                      <a:pt x="48" y="24"/>
                    </a:cubicBezTo>
                    <a:cubicBezTo>
                      <a:pt x="49" y="11"/>
                      <a:pt x="38" y="0"/>
                      <a:pt x="25" y="0"/>
                    </a:cubicBezTo>
                    <a:cubicBezTo>
                      <a:pt x="11" y="0"/>
                      <a:pt x="1" y="10"/>
                      <a:pt x="0" y="23"/>
                    </a:cubicBezTo>
                    <a:cubicBezTo>
                      <a:pt x="0" y="39"/>
                      <a:pt x="1" y="54"/>
                      <a:pt x="4" y="69"/>
                    </a:cubicBezTo>
                    <a:cubicBezTo>
                      <a:pt x="5" y="81"/>
                      <a:pt x="16" y="90"/>
                      <a:pt x="27" y="90"/>
                    </a:cubicBezTo>
                    <a:cubicBezTo>
                      <a:pt x="28" y="90"/>
                      <a:pt x="30" y="90"/>
                      <a:pt x="31" y="90"/>
                    </a:cubicBezTo>
                    <a:cubicBezTo>
                      <a:pt x="44" y="88"/>
                      <a:pt x="53" y="75"/>
                      <a:pt x="51" y="62"/>
                    </a:cubicBezTo>
                    <a:close/>
                    <a:moveTo>
                      <a:pt x="51" y="62"/>
                    </a:moveTo>
                    <a:cubicBezTo>
                      <a:pt x="51" y="62"/>
                      <a:pt x="51" y="62"/>
                      <a:pt x="51" y="62"/>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5" name="Freeform 7">
                <a:extLst>
                  <a:ext uri="{FF2B5EF4-FFF2-40B4-BE49-F238E27FC236}">
                    <a16:creationId xmlns:a16="http://schemas.microsoft.com/office/drawing/2014/main" id="{31361AD9-A833-4A5A-98A9-4D989703E4EC}"/>
                  </a:ext>
                </a:extLst>
              </p:cNvPr>
              <p:cNvSpPr>
                <a:spLocks noEditPoints="1"/>
              </p:cNvSpPr>
              <p:nvPr/>
            </p:nvSpPr>
            <p:spPr bwMode="auto">
              <a:xfrm rot="10800000">
                <a:off x="10905961" y="1656750"/>
                <a:ext cx="276940" cy="444584"/>
              </a:xfrm>
              <a:custGeom>
                <a:avLst/>
                <a:gdLst>
                  <a:gd name="T0" fmla="*/ 166 w 193"/>
                  <a:gd name="T1" fmla="*/ 307 h 307"/>
                  <a:gd name="T2" fmla="*/ 174 w 193"/>
                  <a:gd name="T3" fmla="*/ 306 h 307"/>
                  <a:gd name="T4" fmla="*/ 189 w 193"/>
                  <a:gd name="T5" fmla="*/ 275 h 307"/>
                  <a:gd name="T6" fmla="*/ 71 w 193"/>
                  <a:gd name="T7" fmla="*/ 51 h 307"/>
                  <a:gd name="T8" fmla="*/ 49 w 193"/>
                  <a:gd name="T9" fmla="*/ 16 h 307"/>
                  <a:gd name="T10" fmla="*/ 16 w 193"/>
                  <a:gd name="T11" fmla="*/ 6 h 307"/>
                  <a:gd name="T12" fmla="*/ 6 w 193"/>
                  <a:gd name="T13" fmla="*/ 38 h 307"/>
                  <a:gd name="T14" fmla="*/ 33 w 193"/>
                  <a:gd name="T15" fmla="*/ 80 h 307"/>
                  <a:gd name="T16" fmla="*/ 143 w 193"/>
                  <a:gd name="T17" fmla="*/ 290 h 307"/>
                  <a:gd name="T18" fmla="*/ 166 w 193"/>
                  <a:gd name="T19" fmla="*/ 307 h 307"/>
                  <a:gd name="T20" fmla="*/ 166 w 193"/>
                  <a:gd name="T21" fmla="*/ 307 h 307"/>
                  <a:gd name="T22" fmla="*/ 166 w 193"/>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66" y="307"/>
                    </a:moveTo>
                    <a:cubicBezTo>
                      <a:pt x="169" y="307"/>
                      <a:pt x="171" y="306"/>
                      <a:pt x="174" y="306"/>
                    </a:cubicBezTo>
                    <a:cubicBezTo>
                      <a:pt x="186" y="301"/>
                      <a:pt x="193" y="288"/>
                      <a:pt x="189" y="275"/>
                    </a:cubicBezTo>
                    <a:cubicBezTo>
                      <a:pt x="162" y="194"/>
                      <a:pt x="123" y="119"/>
                      <a:pt x="71" y="51"/>
                    </a:cubicBezTo>
                    <a:cubicBezTo>
                      <a:pt x="63" y="40"/>
                      <a:pt x="55" y="28"/>
                      <a:pt x="49" y="16"/>
                    </a:cubicBezTo>
                    <a:cubicBezTo>
                      <a:pt x="43" y="4"/>
                      <a:pt x="28" y="0"/>
                      <a:pt x="16" y="6"/>
                    </a:cubicBezTo>
                    <a:cubicBezTo>
                      <a:pt x="5" y="12"/>
                      <a:pt x="0" y="26"/>
                      <a:pt x="6" y="38"/>
                    </a:cubicBezTo>
                    <a:cubicBezTo>
                      <a:pt x="14" y="53"/>
                      <a:pt x="23" y="67"/>
                      <a:pt x="33" y="80"/>
                    </a:cubicBezTo>
                    <a:cubicBezTo>
                      <a:pt x="81" y="144"/>
                      <a:pt x="119" y="215"/>
                      <a:pt x="143" y="290"/>
                    </a:cubicBezTo>
                    <a:cubicBezTo>
                      <a:pt x="147" y="300"/>
                      <a:pt x="156" y="307"/>
                      <a:pt x="166" y="307"/>
                    </a:cubicBezTo>
                    <a:close/>
                    <a:moveTo>
                      <a:pt x="166" y="307"/>
                    </a:moveTo>
                    <a:cubicBezTo>
                      <a:pt x="166" y="307"/>
                      <a:pt x="166" y="307"/>
                      <a:pt x="166" y="307"/>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6" name="Freeform 8">
                <a:extLst>
                  <a:ext uri="{FF2B5EF4-FFF2-40B4-BE49-F238E27FC236}">
                    <a16:creationId xmlns:a16="http://schemas.microsoft.com/office/drawing/2014/main" id="{C12ED3D1-E1BB-4B63-A3DE-C4B3255FADB4}"/>
                  </a:ext>
                </a:extLst>
              </p:cNvPr>
              <p:cNvSpPr>
                <a:spLocks noEditPoints="1"/>
              </p:cNvSpPr>
              <p:nvPr/>
            </p:nvSpPr>
            <p:spPr bwMode="auto">
              <a:xfrm rot="10800000">
                <a:off x="10418642" y="1972315"/>
                <a:ext cx="124090" cy="153674"/>
              </a:xfrm>
              <a:custGeom>
                <a:avLst/>
                <a:gdLst>
                  <a:gd name="T0" fmla="*/ 69 w 86"/>
                  <a:gd name="T1" fmla="*/ 5 h 106"/>
                  <a:gd name="T2" fmla="*/ 37 w 86"/>
                  <a:gd name="T3" fmla="*/ 18 h 106"/>
                  <a:gd name="T4" fmla="*/ 8 w 86"/>
                  <a:gd name="T5" fmla="*/ 68 h 106"/>
                  <a:gd name="T6" fmla="*/ 12 w 86"/>
                  <a:gd name="T7" fmla="*/ 102 h 106"/>
                  <a:gd name="T8" fmla="*/ 27 w 86"/>
                  <a:gd name="T9" fmla="*/ 106 h 106"/>
                  <a:gd name="T10" fmla="*/ 46 w 86"/>
                  <a:gd name="T11" fmla="*/ 97 h 106"/>
                  <a:gd name="T12" fmla="*/ 81 w 86"/>
                  <a:gd name="T13" fmla="*/ 37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56" y="0"/>
                      <a:pt x="42" y="6"/>
                      <a:pt x="37" y="18"/>
                    </a:cubicBezTo>
                    <a:cubicBezTo>
                      <a:pt x="29" y="36"/>
                      <a:pt x="20" y="52"/>
                      <a:pt x="8" y="68"/>
                    </a:cubicBezTo>
                    <a:cubicBezTo>
                      <a:pt x="0" y="79"/>
                      <a:pt x="2" y="94"/>
                      <a:pt x="12" y="102"/>
                    </a:cubicBezTo>
                    <a:cubicBezTo>
                      <a:pt x="17" y="105"/>
                      <a:pt x="22" y="106"/>
                      <a:pt x="27" y="106"/>
                    </a:cubicBezTo>
                    <a:cubicBezTo>
                      <a:pt x="34" y="106"/>
                      <a:pt x="41" y="103"/>
                      <a:pt x="46" y="97"/>
                    </a:cubicBezTo>
                    <a:cubicBezTo>
                      <a:pt x="60" y="78"/>
                      <a:pt x="72" y="58"/>
                      <a:pt x="81" y="37"/>
                    </a:cubicBezTo>
                    <a:cubicBezTo>
                      <a:pt x="86" y="25"/>
                      <a:pt x="81" y="11"/>
                      <a:pt x="69" y="5"/>
                    </a:cubicBezTo>
                    <a:close/>
                    <a:moveTo>
                      <a:pt x="69" y="5"/>
                    </a:moveTo>
                    <a:cubicBezTo>
                      <a:pt x="69" y="5"/>
                      <a:pt x="69" y="5"/>
                      <a:pt x="69" y="5"/>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27" name="Freeform 9">
                <a:extLst>
                  <a:ext uri="{FF2B5EF4-FFF2-40B4-BE49-F238E27FC236}">
                    <a16:creationId xmlns:a16="http://schemas.microsoft.com/office/drawing/2014/main" id="{918E2E23-0C17-4B8F-AFCF-446FDF679E89}"/>
                  </a:ext>
                </a:extLst>
              </p:cNvPr>
              <p:cNvSpPr>
                <a:spLocks noEditPoints="1"/>
              </p:cNvSpPr>
              <p:nvPr/>
            </p:nvSpPr>
            <p:spPr bwMode="auto">
              <a:xfrm rot="10800000">
                <a:off x="10393167" y="2166256"/>
                <a:ext cx="447872" cy="488139"/>
              </a:xfrm>
              <a:custGeom>
                <a:avLst/>
                <a:gdLst>
                  <a:gd name="T0" fmla="*/ 24 w 312"/>
                  <a:gd name="T1" fmla="*/ 48 h 337"/>
                  <a:gd name="T2" fmla="*/ 264 w 312"/>
                  <a:gd name="T3" fmla="*/ 288 h 337"/>
                  <a:gd name="T4" fmla="*/ 263 w 312"/>
                  <a:gd name="T5" fmla="*/ 311 h 337"/>
                  <a:gd name="T6" fmla="*/ 285 w 312"/>
                  <a:gd name="T7" fmla="*/ 337 h 337"/>
                  <a:gd name="T8" fmla="*/ 287 w 312"/>
                  <a:gd name="T9" fmla="*/ 337 h 337"/>
                  <a:gd name="T10" fmla="*/ 311 w 312"/>
                  <a:gd name="T11" fmla="*/ 315 h 337"/>
                  <a:gd name="T12" fmla="*/ 312 w 312"/>
                  <a:gd name="T13" fmla="*/ 288 h 337"/>
                  <a:gd name="T14" fmla="*/ 24 w 312"/>
                  <a:gd name="T15" fmla="*/ 0 h 337"/>
                  <a:gd name="T16" fmla="*/ 0 w 312"/>
                  <a:gd name="T17" fmla="*/ 24 h 337"/>
                  <a:gd name="T18" fmla="*/ 24 w 312"/>
                  <a:gd name="T19" fmla="*/ 48 h 337"/>
                  <a:gd name="T20" fmla="*/ 24 w 312"/>
                  <a:gd name="T21" fmla="*/ 48 h 337"/>
                  <a:gd name="T22" fmla="*/ 24 w 312"/>
                  <a:gd name="T23" fmla="*/ 4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24" y="48"/>
                    </a:moveTo>
                    <a:cubicBezTo>
                      <a:pt x="157" y="48"/>
                      <a:pt x="264" y="156"/>
                      <a:pt x="264" y="288"/>
                    </a:cubicBezTo>
                    <a:cubicBezTo>
                      <a:pt x="264" y="296"/>
                      <a:pt x="264" y="303"/>
                      <a:pt x="263" y="311"/>
                    </a:cubicBezTo>
                    <a:cubicBezTo>
                      <a:pt x="262" y="324"/>
                      <a:pt x="272" y="336"/>
                      <a:pt x="285" y="337"/>
                    </a:cubicBezTo>
                    <a:cubicBezTo>
                      <a:pt x="286" y="337"/>
                      <a:pt x="287" y="337"/>
                      <a:pt x="287" y="337"/>
                    </a:cubicBezTo>
                    <a:cubicBezTo>
                      <a:pt x="300" y="337"/>
                      <a:pt x="310" y="328"/>
                      <a:pt x="311" y="315"/>
                    </a:cubicBezTo>
                    <a:cubicBezTo>
                      <a:pt x="312" y="306"/>
                      <a:pt x="312" y="297"/>
                      <a:pt x="312" y="288"/>
                    </a:cubicBezTo>
                    <a:cubicBezTo>
                      <a:pt x="312" y="129"/>
                      <a:pt x="183" y="0"/>
                      <a:pt x="24" y="0"/>
                    </a:cubicBezTo>
                    <a:cubicBezTo>
                      <a:pt x="11" y="0"/>
                      <a:pt x="0" y="11"/>
                      <a:pt x="0" y="24"/>
                    </a:cubicBezTo>
                    <a:cubicBezTo>
                      <a:pt x="0" y="37"/>
                      <a:pt x="11" y="48"/>
                      <a:pt x="24" y="48"/>
                    </a:cubicBezTo>
                    <a:close/>
                    <a:moveTo>
                      <a:pt x="24" y="48"/>
                    </a:moveTo>
                    <a:cubicBezTo>
                      <a:pt x="24" y="48"/>
                      <a:pt x="24" y="48"/>
                      <a:pt x="24" y="48"/>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grpSp>
        <p:cxnSp>
          <p:nvCxnSpPr>
            <p:cNvPr id="22" name="Straight Connector 21">
              <a:extLst>
                <a:ext uri="{FF2B5EF4-FFF2-40B4-BE49-F238E27FC236}">
                  <a16:creationId xmlns:a16="http://schemas.microsoft.com/office/drawing/2014/main" id="{B1E2679C-B918-4F1B-9503-CAE973BFA7FB}"/>
                </a:ext>
              </a:extLst>
            </p:cNvPr>
            <p:cNvCxnSpPr>
              <a:cxnSpLocks/>
            </p:cNvCxnSpPr>
            <p:nvPr/>
          </p:nvCxnSpPr>
          <p:spPr>
            <a:xfrm>
              <a:off x="6290612" y="0"/>
              <a:ext cx="0" cy="1173413"/>
            </a:xfrm>
            <a:prstGeom prst="line">
              <a:avLst/>
            </a:prstGeom>
            <a:grpFill/>
            <a:ln w="38100" cap="flat" cmpd="sng" algn="ctr">
              <a:solidFill>
                <a:srgbClr val="282F39"/>
              </a:solidFill>
              <a:prstDash val="solid"/>
              <a:miter lim="800000"/>
            </a:ln>
            <a:effectLst/>
          </p:spPr>
        </p:cxnSp>
      </p:grpSp>
      <p:grpSp>
        <p:nvGrpSpPr>
          <p:cNvPr id="28" name="Group 27">
            <a:extLst>
              <a:ext uri="{FF2B5EF4-FFF2-40B4-BE49-F238E27FC236}">
                <a16:creationId xmlns:a16="http://schemas.microsoft.com/office/drawing/2014/main" id="{18D3D67E-390B-4A49-BDB2-C78E983EF530}"/>
              </a:ext>
            </a:extLst>
          </p:cNvPr>
          <p:cNvGrpSpPr/>
          <p:nvPr/>
        </p:nvGrpSpPr>
        <p:grpSpPr>
          <a:xfrm>
            <a:off x="10051446" y="0"/>
            <a:ext cx="637357" cy="1700579"/>
            <a:chOff x="9427175" y="0"/>
            <a:chExt cx="851340" cy="2391914"/>
          </a:xfrm>
          <a:solidFill>
            <a:srgbClr val="282F39"/>
          </a:solidFill>
        </p:grpSpPr>
        <p:grpSp>
          <p:nvGrpSpPr>
            <p:cNvPr id="29" name="Group 28">
              <a:extLst>
                <a:ext uri="{FF2B5EF4-FFF2-40B4-BE49-F238E27FC236}">
                  <a16:creationId xmlns:a16="http://schemas.microsoft.com/office/drawing/2014/main" id="{876FED9B-305C-47FA-9A1F-CD7CE23EAD7C}"/>
                </a:ext>
              </a:extLst>
            </p:cNvPr>
            <p:cNvGrpSpPr/>
            <p:nvPr/>
          </p:nvGrpSpPr>
          <p:grpSpPr>
            <a:xfrm>
              <a:off x="9427175" y="976913"/>
              <a:ext cx="851340" cy="1415001"/>
              <a:chOff x="10268256" y="991107"/>
              <a:chExt cx="1077358" cy="1790663"/>
            </a:xfrm>
            <a:grpFill/>
          </p:grpSpPr>
          <p:sp>
            <p:nvSpPr>
              <p:cNvPr id="31" name="Freeform 5">
                <a:extLst>
                  <a:ext uri="{FF2B5EF4-FFF2-40B4-BE49-F238E27FC236}">
                    <a16:creationId xmlns:a16="http://schemas.microsoft.com/office/drawing/2014/main" id="{209AF766-D542-4DBF-B955-81C06468728A}"/>
                  </a:ext>
                </a:extLst>
              </p:cNvPr>
              <p:cNvSpPr>
                <a:spLocks noEditPoints="1"/>
              </p:cNvSpPr>
              <p:nvPr/>
            </p:nvSpPr>
            <p:spPr bwMode="auto">
              <a:xfrm rot="10800000">
                <a:off x="10268256" y="991107"/>
                <a:ext cx="1077358" cy="1790663"/>
              </a:xfrm>
              <a:custGeom>
                <a:avLst/>
                <a:gdLst>
                  <a:gd name="T0" fmla="*/ 674 w 750"/>
                  <a:gd name="T1" fmla="*/ 602 h 1237"/>
                  <a:gd name="T2" fmla="*/ 750 w 750"/>
                  <a:gd name="T3" fmla="*/ 376 h 1237"/>
                  <a:gd name="T4" fmla="*/ 638 w 750"/>
                  <a:gd name="T5" fmla="*/ 110 h 1237"/>
                  <a:gd name="T6" fmla="*/ 370 w 750"/>
                  <a:gd name="T7" fmla="*/ 2 h 1237"/>
                  <a:gd name="T8" fmla="*/ 110 w 750"/>
                  <a:gd name="T9" fmla="*/ 112 h 1237"/>
                  <a:gd name="T10" fmla="*/ 1 w 750"/>
                  <a:gd name="T11" fmla="*/ 373 h 1237"/>
                  <a:gd name="T12" fmla="*/ 77 w 750"/>
                  <a:gd name="T13" fmla="*/ 603 h 1237"/>
                  <a:gd name="T14" fmla="*/ 205 w 750"/>
                  <a:gd name="T15" fmla="*/ 976 h 1237"/>
                  <a:gd name="T16" fmla="*/ 205 w 750"/>
                  <a:gd name="T17" fmla="*/ 1120 h 1237"/>
                  <a:gd name="T18" fmla="*/ 321 w 750"/>
                  <a:gd name="T19" fmla="*/ 1237 h 1237"/>
                  <a:gd name="T20" fmla="*/ 430 w 750"/>
                  <a:gd name="T21" fmla="*/ 1237 h 1237"/>
                  <a:gd name="T22" fmla="*/ 546 w 750"/>
                  <a:gd name="T23" fmla="*/ 1120 h 1237"/>
                  <a:gd name="T24" fmla="*/ 546 w 750"/>
                  <a:gd name="T25" fmla="*/ 976 h 1237"/>
                  <a:gd name="T26" fmla="*/ 674 w 750"/>
                  <a:gd name="T27" fmla="*/ 602 h 1237"/>
                  <a:gd name="T28" fmla="*/ 116 w 750"/>
                  <a:gd name="T29" fmla="*/ 574 h 1237"/>
                  <a:gd name="T30" fmla="*/ 49 w 750"/>
                  <a:gd name="T31" fmla="*/ 373 h 1237"/>
                  <a:gd name="T32" fmla="*/ 371 w 750"/>
                  <a:gd name="T33" fmla="*/ 50 h 1237"/>
                  <a:gd name="T34" fmla="*/ 605 w 750"/>
                  <a:gd name="T35" fmla="*/ 144 h 1237"/>
                  <a:gd name="T36" fmla="*/ 702 w 750"/>
                  <a:gd name="T37" fmla="*/ 376 h 1237"/>
                  <a:gd name="T38" fmla="*/ 636 w 750"/>
                  <a:gd name="T39" fmla="*/ 573 h 1237"/>
                  <a:gd name="T40" fmla="*/ 498 w 750"/>
                  <a:gd name="T41" fmla="*/ 967 h 1237"/>
                  <a:gd name="T42" fmla="*/ 253 w 750"/>
                  <a:gd name="T43" fmla="*/ 967 h 1237"/>
                  <a:gd name="T44" fmla="*/ 116 w 750"/>
                  <a:gd name="T45" fmla="*/ 574 h 1237"/>
                  <a:gd name="T46" fmla="*/ 253 w 750"/>
                  <a:gd name="T47" fmla="*/ 1104 h 1237"/>
                  <a:gd name="T48" fmla="*/ 253 w 750"/>
                  <a:gd name="T49" fmla="*/ 1085 h 1237"/>
                  <a:gd name="T50" fmla="*/ 498 w 750"/>
                  <a:gd name="T51" fmla="*/ 1113 h 1237"/>
                  <a:gd name="T52" fmla="*/ 498 w 750"/>
                  <a:gd name="T53" fmla="*/ 1120 h 1237"/>
                  <a:gd name="T54" fmla="*/ 497 w 750"/>
                  <a:gd name="T55" fmla="*/ 1132 h 1237"/>
                  <a:gd name="T56" fmla="*/ 253 w 750"/>
                  <a:gd name="T57" fmla="*/ 1104 h 1237"/>
                  <a:gd name="T58" fmla="*/ 253 w 750"/>
                  <a:gd name="T59" fmla="*/ 1036 h 1237"/>
                  <a:gd name="T60" fmla="*/ 253 w 750"/>
                  <a:gd name="T61" fmla="*/ 1015 h 1237"/>
                  <a:gd name="T62" fmla="*/ 498 w 750"/>
                  <a:gd name="T63" fmla="*/ 1015 h 1237"/>
                  <a:gd name="T64" fmla="*/ 498 w 750"/>
                  <a:gd name="T65" fmla="*/ 1064 h 1237"/>
                  <a:gd name="T66" fmla="*/ 253 w 750"/>
                  <a:gd name="T67" fmla="*/ 1036 h 1237"/>
                  <a:gd name="T68" fmla="*/ 321 w 750"/>
                  <a:gd name="T69" fmla="*/ 1189 h 1237"/>
                  <a:gd name="T70" fmla="*/ 262 w 750"/>
                  <a:gd name="T71" fmla="*/ 1153 h 1237"/>
                  <a:gd name="T72" fmla="*/ 468 w 750"/>
                  <a:gd name="T73" fmla="*/ 1177 h 1237"/>
                  <a:gd name="T74" fmla="*/ 430 w 750"/>
                  <a:gd name="T75" fmla="*/ 1189 h 1237"/>
                  <a:gd name="T76" fmla="*/ 321 w 750"/>
                  <a:gd name="T77" fmla="*/ 1189 h 1237"/>
                  <a:gd name="T78" fmla="*/ 321 w 750"/>
                  <a:gd name="T79" fmla="*/ 1189 h 1237"/>
                  <a:gd name="T80" fmla="*/ 321 w 750"/>
                  <a:gd name="T81" fmla="*/ 1189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674" y="602"/>
                    </a:moveTo>
                    <a:cubicBezTo>
                      <a:pt x="724" y="537"/>
                      <a:pt x="750" y="459"/>
                      <a:pt x="750" y="376"/>
                    </a:cubicBezTo>
                    <a:cubicBezTo>
                      <a:pt x="750" y="275"/>
                      <a:pt x="710" y="180"/>
                      <a:pt x="638" y="110"/>
                    </a:cubicBezTo>
                    <a:cubicBezTo>
                      <a:pt x="566" y="39"/>
                      <a:pt x="471" y="0"/>
                      <a:pt x="370" y="2"/>
                    </a:cubicBezTo>
                    <a:cubicBezTo>
                      <a:pt x="272" y="3"/>
                      <a:pt x="180" y="42"/>
                      <a:pt x="110" y="112"/>
                    </a:cubicBezTo>
                    <a:cubicBezTo>
                      <a:pt x="41" y="182"/>
                      <a:pt x="2" y="275"/>
                      <a:pt x="1" y="373"/>
                    </a:cubicBezTo>
                    <a:cubicBezTo>
                      <a:pt x="0" y="457"/>
                      <a:pt x="27" y="536"/>
                      <a:pt x="77" y="603"/>
                    </a:cubicBezTo>
                    <a:cubicBezTo>
                      <a:pt x="160" y="711"/>
                      <a:pt x="205" y="843"/>
                      <a:pt x="205" y="976"/>
                    </a:cubicBezTo>
                    <a:cubicBezTo>
                      <a:pt x="205" y="1120"/>
                      <a:pt x="205" y="1120"/>
                      <a:pt x="205" y="1120"/>
                    </a:cubicBezTo>
                    <a:cubicBezTo>
                      <a:pt x="205" y="1185"/>
                      <a:pt x="257" y="1237"/>
                      <a:pt x="321" y="1237"/>
                    </a:cubicBezTo>
                    <a:cubicBezTo>
                      <a:pt x="430" y="1237"/>
                      <a:pt x="430" y="1237"/>
                      <a:pt x="430" y="1237"/>
                    </a:cubicBezTo>
                    <a:cubicBezTo>
                      <a:pt x="494" y="1237"/>
                      <a:pt x="546" y="1185"/>
                      <a:pt x="546" y="1120"/>
                    </a:cubicBezTo>
                    <a:cubicBezTo>
                      <a:pt x="546" y="976"/>
                      <a:pt x="546" y="976"/>
                      <a:pt x="546" y="976"/>
                    </a:cubicBezTo>
                    <a:cubicBezTo>
                      <a:pt x="546" y="842"/>
                      <a:pt x="590" y="713"/>
                      <a:pt x="674" y="602"/>
                    </a:cubicBezTo>
                    <a:close/>
                    <a:moveTo>
                      <a:pt x="116" y="574"/>
                    </a:moveTo>
                    <a:cubicBezTo>
                      <a:pt x="71" y="516"/>
                      <a:pt x="48" y="446"/>
                      <a:pt x="49" y="373"/>
                    </a:cubicBezTo>
                    <a:cubicBezTo>
                      <a:pt x="51" y="197"/>
                      <a:pt x="195" y="52"/>
                      <a:pt x="371" y="50"/>
                    </a:cubicBezTo>
                    <a:cubicBezTo>
                      <a:pt x="459" y="49"/>
                      <a:pt x="542" y="82"/>
                      <a:pt x="605" y="144"/>
                    </a:cubicBezTo>
                    <a:cubicBezTo>
                      <a:pt x="667" y="206"/>
                      <a:pt x="702" y="288"/>
                      <a:pt x="702" y="376"/>
                    </a:cubicBezTo>
                    <a:cubicBezTo>
                      <a:pt x="702" y="448"/>
                      <a:pt x="679" y="516"/>
                      <a:pt x="636" y="573"/>
                    </a:cubicBezTo>
                    <a:cubicBezTo>
                      <a:pt x="547" y="690"/>
                      <a:pt x="500" y="825"/>
                      <a:pt x="498" y="967"/>
                    </a:cubicBezTo>
                    <a:cubicBezTo>
                      <a:pt x="253" y="967"/>
                      <a:pt x="253" y="967"/>
                      <a:pt x="253" y="967"/>
                    </a:cubicBezTo>
                    <a:cubicBezTo>
                      <a:pt x="251" y="827"/>
                      <a:pt x="202" y="688"/>
                      <a:pt x="116" y="574"/>
                    </a:cubicBezTo>
                    <a:close/>
                    <a:moveTo>
                      <a:pt x="253" y="1104"/>
                    </a:moveTo>
                    <a:cubicBezTo>
                      <a:pt x="253" y="1085"/>
                      <a:pt x="253" y="1085"/>
                      <a:pt x="253" y="1085"/>
                    </a:cubicBezTo>
                    <a:cubicBezTo>
                      <a:pt x="498" y="1113"/>
                      <a:pt x="498" y="1113"/>
                      <a:pt x="498" y="1113"/>
                    </a:cubicBezTo>
                    <a:cubicBezTo>
                      <a:pt x="498" y="1120"/>
                      <a:pt x="498" y="1120"/>
                      <a:pt x="498" y="1120"/>
                    </a:cubicBezTo>
                    <a:cubicBezTo>
                      <a:pt x="498" y="1124"/>
                      <a:pt x="498" y="1128"/>
                      <a:pt x="497" y="1132"/>
                    </a:cubicBezTo>
                    <a:lnTo>
                      <a:pt x="253" y="1104"/>
                    </a:lnTo>
                    <a:close/>
                    <a:moveTo>
                      <a:pt x="253" y="1036"/>
                    </a:moveTo>
                    <a:cubicBezTo>
                      <a:pt x="253" y="1015"/>
                      <a:pt x="253" y="1015"/>
                      <a:pt x="253" y="1015"/>
                    </a:cubicBezTo>
                    <a:cubicBezTo>
                      <a:pt x="498" y="1015"/>
                      <a:pt x="498" y="1015"/>
                      <a:pt x="498" y="1015"/>
                    </a:cubicBezTo>
                    <a:cubicBezTo>
                      <a:pt x="498" y="1064"/>
                      <a:pt x="498" y="1064"/>
                      <a:pt x="498" y="1064"/>
                    </a:cubicBezTo>
                    <a:lnTo>
                      <a:pt x="253" y="1036"/>
                    </a:lnTo>
                    <a:close/>
                    <a:moveTo>
                      <a:pt x="321" y="1189"/>
                    </a:moveTo>
                    <a:cubicBezTo>
                      <a:pt x="296" y="1189"/>
                      <a:pt x="273" y="1174"/>
                      <a:pt x="262" y="1153"/>
                    </a:cubicBezTo>
                    <a:cubicBezTo>
                      <a:pt x="468" y="1177"/>
                      <a:pt x="468" y="1177"/>
                      <a:pt x="468" y="1177"/>
                    </a:cubicBezTo>
                    <a:cubicBezTo>
                      <a:pt x="457" y="1184"/>
                      <a:pt x="444" y="1189"/>
                      <a:pt x="430" y="1189"/>
                    </a:cubicBezTo>
                    <a:lnTo>
                      <a:pt x="321" y="1189"/>
                    </a:lnTo>
                    <a:close/>
                    <a:moveTo>
                      <a:pt x="321" y="1189"/>
                    </a:moveTo>
                    <a:cubicBezTo>
                      <a:pt x="321" y="1189"/>
                      <a:pt x="321" y="1189"/>
                      <a:pt x="321" y="1189"/>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7A7D">
                      <a:lumMod val="60000"/>
                      <a:lumOff val="40000"/>
                    </a:srgbClr>
                  </a:solidFill>
                  <a:effectLst/>
                  <a:uLnTx/>
                  <a:uFillTx/>
                </a:endParaRPr>
              </a:p>
            </p:txBody>
          </p:sp>
          <p:sp>
            <p:nvSpPr>
              <p:cNvPr id="32" name="Freeform 6">
                <a:extLst>
                  <a:ext uri="{FF2B5EF4-FFF2-40B4-BE49-F238E27FC236}">
                    <a16:creationId xmlns:a16="http://schemas.microsoft.com/office/drawing/2014/main" id="{3BFB6BE1-7037-4D51-B005-6B9C1352343E}"/>
                  </a:ext>
                </a:extLst>
              </p:cNvPr>
              <p:cNvSpPr>
                <a:spLocks noEditPoints="1"/>
              </p:cNvSpPr>
              <p:nvPr/>
            </p:nvSpPr>
            <p:spPr bwMode="auto">
              <a:xfrm rot="10800000">
                <a:off x="11144278" y="2144889"/>
                <a:ext cx="76425" cy="129842"/>
              </a:xfrm>
              <a:custGeom>
                <a:avLst/>
                <a:gdLst>
                  <a:gd name="T0" fmla="*/ 51 w 53"/>
                  <a:gd name="T1" fmla="*/ 62 h 90"/>
                  <a:gd name="T2" fmla="*/ 48 w 53"/>
                  <a:gd name="T3" fmla="*/ 24 h 90"/>
                  <a:gd name="T4" fmla="*/ 25 w 53"/>
                  <a:gd name="T5" fmla="*/ 0 h 90"/>
                  <a:gd name="T6" fmla="*/ 0 w 53"/>
                  <a:gd name="T7" fmla="*/ 23 h 90"/>
                  <a:gd name="T8" fmla="*/ 4 w 53"/>
                  <a:gd name="T9" fmla="*/ 69 h 90"/>
                  <a:gd name="T10" fmla="*/ 27 w 53"/>
                  <a:gd name="T11" fmla="*/ 90 h 90"/>
                  <a:gd name="T12" fmla="*/ 31 w 53"/>
                  <a:gd name="T13" fmla="*/ 90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49" y="50"/>
                      <a:pt x="48" y="37"/>
                      <a:pt x="48" y="24"/>
                    </a:cubicBezTo>
                    <a:cubicBezTo>
                      <a:pt x="49" y="11"/>
                      <a:pt x="38" y="0"/>
                      <a:pt x="25" y="0"/>
                    </a:cubicBezTo>
                    <a:cubicBezTo>
                      <a:pt x="11" y="0"/>
                      <a:pt x="1" y="10"/>
                      <a:pt x="0" y="23"/>
                    </a:cubicBezTo>
                    <a:cubicBezTo>
                      <a:pt x="0" y="39"/>
                      <a:pt x="1" y="54"/>
                      <a:pt x="4" y="69"/>
                    </a:cubicBezTo>
                    <a:cubicBezTo>
                      <a:pt x="5" y="81"/>
                      <a:pt x="16" y="90"/>
                      <a:pt x="27" y="90"/>
                    </a:cubicBezTo>
                    <a:cubicBezTo>
                      <a:pt x="28" y="90"/>
                      <a:pt x="30" y="90"/>
                      <a:pt x="31" y="90"/>
                    </a:cubicBezTo>
                    <a:cubicBezTo>
                      <a:pt x="44" y="88"/>
                      <a:pt x="53" y="75"/>
                      <a:pt x="51" y="62"/>
                    </a:cubicBezTo>
                    <a:close/>
                    <a:moveTo>
                      <a:pt x="51" y="62"/>
                    </a:moveTo>
                    <a:cubicBezTo>
                      <a:pt x="51" y="62"/>
                      <a:pt x="51" y="62"/>
                      <a:pt x="51" y="62"/>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33" name="Freeform 7">
                <a:extLst>
                  <a:ext uri="{FF2B5EF4-FFF2-40B4-BE49-F238E27FC236}">
                    <a16:creationId xmlns:a16="http://schemas.microsoft.com/office/drawing/2014/main" id="{7C9B27A1-CEAF-48C0-A71F-2A4D505D5D0A}"/>
                  </a:ext>
                </a:extLst>
              </p:cNvPr>
              <p:cNvSpPr>
                <a:spLocks noEditPoints="1"/>
              </p:cNvSpPr>
              <p:nvPr/>
            </p:nvSpPr>
            <p:spPr bwMode="auto">
              <a:xfrm rot="10800000">
                <a:off x="10905961" y="1656750"/>
                <a:ext cx="276940" cy="444584"/>
              </a:xfrm>
              <a:custGeom>
                <a:avLst/>
                <a:gdLst>
                  <a:gd name="T0" fmla="*/ 166 w 193"/>
                  <a:gd name="T1" fmla="*/ 307 h 307"/>
                  <a:gd name="T2" fmla="*/ 174 w 193"/>
                  <a:gd name="T3" fmla="*/ 306 h 307"/>
                  <a:gd name="T4" fmla="*/ 189 w 193"/>
                  <a:gd name="T5" fmla="*/ 275 h 307"/>
                  <a:gd name="T6" fmla="*/ 71 w 193"/>
                  <a:gd name="T7" fmla="*/ 51 h 307"/>
                  <a:gd name="T8" fmla="*/ 49 w 193"/>
                  <a:gd name="T9" fmla="*/ 16 h 307"/>
                  <a:gd name="T10" fmla="*/ 16 w 193"/>
                  <a:gd name="T11" fmla="*/ 6 h 307"/>
                  <a:gd name="T12" fmla="*/ 6 w 193"/>
                  <a:gd name="T13" fmla="*/ 38 h 307"/>
                  <a:gd name="T14" fmla="*/ 33 w 193"/>
                  <a:gd name="T15" fmla="*/ 80 h 307"/>
                  <a:gd name="T16" fmla="*/ 143 w 193"/>
                  <a:gd name="T17" fmla="*/ 290 h 307"/>
                  <a:gd name="T18" fmla="*/ 166 w 193"/>
                  <a:gd name="T19" fmla="*/ 307 h 307"/>
                  <a:gd name="T20" fmla="*/ 166 w 193"/>
                  <a:gd name="T21" fmla="*/ 307 h 307"/>
                  <a:gd name="T22" fmla="*/ 166 w 193"/>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66" y="307"/>
                    </a:moveTo>
                    <a:cubicBezTo>
                      <a:pt x="169" y="307"/>
                      <a:pt x="171" y="306"/>
                      <a:pt x="174" y="306"/>
                    </a:cubicBezTo>
                    <a:cubicBezTo>
                      <a:pt x="186" y="301"/>
                      <a:pt x="193" y="288"/>
                      <a:pt x="189" y="275"/>
                    </a:cubicBezTo>
                    <a:cubicBezTo>
                      <a:pt x="162" y="194"/>
                      <a:pt x="123" y="119"/>
                      <a:pt x="71" y="51"/>
                    </a:cubicBezTo>
                    <a:cubicBezTo>
                      <a:pt x="63" y="40"/>
                      <a:pt x="55" y="28"/>
                      <a:pt x="49" y="16"/>
                    </a:cubicBezTo>
                    <a:cubicBezTo>
                      <a:pt x="43" y="4"/>
                      <a:pt x="28" y="0"/>
                      <a:pt x="16" y="6"/>
                    </a:cubicBezTo>
                    <a:cubicBezTo>
                      <a:pt x="5" y="12"/>
                      <a:pt x="0" y="26"/>
                      <a:pt x="6" y="38"/>
                    </a:cubicBezTo>
                    <a:cubicBezTo>
                      <a:pt x="14" y="53"/>
                      <a:pt x="23" y="67"/>
                      <a:pt x="33" y="80"/>
                    </a:cubicBezTo>
                    <a:cubicBezTo>
                      <a:pt x="81" y="144"/>
                      <a:pt x="119" y="215"/>
                      <a:pt x="143" y="290"/>
                    </a:cubicBezTo>
                    <a:cubicBezTo>
                      <a:pt x="147" y="300"/>
                      <a:pt x="156" y="307"/>
                      <a:pt x="166" y="307"/>
                    </a:cubicBezTo>
                    <a:close/>
                    <a:moveTo>
                      <a:pt x="166" y="307"/>
                    </a:moveTo>
                    <a:cubicBezTo>
                      <a:pt x="166" y="307"/>
                      <a:pt x="166" y="307"/>
                      <a:pt x="166" y="307"/>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34" name="Freeform 8">
                <a:extLst>
                  <a:ext uri="{FF2B5EF4-FFF2-40B4-BE49-F238E27FC236}">
                    <a16:creationId xmlns:a16="http://schemas.microsoft.com/office/drawing/2014/main" id="{7041BDD6-387D-4FC2-B19C-24D93D5BED66}"/>
                  </a:ext>
                </a:extLst>
              </p:cNvPr>
              <p:cNvSpPr>
                <a:spLocks noEditPoints="1"/>
              </p:cNvSpPr>
              <p:nvPr/>
            </p:nvSpPr>
            <p:spPr bwMode="auto">
              <a:xfrm rot="10800000">
                <a:off x="10418642" y="1972315"/>
                <a:ext cx="124090" cy="153674"/>
              </a:xfrm>
              <a:custGeom>
                <a:avLst/>
                <a:gdLst>
                  <a:gd name="T0" fmla="*/ 69 w 86"/>
                  <a:gd name="T1" fmla="*/ 5 h 106"/>
                  <a:gd name="T2" fmla="*/ 37 w 86"/>
                  <a:gd name="T3" fmla="*/ 18 h 106"/>
                  <a:gd name="T4" fmla="*/ 8 w 86"/>
                  <a:gd name="T5" fmla="*/ 68 h 106"/>
                  <a:gd name="T6" fmla="*/ 12 w 86"/>
                  <a:gd name="T7" fmla="*/ 102 h 106"/>
                  <a:gd name="T8" fmla="*/ 27 w 86"/>
                  <a:gd name="T9" fmla="*/ 106 h 106"/>
                  <a:gd name="T10" fmla="*/ 46 w 86"/>
                  <a:gd name="T11" fmla="*/ 97 h 106"/>
                  <a:gd name="T12" fmla="*/ 81 w 86"/>
                  <a:gd name="T13" fmla="*/ 37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56" y="0"/>
                      <a:pt x="42" y="6"/>
                      <a:pt x="37" y="18"/>
                    </a:cubicBezTo>
                    <a:cubicBezTo>
                      <a:pt x="29" y="36"/>
                      <a:pt x="20" y="52"/>
                      <a:pt x="8" y="68"/>
                    </a:cubicBezTo>
                    <a:cubicBezTo>
                      <a:pt x="0" y="79"/>
                      <a:pt x="2" y="94"/>
                      <a:pt x="12" y="102"/>
                    </a:cubicBezTo>
                    <a:cubicBezTo>
                      <a:pt x="17" y="105"/>
                      <a:pt x="22" y="106"/>
                      <a:pt x="27" y="106"/>
                    </a:cubicBezTo>
                    <a:cubicBezTo>
                      <a:pt x="34" y="106"/>
                      <a:pt x="41" y="103"/>
                      <a:pt x="46" y="97"/>
                    </a:cubicBezTo>
                    <a:cubicBezTo>
                      <a:pt x="60" y="78"/>
                      <a:pt x="72" y="58"/>
                      <a:pt x="81" y="37"/>
                    </a:cubicBezTo>
                    <a:cubicBezTo>
                      <a:pt x="86" y="25"/>
                      <a:pt x="81" y="11"/>
                      <a:pt x="69" y="5"/>
                    </a:cubicBezTo>
                    <a:close/>
                    <a:moveTo>
                      <a:pt x="69" y="5"/>
                    </a:moveTo>
                    <a:cubicBezTo>
                      <a:pt x="69" y="5"/>
                      <a:pt x="69" y="5"/>
                      <a:pt x="69" y="5"/>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35" name="Freeform 9">
                <a:extLst>
                  <a:ext uri="{FF2B5EF4-FFF2-40B4-BE49-F238E27FC236}">
                    <a16:creationId xmlns:a16="http://schemas.microsoft.com/office/drawing/2014/main" id="{DB22EF11-0360-4169-BC54-E55F60DC66FE}"/>
                  </a:ext>
                </a:extLst>
              </p:cNvPr>
              <p:cNvSpPr>
                <a:spLocks noEditPoints="1"/>
              </p:cNvSpPr>
              <p:nvPr/>
            </p:nvSpPr>
            <p:spPr bwMode="auto">
              <a:xfrm rot="10800000">
                <a:off x="10393167" y="2166256"/>
                <a:ext cx="447872" cy="488139"/>
              </a:xfrm>
              <a:custGeom>
                <a:avLst/>
                <a:gdLst>
                  <a:gd name="T0" fmla="*/ 24 w 312"/>
                  <a:gd name="T1" fmla="*/ 48 h 337"/>
                  <a:gd name="T2" fmla="*/ 264 w 312"/>
                  <a:gd name="T3" fmla="*/ 288 h 337"/>
                  <a:gd name="T4" fmla="*/ 263 w 312"/>
                  <a:gd name="T5" fmla="*/ 311 h 337"/>
                  <a:gd name="T6" fmla="*/ 285 w 312"/>
                  <a:gd name="T7" fmla="*/ 337 h 337"/>
                  <a:gd name="T8" fmla="*/ 287 w 312"/>
                  <a:gd name="T9" fmla="*/ 337 h 337"/>
                  <a:gd name="T10" fmla="*/ 311 w 312"/>
                  <a:gd name="T11" fmla="*/ 315 h 337"/>
                  <a:gd name="T12" fmla="*/ 312 w 312"/>
                  <a:gd name="T13" fmla="*/ 288 h 337"/>
                  <a:gd name="T14" fmla="*/ 24 w 312"/>
                  <a:gd name="T15" fmla="*/ 0 h 337"/>
                  <a:gd name="T16" fmla="*/ 0 w 312"/>
                  <a:gd name="T17" fmla="*/ 24 h 337"/>
                  <a:gd name="T18" fmla="*/ 24 w 312"/>
                  <a:gd name="T19" fmla="*/ 48 h 337"/>
                  <a:gd name="T20" fmla="*/ 24 w 312"/>
                  <a:gd name="T21" fmla="*/ 48 h 337"/>
                  <a:gd name="T22" fmla="*/ 24 w 312"/>
                  <a:gd name="T23" fmla="*/ 4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24" y="48"/>
                    </a:moveTo>
                    <a:cubicBezTo>
                      <a:pt x="157" y="48"/>
                      <a:pt x="264" y="156"/>
                      <a:pt x="264" y="288"/>
                    </a:cubicBezTo>
                    <a:cubicBezTo>
                      <a:pt x="264" y="296"/>
                      <a:pt x="264" y="303"/>
                      <a:pt x="263" y="311"/>
                    </a:cubicBezTo>
                    <a:cubicBezTo>
                      <a:pt x="262" y="324"/>
                      <a:pt x="272" y="336"/>
                      <a:pt x="285" y="337"/>
                    </a:cubicBezTo>
                    <a:cubicBezTo>
                      <a:pt x="286" y="337"/>
                      <a:pt x="287" y="337"/>
                      <a:pt x="287" y="337"/>
                    </a:cubicBezTo>
                    <a:cubicBezTo>
                      <a:pt x="300" y="337"/>
                      <a:pt x="310" y="328"/>
                      <a:pt x="311" y="315"/>
                    </a:cubicBezTo>
                    <a:cubicBezTo>
                      <a:pt x="312" y="306"/>
                      <a:pt x="312" y="297"/>
                      <a:pt x="312" y="288"/>
                    </a:cubicBezTo>
                    <a:cubicBezTo>
                      <a:pt x="312" y="129"/>
                      <a:pt x="183" y="0"/>
                      <a:pt x="24" y="0"/>
                    </a:cubicBezTo>
                    <a:cubicBezTo>
                      <a:pt x="11" y="0"/>
                      <a:pt x="0" y="11"/>
                      <a:pt x="0" y="24"/>
                    </a:cubicBezTo>
                    <a:cubicBezTo>
                      <a:pt x="0" y="37"/>
                      <a:pt x="11" y="48"/>
                      <a:pt x="24" y="48"/>
                    </a:cubicBezTo>
                    <a:close/>
                    <a:moveTo>
                      <a:pt x="24" y="48"/>
                    </a:moveTo>
                    <a:cubicBezTo>
                      <a:pt x="24" y="48"/>
                      <a:pt x="24" y="48"/>
                      <a:pt x="24" y="48"/>
                    </a:cubicBezTo>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grpSp>
        <p:cxnSp>
          <p:nvCxnSpPr>
            <p:cNvPr id="30" name="Straight Connector 29">
              <a:extLst>
                <a:ext uri="{FF2B5EF4-FFF2-40B4-BE49-F238E27FC236}">
                  <a16:creationId xmlns:a16="http://schemas.microsoft.com/office/drawing/2014/main" id="{B3569F49-CDD7-4FAB-BFCF-F309C6982BCB}"/>
                </a:ext>
              </a:extLst>
            </p:cNvPr>
            <p:cNvCxnSpPr>
              <a:cxnSpLocks/>
            </p:cNvCxnSpPr>
            <p:nvPr/>
          </p:nvCxnSpPr>
          <p:spPr>
            <a:xfrm>
              <a:off x="9852845" y="0"/>
              <a:ext cx="12817" cy="1017849"/>
            </a:xfrm>
            <a:prstGeom prst="line">
              <a:avLst/>
            </a:prstGeom>
            <a:grpFill/>
            <a:ln w="38100" cap="flat" cmpd="sng" algn="ctr">
              <a:solidFill>
                <a:srgbClr val="282F39"/>
              </a:solidFill>
              <a:prstDash val="solid"/>
              <a:miter lim="800000"/>
            </a:ln>
            <a:effectLst/>
          </p:spPr>
        </p:cxnSp>
      </p:grpSp>
      <p:grpSp>
        <p:nvGrpSpPr>
          <p:cNvPr id="36" name="Group 35">
            <a:extLst>
              <a:ext uri="{FF2B5EF4-FFF2-40B4-BE49-F238E27FC236}">
                <a16:creationId xmlns:a16="http://schemas.microsoft.com/office/drawing/2014/main" id="{CE66C94E-F044-4A06-BF7E-7C28BE543D1F}"/>
              </a:ext>
            </a:extLst>
          </p:cNvPr>
          <p:cNvGrpSpPr/>
          <p:nvPr/>
        </p:nvGrpSpPr>
        <p:grpSpPr>
          <a:xfrm>
            <a:off x="1580014" y="2224726"/>
            <a:ext cx="2203483" cy="2687684"/>
            <a:chOff x="3389152" y="2224726"/>
            <a:chExt cx="2203483" cy="2687684"/>
          </a:xfrm>
        </p:grpSpPr>
        <p:sp>
          <p:nvSpPr>
            <p:cNvPr id="37" name="Freeform 5">
              <a:extLst>
                <a:ext uri="{FF2B5EF4-FFF2-40B4-BE49-F238E27FC236}">
                  <a16:creationId xmlns:a16="http://schemas.microsoft.com/office/drawing/2014/main" id="{C92F5A94-B3D0-478D-B4D7-DA19109F9D5C}"/>
                </a:ext>
              </a:extLst>
            </p:cNvPr>
            <p:cNvSpPr>
              <a:spLocks noEditPoints="1"/>
            </p:cNvSpPr>
            <p:nvPr/>
          </p:nvSpPr>
          <p:spPr bwMode="auto">
            <a:xfrm rot="10800000">
              <a:off x="3806423" y="2224726"/>
              <a:ext cx="1371034" cy="2278778"/>
            </a:xfrm>
            <a:custGeom>
              <a:avLst/>
              <a:gdLst>
                <a:gd name="T0" fmla="*/ 674 w 750"/>
                <a:gd name="T1" fmla="*/ 602 h 1237"/>
                <a:gd name="T2" fmla="*/ 750 w 750"/>
                <a:gd name="T3" fmla="*/ 376 h 1237"/>
                <a:gd name="T4" fmla="*/ 638 w 750"/>
                <a:gd name="T5" fmla="*/ 110 h 1237"/>
                <a:gd name="T6" fmla="*/ 370 w 750"/>
                <a:gd name="T7" fmla="*/ 2 h 1237"/>
                <a:gd name="T8" fmla="*/ 110 w 750"/>
                <a:gd name="T9" fmla="*/ 112 h 1237"/>
                <a:gd name="T10" fmla="*/ 1 w 750"/>
                <a:gd name="T11" fmla="*/ 373 h 1237"/>
                <a:gd name="T12" fmla="*/ 77 w 750"/>
                <a:gd name="T13" fmla="*/ 603 h 1237"/>
                <a:gd name="T14" fmla="*/ 205 w 750"/>
                <a:gd name="T15" fmla="*/ 976 h 1237"/>
                <a:gd name="T16" fmla="*/ 205 w 750"/>
                <a:gd name="T17" fmla="*/ 1120 h 1237"/>
                <a:gd name="T18" fmla="*/ 321 w 750"/>
                <a:gd name="T19" fmla="*/ 1237 h 1237"/>
                <a:gd name="T20" fmla="*/ 430 w 750"/>
                <a:gd name="T21" fmla="*/ 1237 h 1237"/>
                <a:gd name="T22" fmla="*/ 546 w 750"/>
                <a:gd name="T23" fmla="*/ 1120 h 1237"/>
                <a:gd name="T24" fmla="*/ 546 w 750"/>
                <a:gd name="T25" fmla="*/ 976 h 1237"/>
                <a:gd name="T26" fmla="*/ 674 w 750"/>
                <a:gd name="T27" fmla="*/ 602 h 1237"/>
                <a:gd name="T28" fmla="*/ 116 w 750"/>
                <a:gd name="T29" fmla="*/ 574 h 1237"/>
                <a:gd name="T30" fmla="*/ 49 w 750"/>
                <a:gd name="T31" fmla="*/ 373 h 1237"/>
                <a:gd name="T32" fmla="*/ 371 w 750"/>
                <a:gd name="T33" fmla="*/ 50 h 1237"/>
                <a:gd name="T34" fmla="*/ 605 w 750"/>
                <a:gd name="T35" fmla="*/ 144 h 1237"/>
                <a:gd name="T36" fmla="*/ 702 w 750"/>
                <a:gd name="T37" fmla="*/ 376 h 1237"/>
                <a:gd name="T38" fmla="*/ 636 w 750"/>
                <a:gd name="T39" fmla="*/ 573 h 1237"/>
                <a:gd name="T40" fmla="*/ 498 w 750"/>
                <a:gd name="T41" fmla="*/ 967 h 1237"/>
                <a:gd name="T42" fmla="*/ 253 w 750"/>
                <a:gd name="T43" fmla="*/ 967 h 1237"/>
                <a:gd name="T44" fmla="*/ 116 w 750"/>
                <a:gd name="T45" fmla="*/ 574 h 1237"/>
                <a:gd name="T46" fmla="*/ 253 w 750"/>
                <a:gd name="T47" fmla="*/ 1104 h 1237"/>
                <a:gd name="T48" fmla="*/ 253 w 750"/>
                <a:gd name="T49" fmla="*/ 1085 h 1237"/>
                <a:gd name="T50" fmla="*/ 498 w 750"/>
                <a:gd name="T51" fmla="*/ 1113 h 1237"/>
                <a:gd name="T52" fmla="*/ 498 w 750"/>
                <a:gd name="T53" fmla="*/ 1120 h 1237"/>
                <a:gd name="T54" fmla="*/ 497 w 750"/>
                <a:gd name="T55" fmla="*/ 1132 h 1237"/>
                <a:gd name="T56" fmla="*/ 253 w 750"/>
                <a:gd name="T57" fmla="*/ 1104 h 1237"/>
                <a:gd name="T58" fmla="*/ 253 w 750"/>
                <a:gd name="T59" fmla="*/ 1036 h 1237"/>
                <a:gd name="T60" fmla="*/ 253 w 750"/>
                <a:gd name="T61" fmla="*/ 1015 h 1237"/>
                <a:gd name="T62" fmla="*/ 498 w 750"/>
                <a:gd name="T63" fmla="*/ 1015 h 1237"/>
                <a:gd name="T64" fmla="*/ 498 w 750"/>
                <a:gd name="T65" fmla="*/ 1064 h 1237"/>
                <a:gd name="T66" fmla="*/ 253 w 750"/>
                <a:gd name="T67" fmla="*/ 1036 h 1237"/>
                <a:gd name="T68" fmla="*/ 321 w 750"/>
                <a:gd name="T69" fmla="*/ 1189 h 1237"/>
                <a:gd name="T70" fmla="*/ 262 w 750"/>
                <a:gd name="T71" fmla="*/ 1153 h 1237"/>
                <a:gd name="T72" fmla="*/ 468 w 750"/>
                <a:gd name="T73" fmla="*/ 1177 h 1237"/>
                <a:gd name="T74" fmla="*/ 430 w 750"/>
                <a:gd name="T75" fmla="*/ 1189 h 1237"/>
                <a:gd name="T76" fmla="*/ 321 w 750"/>
                <a:gd name="T77" fmla="*/ 1189 h 1237"/>
                <a:gd name="T78" fmla="*/ 321 w 750"/>
                <a:gd name="T79" fmla="*/ 1189 h 1237"/>
                <a:gd name="T80" fmla="*/ 321 w 750"/>
                <a:gd name="T81" fmla="*/ 1189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674" y="602"/>
                  </a:moveTo>
                  <a:cubicBezTo>
                    <a:pt x="724" y="537"/>
                    <a:pt x="750" y="459"/>
                    <a:pt x="750" y="376"/>
                  </a:cubicBezTo>
                  <a:cubicBezTo>
                    <a:pt x="750" y="275"/>
                    <a:pt x="710" y="180"/>
                    <a:pt x="638" y="110"/>
                  </a:cubicBezTo>
                  <a:cubicBezTo>
                    <a:pt x="566" y="39"/>
                    <a:pt x="471" y="0"/>
                    <a:pt x="370" y="2"/>
                  </a:cubicBezTo>
                  <a:cubicBezTo>
                    <a:pt x="272" y="3"/>
                    <a:pt x="180" y="42"/>
                    <a:pt x="110" y="112"/>
                  </a:cubicBezTo>
                  <a:cubicBezTo>
                    <a:pt x="41" y="182"/>
                    <a:pt x="2" y="275"/>
                    <a:pt x="1" y="373"/>
                  </a:cubicBezTo>
                  <a:cubicBezTo>
                    <a:pt x="0" y="457"/>
                    <a:pt x="27" y="536"/>
                    <a:pt x="77" y="603"/>
                  </a:cubicBezTo>
                  <a:cubicBezTo>
                    <a:pt x="160" y="711"/>
                    <a:pt x="205" y="843"/>
                    <a:pt x="205" y="976"/>
                  </a:cubicBezTo>
                  <a:cubicBezTo>
                    <a:pt x="205" y="1120"/>
                    <a:pt x="205" y="1120"/>
                    <a:pt x="205" y="1120"/>
                  </a:cubicBezTo>
                  <a:cubicBezTo>
                    <a:pt x="205" y="1185"/>
                    <a:pt x="257" y="1237"/>
                    <a:pt x="321" y="1237"/>
                  </a:cubicBezTo>
                  <a:cubicBezTo>
                    <a:pt x="430" y="1237"/>
                    <a:pt x="430" y="1237"/>
                    <a:pt x="430" y="1237"/>
                  </a:cubicBezTo>
                  <a:cubicBezTo>
                    <a:pt x="494" y="1237"/>
                    <a:pt x="546" y="1185"/>
                    <a:pt x="546" y="1120"/>
                  </a:cubicBezTo>
                  <a:cubicBezTo>
                    <a:pt x="546" y="976"/>
                    <a:pt x="546" y="976"/>
                    <a:pt x="546" y="976"/>
                  </a:cubicBezTo>
                  <a:cubicBezTo>
                    <a:pt x="546" y="842"/>
                    <a:pt x="590" y="713"/>
                    <a:pt x="674" y="602"/>
                  </a:cubicBezTo>
                  <a:close/>
                  <a:moveTo>
                    <a:pt x="116" y="574"/>
                  </a:moveTo>
                  <a:cubicBezTo>
                    <a:pt x="71" y="516"/>
                    <a:pt x="48" y="446"/>
                    <a:pt x="49" y="373"/>
                  </a:cubicBezTo>
                  <a:cubicBezTo>
                    <a:pt x="51" y="197"/>
                    <a:pt x="195" y="52"/>
                    <a:pt x="371" y="50"/>
                  </a:cubicBezTo>
                  <a:cubicBezTo>
                    <a:pt x="459" y="49"/>
                    <a:pt x="542" y="82"/>
                    <a:pt x="605" y="144"/>
                  </a:cubicBezTo>
                  <a:cubicBezTo>
                    <a:pt x="667" y="206"/>
                    <a:pt x="702" y="288"/>
                    <a:pt x="702" y="376"/>
                  </a:cubicBezTo>
                  <a:cubicBezTo>
                    <a:pt x="702" y="448"/>
                    <a:pt x="679" y="516"/>
                    <a:pt x="636" y="573"/>
                  </a:cubicBezTo>
                  <a:cubicBezTo>
                    <a:pt x="547" y="690"/>
                    <a:pt x="500" y="825"/>
                    <a:pt x="498" y="967"/>
                  </a:cubicBezTo>
                  <a:cubicBezTo>
                    <a:pt x="253" y="967"/>
                    <a:pt x="253" y="967"/>
                    <a:pt x="253" y="967"/>
                  </a:cubicBezTo>
                  <a:cubicBezTo>
                    <a:pt x="251" y="827"/>
                    <a:pt x="202" y="688"/>
                    <a:pt x="116" y="574"/>
                  </a:cubicBezTo>
                  <a:close/>
                  <a:moveTo>
                    <a:pt x="253" y="1104"/>
                  </a:moveTo>
                  <a:cubicBezTo>
                    <a:pt x="253" y="1085"/>
                    <a:pt x="253" y="1085"/>
                    <a:pt x="253" y="1085"/>
                  </a:cubicBezTo>
                  <a:cubicBezTo>
                    <a:pt x="498" y="1113"/>
                    <a:pt x="498" y="1113"/>
                    <a:pt x="498" y="1113"/>
                  </a:cubicBezTo>
                  <a:cubicBezTo>
                    <a:pt x="498" y="1120"/>
                    <a:pt x="498" y="1120"/>
                    <a:pt x="498" y="1120"/>
                  </a:cubicBezTo>
                  <a:cubicBezTo>
                    <a:pt x="498" y="1124"/>
                    <a:pt x="498" y="1128"/>
                    <a:pt x="497" y="1132"/>
                  </a:cubicBezTo>
                  <a:lnTo>
                    <a:pt x="253" y="1104"/>
                  </a:lnTo>
                  <a:close/>
                  <a:moveTo>
                    <a:pt x="253" y="1036"/>
                  </a:moveTo>
                  <a:cubicBezTo>
                    <a:pt x="253" y="1015"/>
                    <a:pt x="253" y="1015"/>
                    <a:pt x="253" y="1015"/>
                  </a:cubicBezTo>
                  <a:cubicBezTo>
                    <a:pt x="498" y="1015"/>
                    <a:pt x="498" y="1015"/>
                    <a:pt x="498" y="1015"/>
                  </a:cubicBezTo>
                  <a:cubicBezTo>
                    <a:pt x="498" y="1064"/>
                    <a:pt x="498" y="1064"/>
                    <a:pt x="498" y="1064"/>
                  </a:cubicBezTo>
                  <a:lnTo>
                    <a:pt x="253" y="1036"/>
                  </a:lnTo>
                  <a:close/>
                  <a:moveTo>
                    <a:pt x="321" y="1189"/>
                  </a:moveTo>
                  <a:cubicBezTo>
                    <a:pt x="296" y="1189"/>
                    <a:pt x="273" y="1174"/>
                    <a:pt x="262" y="1153"/>
                  </a:cubicBezTo>
                  <a:cubicBezTo>
                    <a:pt x="468" y="1177"/>
                    <a:pt x="468" y="1177"/>
                    <a:pt x="468" y="1177"/>
                  </a:cubicBezTo>
                  <a:cubicBezTo>
                    <a:pt x="457" y="1184"/>
                    <a:pt x="444" y="1189"/>
                    <a:pt x="430" y="1189"/>
                  </a:cubicBezTo>
                  <a:lnTo>
                    <a:pt x="321" y="1189"/>
                  </a:lnTo>
                  <a:close/>
                  <a:moveTo>
                    <a:pt x="321" y="1189"/>
                  </a:moveTo>
                  <a:cubicBezTo>
                    <a:pt x="321" y="1189"/>
                    <a:pt x="321" y="1189"/>
                    <a:pt x="321" y="1189"/>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007A7D">
                    <a:lumMod val="60000"/>
                    <a:lumOff val="40000"/>
                  </a:srgbClr>
                </a:solidFill>
                <a:effectLst/>
                <a:uLnTx/>
                <a:uFillTx/>
              </a:endParaRPr>
            </a:p>
          </p:txBody>
        </p:sp>
        <p:sp>
          <p:nvSpPr>
            <p:cNvPr id="38" name="Freeform 6">
              <a:extLst>
                <a:ext uri="{FF2B5EF4-FFF2-40B4-BE49-F238E27FC236}">
                  <a16:creationId xmlns:a16="http://schemas.microsoft.com/office/drawing/2014/main" id="{6BDDD0CA-E876-4C78-810E-059A1EB808F4}"/>
                </a:ext>
              </a:extLst>
            </p:cNvPr>
            <p:cNvSpPr>
              <a:spLocks noEditPoints="1"/>
            </p:cNvSpPr>
            <p:nvPr/>
          </p:nvSpPr>
          <p:spPr bwMode="auto">
            <a:xfrm rot="10800000">
              <a:off x="4921239" y="3693016"/>
              <a:ext cx="97258" cy="165236"/>
            </a:xfrm>
            <a:custGeom>
              <a:avLst/>
              <a:gdLst>
                <a:gd name="T0" fmla="*/ 51 w 53"/>
                <a:gd name="T1" fmla="*/ 62 h 90"/>
                <a:gd name="T2" fmla="*/ 48 w 53"/>
                <a:gd name="T3" fmla="*/ 24 h 90"/>
                <a:gd name="T4" fmla="*/ 25 w 53"/>
                <a:gd name="T5" fmla="*/ 0 h 90"/>
                <a:gd name="T6" fmla="*/ 0 w 53"/>
                <a:gd name="T7" fmla="*/ 23 h 90"/>
                <a:gd name="T8" fmla="*/ 4 w 53"/>
                <a:gd name="T9" fmla="*/ 69 h 90"/>
                <a:gd name="T10" fmla="*/ 27 w 53"/>
                <a:gd name="T11" fmla="*/ 90 h 90"/>
                <a:gd name="T12" fmla="*/ 31 w 53"/>
                <a:gd name="T13" fmla="*/ 90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49" y="50"/>
                    <a:pt x="48" y="37"/>
                    <a:pt x="48" y="24"/>
                  </a:cubicBezTo>
                  <a:cubicBezTo>
                    <a:pt x="49" y="11"/>
                    <a:pt x="38" y="0"/>
                    <a:pt x="25" y="0"/>
                  </a:cubicBezTo>
                  <a:cubicBezTo>
                    <a:pt x="11" y="0"/>
                    <a:pt x="1" y="10"/>
                    <a:pt x="0" y="23"/>
                  </a:cubicBezTo>
                  <a:cubicBezTo>
                    <a:pt x="0" y="39"/>
                    <a:pt x="1" y="54"/>
                    <a:pt x="4" y="69"/>
                  </a:cubicBezTo>
                  <a:cubicBezTo>
                    <a:pt x="5" y="81"/>
                    <a:pt x="16" y="90"/>
                    <a:pt x="27" y="90"/>
                  </a:cubicBezTo>
                  <a:cubicBezTo>
                    <a:pt x="28" y="90"/>
                    <a:pt x="30" y="90"/>
                    <a:pt x="31" y="90"/>
                  </a:cubicBezTo>
                  <a:cubicBezTo>
                    <a:pt x="44" y="88"/>
                    <a:pt x="53" y="75"/>
                    <a:pt x="51" y="62"/>
                  </a:cubicBezTo>
                  <a:close/>
                  <a:moveTo>
                    <a:pt x="51" y="62"/>
                  </a:moveTo>
                  <a:cubicBezTo>
                    <a:pt x="51" y="62"/>
                    <a:pt x="51" y="62"/>
                    <a:pt x="51" y="62"/>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39" name="Freeform 7">
              <a:extLst>
                <a:ext uri="{FF2B5EF4-FFF2-40B4-BE49-F238E27FC236}">
                  <a16:creationId xmlns:a16="http://schemas.microsoft.com/office/drawing/2014/main" id="{537EC28A-E27A-453E-82A2-E907223622C7}"/>
                </a:ext>
              </a:extLst>
            </p:cNvPr>
            <p:cNvSpPr>
              <a:spLocks noEditPoints="1"/>
            </p:cNvSpPr>
            <p:nvPr/>
          </p:nvSpPr>
          <p:spPr bwMode="auto">
            <a:xfrm rot="10800000">
              <a:off x="4617959" y="3071816"/>
              <a:ext cx="352431" cy="565773"/>
            </a:xfrm>
            <a:custGeom>
              <a:avLst/>
              <a:gdLst>
                <a:gd name="T0" fmla="*/ 166 w 193"/>
                <a:gd name="T1" fmla="*/ 307 h 307"/>
                <a:gd name="T2" fmla="*/ 174 w 193"/>
                <a:gd name="T3" fmla="*/ 306 h 307"/>
                <a:gd name="T4" fmla="*/ 189 w 193"/>
                <a:gd name="T5" fmla="*/ 275 h 307"/>
                <a:gd name="T6" fmla="*/ 71 w 193"/>
                <a:gd name="T7" fmla="*/ 51 h 307"/>
                <a:gd name="T8" fmla="*/ 49 w 193"/>
                <a:gd name="T9" fmla="*/ 16 h 307"/>
                <a:gd name="T10" fmla="*/ 16 w 193"/>
                <a:gd name="T11" fmla="*/ 6 h 307"/>
                <a:gd name="T12" fmla="*/ 6 w 193"/>
                <a:gd name="T13" fmla="*/ 38 h 307"/>
                <a:gd name="T14" fmla="*/ 33 w 193"/>
                <a:gd name="T15" fmla="*/ 80 h 307"/>
                <a:gd name="T16" fmla="*/ 143 w 193"/>
                <a:gd name="T17" fmla="*/ 290 h 307"/>
                <a:gd name="T18" fmla="*/ 166 w 193"/>
                <a:gd name="T19" fmla="*/ 307 h 307"/>
                <a:gd name="T20" fmla="*/ 166 w 193"/>
                <a:gd name="T21" fmla="*/ 307 h 307"/>
                <a:gd name="T22" fmla="*/ 166 w 193"/>
                <a:gd name="T23"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66" y="307"/>
                  </a:moveTo>
                  <a:cubicBezTo>
                    <a:pt x="169" y="307"/>
                    <a:pt x="171" y="306"/>
                    <a:pt x="174" y="306"/>
                  </a:cubicBezTo>
                  <a:cubicBezTo>
                    <a:pt x="186" y="301"/>
                    <a:pt x="193" y="288"/>
                    <a:pt x="189" y="275"/>
                  </a:cubicBezTo>
                  <a:cubicBezTo>
                    <a:pt x="162" y="194"/>
                    <a:pt x="123" y="119"/>
                    <a:pt x="71" y="51"/>
                  </a:cubicBezTo>
                  <a:cubicBezTo>
                    <a:pt x="63" y="40"/>
                    <a:pt x="55" y="28"/>
                    <a:pt x="49" y="16"/>
                  </a:cubicBezTo>
                  <a:cubicBezTo>
                    <a:pt x="43" y="4"/>
                    <a:pt x="28" y="0"/>
                    <a:pt x="16" y="6"/>
                  </a:cubicBezTo>
                  <a:cubicBezTo>
                    <a:pt x="5" y="12"/>
                    <a:pt x="0" y="26"/>
                    <a:pt x="6" y="38"/>
                  </a:cubicBezTo>
                  <a:cubicBezTo>
                    <a:pt x="14" y="53"/>
                    <a:pt x="23" y="67"/>
                    <a:pt x="33" y="80"/>
                  </a:cubicBezTo>
                  <a:cubicBezTo>
                    <a:pt x="81" y="144"/>
                    <a:pt x="119" y="215"/>
                    <a:pt x="143" y="290"/>
                  </a:cubicBezTo>
                  <a:cubicBezTo>
                    <a:pt x="147" y="300"/>
                    <a:pt x="156" y="307"/>
                    <a:pt x="166" y="307"/>
                  </a:cubicBezTo>
                  <a:close/>
                  <a:moveTo>
                    <a:pt x="166" y="307"/>
                  </a:moveTo>
                  <a:cubicBezTo>
                    <a:pt x="166" y="307"/>
                    <a:pt x="166" y="307"/>
                    <a:pt x="166" y="307"/>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282F39"/>
                </a:solidFill>
                <a:effectLst/>
                <a:uLnTx/>
                <a:uFillTx/>
              </a:endParaRPr>
            </a:p>
          </p:txBody>
        </p:sp>
        <p:sp>
          <p:nvSpPr>
            <p:cNvPr id="40" name="Freeform 8">
              <a:extLst>
                <a:ext uri="{FF2B5EF4-FFF2-40B4-BE49-F238E27FC236}">
                  <a16:creationId xmlns:a16="http://schemas.microsoft.com/office/drawing/2014/main" id="{3811F916-0DC3-47A7-AA4E-6E6E6E8EC70D}"/>
                </a:ext>
              </a:extLst>
            </p:cNvPr>
            <p:cNvSpPr>
              <a:spLocks noEditPoints="1"/>
            </p:cNvSpPr>
            <p:nvPr/>
          </p:nvSpPr>
          <p:spPr bwMode="auto">
            <a:xfrm rot="10800000">
              <a:off x="3997802" y="3473401"/>
              <a:ext cx="157916" cy="195564"/>
            </a:xfrm>
            <a:custGeom>
              <a:avLst/>
              <a:gdLst>
                <a:gd name="T0" fmla="*/ 69 w 86"/>
                <a:gd name="T1" fmla="*/ 5 h 106"/>
                <a:gd name="T2" fmla="*/ 37 w 86"/>
                <a:gd name="T3" fmla="*/ 18 h 106"/>
                <a:gd name="T4" fmla="*/ 8 w 86"/>
                <a:gd name="T5" fmla="*/ 68 h 106"/>
                <a:gd name="T6" fmla="*/ 12 w 86"/>
                <a:gd name="T7" fmla="*/ 102 h 106"/>
                <a:gd name="T8" fmla="*/ 27 w 86"/>
                <a:gd name="T9" fmla="*/ 106 h 106"/>
                <a:gd name="T10" fmla="*/ 46 w 86"/>
                <a:gd name="T11" fmla="*/ 97 h 106"/>
                <a:gd name="T12" fmla="*/ 81 w 86"/>
                <a:gd name="T13" fmla="*/ 37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56" y="0"/>
                    <a:pt x="42" y="6"/>
                    <a:pt x="37" y="18"/>
                  </a:cubicBezTo>
                  <a:cubicBezTo>
                    <a:pt x="29" y="36"/>
                    <a:pt x="20" y="52"/>
                    <a:pt x="8" y="68"/>
                  </a:cubicBezTo>
                  <a:cubicBezTo>
                    <a:pt x="0" y="79"/>
                    <a:pt x="2" y="94"/>
                    <a:pt x="12" y="102"/>
                  </a:cubicBezTo>
                  <a:cubicBezTo>
                    <a:pt x="17" y="105"/>
                    <a:pt x="22" y="106"/>
                    <a:pt x="27" y="106"/>
                  </a:cubicBezTo>
                  <a:cubicBezTo>
                    <a:pt x="34" y="106"/>
                    <a:pt x="41" y="103"/>
                    <a:pt x="46" y="97"/>
                  </a:cubicBezTo>
                  <a:cubicBezTo>
                    <a:pt x="60" y="78"/>
                    <a:pt x="72" y="58"/>
                    <a:pt x="81" y="37"/>
                  </a:cubicBezTo>
                  <a:cubicBezTo>
                    <a:pt x="86" y="25"/>
                    <a:pt x="81" y="11"/>
                    <a:pt x="69" y="5"/>
                  </a:cubicBezTo>
                  <a:close/>
                  <a:moveTo>
                    <a:pt x="69" y="5"/>
                  </a:moveTo>
                  <a:cubicBezTo>
                    <a:pt x="69" y="5"/>
                    <a:pt x="69" y="5"/>
                    <a:pt x="69" y="5"/>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1" name="Freeform 9">
              <a:extLst>
                <a:ext uri="{FF2B5EF4-FFF2-40B4-BE49-F238E27FC236}">
                  <a16:creationId xmlns:a16="http://schemas.microsoft.com/office/drawing/2014/main" id="{35ED6C7B-6321-40E9-98D5-140A39B2D419}"/>
                </a:ext>
              </a:extLst>
            </p:cNvPr>
            <p:cNvSpPr>
              <a:spLocks noEditPoints="1"/>
            </p:cNvSpPr>
            <p:nvPr/>
          </p:nvSpPr>
          <p:spPr bwMode="auto">
            <a:xfrm rot="10800000">
              <a:off x="3965383" y="3720208"/>
              <a:ext cx="569957" cy="621200"/>
            </a:xfrm>
            <a:custGeom>
              <a:avLst/>
              <a:gdLst>
                <a:gd name="T0" fmla="*/ 24 w 312"/>
                <a:gd name="T1" fmla="*/ 48 h 337"/>
                <a:gd name="T2" fmla="*/ 264 w 312"/>
                <a:gd name="T3" fmla="*/ 288 h 337"/>
                <a:gd name="T4" fmla="*/ 263 w 312"/>
                <a:gd name="T5" fmla="*/ 311 h 337"/>
                <a:gd name="T6" fmla="*/ 285 w 312"/>
                <a:gd name="T7" fmla="*/ 337 h 337"/>
                <a:gd name="T8" fmla="*/ 287 w 312"/>
                <a:gd name="T9" fmla="*/ 337 h 337"/>
                <a:gd name="T10" fmla="*/ 311 w 312"/>
                <a:gd name="T11" fmla="*/ 315 h 337"/>
                <a:gd name="T12" fmla="*/ 312 w 312"/>
                <a:gd name="T13" fmla="*/ 288 h 337"/>
                <a:gd name="T14" fmla="*/ 24 w 312"/>
                <a:gd name="T15" fmla="*/ 0 h 337"/>
                <a:gd name="T16" fmla="*/ 0 w 312"/>
                <a:gd name="T17" fmla="*/ 24 h 337"/>
                <a:gd name="T18" fmla="*/ 24 w 312"/>
                <a:gd name="T19" fmla="*/ 48 h 337"/>
                <a:gd name="T20" fmla="*/ 24 w 312"/>
                <a:gd name="T21" fmla="*/ 48 h 337"/>
                <a:gd name="T22" fmla="*/ 24 w 312"/>
                <a:gd name="T23" fmla="*/ 4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24" y="48"/>
                  </a:moveTo>
                  <a:cubicBezTo>
                    <a:pt x="157" y="48"/>
                    <a:pt x="264" y="156"/>
                    <a:pt x="264" y="288"/>
                  </a:cubicBezTo>
                  <a:cubicBezTo>
                    <a:pt x="264" y="296"/>
                    <a:pt x="264" y="303"/>
                    <a:pt x="263" y="311"/>
                  </a:cubicBezTo>
                  <a:cubicBezTo>
                    <a:pt x="262" y="324"/>
                    <a:pt x="272" y="336"/>
                    <a:pt x="285" y="337"/>
                  </a:cubicBezTo>
                  <a:cubicBezTo>
                    <a:pt x="286" y="337"/>
                    <a:pt x="287" y="337"/>
                    <a:pt x="287" y="337"/>
                  </a:cubicBezTo>
                  <a:cubicBezTo>
                    <a:pt x="300" y="337"/>
                    <a:pt x="310" y="328"/>
                    <a:pt x="311" y="315"/>
                  </a:cubicBezTo>
                  <a:cubicBezTo>
                    <a:pt x="312" y="306"/>
                    <a:pt x="312" y="297"/>
                    <a:pt x="312" y="288"/>
                  </a:cubicBezTo>
                  <a:cubicBezTo>
                    <a:pt x="312" y="129"/>
                    <a:pt x="183" y="0"/>
                    <a:pt x="24" y="0"/>
                  </a:cubicBezTo>
                  <a:cubicBezTo>
                    <a:pt x="11" y="0"/>
                    <a:pt x="0" y="11"/>
                    <a:pt x="0" y="24"/>
                  </a:cubicBezTo>
                  <a:cubicBezTo>
                    <a:pt x="0" y="37"/>
                    <a:pt x="11" y="48"/>
                    <a:pt x="24" y="48"/>
                  </a:cubicBezTo>
                  <a:close/>
                  <a:moveTo>
                    <a:pt x="24" y="48"/>
                  </a:moveTo>
                  <a:cubicBezTo>
                    <a:pt x="24" y="48"/>
                    <a:pt x="24" y="48"/>
                    <a:pt x="24" y="48"/>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2" name="Freeform 10">
              <a:extLst>
                <a:ext uri="{FF2B5EF4-FFF2-40B4-BE49-F238E27FC236}">
                  <a16:creationId xmlns:a16="http://schemas.microsoft.com/office/drawing/2014/main" id="{094A1463-7F14-4EB6-98E4-46916DD1FD5A}"/>
                </a:ext>
              </a:extLst>
            </p:cNvPr>
            <p:cNvSpPr>
              <a:spLocks noEditPoints="1"/>
            </p:cNvSpPr>
            <p:nvPr/>
          </p:nvSpPr>
          <p:spPr bwMode="auto">
            <a:xfrm rot="10800000">
              <a:off x="4447493" y="4577757"/>
              <a:ext cx="87847" cy="334653"/>
            </a:xfrm>
            <a:custGeom>
              <a:avLst/>
              <a:gdLst>
                <a:gd name="T0" fmla="*/ 24 w 48"/>
                <a:gd name="T1" fmla="*/ 182 h 182"/>
                <a:gd name="T2" fmla="*/ 48 w 48"/>
                <a:gd name="T3" fmla="*/ 158 h 182"/>
                <a:gd name="T4" fmla="*/ 48 w 48"/>
                <a:gd name="T5" fmla="*/ 24 h 182"/>
                <a:gd name="T6" fmla="*/ 24 w 48"/>
                <a:gd name="T7" fmla="*/ 0 h 182"/>
                <a:gd name="T8" fmla="*/ 0 w 48"/>
                <a:gd name="T9" fmla="*/ 24 h 182"/>
                <a:gd name="T10" fmla="*/ 0 w 48"/>
                <a:gd name="T11" fmla="*/ 158 h 182"/>
                <a:gd name="T12" fmla="*/ 24 w 48"/>
                <a:gd name="T13" fmla="*/ 182 h 182"/>
                <a:gd name="T14" fmla="*/ 24 w 48"/>
                <a:gd name="T15" fmla="*/ 182 h 182"/>
                <a:gd name="T16" fmla="*/ 24 w 48"/>
                <a:gd name="T17" fmla="*/ 182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182">
                  <a:moveTo>
                    <a:pt x="24" y="182"/>
                  </a:moveTo>
                  <a:cubicBezTo>
                    <a:pt x="38" y="182"/>
                    <a:pt x="48" y="172"/>
                    <a:pt x="48" y="158"/>
                  </a:cubicBezTo>
                  <a:cubicBezTo>
                    <a:pt x="48" y="24"/>
                    <a:pt x="48" y="24"/>
                    <a:pt x="48" y="24"/>
                  </a:cubicBezTo>
                  <a:cubicBezTo>
                    <a:pt x="48" y="11"/>
                    <a:pt x="38" y="0"/>
                    <a:pt x="24" y="0"/>
                  </a:cubicBezTo>
                  <a:cubicBezTo>
                    <a:pt x="11" y="0"/>
                    <a:pt x="0" y="11"/>
                    <a:pt x="0" y="24"/>
                  </a:cubicBezTo>
                  <a:cubicBezTo>
                    <a:pt x="0" y="158"/>
                    <a:pt x="0" y="158"/>
                    <a:pt x="0" y="158"/>
                  </a:cubicBezTo>
                  <a:cubicBezTo>
                    <a:pt x="0" y="172"/>
                    <a:pt x="11" y="182"/>
                    <a:pt x="24" y="182"/>
                  </a:cubicBezTo>
                  <a:close/>
                  <a:moveTo>
                    <a:pt x="24" y="182"/>
                  </a:moveTo>
                  <a:cubicBezTo>
                    <a:pt x="24" y="182"/>
                    <a:pt x="24" y="182"/>
                    <a:pt x="24" y="182"/>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3" name="Freeform 11">
              <a:extLst>
                <a:ext uri="{FF2B5EF4-FFF2-40B4-BE49-F238E27FC236}">
                  <a16:creationId xmlns:a16="http://schemas.microsoft.com/office/drawing/2014/main" id="{691B51F1-4563-4A5B-B749-C98AE0D16E0D}"/>
                </a:ext>
              </a:extLst>
            </p:cNvPr>
            <p:cNvSpPr>
              <a:spLocks noEditPoints="1"/>
            </p:cNvSpPr>
            <p:nvPr/>
          </p:nvSpPr>
          <p:spPr bwMode="auto">
            <a:xfrm rot="10800000">
              <a:off x="4846986" y="4466902"/>
              <a:ext cx="222754" cy="309553"/>
            </a:xfrm>
            <a:custGeom>
              <a:avLst/>
              <a:gdLst>
                <a:gd name="T0" fmla="*/ 74 w 122"/>
                <a:gd name="T1" fmla="*/ 156 h 168"/>
                <a:gd name="T2" fmla="*/ 94 w 122"/>
                <a:gd name="T3" fmla="*/ 168 h 168"/>
                <a:gd name="T4" fmla="*/ 106 w 122"/>
                <a:gd name="T5" fmla="*/ 165 h 168"/>
                <a:gd name="T6" fmla="*/ 115 w 122"/>
                <a:gd name="T7" fmla="*/ 132 h 168"/>
                <a:gd name="T8" fmla="*/ 48 w 122"/>
                <a:gd name="T9" fmla="*/ 15 h 168"/>
                <a:gd name="T10" fmla="*/ 15 w 122"/>
                <a:gd name="T11" fmla="*/ 7 h 168"/>
                <a:gd name="T12" fmla="*/ 6 w 122"/>
                <a:gd name="T13" fmla="*/ 39 h 168"/>
                <a:gd name="T14" fmla="*/ 74 w 122"/>
                <a:gd name="T15" fmla="*/ 156 h 168"/>
                <a:gd name="T16" fmla="*/ 74 w 122"/>
                <a:gd name="T17" fmla="*/ 156 h 168"/>
                <a:gd name="T18" fmla="*/ 74 w 122"/>
                <a:gd name="T19" fmla="*/ 15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68">
                  <a:moveTo>
                    <a:pt x="74" y="156"/>
                  </a:moveTo>
                  <a:cubicBezTo>
                    <a:pt x="78" y="164"/>
                    <a:pt x="86" y="168"/>
                    <a:pt x="94" y="168"/>
                  </a:cubicBezTo>
                  <a:cubicBezTo>
                    <a:pt x="98" y="168"/>
                    <a:pt x="103" y="167"/>
                    <a:pt x="106" y="165"/>
                  </a:cubicBezTo>
                  <a:cubicBezTo>
                    <a:pt x="118" y="158"/>
                    <a:pt x="122" y="143"/>
                    <a:pt x="115" y="132"/>
                  </a:cubicBezTo>
                  <a:cubicBezTo>
                    <a:pt x="48" y="15"/>
                    <a:pt x="48" y="15"/>
                    <a:pt x="48" y="15"/>
                  </a:cubicBezTo>
                  <a:cubicBezTo>
                    <a:pt x="41" y="4"/>
                    <a:pt x="27" y="0"/>
                    <a:pt x="15" y="7"/>
                  </a:cubicBezTo>
                  <a:cubicBezTo>
                    <a:pt x="4" y="13"/>
                    <a:pt x="0" y="28"/>
                    <a:pt x="6" y="39"/>
                  </a:cubicBezTo>
                  <a:lnTo>
                    <a:pt x="74" y="156"/>
                  </a:lnTo>
                  <a:close/>
                  <a:moveTo>
                    <a:pt x="74" y="156"/>
                  </a:moveTo>
                  <a:cubicBezTo>
                    <a:pt x="74" y="156"/>
                    <a:pt x="74" y="156"/>
                    <a:pt x="74" y="156"/>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4" name="Freeform 12">
              <a:extLst>
                <a:ext uri="{FF2B5EF4-FFF2-40B4-BE49-F238E27FC236}">
                  <a16:creationId xmlns:a16="http://schemas.microsoft.com/office/drawing/2014/main" id="{A40AE2EB-0839-41A5-9DB6-974F4F110459}"/>
                </a:ext>
              </a:extLst>
            </p:cNvPr>
            <p:cNvSpPr>
              <a:spLocks noEditPoints="1"/>
            </p:cNvSpPr>
            <p:nvPr/>
          </p:nvSpPr>
          <p:spPr bwMode="auto">
            <a:xfrm rot="10800000">
              <a:off x="3525105" y="3224503"/>
              <a:ext cx="312692" cy="219617"/>
            </a:xfrm>
            <a:custGeom>
              <a:avLst/>
              <a:gdLst>
                <a:gd name="T0" fmla="*/ 155 w 171"/>
                <a:gd name="T1" fmla="*/ 74 h 119"/>
                <a:gd name="T2" fmla="*/ 39 w 171"/>
                <a:gd name="T3" fmla="*/ 7 h 119"/>
                <a:gd name="T4" fmla="*/ 6 w 171"/>
                <a:gd name="T5" fmla="*/ 15 h 119"/>
                <a:gd name="T6" fmla="*/ 15 w 171"/>
                <a:gd name="T7" fmla="*/ 48 h 119"/>
                <a:gd name="T8" fmla="*/ 131 w 171"/>
                <a:gd name="T9" fmla="*/ 115 h 119"/>
                <a:gd name="T10" fmla="*/ 143 w 171"/>
                <a:gd name="T11" fmla="*/ 119 h 119"/>
                <a:gd name="T12" fmla="*/ 164 w 171"/>
                <a:gd name="T13" fmla="*/ 107 h 119"/>
                <a:gd name="T14" fmla="*/ 155 w 171"/>
                <a:gd name="T15" fmla="*/ 74 h 119"/>
                <a:gd name="T16" fmla="*/ 155 w 171"/>
                <a:gd name="T17" fmla="*/ 74 h 119"/>
                <a:gd name="T18" fmla="*/ 155 w 171"/>
                <a:gd name="T19" fmla="*/ 74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9">
                  <a:moveTo>
                    <a:pt x="155" y="74"/>
                  </a:moveTo>
                  <a:cubicBezTo>
                    <a:pt x="39" y="7"/>
                    <a:pt x="39" y="7"/>
                    <a:pt x="39" y="7"/>
                  </a:cubicBezTo>
                  <a:cubicBezTo>
                    <a:pt x="27" y="0"/>
                    <a:pt x="13" y="4"/>
                    <a:pt x="6" y="15"/>
                  </a:cubicBezTo>
                  <a:cubicBezTo>
                    <a:pt x="0" y="27"/>
                    <a:pt x="3" y="42"/>
                    <a:pt x="15" y="48"/>
                  </a:cubicBezTo>
                  <a:cubicBezTo>
                    <a:pt x="131" y="115"/>
                    <a:pt x="131" y="115"/>
                    <a:pt x="131" y="115"/>
                  </a:cubicBezTo>
                  <a:cubicBezTo>
                    <a:pt x="135" y="118"/>
                    <a:pt x="139" y="119"/>
                    <a:pt x="143" y="119"/>
                  </a:cubicBezTo>
                  <a:cubicBezTo>
                    <a:pt x="152" y="119"/>
                    <a:pt x="160" y="114"/>
                    <a:pt x="164" y="107"/>
                  </a:cubicBezTo>
                  <a:cubicBezTo>
                    <a:pt x="171" y="95"/>
                    <a:pt x="167" y="80"/>
                    <a:pt x="155" y="74"/>
                  </a:cubicBezTo>
                  <a:close/>
                  <a:moveTo>
                    <a:pt x="155" y="74"/>
                  </a:moveTo>
                  <a:cubicBezTo>
                    <a:pt x="155" y="74"/>
                    <a:pt x="155" y="74"/>
                    <a:pt x="155" y="74"/>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5" name="Freeform 13">
              <a:extLst>
                <a:ext uri="{FF2B5EF4-FFF2-40B4-BE49-F238E27FC236}">
                  <a16:creationId xmlns:a16="http://schemas.microsoft.com/office/drawing/2014/main" id="{51C0DFEF-CE4F-4BB1-91DD-66F591742E36}"/>
                </a:ext>
              </a:extLst>
            </p:cNvPr>
            <p:cNvSpPr>
              <a:spLocks noEditPoints="1"/>
            </p:cNvSpPr>
            <p:nvPr/>
          </p:nvSpPr>
          <p:spPr bwMode="auto">
            <a:xfrm rot="10800000">
              <a:off x="5143990" y="4167808"/>
              <a:ext cx="312692" cy="217524"/>
            </a:xfrm>
            <a:custGeom>
              <a:avLst/>
              <a:gdLst>
                <a:gd name="T0" fmla="*/ 15 w 171"/>
                <a:gd name="T1" fmla="*/ 48 h 118"/>
                <a:gd name="T2" fmla="*/ 132 w 171"/>
                <a:gd name="T3" fmla="*/ 115 h 118"/>
                <a:gd name="T4" fmla="*/ 144 w 171"/>
                <a:gd name="T5" fmla="*/ 118 h 118"/>
                <a:gd name="T6" fmla="*/ 165 w 171"/>
                <a:gd name="T7" fmla="*/ 106 h 118"/>
                <a:gd name="T8" fmla="*/ 156 w 171"/>
                <a:gd name="T9" fmla="*/ 74 h 118"/>
                <a:gd name="T10" fmla="*/ 39 w 171"/>
                <a:gd name="T11" fmla="*/ 6 h 118"/>
                <a:gd name="T12" fmla="*/ 7 w 171"/>
                <a:gd name="T13" fmla="*/ 15 h 118"/>
                <a:gd name="T14" fmla="*/ 15 w 171"/>
                <a:gd name="T15" fmla="*/ 48 h 118"/>
                <a:gd name="T16" fmla="*/ 15 w 171"/>
                <a:gd name="T17" fmla="*/ 48 h 118"/>
                <a:gd name="T18" fmla="*/ 15 w 171"/>
                <a:gd name="T19" fmla="*/ 4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8">
                  <a:moveTo>
                    <a:pt x="15" y="48"/>
                  </a:moveTo>
                  <a:cubicBezTo>
                    <a:pt x="132" y="115"/>
                    <a:pt x="132" y="115"/>
                    <a:pt x="132" y="115"/>
                  </a:cubicBezTo>
                  <a:cubicBezTo>
                    <a:pt x="136" y="117"/>
                    <a:pt x="140" y="118"/>
                    <a:pt x="144" y="118"/>
                  </a:cubicBezTo>
                  <a:cubicBezTo>
                    <a:pt x="152" y="118"/>
                    <a:pt x="160" y="114"/>
                    <a:pt x="165" y="106"/>
                  </a:cubicBezTo>
                  <a:cubicBezTo>
                    <a:pt x="171" y="95"/>
                    <a:pt x="167" y="80"/>
                    <a:pt x="156" y="74"/>
                  </a:cubicBezTo>
                  <a:cubicBezTo>
                    <a:pt x="39" y="6"/>
                    <a:pt x="39" y="6"/>
                    <a:pt x="39" y="6"/>
                  </a:cubicBezTo>
                  <a:cubicBezTo>
                    <a:pt x="28" y="0"/>
                    <a:pt x="13" y="4"/>
                    <a:pt x="7" y="15"/>
                  </a:cubicBezTo>
                  <a:cubicBezTo>
                    <a:pt x="0" y="27"/>
                    <a:pt x="4" y="41"/>
                    <a:pt x="15" y="48"/>
                  </a:cubicBezTo>
                  <a:close/>
                  <a:moveTo>
                    <a:pt x="15" y="48"/>
                  </a:moveTo>
                  <a:cubicBezTo>
                    <a:pt x="15" y="48"/>
                    <a:pt x="15" y="48"/>
                    <a:pt x="15" y="48"/>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6" name="Freeform 14">
              <a:extLst>
                <a:ext uri="{FF2B5EF4-FFF2-40B4-BE49-F238E27FC236}">
                  <a16:creationId xmlns:a16="http://schemas.microsoft.com/office/drawing/2014/main" id="{0267A806-D03A-4219-A4D9-7346E0EA1EA3}"/>
                </a:ext>
              </a:extLst>
            </p:cNvPr>
            <p:cNvSpPr>
              <a:spLocks noEditPoints="1"/>
            </p:cNvSpPr>
            <p:nvPr/>
          </p:nvSpPr>
          <p:spPr bwMode="auto">
            <a:xfrm rot="10800000">
              <a:off x="3389152" y="3758902"/>
              <a:ext cx="334653" cy="88893"/>
            </a:xfrm>
            <a:custGeom>
              <a:avLst/>
              <a:gdLst>
                <a:gd name="T0" fmla="*/ 159 w 183"/>
                <a:gd name="T1" fmla="*/ 0 h 48"/>
                <a:gd name="T2" fmla="*/ 24 w 183"/>
                <a:gd name="T3" fmla="*/ 0 h 48"/>
                <a:gd name="T4" fmla="*/ 0 w 183"/>
                <a:gd name="T5" fmla="*/ 24 h 48"/>
                <a:gd name="T6" fmla="*/ 24 w 183"/>
                <a:gd name="T7" fmla="*/ 48 h 48"/>
                <a:gd name="T8" fmla="*/ 159 w 183"/>
                <a:gd name="T9" fmla="*/ 48 h 48"/>
                <a:gd name="T10" fmla="*/ 183 w 183"/>
                <a:gd name="T11" fmla="*/ 24 h 48"/>
                <a:gd name="T12" fmla="*/ 159 w 183"/>
                <a:gd name="T13" fmla="*/ 0 h 48"/>
                <a:gd name="T14" fmla="*/ 159 w 183"/>
                <a:gd name="T15" fmla="*/ 0 h 48"/>
                <a:gd name="T16" fmla="*/ 159 w 183"/>
                <a:gd name="T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 h="48">
                  <a:moveTo>
                    <a:pt x="159" y="0"/>
                  </a:moveTo>
                  <a:cubicBezTo>
                    <a:pt x="24" y="0"/>
                    <a:pt x="24" y="0"/>
                    <a:pt x="24" y="0"/>
                  </a:cubicBezTo>
                  <a:cubicBezTo>
                    <a:pt x="11" y="0"/>
                    <a:pt x="0" y="11"/>
                    <a:pt x="0" y="24"/>
                  </a:cubicBezTo>
                  <a:cubicBezTo>
                    <a:pt x="0" y="38"/>
                    <a:pt x="11" y="48"/>
                    <a:pt x="24" y="48"/>
                  </a:cubicBezTo>
                  <a:cubicBezTo>
                    <a:pt x="159" y="48"/>
                    <a:pt x="159" y="48"/>
                    <a:pt x="159" y="48"/>
                  </a:cubicBezTo>
                  <a:cubicBezTo>
                    <a:pt x="172" y="48"/>
                    <a:pt x="183" y="38"/>
                    <a:pt x="183" y="24"/>
                  </a:cubicBezTo>
                  <a:cubicBezTo>
                    <a:pt x="183" y="11"/>
                    <a:pt x="172" y="0"/>
                    <a:pt x="159" y="0"/>
                  </a:cubicBezTo>
                  <a:close/>
                  <a:moveTo>
                    <a:pt x="159" y="0"/>
                  </a:moveTo>
                  <a:cubicBezTo>
                    <a:pt x="159" y="0"/>
                    <a:pt x="159" y="0"/>
                    <a:pt x="159" y="0"/>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7" name="Freeform 15">
              <a:extLst>
                <a:ext uri="{FF2B5EF4-FFF2-40B4-BE49-F238E27FC236}">
                  <a16:creationId xmlns:a16="http://schemas.microsoft.com/office/drawing/2014/main" id="{77C1281D-E6B1-421D-88C6-4F46321D23AE}"/>
                </a:ext>
              </a:extLst>
            </p:cNvPr>
            <p:cNvSpPr>
              <a:spLocks noEditPoints="1"/>
            </p:cNvSpPr>
            <p:nvPr/>
          </p:nvSpPr>
          <p:spPr bwMode="auto">
            <a:xfrm rot="10800000">
              <a:off x="5260073" y="3758902"/>
              <a:ext cx="332562" cy="88893"/>
            </a:xfrm>
            <a:custGeom>
              <a:avLst/>
              <a:gdLst>
                <a:gd name="T0" fmla="*/ 182 w 182"/>
                <a:gd name="T1" fmla="*/ 24 h 48"/>
                <a:gd name="T2" fmla="*/ 158 w 182"/>
                <a:gd name="T3" fmla="*/ 0 h 48"/>
                <a:gd name="T4" fmla="*/ 24 w 182"/>
                <a:gd name="T5" fmla="*/ 0 h 48"/>
                <a:gd name="T6" fmla="*/ 0 w 182"/>
                <a:gd name="T7" fmla="*/ 24 h 48"/>
                <a:gd name="T8" fmla="*/ 24 w 182"/>
                <a:gd name="T9" fmla="*/ 48 h 48"/>
                <a:gd name="T10" fmla="*/ 158 w 182"/>
                <a:gd name="T11" fmla="*/ 48 h 48"/>
                <a:gd name="T12" fmla="*/ 182 w 182"/>
                <a:gd name="T13" fmla="*/ 24 h 48"/>
                <a:gd name="T14" fmla="*/ 182 w 182"/>
                <a:gd name="T15" fmla="*/ 24 h 48"/>
                <a:gd name="T16" fmla="*/ 182 w 182"/>
                <a:gd name="T17" fmla="*/ 2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48">
                  <a:moveTo>
                    <a:pt x="182" y="24"/>
                  </a:moveTo>
                  <a:cubicBezTo>
                    <a:pt x="182" y="11"/>
                    <a:pt x="172" y="0"/>
                    <a:pt x="158" y="0"/>
                  </a:cubicBezTo>
                  <a:cubicBezTo>
                    <a:pt x="24" y="0"/>
                    <a:pt x="24" y="0"/>
                    <a:pt x="24" y="0"/>
                  </a:cubicBezTo>
                  <a:cubicBezTo>
                    <a:pt x="11" y="0"/>
                    <a:pt x="0" y="11"/>
                    <a:pt x="0" y="24"/>
                  </a:cubicBezTo>
                  <a:cubicBezTo>
                    <a:pt x="0" y="38"/>
                    <a:pt x="11" y="48"/>
                    <a:pt x="24" y="48"/>
                  </a:cubicBezTo>
                  <a:cubicBezTo>
                    <a:pt x="158" y="48"/>
                    <a:pt x="158" y="48"/>
                    <a:pt x="158" y="48"/>
                  </a:cubicBezTo>
                  <a:cubicBezTo>
                    <a:pt x="172" y="48"/>
                    <a:pt x="182" y="38"/>
                    <a:pt x="182" y="24"/>
                  </a:cubicBezTo>
                  <a:close/>
                  <a:moveTo>
                    <a:pt x="182" y="24"/>
                  </a:moveTo>
                  <a:cubicBezTo>
                    <a:pt x="182" y="24"/>
                    <a:pt x="182" y="24"/>
                    <a:pt x="182" y="24"/>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8" name="Freeform 16">
              <a:extLst>
                <a:ext uri="{FF2B5EF4-FFF2-40B4-BE49-F238E27FC236}">
                  <a16:creationId xmlns:a16="http://schemas.microsoft.com/office/drawing/2014/main" id="{2F7C9EE6-D370-452E-85E1-AF9A77D1047C}"/>
                </a:ext>
              </a:extLst>
            </p:cNvPr>
            <p:cNvSpPr>
              <a:spLocks noEditPoints="1"/>
            </p:cNvSpPr>
            <p:nvPr/>
          </p:nvSpPr>
          <p:spPr bwMode="auto">
            <a:xfrm rot="10800000">
              <a:off x="3525105" y="4167808"/>
              <a:ext cx="312692" cy="217524"/>
            </a:xfrm>
            <a:custGeom>
              <a:avLst/>
              <a:gdLst>
                <a:gd name="T0" fmla="*/ 27 w 171"/>
                <a:gd name="T1" fmla="*/ 118 h 118"/>
                <a:gd name="T2" fmla="*/ 39 w 171"/>
                <a:gd name="T3" fmla="*/ 115 h 118"/>
                <a:gd name="T4" fmla="*/ 155 w 171"/>
                <a:gd name="T5" fmla="*/ 48 h 118"/>
                <a:gd name="T6" fmla="*/ 164 w 171"/>
                <a:gd name="T7" fmla="*/ 15 h 118"/>
                <a:gd name="T8" fmla="*/ 131 w 171"/>
                <a:gd name="T9" fmla="*/ 6 h 118"/>
                <a:gd name="T10" fmla="*/ 15 w 171"/>
                <a:gd name="T11" fmla="*/ 74 h 118"/>
                <a:gd name="T12" fmla="*/ 6 w 171"/>
                <a:gd name="T13" fmla="*/ 106 h 118"/>
                <a:gd name="T14" fmla="*/ 27 w 171"/>
                <a:gd name="T15" fmla="*/ 118 h 118"/>
                <a:gd name="T16" fmla="*/ 27 w 171"/>
                <a:gd name="T17" fmla="*/ 118 h 118"/>
                <a:gd name="T18" fmla="*/ 27 w 171"/>
                <a:gd name="T19"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8">
                  <a:moveTo>
                    <a:pt x="27" y="118"/>
                  </a:moveTo>
                  <a:cubicBezTo>
                    <a:pt x="31" y="118"/>
                    <a:pt x="35" y="117"/>
                    <a:pt x="39" y="115"/>
                  </a:cubicBezTo>
                  <a:cubicBezTo>
                    <a:pt x="155" y="48"/>
                    <a:pt x="155" y="48"/>
                    <a:pt x="155" y="48"/>
                  </a:cubicBezTo>
                  <a:cubicBezTo>
                    <a:pt x="167" y="41"/>
                    <a:pt x="171" y="27"/>
                    <a:pt x="164" y="15"/>
                  </a:cubicBezTo>
                  <a:cubicBezTo>
                    <a:pt x="157" y="4"/>
                    <a:pt x="143" y="0"/>
                    <a:pt x="131" y="6"/>
                  </a:cubicBezTo>
                  <a:cubicBezTo>
                    <a:pt x="15" y="74"/>
                    <a:pt x="15" y="74"/>
                    <a:pt x="15" y="74"/>
                  </a:cubicBezTo>
                  <a:cubicBezTo>
                    <a:pt x="3" y="80"/>
                    <a:pt x="0" y="95"/>
                    <a:pt x="6" y="106"/>
                  </a:cubicBezTo>
                  <a:cubicBezTo>
                    <a:pt x="11" y="114"/>
                    <a:pt x="19" y="118"/>
                    <a:pt x="27" y="118"/>
                  </a:cubicBezTo>
                  <a:close/>
                  <a:moveTo>
                    <a:pt x="27" y="118"/>
                  </a:moveTo>
                  <a:cubicBezTo>
                    <a:pt x="27" y="118"/>
                    <a:pt x="27" y="118"/>
                    <a:pt x="27" y="118"/>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49" name="Freeform 17">
              <a:extLst>
                <a:ext uri="{FF2B5EF4-FFF2-40B4-BE49-F238E27FC236}">
                  <a16:creationId xmlns:a16="http://schemas.microsoft.com/office/drawing/2014/main" id="{AA3006BB-015B-4F31-B6E6-BE40683F5492}"/>
                </a:ext>
              </a:extLst>
            </p:cNvPr>
            <p:cNvSpPr>
              <a:spLocks noEditPoints="1"/>
            </p:cNvSpPr>
            <p:nvPr/>
          </p:nvSpPr>
          <p:spPr bwMode="auto">
            <a:xfrm rot="10800000">
              <a:off x="5143990" y="3224503"/>
              <a:ext cx="312692" cy="219617"/>
            </a:xfrm>
            <a:custGeom>
              <a:avLst/>
              <a:gdLst>
                <a:gd name="T0" fmla="*/ 132 w 171"/>
                <a:gd name="T1" fmla="*/ 7 h 119"/>
                <a:gd name="T2" fmla="*/ 15 w 171"/>
                <a:gd name="T3" fmla="*/ 74 h 119"/>
                <a:gd name="T4" fmla="*/ 7 w 171"/>
                <a:gd name="T5" fmla="*/ 107 h 119"/>
                <a:gd name="T6" fmla="*/ 28 w 171"/>
                <a:gd name="T7" fmla="*/ 119 h 119"/>
                <a:gd name="T8" fmla="*/ 39 w 171"/>
                <a:gd name="T9" fmla="*/ 115 h 119"/>
                <a:gd name="T10" fmla="*/ 156 w 171"/>
                <a:gd name="T11" fmla="*/ 48 h 119"/>
                <a:gd name="T12" fmla="*/ 165 w 171"/>
                <a:gd name="T13" fmla="*/ 15 h 119"/>
                <a:gd name="T14" fmla="*/ 132 w 171"/>
                <a:gd name="T15" fmla="*/ 7 h 119"/>
                <a:gd name="T16" fmla="*/ 132 w 171"/>
                <a:gd name="T17" fmla="*/ 7 h 119"/>
                <a:gd name="T18" fmla="*/ 132 w 171"/>
                <a:gd name="T19" fmla="*/ 7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9">
                  <a:moveTo>
                    <a:pt x="132" y="7"/>
                  </a:moveTo>
                  <a:cubicBezTo>
                    <a:pt x="15" y="74"/>
                    <a:pt x="15" y="74"/>
                    <a:pt x="15" y="74"/>
                  </a:cubicBezTo>
                  <a:cubicBezTo>
                    <a:pt x="4" y="80"/>
                    <a:pt x="0" y="95"/>
                    <a:pt x="7" y="107"/>
                  </a:cubicBezTo>
                  <a:cubicBezTo>
                    <a:pt x="11" y="114"/>
                    <a:pt x="19" y="119"/>
                    <a:pt x="28" y="119"/>
                  </a:cubicBezTo>
                  <a:cubicBezTo>
                    <a:pt x="32" y="119"/>
                    <a:pt x="36" y="118"/>
                    <a:pt x="39" y="115"/>
                  </a:cubicBezTo>
                  <a:cubicBezTo>
                    <a:pt x="156" y="48"/>
                    <a:pt x="156" y="48"/>
                    <a:pt x="156" y="48"/>
                  </a:cubicBezTo>
                  <a:cubicBezTo>
                    <a:pt x="167" y="42"/>
                    <a:pt x="171" y="27"/>
                    <a:pt x="165" y="15"/>
                  </a:cubicBezTo>
                  <a:cubicBezTo>
                    <a:pt x="158" y="4"/>
                    <a:pt x="143" y="0"/>
                    <a:pt x="132" y="7"/>
                  </a:cubicBezTo>
                  <a:close/>
                  <a:moveTo>
                    <a:pt x="132" y="7"/>
                  </a:moveTo>
                  <a:cubicBezTo>
                    <a:pt x="132" y="7"/>
                    <a:pt x="132" y="7"/>
                    <a:pt x="132" y="7"/>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sp>
          <p:nvSpPr>
            <p:cNvPr id="50" name="Freeform 18">
              <a:extLst>
                <a:ext uri="{FF2B5EF4-FFF2-40B4-BE49-F238E27FC236}">
                  <a16:creationId xmlns:a16="http://schemas.microsoft.com/office/drawing/2014/main" id="{A05285BF-EC8A-49CD-B675-0D18CD747AA0}"/>
                </a:ext>
              </a:extLst>
            </p:cNvPr>
            <p:cNvSpPr>
              <a:spLocks noEditPoints="1"/>
            </p:cNvSpPr>
            <p:nvPr/>
          </p:nvSpPr>
          <p:spPr bwMode="auto">
            <a:xfrm rot="10800000">
              <a:off x="3912047" y="4466902"/>
              <a:ext cx="222754" cy="309553"/>
            </a:xfrm>
            <a:custGeom>
              <a:avLst/>
              <a:gdLst>
                <a:gd name="T0" fmla="*/ 15 w 122"/>
                <a:gd name="T1" fmla="*/ 165 h 168"/>
                <a:gd name="T2" fmla="*/ 27 w 122"/>
                <a:gd name="T3" fmla="*/ 168 h 168"/>
                <a:gd name="T4" fmla="*/ 48 w 122"/>
                <a:gd name="T5" fmla="*/ 156 h 168"/>
                <a:gd name="T6" fmla="*/ 115 w 122"/>
                <a:gd name="T7" fmla="*/ 39 h 168"/>
                <a:gd name="T8" fmla="*/ 107 w 122"/>
                <a:gd name="T9" fmla="*/ 7 h 168"/>
                <a:gd name="T10" fmla="*/ 74 w 122"/>
                <a:gd name="T11" fmla="*/ 15 h 168"/>
                <a:gd name="T12" fmla="*/ 7 w 122"/>
                <a:gd name="T13" fmla="*/ 132 h 168"/>
                <a:gd name="T14" fmla="*/ 15 w 122"/>
                <a:gd name="T15" fmla="*/ 165 h 168"/>
                <a:gd name="T16" fmla="*/ 15 w 122"/>
                <a:gd name="T17" fmla="*/ 165 h 168"/>
                <a:gd name="T18" fmla="*/ 15 w 122"/>
                <a:gd name="T19" fmla="*/ 165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68">
                  <a:moveTo>
                    <a:pt x="15" y="165"/>
                  </a:moveTo>
                  <a:cubicBezTo>
                    <a:pt x="19" y="167"/>
                    <a:pt x="23" y="168"/>
                    <a:pt x="27" y="168"/>
                  </a:cubicBezTo>
                  <a:cubicBezTo>
                    <a:pt x="36" y="168"/>
                    <a:pt x="44" y="164"/>
                    <a:pt x="48" y="156"/>
                  </a:cubicBezTo>
                  <a:cubicBezTo>
                    <a:pt x="115" y="39"/>
                    <a:pt x="115" y="39"/>
                    <a:pt x="115" y="39"/>
                  </a:cubicBezTo>
                  <a:cubicBezTo>
                    <a:pt x="122" y="28"/>
                    <a:pt x="118" y="13"/>
                    <a:pt x="107" y="7"/>
                  </a:cubicBezTo>
                  <a:cubicBezTo>
                    <a:pt x="95" y="0"/>
                    <a:pt x="80" y="4"/>
                    <a:pt x="74" y="15"/>
                  </a:cubicBezTo>
                  <a:cubicBezTo>
                    <a:pt x="7" y="132"/>
                    <a:pt x="7" y="132"/>
                    <a:pt x="7" y="132"/>
                  </a:cubicBezTo>
                  <a:cubicBezTo>
                    <a:pt x="0" y="143"/>
                    <a:pt x="4" y="158"/>
                    <a:pt x="15" y="165"/>
                  </a:cubicBezTo>
                  <a:close/>
                  <a:moveTo>
                    <a:pt x="15" y="165"/>
                  </a:moveTo>
                  <a:cubicBezTo>
                    <a:pt x="15" y="165"/>
                    <a:pt x="15" y="165"/>
                    <a:pt x="15" y="165"/>
                  </a:cubicBezTo>
                </a:path>
              </a:pathLst>
            </a:custGeom>
            <a:solidFill>
              <a:srgbClr val="FCB414"/>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282F39"/>
                </a:solidFill>
                <a:effectLst/>
                <a:uLnTx/>
                <a:uFillTx/>
              </a:endParaRPr>
            </a:p>
          </p:txBody>
        </p:sp>
      </p:grpSp>
    </p:spTree>
    <p:extLst>
      <p:ext uri="{BB962C8B-B14F-4D97-AF65-F5344CB8AC3E}">
        <p14:creationId xmlns:p14="http://schemas.microsoft.com/office/powerpoint/2010/main" val="2577216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0C3B29-31A4-4B52-A735-E62171A69433}"/>
              </a:ext>
            </a:extLst>
          </p:cNvPr>
          <p:cNvSpPr txBox="1"/>
          <p:nvPr/>
        </p:nvSpPr>
        <p:spPr>
          <a:xfrm>
            <a:off x="1202749" y="235148"/>
            <a:ext cx="9673702" cy="861774"/>
          </a:xfrm>
          <a:prstGeom prst="rect">
            <a:avLst/>
          </a:prstGeom>
          <a:noFill/>
        </p:spPr>
        <p:txBody>
          <a:bodyPr wrap="square" rtlCol="0">
            <a:spAutoFit/>
          </a:bodyPr>
          <a:lstStyle/>
          <a:p>
            <a:pPr algn="ctr">
              <a:defRPr/>
            </a:pPr>
            <a:r>
              <a:rPr lang="en-US" sz="5000" b="1" dirty="0">
                <a:solidFill>
                  <a:srgbClr val="282F39"/>
                </a:solidFill>
                <a:latin typeface="Noto Sans" panose="020B0502040504020204" pitchFamily="34"/>
                <a:ea typeface="Noto Sans" panose="020B0502040504020204" pitchFamily="34"/>
                <a:cs typeface="Noto Sans" panose="020B0502040504020204" pitchFamily="34"/>
              </a:rPr>
              <a:t>Exploitation </a:t>
            </a: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sexuelle</a:t>
            </a:r>
            <a:r>
              <a:rPr lang="en-US" sz="5000" b="1" dirty="0">
                <a:solidFill>
                  <a:srgbClr val="282F39"/>
                </a:solidFill>
                <a:latin typeface="Noto Sans" panose="020B0502040504020204" pitchFamily="34"/>
                <a:ea typeface="Noto Sans" panose="020B0502040504020204" pitchFamily="34"/>
                <a:cs typeface="Noto Sans" panose="020B0502040504020204" pitchFamily="34"/>
              </a:rPr>
              <a:t> ?</a:t>
            </a:r>
          </a:p>
        </p:txBody>
      </p:sp>
      <p:grpSp>
        <p:nvGrpSpPr>
          <p:cNvPr id="3" name="Group 2">
            <a:extLst>
              <a:ext uri="{FF2B5EF4-FFF2-40B4-BE49-F238E27FC236}">
                <a16:creationId xmlns:a16="http://schemas.microsoft.com/office/drawing/2014/main" id="{0ED4134E-B246-430B-B315-00834D1513DA}"/>
              </a:ext>
            </a:extLst>
          </p:cNvPr>
          <p:cNvGrpSpPr/>
          <p:nvPr/>
        </p:nvGrpSpPr>
        <p:grpSpPr>
          <a:xfrm>
            <a:off x="417654" y="2359742"/>
            <a:ext cx="2699172" cy="2727470"/>
            <a:chOff x="4301450" y="1345460"/>
            <a:chExt cx="3706131" cy="4352482"/>
          </a:xfrm>
        </p:grpSpPr>
        <p:sp>
          <p:nvSpPr>
            <p:cNvPr id="4" name="Freeform 6">
              <a:extLst>
                <a:ext uri="{FF2B5EF4-FFF2-40B4-BE49-F238E27FC236}">
                  <a16:creationId xmlns:a16="http://schemas.microsoft.com/office/drawing/2014/main" id="{55CB5415-14AA-47AA-BFEE-FEC5E93688A6}"/>
                </a:ext>
              </a:extLst>
            </p:cNvPr>
            <p:cNvSpPr>
              <a:spLocks noEditPoints="1"/>
            </p:cNvSpPr>
            <p:nvPr/>
          </p:nvSpPr>
          <p:spPr bwMode="auto">
            <a:xfrm>
              <a:off x="5237576" y="2150644"/>
              <a:ext cx="1805748" cy="3547298"/>
            </a:xfrm>
            <a:custGeom>
              <a:avLst/>
              <a:gdLst>
                <a:gd name="T0" fmla="*/ 503 w 2130"/>
                <a:gd name="T1" fmla="*/ 2507 h 4055"/>
                <a:gd name="T2" fmla="*/ 387 w 2130"/>
                <a:gd name="T3" fmla="*/ 2072 h 4055"/>
                <a:gd name="T4" fmla="*/ 172 w 2130"/>
                <a:gd name="T5" fmla="*/ 1655 h 4055"/>
                <a:gd name="T6" fmla="*/ 35 w 2130"/>
                <a:gd name="T7" fmla="*/ 1291 h 4055"/>
                <a:gd name="T8" fmla="*/ 24 w 2130"/>
                <a:gd name="T9" fmla="*/ 824 h 4055"/>
                <a:gd name="T10" fmla="*/ 81 w 2130"/>
                <a:gd name="T11" fmla="*/ 647 h 4055"/>
                <a:gd name="T12" fmla="*/ 341 w 2130"/>
                <a:gd name="T13" fmla="*/ 262 h 4055"/>
                <a:gd name="T14" fmla="*/ 640 w 2130"/>
                <a:gd name="T15" fmla="*/ 80 h 4055"/>
                <a:gd name="T16" fmla="*/ 1219 w 2130"/>
                <a:gd name="T17" fmla="*/ 12 h 4055"/>
                <a:gd name="T18" fmla="*/ 1728 w 2130"/>
                <a:gd name="T19" fmla="*/ 189 h 4055"/>
                <a:gd name="T20" fmla="*/ 2056 w 2130"/>
                <a:gd name="T21" fmla="*/ 625 h 4055"/>
                <a:gd name="T22" fmla="*/ 2104 w 2130"/>
                <a:gd name="T23" fmla="*/ 1201 h 4055"/>
                <a:gd name="T24" fmla="*/ 1946 w 2130"/>
                <a:gd name="T25" fmla="*/ 1616 h 4055"/>
                <a:gd name="T26" fmla="*/ 1702 w 2130"/>
                <a:gd name="T27" fmla="*/ 2039 h 4055"/>
                <a:gd name="T28" fmla="*/ 1582 w 2130"/>
                <a:gd name="T29" fmla="*/ 2376 h 4055"/>
                <a:gd name="T30" fmla="*/ 1567 w 2130"/>
                <a:gd name="T31" fmla="*/ 3175 h 4055"/>
                <a:gd name="T32" fmla="*/ 1436 w 2130"/>
                <a:gd name="T33" fmla="*/ 3442 h 4055"/>
                <a:gd name="T34" fmla="*/ 1179 w 2130"/>
                <a:gd name="T35" fmla="*/ 3859 h 4055"/>
                <a:gd name="T36" fmla="*/ 979 w 2130"/>
                <a:gd name="T37" fmla="*/ 4016 h 4055"/>
                <a:gd name="T38" fmla="*/ 694 w 2130"/>
                <a:gd name="T39" fmla="*/ 3546 h 4055"/>
                <a:gd name="T40" fmla="*/ 519 w 2130"/>
                <a:gd name="T41" fmla="*/ 3253 h 4055"/>
                <a:gd name="T42" fmla="*/ 505 w 2130"/>
                <a:gd name="T43" fmla="*/ 2850 h 4055"/>
                <a:gd name="T44" fmla="*/ 1035 w 2130"/>
                <a:gd name="T45" fmla="*/ 2418 h 4055"/>
                <a:gd name="T46" fmla="*/ 1434 w 2130"/>
                <a:gd name="T47" fmla="*/ 2385 h 4055"/>
                <a:gd name="T48" fmla="*/ 1571 w 2130"/>
                <a:gd name="T49" fmla="*/ 1968 h 4055"/>
                <a:gd name="T50" fmla="*/ 1843 w 2130"/>
                <a:gd name="T51" fmla="*/ 1492 h 4055"/>
                <a:gd name="T52" fmla="*/ 1969 w 2130"/>
                <a:gd name="T53" fmla="*/ 1118 h 4055"/>
                <a:gd name="T54" fmla="*/ 1788 w 2130"/>
                <a:gd name="T55" fmla="*/ 444 h 4055"/>
                <a:gd name="T56" fmla="*/ 1302 w 2130"/>
                <a:gd name="T57" fmla="*/ 172 h 4055"/>
                <a:gd name="T58" fmla="*/ 719 w 2130"/>
                <a:gd name="T59" fmla="*/ 208 h 4055"/>
                <a:gd name="T60" fmla="*/ 244 w 2130"/>
                <a:gd name="T61" fmla="*/ 633 h 4055"/>
                <a:gd name="T62" fmla="*/ 152 w 2130"/>
                <a:gd name="T63" fmla="*/ 1033 h 4055"/>
                <a:gd name="T64" fmla="*/ 247 w 2130"/>
                <a:gd name="T65" fmla="*/ 1466 h 4055"/>
                <a:gd name="T66" fmla="*/ 480 w 2130"/>
                <a:gd name="T67" fmla="*/ 1917 h 4055"/>
                <a:gd name="T68" fmla="*/ 638 w 2130"/>
                <a:gd name="T69" fmla="*/ 2389 h 4055"/>
                <a:gd name="T70" fmla="*/ 1035 w 2130"/>
                <a:gd name="T71" fmla="*/ 2418 h 4055"/>
                <a:gd name="T72" fmla="*/ 1036 w 2130"/>
                <a:gd name="T73" fmla="*/ 3269 h 4055"/>
                <a:gd name="T74" fmla="*/ 671 w 2130"/>
                <a:gd name="T75" fmla="*/ 3276 h 4055"/>
                <a:gd name="T76" fmla="*/ 714 w 2130"/>
                <a:gd name="T77" fmla="*/ 3355 h 4055"/>
                <a:gd name="T78" fmla="*/ 900 w 2130"/>
                <a:gd name="T79" fmla="*/ 3629 h 4055"/>
                <a:gd name="T80" fmla="*/ 1195 w 2130"/>
                <a:gd name="T81" fmla="*/ 3612 h 4055"/>
                <a:gd name="T82" fmla="*/ 1390 w 2130"/>
                <a:gd name="T83" fmla="*/ 3297 h 4055"/>
                <a:gd name="T84" fmla="*/ 1376 w 2130"/>
                <a:gd name="T85" fmla="*/ 3269 h 4055"/>
                <a:gd name="T86" fmla="*/ 1433 w 2130"/>
                <a:gd name="T87" fmla="*/ 2860 h 4055"/>
                <a:gd name="T88" fmla="*/ 1408 w 2130"/>
                <a:gd name="T89" fmla="*/ 2565 h 4055"/>
                <a:gd name="T90" fmla="*/ 1245 w 2130"/>
                <a:gd name="T91" fmla="*/ 2589 h 4055"/>
                <a:gd name="T92" fmla="*/ 1271 w 2130"/>
                <a:gd name="T93" fmla="*/ 3157 h 4055"/>
                <a:gd name="T94" fmla="*/ 1433 w 2130"/>
                <a:gd name="T95" fmla="*/ 3126 h 4055"/>
                <a:gd name="T96" fmla="*/ 810 w 2130"/>
                <a:gd name="T97" fmla="*/ 2861 h 4055"/>
                <a:gd name="T98" fmla="*/ 788 w 2130"/>
                <a:gd name="T99" fmla="*/ 2566 h 4055"/>
                <a:gd name="T100" fmla="*/ 638 w 2130"/>
                <a:gd name="T101" fmla="*/ 2589 h 4055"/>
                <a:gd name="T102" fmla="*/ 663 w 2130"/>
                <a:gd name="T103" fmla="*/ 3157 h 4055"/>
                <a:gd name="T104" fmla="*/ 810 w 2130"/>
                <a:gd name="T105" fmla="*/ 3125 h 4055"/>
                <a:gd name="T106" fmla="*/ 945 w 2130"/>
                <a:gd name="T107" fmla="*/ 2861 h 4055"/>
                <a:gd name="T108" fmla="*/ 972 w 2130"/>
                <a:gd name="T109" fmla="*/ 3157 h 4055"/>
                <a:gd name="T110" fmla="*/ 1110 w 2130"/>
                <a:gd name="T111" fmla="*/ 3126 h 4055"/>
                <a:gd name="T112" fmla="*/ 1111 w 2130"/>
                <a:gd name="T113" fmla="*/ 2596 h 4055"/>
                <a:gd name="T114" fmla="*/ 970 w 2130"/>
                <a:gd name="T115" fmla="*/ 2565 h 4055"/>
                <a:gd name="T116" fmla="*/ 945 w 2130"/>
                <a:gd name="T117" fmla="*/ 2861 h 4055"/>
                <a:gd name="T118" fmla="*/ 970 w 2130"/>
                <a:gd name="T119" fmla="*/ 3741 h 4055"/>
                <a:gd name="T120" fmla="*/ 1020 w 2130"/>
                <a:gd name="T121" fmla="*/ 3861 h 4055"/>
                <a:gd name="T122" fmla="*/ 1101 w 2130"/>
                <a:gd name="T123" fmla="*/ 3764 h 4055"/>
                <a:gd name="T124" fmla="*/ 1031 w 2130"/>
                <a:gd name="T125" fmla="*/ 3741 h 4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30" h="4055">
                  <a:moveTo>
                    <a:pt x="504" y="2850"/>
                  </a:moveTo>
                  <a:cubicBezTo>
                    <a:pt x="504" y="2736"/>
                    <a:pt x="507" y="2621"/>
                    <a:pt x="503" y="2507"/>
                  </a:cubicBezTo>
                  <a:cubicBezTo>
                    <a:pt x="500" y="2424"/>
                    <a:pt x="485" y="2343"/>
                    <a:pt x="457" y="2264"/>
                  </a:cubicBezTo>
                  <a:cubicBezTo>
                    <a:pt x="434" y="2200"/>
                    <a:pt x="414" y="2134"/>
                    <a:pt x="387" y="2072"/>
                  </a:cubicBezTo>
                  <a:cubicBezTo>
                    <a:pt x="355" y="2000"/>
                    <a:pt x="316" y="1930"/>
                    <a:pt x="280" y="1860"/>
                  </a:cubicBezTo>
                  <a:cubicBezTo>
                    <a:pt x="244" y="1791"/>
                    <a:pt x="206" y="1724"/>
                    <a:pt x="172" y="1655"/>
                  </a:cubicBezTo>
                  <a:cubicBezTo>
                    <a:pt x="140" y="1590"/>
                    <a:pt x="110" y="1524"/>
                    <a:pt x="84" y="1457"/>
                  </a:cubicBezTo>
                  <a:cubicBezTo>
                    <a:pt x="63" y="1403"/>
                    <a:pt x="49" y="1347"/>
                    <a:pt x="35" y="1291"/>
                  </a:cubicBezTo>
                  <a:cubicBezTo>
                    <a:pt x="13" y="1200"/>
                    <a:pt x="0" y="1107"/>
                    <a:pt x="4" y="1012"/>
                  </a:cubicBezTo>
                  <a:cubicBezTo>
                    <a:pt x="7" y="949"/>
                    <a:pt x="14" y="886"/>
                    <a:pt x="24" y="824"/>
                  </a:cubicBezTo>
                  <a:cubicBezTo>
                    <a:pt x="33" y="775"/>
                    <a:pt x="49" y="728"/>
                    <a:pt x="63" y="680"/>
                  </a:cubicBezTo>
                  <a:cubicBezTo>
                    <a:pt x="67" y="668"/>
                    <a:pt x="78" y="659"/>
                    <a:pt x="81" y="647"/>
                  </a:cubicBezTo>
                  <a:cubicBezTo>
                    <a:pt x="103" y="575"/>
                    <a:pt x="138" y="509"/>
                    <a:pt x="179" y="447"/>
                  </a:cubicBezTo>
                  <a:cubicBezTo>
                    <a:pt x="225" y="378"/>
                    <a:pt x="277" y="314"/>
                    <a:pt x="341" y="262"/>
                  </a:cubicBezTo>
                  <a:cubicBezTo>
                    <a:pt x="389" y="222"/>
                    <a:pt x="439" y="184"/>
                    <a:pt x="492" y="152"/>
                  </a:cubicBezTo>
                  <a:cubicBezTo>
                    <a:pt x="538" y="123"/>
                    <a:pt x="589" y="101"/>
                    <a:pt x="640" y="80"/>
                  </a:cubicBezTo>
                  <a:cubicBezTo>
                    <a:pt x="720" y="48"/>
                    <a:pt x="803" y="29"/>
                    <a:pt x="888" y="17"/>
                  </a:cubicBezTo>
                  <a:cubicBezTo>
                    <a:pt x="998" y="0"/>
                    <a:pt x="1109" y="4"/>
                    <a:pt x="1219" y="12"/>
                  </a:cubicBezTo>
                  <a:cubicBezTo>
                    <a:pt x="1290" y="17"/>
                    <a:pt x="1361" y="32"/>
                    <a:pt x="1430" y="51"/>
                  </a:cubicBezTo>
                  <a:cubicBezTo>
                    <a:pt x="1537" y="80"/>
                    <a:pt x="1637" y="125"/>
                    <a:pt x="1728" y="189"/>
                  </a:cubicBezTo>
                  <a:cubicBezTo>
                    <a:pt x="1814" y="249"/>
                    <a:pt x="1886" y="322"/>
                    <a:pt x="1945" y="408"/>
                  </a:cubicBezTo>
                  <a:cubicBezTo>
                    <a:pt x="1991" y="475"/>
                    <a:pt x="2028" y="548"/>
                    <a:pt x="2056" y="625"/>
                  </a:cubicBezTo>
                  <a:cubicBezTo>
                    <a:pt x="2088" y="715"/>
                    <a:pt x="2105" y="807"/>
                    <a:pt x="2117" y="901"/>
                  </a:cubicBezTo>
                  <a:cubicBezTo>
                    <a:pt x="2130" y="1002"/>
                    <a:pt x="2121" y="1102"/>
                    <a:pt x="2104" y="1201"/>
                  </a:cubicBezTo>
                  <a:cubicBezTo>
                    <a:pt x="2093" y="1262"/>
                    <a:pt x="2075" y="1322"/>
                    <a:pt x="2053" y="1379"/>
                  </a:cubicBezTo>
                  <a:cubicBezTo>
                    <a:pt x="2021" y="1459"/>
                    <a:pt x="1986" y="1539"/>
                    <a:pt x="1946" y="1616"/>
                  </a:cubicBezTo>
                  <a:cubicBezTo>
                    <a:pt x="1907" y="1691"/>
                    <a:pt x="1860" y="1762"/>
                    <a:pt x="1818" y="1835"/>
                  </a:cubicBezTo>
                  <a:cubicBezTo>
                    <a:pt x="1779" y="1903"/>
                    <a:pt x="1738" y="1969"/>
                    <a:pt x="1702" y="2039"/>
                  </a:cubicBezTo>
                  <a:cubicBezTo>
                    <a:pt x="1675" y="2091"/>
                    <a:pt x="1653" y="2146"/>
                    <a:pt x="1633" y="2201"/>
                  </a:cubicBezTo>
                  <a:cubicBezTo>
                    <a:pt x="1613" y="2258"/>
                    <a:pt x="1595" y="2317"/>
                    <a:pt x="1582" y="2376"/>
                  </a:cubicBezTo>
                  <a:cubicBezTo>
                    <a:pt x="1572" y="2424"/>
                    <a:pt x="1567" y="2473"/>
                    <a:pt x="1567" y="2521"/>
                  </a:cubicBezTo>
                  <a:cubicBezTo>
                    <a:pt x="1566" y="2739"/>
                    <a:pt x="1565" y="2957"/>
                    <a:pt x="1567" y="3175"/>
                  </a:cubicBezTo>
                  <a:cubicBezTo>
                    <a:pt x="1568" y="3220"/>
                    <a:pt x="1552" y="3256"/>
                    <a:pt x="1529" y="3292"/>
                  </a:cubicBezTo>
                  <a:cubicBezTo>
                    <a:pt x="1498" y="3341"/>
                    <a:pt x="1467" y="3392"/>
                    <a:pt x="1436" y="3442"/>
                  </a:cubicBezTo>
                  <a:cubicBezTo>
                    <a:pt x="1407" y="3490"/>
                    <a:pt x="1377" y="3537"/>
                    <a:pt x="1347" y="3585"/>
                  </a:cubicBezTo>
                  <a:cubicBezTo>
                    <a:pt x="1291" y="3676"/>
                    <a:pt x="1235" y="3768"/>
                    <a:pt x="1179" y="3859"/>
                  </a:cubicBezTo>
                  <a:cubicBezTo>
                    <a:pt x="1146" y="3911"/>
                    <a:pt x="1113" y="3963"/>
                    <a:pt x="1081" y="4015"/>
                  </a:cubicBezTo>
                  <a:cubicBezTo>
                    <a:pt x="1057" y="4054"/>
                    <a:pt x="1003" y="4055"/>
                    <a:pt x="979" y="4016"/>
                  </a:cubicBezTo>
                  <a:cubicBezTo>
                    <a:pt x="927" y="3930"/>
                    <a:pt x="876" y="3844"/>
                    <a:pt x="823" y="3758"/>
                  </a:cubicBezTo>
                  <a:cubicBezTo>
                    <a:pt x="781" y="3687"/>
                    <a:pt x="737" y="3617"/>
                    <a:pt x="694" y="3546"/>
                  </a:cubicBezTo>
                  <a:cubicBezTo>
                    <a:pt x="658" y="3486"/>
                    <a:pt x="623" y="3425"/>
                    <a:pt x="586" y="3365"/>
                  </a:cubicBezTo>
                  <a:cubicBezTo>
                    <a:pt x="564" y="3328"/>
                    <a:pt x="539" y="3292"/>
                    <a:pt x="519" y="3253"/>
                  </a:cubicBezTo>
                  <a:cubicBezTo>
                    <a:pt x="510" y="3237"/>
                    <a:pt x="506" y="3217"/>
                    <a:pt x="505" y="3198"/>
                  </a:cubicBezTo>
                  <a:cubicBezTo>
                    <a:pt x="504" y="3082"/>
                    <a:pt x="505" y="2966"/>
                    <a:pt x="505" y="2850"/>
                  </a:cubicBezTo>
                  <a:cubicBezTo>
                    <a:pt x="505" y="2850"/>
                    <a:pt x="504" y="2850"/>
                    <a:pt x="504" y="2850"/>
                  </a:cubicBezTo>
                  <a:close/>
                  <a:moveTo>
                    <a:pt x="1035" y="2418"/>
                  </a:moveTo>
                  <a:cubicBezTo>
                    <a:pt x="1156" y="2418"/>
                    <a:pt x="1278" y="2418"/>
                    <a:pt x="1399" y="2418"/>
                  </a:cubicBezTo>
                  <a:cubicBezTo>
                    <a:pt x="1432" y="2418"/>
                    <a:pt x="1433" y="2417"/>
                    <a:pt x="1434" y="2385"/>
                  </a:cubicBezTo>
                  <a:cubicBezTo>
                    <a:pt x="1435" y="2305"/>
                    <a:pt x="1453" y="2228"/>
                    <a:pt x="1482" y="2155"/>
                  </a:cubicBezTo>
                  <a:cubicBezTo>
                    <a:pt x="1507" y="2091"/>
                    <a:pt x="1537" y="2028"/>
                    <a:pt x="1571" y="1968"/>
                  </a:cubicBezTo>
                  <a:cubicBezTo>
                    <a:pt x="1624" y="1871"/>
                    <a:pt x="1682" y="1778"/>
                    <a:pt x="1737" y="1682"/>
                  </a:cubicBezTo>
                  <a:cubicBezTo>
                    <a:pt x="1773" y="1619"/>
                    <a:pt x="1811" y="1557"/>
                    <a:pt x="1843" y="1492"/>
                  </a:cubicBezTo>
                  <a:cubicBezTo>
                    <a:pt x="1870" y="1439"/>
                    <a:pt x="1892" y="1383"/>
                    <a:pt x="1915" y="1328"/>
                  </a:cubicBezTo>
                  <a:cubicBezTo>
                    <a:pt x="1943" y="1261"/>
                    <a:pt x="1961" y="1190"/>
                    <a:pt x="1969" y="1118"/>
                  </a:cubicBezTo>
                  <a:cubicBezTo>
                    <a:pt x="1984" y="962"/>
                    <a:pt x="1972" y="809"/>
                    <a:pt x="1914" y="661"/>
                  </a:cubicBezTo>
                  <a:cubicBezTo>
                    <a:pt x="1883" y="582"/>
                    <a:pt x="1842" y="509"/>
                    <a:pt x="1788" y="444"/>
                  </a:cubicBezTo>
                  <a:cubicBezTo>
                    <a:pt x="1725" y="367"/>
                    <a:pt x="1648" y="306"/>
                    <a:pt x="1559" y="260"/>
                  </a:cubicBezTo>
                  <a:cubicBezTo>
                    <a:pt x="1478" y="217"/>
                    <a:pt x="1392" y="189"/>
                    <a:pt x="1302" y="172"/>
                  </a:cubicBezTo>
                  <a:cubicBezTo>
                    <a:pt x="1215" y="156"/>
                    <a:pt x="1127" y="150"/>
                    <a:pt x="1038" y="151"/>
                  </a:cubicBezTo>
                  <a:cubicBezTo>
                    <a:pt x="928" y="154"/>
                    <a:pt x="821" y="171"/>
                    <a:pt x="719" y="208"/>
                  </a:cubicBezTo>
                  <a:cubicBezTo>
                    <a:pt x="633" y="239"/>
                    <a:pt x="554" y="282"/>
                    <a:pt x="482" y="339"/>
                  </a:cubicBezTo>
                  <a:cubicBezTo>
                    <a:pt x="379" y="418"/>
                    <a:pt x="301" y="517"/>
                    <a:pt x="244" y="633"/>
                  </a:cubicBezTo>
                  <a:cubicBezTo>
                    <a:pt x="213" y="696"/>
                    <a:pt x="191" y="762"/>
                    <a:pt x="175" y="831"/>
                  </a:cubicBezTo>
                  <a:cubicBezTo>
                    <a:pt x="158" y="898"/>
                    <a:pt x="152" y="966"/>
                    <a:pt x="152" y="1033"/>
                  </a:cubicBezTo>
                  <a:cubicBezTo>
                    <a:pt x="152" y="1130"/>
                    <a:pt x="163" y="1226"/>
                    <a:pt x="195" y="1318"/>
                  </a:cubicBezTo>
                  <a:cubicBezTo>
                    <a:pt x="212" y="1367"/>
                    <a:pt x="225" y="1419"/>
                    <a:pt x="247" y="1466"/>
                  </a:cubicBezTo>
                  <a:cubicBezTo>
                    <a:pt x="281" y="1545"/>
                    <a:pt x="320" y="1622"/>
                    <a:pt x="359" y="1698"/>
                  </a:cubicBezTo>
                  <a:cubicBezTo>
                    <a:pt x="398" y="1772"/>
                    <a:pt x="440" y="1844"/>
                    <a:pt x="480" y="1917"/>
                  </a:cubicBezTo>
                  <a:cubicBezTo>
                    <a:pt x="525" y="1998"/>
                    <a:pt x="564" y="2082"/>
                    <a:pt x="594" y="2171"/>
                  </a:cubicBezTo>
                  <a:cubicBezTo>
                    <a:pt x="619" y="2242"/>
                    <a:pt x="634" y="2314"/>
                    <a:pt x="638" y="2389"/>
                  </a:cubicBezTo>
                  <a:cubicBezTo>
                    <a:pt x="639" y="2415"/>
                    <a:pt x="642" y="2418"/>
                    <a:pt x="669" y="2418"/>
                  </a:cubicBezTo>
                  <a:cubicBezTo>
                    <a:pt x="791" y="2418"/>
                    <a:pt x="913" y="2418"/>
                    <a:pt x="1035" y="2418"/>
                  </a:cubicBezTo>
                  <a:close/>
                  <a:moveTo>
                    <a:pt x="1036" y="3269"/>
                  </a:moveTo>
                  <a:cubicBezTo>
                    <a:pt x="1036" y="3269"/>
                    <a:pt x="1036" y="3269"/>
                    <a:pt x="1036" y="3269"/>
                  </a:cubicBezTo>
                  <a:cubicBezTo>
                    <a:pt x="921" y="3269"/>
                    <a:pt x="805" y="3269"/>
                    <a:pt x="690" y="3270"/>
                  </a:cubicBezTo>
                  <a:cubicBezTo>
                    <a:pt x="684" y="3270"/>
                    <a:pt x="677" y="3274"/>
                    <a:pt x="671" y="3276"/>
                  </a:cubicBezTo>
                  <a:cubicBezTo>
                    <a:pt x="673" y="3282"/>
                    <a:pt x="674" y="3288"/>
                    <a:pt x="677" y="3294"/>
                  </a:cubicBezTo>
                  <a:cubicBezTo>
                    <a:pt x="689" y="3314"/>
                    <a:pt x="702" y="3335"/>
                    <a:pt x="714" y="3355"/>
                  </a:cubicBezTo>
                  <a:cubicBezTo>
                    <a:pt x="765" y="3441"/>
                    <a:pt x="817" y="3526"/>
                    <a:pt x="869" y="3612"/>
                  </a:cubicBezTo>
                  <a:cubicBezTo>
                    <a:pt x="876" y="3624"/>
                    <a:pt x="885" y="3629"/>
                    <a:pt x="900" y="3629"/>
                  </a:cubicBezTo>
                  <a:cubicBezTo>
                    <a:pt x="988" y="3629"/>
                    <a:pt x="1076" y="3629"/>
                    <a:pt x="1164" y="3629"/>
                  </a:cubicBezTo>
                  <a:cubicBezTo>
                    <a:pt x="1178" y="3629"/>
                    <a:pt x="1187" y="3625"/>
                    <a:pt x="1195" y="3612"/>
                  </a:cubicBezTo>
                  <a:cubicBezTo>
                    <a:pt x="1223" y="3567"/>
                    <a:pt x="1251" y="3521"/>
                    <a:pt x="1280" y="3476"/>
                  </a:cubicBezTo>
                  <a:cubicBezTo>
                    <a:pt x="1317" y="3416"/>
                    <a:pt x="1354" y="3357"/>
                    <a:pt x="1390" y="3297"/>
                  </a:cubicBezTo>
                  <a:cubicBezTo>
                    <a:pt x="1394" y="3290"/>
                    <a:pt x="1396" y="3282"/>
                    <a:pt x="1398" y="3274"/>
                  </a:cubicBezTo>
                  <a:cubicBezTo>
                    <a:pt x="1391" y="3272"/>
                    <a:pt x="1383" y="3269"/>
                    <a:pt x="1376" y="3269"/>
                  </a:cubicBezTo>
                  <a:cubicBezTo>
                    <a:pt x="1263" y="3269"/>
                    <a:pt x="1149" y="3269"/>
                    <a:pt x="1036" y="3269"/>
                  </a:cubicBezTo>
                  <a:close/>
                  <a:moveTo>
                    <a:pt x="1433" y="2860"/>
                  </a:moveTo>
                  <a:cubicBezTo>
                    <a:pt x="1433" y="2771"/>
                    <a:pt x="1433" y="2682"/>
                    <a:pt x="1434" y="2592"/>
                  </a:cubicBezTo>
                  <a:cubicBezTo>
                    <a:pt x="1434" y="2573"/>
                    <a:pt x="1429" y="2565"/>
                    <a:pt x="1408" y="2565"/>
                  </a:cubicBezTo>
                  <a:cubicBezTo>
                    <a:pt x="1362" y="2567"/>
                    <a:pt x="1316" y="2566"/>
                    <a:pt x="1270" y="2566"/>
                  </a:cubicBezTo>
                  <a:cubicBezTo>
                    <a:pt x="1252" y="2565"/>
                    <a:pt x="1245" y="2571"/>
                    <a:pt x="1245" y="2589"/>
                  </a:cubicBezTo>
                  <a:cubicBezTo>
                    <a:pt x="1245" y="2770"/>
                    <a:pt x="1245" y="2950"/>
                    <a:pt x="1245" y="3131"/>
                  </a:cubicBezTo>
                  <a:cubicBezTo>
                    <a:pt x="1245" y="3149"/>
                    <a:pt x="1252" y="3157"/>
                    <a:pt x="1271" y="3157"/>
                  </a:cubicBezTo>
                  <a:cubicBezTo>
                    <a:pt x="1315" y="3156"/>
                    <a:pt x="1359" y="3157"/>
                    <a:pt x="1403" y="3157"/>
                  </a:cubicBezTo>
                  <a:cubicBezTo>
                    <a:pt x="1431" y="3157"/>
                    <a:pt x="1433" y="3154"/>
                    <a:pt x="1433" y="3126"/>
                  </a:cubicBezTo>
                  <a:cubicBezTo>
                    <a:pt x="1434" y="3037"/>
                    <a:pt x="1433" y="2949"/>
                    <a:pt x="1433" y="2860"/>
                  </a:cubicBezTo>
                  <a:close/>
                  <a:moveTo>
                    <a:pt x="810" y="2861"/>
                  </a:moveTo>
                  <a:cubicBezTo>
                    <a:pt x="810" y="2770"/>
                    <a:pt x="810" y="2680"/>
                    <a:pt x="810" y="2589"/>
                  </a:cubicBezTo>
                  <a:cubicBezTo>
                    <a:pt x="810" y="2572"/>
                    <a:pt x="806" y="2565"/>
                    <a:pt x="788" y="2566"/>
                  </a:cubicBezTo>
                  <a:cubicBezTo>
                    <a:pt x="746" y="2567"/>
                    <a:pt x="704" y="2566"/>
                    <a:pt x="662" y="2566"/>
                  </a:cubicBezTo>
                  <a:cubicBezTo>
                    <a:pt x="645" y="2565"/>
                    <a:pt x="638" y="2571"/>
                    <a:pt x="638" y="2589"/>
                  </a:cubicBezTo>
                  <a:cubicBezTo>
                    <a:pt x="638" y="2770"/>
                    <a:pt x="638" y="2951"/>
                    <a:pt x="638" y="3133"/>
                  </a:cubicBezTo>
                  <a:cubicBezTo>
                    <a:pt x="638" y="3151"/>
                    <a:pt x="646" y="3157"/>
                    <a:pt x="663" y="3157"/>
                  </a:cubicBezTo>
                  <a:cubicBezTo>
                    <a:pt x="701" y="3156"/>
                    <a:pt x="739" y="3157"/>
                    <a:pt x="777" y="3157"/>
                  </a:cubicBezTo>
                  <a:cubicBezTo>
                    <a:pt x="810" y="3157"/>
                    <a:pt x="810" y="3157"/>
                    <a:pt x="810" y="3125"/>
                  </a:cubicBezTo>
                  <a:cubicBezTo>
                    <a:pt x="810" y="3037"/>
                    <a:pt x="810" y="2949"/>
                    <a:pt x="810" y="2861"/>
                  </a:cubicBezTo>
                  <a:close/>
                  <a:moveTo>
                    <a:pt x="945" y="2861"/>
                  </a:moveTo>
                  <a:cubicBezTo>
                    <a:pt x="945" y="2951"/>
                    <a:pt x="945" y="3041"/>
                    <a:pt x="946" y="3131"/>
                  </a:cubicBezTo>
                  <a:cubicBezTo>
                    <a:pt x="946" y="3155"/>
                    <a:pt x="947" y="3156"/>
                    <a:pt x="972" y="3157"/>
                  </a:cubicBezTo>
                  <a:cubicBezTo>
                    <a:pt x="1008" y="3157"/>
                    <a:pt x="1044" y="3157"/>
                    <a:pt x="1080" y="3157"/>
                  </a:cubicBezTo>
                  <a:cubicBezTo>
                    <a:pt x="1107" y="3157"/>
                    <a:pt x="1110" y="3154"/>
                    <a:pt x="1110" y="3126"/>
                  </a:cubicBezTo>
                  <a:cubicBezTo>
                    <a:pt x="1111" y="3063"/>
                    <a:pt x="1111" y="3000"/>
                    <a:pt x="1111" y="2938"/>
                  </a:cubicBezTo>
                  <a:cubicBezTo>
                    <a:pt x="1111" y="2824"/>
                    <a:pt x="1111" y="2710"/>
                    <a:pt x="1111" y="2596"/>
                  </a:cubicBezTo>
                  <a:cubicBezTo>
                    <a:pt x="1110" y="2567"/>
                    <a:pt x="1109" y="2566"/>
                    <a:pt x="1080" y="2566"/>
                  </a:cubicBezTo>
                  <a:cubicBezTo>
                    <a:pt x="1043" y="2566"/>
                    <a:pt x="1007" y="2567"/>
                    <a:pt x="970" y="2565"/>
                  </a:cubicBezTo>
                  <a:cubicBezTo>
                    <a:pt x="950" y="2565"/>
                    <a:pt x="945" y="2572"/>
                    <a:pt x="945" y="2591"/>
                  </a:cubicBezTo>
                  <a:cubicBezTo>
                    <a:pt x="946" y="2681"/>
                    <a:pt x="945" y="2771"/>
                    <a:pt x="945" y="2861"/>
                  </a:cubicBezTo>
                  <a:close/>
                  <a:moveTo>
                    <a:pt x="1031" y="3741"/>
                  </a:moveTo>
                  <a:cubicBezTo>
                    <a:pt x="1011" y="3741"/>
                    <a:pt x="990" y="3741"/>
                    <a:pt x="970" y="3741"/>
                  </a:cubicBezTo>
                  <a:cubicBezTo>
                    <a:pt x="960" y="3742"/>
                    <a:pt x="950" y="3745"/>
                    <a:pt x="956" y="3757"/>
                  </a:cubicBezTo>
                  <a:cubicBezTo>
                    <a:pt x="977" y="3792"/>
                    <a:pt x="999" y="3827"/>
                    <a:pt x="1020" y="3861"/>
                  </a:cubicBezTo>
                  <a:cubicBezTo>
                    <a:pt x="1028" y="3873"/>
                    <a:pt x="1036" y="3870"/>
                    <a:pt x="1042" y="3860"/>
                  </a:cubicBezTo>
                  <a:cubicBezTo>
                    <a:pt x="1062" y="3829"/>
                    <a:pt x="1082" y="3797"/>
                    <a:pt x="1101" y="3764"/>
                  </a:cubicBezTo>
                  <a:cubicBezTo>
                    <a:pt x="1110" y="3750"/>
                    <a:pt x="1106" y="3742"/>
                    <a:pt x="1089" y="3741"/>
                  </a:cubicBezTo>
                  <a:cubicBezTo>
                    <a:pt x="1070" y="3741"/>
                    <a:pt x="1051" y="3741"/>
                    <a:pt x="1031" y="3741"/>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sp>
          <p:nvSpPr>
            <p:cNvPr id="5" name="Freeform 7">
              <a:extLst>
                <a:ext uri="{FF2B5EF4-FFF2-40B4-BE49-F238E27FC236}">
                  <a16:creationId xmlns:a16="http://schemas.microsoft.com/office/drawing/2014/main" id="{7A318E90-C15A-46C3-AC7D-06E86AA12BF9}"/>
                </a:ext>
              </a:extLst>
            </p:cNvPr>
            <p:cNvSpPr>
              <a:spLocks/>
            </p:cNvSpPr>
            <p:nvPr/>
          </p:nvSpPr>
          <p:spPr bwMode="auto">
            <a:xfrm>
              <a:off x="4656973" y="3858847"/>
              <a:ext cx="519218" cy="458782"/>
            </a:xfrm>
            <a:custGeom>
              <a:avLst/>
              <a:gdLst>
                <a:gd name="T0" fmla="*/ 529 w 613"/>
                <a:gd name="T1" fmla="*/ 5 h 525"/>
                <a:gd name="T2" fmla="*/ 604 w 613"/>
                <a:gd name="T3" fmla="*/ 62 h 525"/>
                <a:gd name="T4" fmla="*/ 574 w 613"/>
                <a:gd name="T5" fmla="*/ 144 h 525"/>
                <a:gd name="T6" fmla="*/ 393 w 613"/>
                <a:gd name="T7" fmla="*/ 293 h 525"/>
                <a:gd name="T8" fmla="*/ 261 w 613"/>
                <a:gd name="T9" fmla="*/ 400 h 525"/>
                <a:gd name="T10" fmla="*/ 153 w 613"/>
                <a:gd name="T11" fmla="*/ 491 h 525"/>
                <a:gd name="T12" fmla="*/ 47 w 613"/>
                <a:gd name="T13" fmla="*/ 506 h 525"/>
                <a:gd name="T14" fmla="*/ 41 w 613"/>
                <a:gd name="T15" fmla="*/ 380 h 525"/>
                <a:gd name="T16" fmla="*/ 266 w 613"/>
                <a:gd name="T17" fmla="*/ 197 h 525"/>
                <a:gd name="T18" fmla="*/ 471 w 613"/>
                <a:gd name="T19" fmla="*/ 28 h 525"/>
                <a:gd name="T20" fmla="*/ 526 w 613"/>
                <a:gd name="T21" fmla="*/ 0 h 525"/>
                <a:gd name="T22" fmla="*/ 529 w 613"/>
                <a:gd name="T23" fmla="*/ 5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3" h="525">
                  <a:moveTo>
                    <a:pt x="529" y="5"/>
                  </a:moveTo>
                  <a:cubicBezTo>
                    <a:pt x="565" y="2"/>
                    <a:pt x="593" y="29"/>
                    <a:pt x="604" y="62"/>
                  </a:cubicBezTo>
                  <a:cubicBezTo>
                    <a:pt x="613" y="88"/>
                    <a:pt x="598" y="125"/>
                    <a:pt x="574" y="144"/>
                  </a:cubicBezTo>
                  <a:cubicBezTo>
                    <a:pt x="513" y="193"/>
                    <a:pt x="453" y="243"/>
                    <a:pt x="393" y="293"/>
                  </a:cubicBezTo>
                  <a:cubicBezTo>
                    <a:pt x="349" y="329"/>
                    <a:pt x="305" y="364"/>
                    <a:pt x="261" y="400"/>
                  </a:cubicBezTo>
                  <a:cubicBezTo>
                    <a:pt x="225" y="430"/>
                    <a:pt x="188" y="460"/>
                    <a:pt x="153" y="491"/>
                  </a:cubicBezTo>
                  <a:cubicBezTo>
                    <a:pt x="118" y="521"/>
                    <a:pt x="76" y="525"/>
                    <a:pt x="47" y="506"/>
                  </a:cubicBezTo>
                  <a:cubicBezTo>
                    <a:pt x="3" y="477"/>
                    <a:pt x="0" y="413"/>
                    <a:pt x="41" y="380"/>
                  </a:cubicBezTo>
                  <a:cubicBezTo>
                    <a:pt x="116" y="319"/>
                    <a:pt x="191" y="258"/>
                    <a:pt x="266" y="197"/>
                  </a:cubicBezTo>
                  <a:cubicBezTo>
                    <a:pt x="335" y="140"/>
                    <a:pt x="402" y="83"/>
                    <a:pt x="471" y="28"/>
                  </a:cubicBezTo>
                  <a:cubicBezTo>
                    <a:pt x="487" y="15"/>
                    <a:pt x="508" y="9"/>
                    <a:pt x="526" y="0"/>
                  </a:cubicBezTo>
                  <a:cubicBezTo>
                    <a:pt x="527" y="2"/>
                    <a:pt x="528" y="3"/>
                    <a:pt x="529" y="5"/>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6" name="Freeform 8">
              <a:extLst>
                <a:ext uri="{FF2B5EF4-FFF2-40B4-BE49-F238E27FC236}">
                  <a16:creationId xmlns:a16="http://schemas.microsoft.com/office/drawing/2014/main" id="{B62E770D-5149-4467-8CFA-AF6800EC3EC4}"/>
                </a:ext>
              </a:extLst>
            </p:cNvPr>
            <p:cNvSpPr>
              <a:spLocks/>
            </p:cNvSpPr>
            <p:nvPr/>
          </p:nvSpPr>
          <p:spPr bwMode="auto">
            <a:xfrm>
              <a:off x="6759416" y="1345460"/>
              <a:ext cx="391331" cy="571164"/>
            </a:xfrm>
            <a:custGeom>
              <a:avLst/>
              <a:gdLst>
                <a:gd name="T0" fmla="*/ 370 w 461"/>
                <a:gd name="T1" fmla="*/ 0 h 652"/>
                <a:gd name="T2" fmla="*/ 437 w 461"/>
                <a:gd name="T3" fmla="*/ 106 h 652"/>
                <a:gd name="T4" fmla="*/ 384 w 461"/>
                <a:gd name="T5" fmla="*/ 204 h 652"/>
                <a:gd name="T6" fmla="*/ 289 w 461"/>
                <a:gd name="T7" fmla="*/ 371 h 652"/>
                <a:gd name="T8" fmla="*/ 180 w 461"/>
                <a:gd name="T9" fmla="*/ 556 h 652"/>
                <a:gd name="T10" fmla="*/ 139 w 461"/>
                <a:gd name="T11" fmla="*/ 621 h 652"/>
                <a:gd name="T12" fmla="*/ 41 w 461"/>
                <a:gd name="T13" fmla="*/ 632 h 652"/>
                <a:gd name="T14" fmla="*/ 11 w 461"/>
                <a:gd name="T15" fmla="*/ 547 h 652"/>
                <a:gd name="T16" fmla="*/ 41 w 461"/>
                <a:gd name="T17" fmla="*/ 488 h 652"/>
                <a:gd name="T18" fmla="*/ 156 w 461"/>
                <a:gd name="T19" fmla="*/ 287 h 652"/>
                <a:gd name="T20" fmla="*/ 265 w 461"/>
                <a:gd name="T21" fmla="*/ 100 h 652"/>
                <a:gd name="T22" fmla="*/ 303 w 461"/>
                <a:gd name="T23" fmla="*/ 35 h 652"/>
                <a:gd name="T24" fmla="*/ 370 w 461"/>
                <a:gd name="T25" fmla="*/ 0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1" h="652">
                  <a:moveTo>
                    <a:pt x="370" y="0"/>
                  </a:moveTo>
                  <a:cubicBezTo>
                    <a:pt x="426" y="2"/>
                    <a:pt x="461" y="55"/>
                    <a:pt x="437" y="106"/>
                  </a:cubicBezTo>
                  <a:cubicBezTo>
                    <a:pt x="422" y="140"/>
                    <a:pt x="402" y="172"/>
                    <a:pt x="384" y="204"/>
                  </a:cubicBezTo>
                  <a:cubicBezTo>
                    <a:pt x="353" y="260"/>
                    <a:pt x="321" y="315"/>
                    <a:pt x="289" y="371"/>
                  </a:cubicBezTo>
                  <a:cubicBezTo>
                    <a:pt x="253" y="433"/>
                    <a:pt x="217" y="494"/>
                    <a:pt x="180" y="556"/>
                  </a:cubicBezTo>
                  <a:cubicBezTo>
                    <a:pt x="167" y="578"/>
                    <a:pt x="156" y="601"/>
                    <a:pt x="139" y="621"/>
                  </a:cubicBezTo>
                  <a:cubicBezTo>
                    <a:pt x="116" y="649"/>
                    <a:pt x="75" y="652"/>
                    <a:pt x="41" y="632"/>
                  </a:cubicBezTo>
                  <a:cubicBezTo>
                    <a:pt x="15" y="617"/>
                    <a:pt x="0" y="578"/>
                    <a:pt x="11" y="547"/>
                  </a:cubicBezTo>
                  <a:cubicBezTo>
                    <a:pt x="19" y="526"/>
                    <a:pt x="30" y="507"/>
                    <a:pt x="41" y="488"/>
                  </a:cubicBezTo>
                  <a:cubicBezTo>
                    <a:pt x="79" y="421"/>
                    <a:pt x="117" y="354"/>
                    <a:pt x="156" y="287"/>
                  </a:cubicBezTo>
                  <a:cubicBezTo>
                    <a:pt x="192" y="224"/>
                    <a:pt x="229" y="162"/>
                    <a:pt x="265" y="100"/>
                  </a:cubicBezTo>
                  <a:cubicBezTo>
                    <a:pt x="277" y="78"/>
                    <a:pt x="289" y="56"/>
                    <a:pt x="303" y="35"/>
                  </a:cubicBezTo>
                  <a:cubicBezTo>
                    <a:pt x="320" y="9"/>
                    <a:pt x="339" y="0"/>
                    <a:pt x="370" y="0"/>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7" name="Freeform 9">
              <a:extLst>
                <a:ext uri="{FF2B5EF4-FFF2-40B4-BE49-F238E27FC236}">
                  <a16:creationId xmlns:a16="http://schemas.microsoft.com/office/drawing/2014/main" id="{1F8AEE56-C6A5-4C72-B3F3-84C8E28861F5}"/>
                </a:ext>
              </a:extLst>
            </p:cNvPr>
            <p:cNvSpPr>
              <a:spLocks/>
            </p:cNvSpPr>
            <p:nvPr/>
          </p:nvSpPr>
          <p:spPr bwMode="auto">
            <a:xfrm>
              <a:off x="5178747" y="1378514"/>
              <a:ext cx="370870" cy="576453"/>
            </a:xfrm>
            <a:custGeom>
              <a:avLst/>
              <a:gdLst>
                <a:gd name="T0" fmla="*/ 81 w 438"/>
                <a:gd name="T1" fmla="*/ 4 h 660"/>
                <a:gd name="T2" fmla="*/ 152 w 438"/>
                <a:gd name="T3" fmla="*/ 45 h 660"/>
                <a:gd name="T4" fmla="*/ 285 w 438"/>
                <a:gd name="T5" fmla="*/ 281 h 660"/>
                <a:gd name="T6" fmla="*/ 410 w 438"/>
                <a:gd name="T7" fmla="*/ 509 h 660"/>
                <a:gd name="T8" fmla="*/ 434 w 438"/>
                <a:gd name="T9" fmla="*/ 575 h 660"/>
                <a:gd name="T10" fmla="*/ 379 w 438"/>
                <a:gd name="T11" fmla="*/ 651 h 660"/>
                <a:gd name="T12" fmla="*/ 289 w 438"/>
                <a:gd name="T13" fmla="*/ 610 h 660"/>
                <a:gd name="T14" fmla="*/ 200 w 438"/>
                <a:gd name="T15" fmla="*/ 449 h 660"/>
                <a:gd name="T16" fmla="*/ 108 w 438"/>
                <a:gd name="T17" fmla="*/ 282 h 660"/>
                <a:gd name="T18" fmla="*/ 17 w 438"/>
                <a:gd name="T19" fmla="*/ 122 h 660"/>
                <a:gd name="T20" fmla="*/ 16 w 438"/>
                <a:gd name="T21" fmla="*/ 40 h 660"/>
                <a:gd name="T22" fmla="*/ 81 w 438"/>
                <a:gd name="T23" fmla="*/ 4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8" h="660">
                  <a:moveTo>
                    <a:pt x="81" y="4"/>
                  </a:moveTo>
                  <a:cubicBezTo>
                    <a:pt x="116" y="3"/>
                    <a:pt x="137" y="18"/>
                    <a:pt x="152" y="45"/>
                  </a:cubicBezTo>
                  <a:cubicBezTo>
                    <a:pt x="196" y="123"/>
                    <a:pt x="241" y="202"/>
                    <a:pt x="285" y="281"/>
                  </a:cubicBezTo>
                  <a:cubicBezTo>
                    <a:pt x="327" y="357"/>
                    <a:pt x="369" y="433"/>
                    <a:pt x="410" y="509"/>
                  </a:cubicBezTo>
                  <a:cubicBezTo>
                    <a:pt x="421" y="530"/>
                    <a:pt x="432" y="553"/>
                    <a:pt x="434" y="575"/>
                  </a:cubicBezTo>
                  <a:cubicBezTo>
                    <a:pt x="438" y="612"/>
                    <a:pt x="412" y="642"/>
                    <a:pt x="379" y="651"/>
                  </a:cubicBezTo>
                  <a:cubicBezTo>
                    <a:pt x="346" y="660"/>
                    <a:pt x="306" y="641"/>
                    <a:pt x="289" y="610"/>
                  </a:cubicBezTo>
                  <a:cubicBezTo>
                    <a:pt x="260" y="556"/>
                    <a:pt x="230" y="502"/>
                    <a:pt x="200" y="449"/>
                  </a:cubicBezTo>
                  <a:cubicBezTo>
                    <a:pt x="169" y="393"/>
                    <a:pt x="139" y="337"/>
                    <a:pt x="108" y="282"/>
                  </a:cubicBezTo>
                  <a:cubicBezTo>
                    <a:pt x="78" y="229"/>
                    <a:pt x="47" y="175"/>
                    <a:pt x="17" y="122"/>
                  </a:cubicBezTo>
                  <a:cubicBezTo>
                    <a:pt x="2" y="95"/>
                    <a:pt x="0" y="66"/>
                    <a:pt x="16" y="40"/>
                  </a:cubicBezTo>
                  <a:cubicBezTo>
                    <a:pt x="31" y="15"/>
                    <a:pt x="53" y="0"/>
                    <a:pt x="81" y="4"/>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8" name="Freeform 10">
              <a:extLst>
                <a:ext uri="{FF2B5EF4-FFF2-40B4-BE49-F238E27FC236}">
                  <a16:creationId xmlns:a16="http://schemas.microsoft.com/office/drawing/2014/main" id="{28694806-5F5E-45E3-84BB-C2F45D8F97E6}"/>
                </a:ext>
              </a:extLst>
            </p:cNvPr>
            <p:cNvSpPr>
              <a:spLocks/>
            </p:cNvSpPr>
            <p:nvPr/>
          </p:nvSpPr>
          <p:spPr bwMode="auto">
            <a:xfrm>
              <a:off x="7114940" y="3801994"/>
              <a:ext cx="521774" cy="452171"/>
            </a:xfrm>
            <a:custGeom>
              <a:avLst/>
              <a:gdLst>
                <a:gd name="T0" fmla="*/ 528 w 618"/>
                <a:gd name="T1" fmla="*/ 516 h 516"/>
                <a:gd name="T2" fmla="*/ 479 w 618"/>
                <a:gd name="T3" fmla="*/ 493 h 516"/>
                <a:gd name="T4" fmla="*/ 233 w 618"/>
                <a:gd name="T5" fmla="*/ 302 h 516"/>
                <a:gd name="T6" fmla="*/ 70 w 618"/>
                <a:gd name="T7" fmla="*/ 172 h 516"/>
                <a:gd name="T8" fmla="*/ 27 w 618"/>
                <a:gd name="T9" fmla="*/ 136 h 516"/>
                <a:gd name="T10" fmla="*/ 28 w 618"/>
                <a:gd name="T11" fmla="*/ 31 h 516"/>
                <a:gd name="T12" fmla="*/ 131 w 618"/>
                <a:gd name="T13" fmla="*/ 24 h 516"/>
                <a:gd name="T14" fmla="*/ 308 w 618"/>
                <a:gd name="T15" fmla="*/ 163 h 516"/>
                <a:gd name="T16" fmla="*/ 519 w 618"/>
                <a:gd name="T17" fmla="*/ 327 h 516"/>
                <a:gd name="T18" fmla="*/ 581 w 618"/>
                <a:gd name="T19" fmla="*/ 377 h 516"/>
                <a:gd name="T20" fmla="*/ 580 w 618"/>
                <a:gd name="T21" fmla="*/ 495 h 516"/>
                <a:gd name="T22" fmla="*/ 528 w 618"/>
                <a:gd name="T23" fmla="*/ 516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8" h="516">
                  <a:moveTo>
                    <a:pt x="528" y="516"/>
                  </a:moveTo>
                  <a:cubicBezTo>
                    <a:pt x="511" y="508"/>
                    <a:pt x="493" y="504"/>
                    <a:pt x="479" y="493"/>
                  </a:cubicBezTo>
                  <a:cubicBezTo>
                    <a:pt x="397" y="430"/>
                    <a:pt x="315" y="366"/>
                    <a:pt x="233" y="302"/>
                  </a:cubicBezTo>
                  <a:cubicBezTo>
                    <a:pt x="179" y="259"/>
                    <a:pt x="125" y="216"/>
                    <a:pt x="70" y="172"/>
                  </a:cubicBezTo>
                  <a:cubicBezTo>
                    <a:pt x="55" y="160"/>
                    <a:pt x="39" y="149"/>
                    <a:pt x="27" y="136"/>
                  </a:cubicBezTo>
                  <a:cubicBezTo>
                    <a:pt x="0" y="106"/>
                    <a:pt x="1" y="60"/>
                    <a:pt x="28" y="31"/>
                  </a:cubicBezTo>
                  <a:cubicBezTo>
                    <a:pt x="54" y="4"/>
                    <a:pt x="100" y="0"/>
                    <a:pt x="131" y="24"/>
                  </a:cubicBezTo>
                  <a:cubicBezTo>
                    <a:pt x="190" y="70"/>
                    <a:pt x="249" y="117"/>
                    <a:pt x="308" y="163"/>
                  </a:cubicBezTo>
                  <a:cubicBezTo>
                    <a:pt x="378" y="217"/>
                    <a:pt x="449" y="272"/>
                    <a:pt x="519" y="327"/>
                  </a:cubicBezTo>
                  <a:cubicBezTo>
                    <a:pt x="540" y="343"/>
                    <a:pt x="560" y="361"/>
                    <a:pt x="581" y="377"/>
                  </a:cubicBezTo>
                  <a:cubicBezTo>
                    <a:pt x="613" y="403"/>
                    <a:pt x="618" y="463"/>
                    <a:pt x="580" y="495"/>
                  </a:cubicBezTo>
                  <a:cubicBezTo>
                    <a:pt x="566" y="506"/>
                    <a:pt x="547" y="509"/>
                    <a:pt x="528" y="516"/>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9" name="Freeform 11">
              <a:extLst>
                <a:ext uri="{FF2B5EF4-FFF2-40B4-BE49-F238E27FC236}">
                  <a16:creationId xmlns:a16="http://schemas.microsoft.com/office/drawing/2014/main" id="{52A09168-1FE1-449A-80DF-F7D2176B0A03}"/>
                </a:ext>
              </a:extLst>
            </p:cNvPr>
            <p:cNvSpPr>
              <a:spLocks/>
            </p:cNvSpPr>
            <p:nvPr/>
          </p:nvSpPr>
          <p:spPr bwMode="auto">
            <a:xfrm>
              <a:off x="7398845" y="2630579"/>
              <a:ext cx="608736" cy="239308"/>
            </a:xfrm>
            <a:custGeom>
              <a:avLst/>
              <a:gdLst>
                <a:gd name="T0" fmla="*/ 717 w 718"/>
                <a:gd name="T1" fmla="*/ 86 h 273"/>
                <a:gd name="T2" fmla="*/ 666 w 718"/>
                <a:gd name="T3" fmla="*/ 155 h 273"/>
                <a:gd name="T4" fmla="*/ 576 w 718"/>
                <a:gd name="T5" fmla="*/ 175 h 273"/>
                <a:gd name="T6" fmla="*/ 342 w 718"/>
                <a:gd name="T7" fmla="*/ 222 h 273"/>
                <a:gd name="T8" fmla="*/ 174 w 718"/>
                <a:gd name="T9" fmla="*/ 253 h 273"/>
                <a:gd name="T10" fmla="*/ 93 w 718"/>
                <a:gd name="T11" fmla="*/ 268 h 273"/>
                <a:gd name="T12" fmla="*/ 17 w 718"/>
                <a:gd name="T13" fmla="*/ 236 h 273"/>
                <a:gd name="T14" fmla="*/ 14 w 718"/>
                <a:gd name="T15" fmla="*/ 154 h 273"/>
                <a:gd name="T16" fmla="*/ 60 w 718"/>
                <a:gd name="T17" fmla="*/ 120 h 273"/>
                <a:gd name="T18" fmla="*/ 256 w 718"/>
                <a:gd name="T19" fmla="*/ 81 h 273"/>
                <a:gd name="T20" fmla="*/ 488 w 718"/>
                <a:gd name="T21" fmla="*/ 33 h 273"/>
                <a:gd name="T22" fmla="*/ 627 w 718"/>
                <a:gd name="T23" fmla="*/ 9 h 273"/>
                <a:gd name="T24" fmla="*/ 717 w 718"/>
                <a:gd name="T25" fmla="*/ 86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8" h="273">
                  <a:moveTo>
                    <a:pt x="717" y="86"/>
                  </a:moveTo>
                  <a:cubicBezTo>
                    <a:pt x="716" y="117"/>
                    <a:pt x="696" y="147"/>
                    <a:pt x="666" y="155"/>
                  </a:cubicBezTo>
                  <a:cubicBezTo>
                    <a:pt x="637" y="164"/>
                    <a:pt x="606" y="169"/>
                    <a:pt x="576" y="175"/>
                  </a:cubicBezTo>
                  <a:cubicBezTo>
                    <a:pt x="498" y="191"/>
                    <a:pt x="420" y="207"/>
                    <a:pt x="342" y="222"/>
                  </a:cubicBezTo>
                  <a:cubicBezTo>
                    <a:pt x="286" y="233"/>
                    <a:pt x="230" y="243"/>
                    <a:pt x="174" y="253"/>
                  </a:cubicBezTo>
                  <a:cubicBezTo>
                    <a:pt x="147" y="258"/>
                    <a:pt x="120" y="264"/>
                    <a:pt x="93" y="268"/>
                  </a:cubicBezTo>
                  <a:cubicBezTo>
                    <a:pt x="62" y="273"/>
                    <a:pt x="35" y="263"/>
                    <a:pt x="17" y="236"/>
                  </a:cubicBezTo>
                  <a:cubicBezTo>
                    <a:pt x="0" y="210"/>
                    <a:pt x="1" y="180"/>
                    <a:pt x="14" y="154"/>
                  </a:cubicBezTo>
                  <a:cubicBezTo>
                    <a:pt x="23" y="137"/>
                    <a:pt x="39" y="124"/>
                    <a:pt x="60" y="120"/>
                  </a:cubicBezTo>
                  <a:cubicBezTo>
                    <a:pt x="125" y="107"/>
                    <a:pt x="191" y="94"/>
                    <a:pt x="256" y="81"/>
                  </a:cubicBezTo>
                  <a:cubicBezTo>
                    <a:pt x="333" y="65"/>
                    <a:pt x="410" y="49"/>
                    <a:pt x="488" y="33"/>
                  </a:cubicBezTo>
                  <a:cubicBezTo>
                    <a:pt x="534" y="24"/>
                    <a:pt x="581" y="16"/>
                    <a:pt x="627" y="9"/>
                  </a:cubicBezTo>
                  <a:cubicBezTo>
                    <a:pt x="686" y="0"/>
                    <a:pt x="718" y="49"/>
                    <a:pt x="717" y="86"/>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sp>
          <p:nvSpPr>
            <p:cNvPr id="10" name="Freeform 12">
              <a:extLst>
                <a:ext uri="{FF2B5EF4-FFF2-40B4-BE49-F238E27FC236}">
                  <a16:creationId xmlns:a16="http://schemas.microsoft.com/office/drawing/2014/main" id="{437E26E7-B335-4BA2-B788-B53B60C9B7D2}"/>
                </a:ext>
              </a:extLst>
            </p:cNvPr>
            <p:cNvSpPr>
              <a:spLocks/>
            </p:cNvSpPr>
            <p:nvPr/>
          </p:nvSpPr>
          <p:spPr bwMode="auto">
            <a:xfrm>
              <a:off x="4301450" y="2692720"/>
              <a:ext cx="618968" cy="211542"/>
            </a:xfrm>
            <a:custGeom>
              <a:avLst/>
              <a:gdLst>
                <a:gd name="T0" fmla="*/ 632 w 728"/>
                <a:gd name="T1" fmla="*/ 242 h 242"/>
                <a:gd name="T2" fmla="*/ 531 w 728"/>
                <a:gd name="T3" fmla="*/ 226 h 242"/>
                <a:gd name="T4" fmla="*/ 466 w 728"/>
                <a:gd name="T5" fmla="*/ 215 h 242"/>
                <a:gd name="T6" fmla="*/ 298 w 728"/>
                <a:gd name="T7" fmla="*/ 192 h 242"/>
                <a:gd name="T8" fmla="*/ 64 w 728"/>
                <a:gd name="T9" fmla="*/ 154 h 242"/>
                <a:gd name="T10" fmla="*/ 4 w 728"/>
                <a:gd name="T11" fmla="*/ 88 h 242"/>
                <a:gd name="T12" fmla="*/ 46 w 728"/>
                <a:gd name="T13" fmla="*/ 11 h 242"/>
                <a:gd name="T14" fmla="*/ 98 w 728"/>
                <a:gd name="T15" fmla="*/ 2 h 242"/>
                <a:gd name="T16" fmla="*/ 346 w 728"/>
                <a:gd name="T17" fmla="*/ 40 h 242"/>
                <a:gd name="T18" fmla="*/ 553 w 728"/>
                <a:gd name="T19" fmla="*/ 74 h 242"/>
                <a:gd name="T20" fmla="*/ 654 w 728"/>
                <a:gd name="T21" fmla="*/ 89 h 242"/>
                <a:gd name="T22" fmla="*/ 716 w 728"/>
                <a:gd name="T23" fmla="*/ 190 h 242"/>
                <a:gd name="T24" fmla="*/ 632 w 728"/>
                <a:gd name="T25"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8" h="242">
                  <a:moveTo>
                    <a:pt x="632" y="242"/>
                  </a:moveTo>
                  <a:cubicBezTo>
                    <a:pt x="605" y="238"/>
                    <a:pt x="568" y="232"/>
                    <a:pt x="531" y="226"/>
                  </a:cubicBezTo>
                  <a:cubicBezTo>
                    <a:pt x="509" y="223"/>
                    <a:pt x="487" y="218"/>
                    <a:pt x="466" y="215"/>
                  </a:cubicBezTo>
                  <a:cubicBezTo>
                    <a:pt x="410" y="207"/>
                    <a:pt x="354" y="200"/>
                    <a:pt x="298" y="192"/>
                  </a:cubicBezTo>
                  <a:cubicBezTo>
                    <a:pt x="220" y="180"/>
                    <a:pt x="142" y="167"/>
                    <a:pt x="64" y="154"/>
                  </a:cubicBezTo>
                  <a:cubicBezTo>
                    <a:pt x="37" y="149"/>
                    <a:pt x="9" y="118"/>
                    <a:pt x="4" y="88"/>
                  </a:cubicBezTo>
                  <a:cubicBezTo>
                    <a:pt x="0" y="59"/>
                    <a:pt x="18" y="22"/>
                    <a:pt x="46" y="11"/>
                  </a:cubicBezTo>
                  <a:cubicBezTo>
                    <a:pt x="62" y="4"/>
                    <a:pt x="81" y="0"/>
                    <a:pt x="98" y="2"/>
                  </a:cubicBezTo>
                  <a:cubicBezTo>
                    <a:pt x="181" y="14"/>
                    <a:pt x="263" y="27"/>
                    <a:pt x="346" y="40"/>
                  </a:cubicBezTo>
                  <a:cubicBezTo>
                    <a:pt x="415" y="51"/>
                    <a:pt x="484" y="63"/>
                    <a:pt x="553" y="74"/>
                  </a:cubicBezTo>
                  <a:cubicBezTo>
                    <a:pt x="586" y="80"/>
                    <a:pt x="620" y="85"/>
                    <a:pt x="654" y="89"/>
                  </a:cubicBezTo>
                  <a:cubicBezTo>
                    <a:pt x="707" y="97"/>
                    <a:pt x="728" y="145"/>
                    <a:pt x="716" y="190"/>
                  </a:cubicBezTo>
                  <a:cubicBezTo>
                    <a:pt x="707" y="222"/>
                    <a:pt x="679" y="242"/>
                    <a:pt x="632" y="242"/>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1" name="Freeform 19">
              <a:extLst>
                <a:ext uri="{FF2B5EF4-FFF2-40B4-BE49-F238E27FC236}">
                  <a16:creationId xmlns:a16="http://schemas.microsoft.com/office/drawing/2014/main" id="{3E50821E-D497-41E4-B945-F6A304E8C642}"/>
                </a:ext>
              </a:extLst>
            </p:cNvPr>
            <p:cNvSpPr>
              <a:spLocks/>
            </p:cNvSpPr>
            <p:nvPr/>
          </p:nvSpPr>
          <p:spPr bwMode="auto">
            <a:xfrm>
              <a:off x="5613559" y="2597526"/>
              <a:ext cx="363196" cy="879223"/>
            </a:xfrm>
            <a:custGeom>
              <a:avLst/>
              <a:gdLst>
                <a:gd name="T0" fmla="*/ 0 w 431"/>
                <a:gd name="T1" fmla="*/ 579 h 1005"/>
                <a:gd name="T2" fmla="*/ 45 w 431"/>
                <a:gd name="T3" fmla="*/ 334 h 1005"/>
                <a:gd name="T4" fmla="*/ 210 w 431"/>
                <a:gd name="T5" fmla="*/ 93 h 1005"/>
                <a:gd name="T6" fmla="*/ 338 w 431"/>
                <a:gd name="T7" fmla="*/ 13 h 1005"/>
                <a:gd name="T8" fmla="*/ 420 w 431"/>
                <a:gd name="T9" fmla="*/ 52 h 1005"/>
                <a:gd name="T10" fmla="*/ 385 w 431"/>
                <a:gd name="T11" fmla="*/ 128 h 1005"/>
                <a:gd name="T12" fmla="*/ 244 w 431"/>
                <a:gd name="T13" fmla="*/ 238 h 1005"/>
                <a:gd name="T14" fmla="*/ 153 w 431"/>
                <a:gd name="T15" fmla="*/ 399 h 1005"/>
                <a:gd name="T16" fmla="*/ 139 w 431"/>
                <a:gd name="T17" fmla="*/ 686 h 1005"/>
                <a:gd name="T18" fmla="*/ 259 w 431"/>
                <a:gd name="T19" fmla="*/ 895 h 1005"/>
                <a:gd name="T20" fmla="*/ 258 w 431"/>
                <a:gd name="T21" fmla="*/ 979 h 1005"/>
                <a:gd name="T22" fmla="*/ 170 w 431"/>
                <a:gd name="T23" fmla="*/ 982 h 1005"/>
                <a:gd name="T24" fmla="*/ 42 w 431"/>
                <a:gd name="T25" fmla="*/ 784 h 1005"/>
                <a:gd name="T26" fmla="*/ 0 w 431"/>
                <a:gd name="T27" fmla="*/ 579 h 10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31" h="1005">
                  <a:moveTo>
                    <a:pt x="0" y="579"/>
                  </a:moveTo>
                  <a:cubicBezTo>
                    <a:pt x="1" y="484"/>
                    <a:pt x="16" y="408"/>
                    <a:pt x="45" y="334"/>
                  </a:cubicBezTo>
                  <a:cubicBezTo>
                    <a:pt x="82" y="241"/>
                    <a:pt x="136" y="160"/>
                    <a:pt x="210" y="93"/>
                  </a:cubicBezTo>
                  <a:cubicBezTo>
                    <a:pt x="247" y="58"/>
                    <a:pt x="290" y="31"/>
                    <a:pt x="338" y="13"/>
                  </a:cubicBezTo>
                  <a:cubicBezTo>
                    <a:pt x="373" y="0"/>
                    <a:pt x="402" y="14"/>
                    <a:pt x="420" y="52"/>
                  </a:cubicBezTo>
                  <a:cubicBezTo>
                    <a:pt x="431" y="76"/>
                    <a:pt x="417" y="114"/>
                    <a:pt x="385" y="128"/>
                  </a:cubicBezTo>
                  <a:cubicBezTo>
                    <a:pt x="328" y="152"/>
                    <a:pt x="284" y="190"/>
                    <a:pt x="244" y="238"/>
                  </a:cubicBezTo>
                  <a:cubicBezTo>
                    <a:pt x="204" y="287"/>
                    <a:pt x="174" y="340"/>
                    <a:pt x="153" y="399"/>
                  </a:cubicBezTo>
                  <a:cubicBezTo>
                    <a:pt x="118" y="493"/>
                    <a:pt x="114" y="589"/>
                    <a:pt x="139" y="686"/>
                  </a:cubicBezTo>
                  <a:cubicBezTo>
                    <a:pt x="159" y="766"/>
                    <a:pt x="202" y="835"/>
                    <a:pt x="259" y="895"/>
                  </a:cubicBezTo>
                  <a:cubicBezTo>
                    <a:pt x="279" y="916"/>
                    <a:pt x="279" y="959"/>
                    <a:pt x="258" y="979"/>
                  </a:cubicBezTo>
                  <a:cubicBezTo>
                    <a:pt x="233" y="1004"/>
                    <a:pt x="192" y="1005"/>
                    <a:pt x="170" y="982"/>
                  </a:cubicBezTo>
                  <a:cubicBezTo>
                    <a:pt x="115" y="924"/>
                    <a:pt x="72" y="858"/>
                    <a:pt x="42" y="784"/>
                  </a:cubicBezTo>
                  <a:cubicBezTo>
                    <a:pt x="13" y="713"/>
                    <a:pt x="1" y="639"/>
                    <a:pt x="0" y="579"/>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grpSp>
      <p:sp>
        <p:nvSpPr>
          <p:cNvPr id="12" name="Rectangle 11">
            <a:extLst>
              <a:ext uri="{FF2B5EF4-FFF2-40B4-BE49-F238E27FC236}">
                <a16:creationId xmlns:a16="http://schemas.microsoft.com/office/drawing/2014/main" id="{ECC3AD8D-8F88-4098-82A3-B01FC79C0593}"/>
              </a:ext>
            </a:extLst>
          </p:cNvPr>
          <p:cNvSpPr/>
          <p:nvPr/>
        </p:nvSpPr>
        <p:spPr>
          <a:xfrm>
            <a:off x="3519948" y="1425676"/>
            <a:ext cx="8254398" cy="4739150"/>
          </a:xfrm>
          <a:prstGeom prst="rect">
            <a:avLst/>
          </a:prstGeom>
          <a:solidFill>
            <a:srgbClr val="074D67"/>
          </a:solidFill>
          <a:ln>
            <a:noFil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altLang="es-AR" sz="3200" b="0" i="0" u="none" strike="noStrike" kern="0" cap="none" spc="0" normalizeH="0" baseline="0" noProof="0" dirty="0">
                <a:ln>
                  <a:noFill/>
                </a:ln>
                <a:solidFill>
                  <a:srgbClr val="FFFFFF"/>
                </a:solidFill>
                <a:effectLst/>
                <a:uLnTx/>
                <a:uFillTx/>
                <a:latin typeface="Calibri" panose="020F0502020204030204"/>
                <a:ea typeface="+mn-ea"/>
                <a:cs typeface="+mn-cs"/>
              </a:rPr>
              <a:t>L’exploitation sexuelle désigne le </a:t>
            </a:r>
            <a:r>
              <a:rPr kumimoji="0" lang="fr-FR" altLang="es-AR" sz="3200" b="1" i="0" u="none" strike="noStrike" kern="0" cap="none" spc="0" normalizeH="0" baseline="0" noProof="0" dirty="0">
                <a:ln>
                  <a:noFill/>
                </a:ln>
                <a:solidFill>
                  <a:srgbClr val="FFFF00"/>
                </a:solidFill>
                <a:effectLst/>
                <a:uLnTx/>
                <a:uFillTx/>
                <a:latin typeface="Calibri" panose="020F0502020204030204"/>
                <a:ea typeface="+mn-ea"/>
                <a:cs typeface="+mn-cs"/>
              </a:rPr>
              <a:t>fait</a:t>
            </a:r>
            <a:r>
              <a:rPr kumimoji="0" lang="fr-FR" altLang="es-AR" sz="3200" b="0" i="0" u="none" strike="noStrike" kern="0" cap="none" spc="0" normalizeH="0" baseline="0" noProof="0" dirty="0">
                <a:ln>
                  <a:noFill/>
                </a:ln>
                <a:solidFill>
                  <a:srgbClr val="FFFFFF"/>
                </a:solidFill>
                <a:effectLst/>
                <a:uLnTx/>
                <a:uFillTx/>
                <a:latin typeface="Calibri" panose="020F0502020204030204"/>
                <a:ea typeface="+mn-ea"/>
                <a:cs typeface="+mn-cs"/>
              </a:rPr>
              <a:t> d’abuser ou de </a:t>
            </a:r>
            <a:r>
              <a:rPr kumimoji="0" lang="fr-FR" altLang="es-AR" sz="3200" b="1" i="0" u="none" strike="noStrike" kern="0" cap="none" spc="0" normalizeH="0" baseline="0" noProof="0" dirty="0">
                <a:ln>
                  <a:noFill/>
                </a:ln>
                <a:solidFill>
                  <a:srgbClr val="FFFF00"/>
                </a:solidFill>
                <a:effectLst/>
                <a:uLnTx/>
                <a:uFillTx/>
                <a:latin typeface="Calibri" panose="020F0502020204030204"/>
                <a:ea typeface="+mn-ea"/>
                <a:cs typeface="+mn-cs"/>
              </a:rPr>
              <a:t>tenter</a:t>
            </a:r>
            <a:r>
              <a:rPr kumimoji="0" lang="fr-FR" altLang="es-AR" sz="3200" b="0" i="0" u="none" strike="noStrike" kern="0" cap="none" spc="0" normalizeH="0" baseline="0" noProof="0" dirty="0">
                <a:ln>
                  <a:noFill/>
                </a:ln>
                <a:solidFill>
                  <a:srgbClr val="FFFF00"/>
                </a:solidFill>
                <a:effectLst/>
                <a:uLnTx/>
                <a:uFillTx/>
                <a:latin typeface="Calibri" panose="020F0502020204030204"/>
                <a:ea typeface="+mn-ea"/>
                <a:cs typeface="+mn-cs"/>
              </a:rPr>
              <a:t> </a:t>
            </a:r>
            <a:r>
              <a:rPr kumimoji="0" lang="fr-FR" altLang="es-AR" sz="3200" b="0" i="0" u="none" strike="noStrike" kern="0" cap="none" spc="0" normalizeH="0" baseline="0" noProof="0" dirty="0">
                <a:ln>
                  <a:noFill/>
                </a:ln>
                <a:solidFill>
                  <a:srgbClr val="FFFFFF"/>
                </a:solidFill>
                <a:effectLst/>
                <a:uLnTx/>
                <a:uFillTx/>
                <a:latin typeface="Calibri" panose="020F0502020204030204"/>
                <a:ea typeface="+mn-ea"/>
                <a:cs typeface="+mn-cs"/>
              </a:rPr>
              <a:t>d’abuser de quelqu’un en profitant :</a:t>
            </a:r>
          </a:p>
          <a:p>
            <a:pPr marL="457200" marR="0" lvl="0" indent="-4572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altLang="es-AR" sz="3200" b="0" i="0" u="none" strike="noStrike" kern="0" cap="none" spc="0" normalizeH="0" baseline="0" noProof="0" dirty="0">
                <a:ln>
                  <a:noFill/>
                </a:ln>
                <a:solidFill>
                  <a:srgbClr val="FFFFFF"/>
                </a:solidFill>
                <a:effectLst/>
                <a:uLnTx/>
                <a:uFillTx/>
                <a:latin typeface="Calibri" panose="020F0502020204030204"/>
                <a:ea typeface="+mn-ea"/>
                <a:cs typeface="+mn-cs"/>
              </a:rPr>
              <a:t>D’un état de </a:t>
            </a:r>
            <a:r>
              <a:rPr kumimoji="0" lang="fr-FR" altLang="es-AR" sz="3200" b="1" i="0" u="none" strike="noStrike" kern="0" cap="none" spc="0" normalizeH="0" baseline="0" noProof="0" dirty="0">
                <a:ln>
                  <a:noFill/>
                </a:ln>
                <a:solidFill>
                  <a:srgbClr val="FFFF00"/>
                </a:solidFill>
                <a:effectLst/>
                <a:uLnTx/>
                <a:uFillTx/>
                <a:latin typeface="Calibri" panose="020F0502020204030204"/>
                <a:ea typeface="+mn-ea"/>
                <a:cs typeface="+mn-cs"/>
              </a:rPr>
              <a:t>vulnérabilité,</a:t>
            </a:r>
          </a:p>
          <a:p>
            <a:pPr marL="457200" marR="0" lvl="0" indent="-4572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altLang="es-AR" sz="3200" b="0" i="0" u="none" strike="noStrike" kern="0" cap="none" spc="0" normalizeH="0" baseline="0" noProof="0" dirty="0">
                <a:ln>
                  <a:noFill/>
                </a:ln>
                <a:solidFill>
                  <a:srgbClr val="FFFFFF"/>
                </a:solidFill>
                <a:effectLst/>
                <a:uLnTx/>
                <a:uFillTx/>
                <a:latin typeface="Calibri" panose="020F0502020204030204"/>
                <a:ea typeface="+mn-ea"/>
                <a:cs typeface="+mn-cs"/>
              </a:rPr>
              <a:t>D’un rapport de </a:t>
            </a:r>
            <a:r>
              <a:rPr kumimoji="0" lang="fr-FR" altLang="es-AR" sz="3200" b="1" i="0" u="none" strike="noStrike" kern="0" cap="none" spc="0" normalizeH="0" baseline="0" noProof="0" dirty="0">
                <a:ln>
                  <a:noFill/>
                </a:ln>
                <a:solidFill>
                  <a:srgbClr val="FFFF00"/>
                </a:solidFill>
                <a:effectLst/>
                <a:uLnTx/>
                <a:uFillTx/>
                <a:latin typeface="Calibri" panose="020F0502020204030204"/>
                <a:ea typeface="+mn-ea"/>
                <a:cs typeface="+mn-cs"/>
              </a:rPr>
              <a:t>pouvoir</a:t>
            </a:r>
            <a:r>
              <a:rPr kumimoji="0" lang="fr-FR" altLang="es-AR" sz="3200" b="1" i="0" u="none" strike="noStrike" kern="0" cap="none" spc="0" normalizeH="0" baseline="0" noProof="0" dirty="0">
                <a:ln>
                  <a:noFill/>
                </a:ln>
                <a:solidFill>
                  <a:srgbClr val="FFFFFF"/>
                </a:solidFill>
                <a:effectLst/>
                <a:uLnTx/>
                <a:uFillTx/>
                <a:latin typeface="Calibri" panose="020F0502020204030204"/>
                <a:ea typeface="+mn-ea"/>
                <a:cs typeface="+mn-cs"/>
              </a:rPr>
              <a:t> </a:t>
            </a:r>
            <a:r>
              <a:rPr kumimoji="0" lang="fr-FR" altLang="es-AR" sz="3200" b="0" i="0" u="none" strike="noStrike" kern="0" cap="none" spc="0" normalizeH="0" baseline="0" noProof="0" dirty="0">
                <a:ln>
                  <a:noFill/>
                </a:ln>
                <a:solidFill>
                  <a:srgbClr val="FFFFFF"/>
                </a:solidFill>
                <a:effectLst/>
                <a:uLnTx/>
                <a:uFillTx/>
                <a:latin typeface="Calibri" panose="020F0502020204030204"/>
                <a:ea typeface="+mn-ea"/>
                <a:cs typeface="+mn-cs"/>
              </a:rPr>
              <a:t>ou </a:t>
            </a:r>
          </a:p>
          <a:p>
            <a:pPr marL="457200" marR="0" lvl="0" indent="-4572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altLang="es-AR" sz="3200" b="0" i="0" u="none" strike="noStrike" kern="0" cap="none" spc="0" normalizeH="0" baseline="0" noProof="0" dirty="0">
                <a:ln>
                  <a:noFill/>
                </a:ln>
                <a:solidFill>
                  <a:srgbClr val="FFFFFF"/>
                </a:solidFill>
                <a:effectLst/>
                <a:uLnTx/>
                <a:uFillTx/>
                <a:latin typeface="Calibri" panose="020F0502020204030204"/>
                <a:ea typeface="+mn-ea"/>
                <a:cs typeface="+mn-cs"/>
              </a:rPr>
              <a:t>D’un rapport de </a:t>
            </a:r>
            <a:r>
              <a:rPr kumimoji="0" lang="fr-FR" altLang="es-AR" sz="3200" b="1" i="0" u="none" strike="noStrike" kern="0" cap="none" spc="0" normalizeH="0" baseline="0" noProof="0" dirty="0">
                <a:ln>
                  <a:noFill/>
                </a:ln>
                <a:solidFill>
                  <a:srgbClr val="FFFF00"/>
                </a:solidFill>
                <a:effectLst/>
                <a:uLnTx/>
                <a:uFillTx/>
                <a:latin typeface="Calibri" panose="020F0502020204030204"/>
                <a:ea typeface="+mn-ea"/>
                <a:cs typeface="+mn-cs"/>
              </a:rPr>
              <a:t>confiance</a:t>
            </a:r>
          </a:p>
          <a:p>
            <a:pPr marL="0" marR="0" lvl="0" indent="0" defTabSz="914400" eaLnBrk="1" fontAlgn="auto" latinLnBrk="0" hangingPunct="1">
              <a:lnSpc>
                <a:spcPct val="100000"/>
              </a:lnSpc>
              <a:spcBef>
                <a:spcPts val="0"/>
              </a:spcBef>
              <a:spcAft>
                <a:spcPts val="0"/>
              </a:spcAft>
              <a:buClrTx/>
              <a:buSzTx/>
              <a:buFontTx/>
              <a:buNone/>
              <a:tabLst/>
              <a:defRPr/>
            </a:pPr>
            <a:r>
              <a:rPr kumimoji="0" lang="fr-FR" altLang="es-AR" sz="3200" b="1" i="0" u="none" strike="noStrike" kern="0" cap="none" spc="0" normalizeH="0" baseline="0" noProof="0" dirty="0">
                <a:ln>
                  <a:noFill/>
                </a:ln>
                <a:solidFill>
                  <a:srgbClr val="FFFF00"/>
                </a:solidFill>
                <a:effectLst/>
                <a:uLnTx/>
                <a:uFillTx/>
                <a:latin typeface="Calibri" panose="020F0502020204030204"/>
                <a:ea typeface="+mn-ea"/>
                <a:cs typeface="+mn-cs"/>
              </a:rPr>
              <a:t>à des fins sexuelles</a:t>
            </a:r>
            <a:r>
              <a:rPr kumimoji="0" lang="fr-FR" altLang="es-AR" sz="3200" b="0" i="0" u="none" strike="noStrike" kern="0" cap="none" spc="0" normalizeH="0" baseline="0" noProof="0" dirty="0">
                <a:ln>
                  <a:noFill/>
                </a:ln>
                <a:solidFill>
                  <a:srgbClr val="FFFFFF"/>
                </a:solidFill>
                <a:effectLst/>
                <a:uLnTx/>
                <a:uFillTx/>
                <a:latin typeface="Calibri" panose="020F0502020204030204"/>
                <a:ea typeface="+mn-ea"/>
                <a:cs typeface="+mn-cs"/>
              </a:rPr>
              <a:t>, y compris mais non exclusivement en vue d’en tirer un avantage pécuniaire, social ou politique.</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3769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1AE117D-B4B7-426D-9CD9-21CE92D7E31B}"/>
              </a:ext>
            </a:extLst>
          </p:cNvPr>
          <p:cNvSpPr txBox="1"/>
          <p:nvPr/>
        </p:nvSpPr>
        <p:spPr>
          <a:xfrm>
            <a:off x="1202749" y="176156"/>
            <a:ext cx="9673702" cy="707886"/>
          </a:xfrm>
          <a:prstGeom prst="rect">
            <a:avLst/>
          </a:prstGeom>
          <a:noFill/>
        </p:spPr>
        <p:txBody>
          <a:bodyPr wrap="square" rtlCol="0">
            <a:spAutoFit/>
          </a:bodyPr>
          <a:lstStyle/>
          <a:p>
            <a:pPr algn="ctr">
              <a:defRPr/>
            </a:pPr>
            <a:r>
              <a:rPr lang="en-US" sz="4000" b="1" dirty="0" err="1">
                <a:solidFill>
                  <a:srgbClr val="282F39"/>
                </a:solidFill>
                <a:latin typeface="Noto Sans" panose="020B0502040504020204" pitchFamily="34"/>
                <a:ea typeface="Noto Sans" panose="020B0502040504020204" pitchFamily="34"/>
                <a:cs typeface="Noto Sans" panose="020B0502040504020204" pitchFamily="34"/>
              </a:rPr>
              <a:t>Exemple</a:t>
            </a:r>
            <a:r>
              <a:rPr lang="en-US" sz="4000" b="1" dirty="0">
                <a:solidFill>
                  <a:srgbClr val="282F39"/>
                </a:solidFill>
                <a:latin typeface="Noto Sans" panose="020B0502040504020204" pitchFamily="34"/>
                <a:ea typeface="Noto Sans" panose="020B0502040504020204" pitchFamily="34"/>
                <a:cs typeface="Noto Sans" panose="020B0502040504020204" pitchFamily="34"/>
              </a:rPr>
              <a:t> de </a:t>
            </a:r>
            <a:r>
              <a:rPr lang="en-US" sz="4000" b="1" dirty="0" err="1">
                <a:solidFill>
                  <a:srgbClr val="282F39"/>
                </a:solidFill>
                <a:latin typeface="Noto Sans" panose="020B0502040504020204" pitchFamily="34"/>
                <a:ea typeface="Noto Sans" panose="020B0502040504020204" pitchFamily="34"/>
                <a:cs typeface="Noto Sans" panose="020B0502040504020204" pitchFamily="34"/>
              </a:rPr>
              <a:t>cas</a:t>
            </a:r>
            <a:r>
              <a:rPr lang="en-US" sz="4000" b="1" dirty="0">
                <a:solidFill>
                  <a:srgbClr val="282F39"/>
                </a:solidFill>
                <a:latin typeface="Noto Sans" panose="020B0502040504020204" pitchFamily="34"/>
                <a:ea typeface="Noto Sans" panose="020B0502040504020204" pitchFamily="34"/>
                <a:cs typeface="Noto Sans" panose="020B0502040504020204" pitchFamily="34"/>
              </a:rPr>
              <a:t> </a:t>
            </a:r>
            <a:r>
              <a:rPr lang="en-US" sz="4000" b="1" dirty="0" err="1">
                <a:solidFill>
                  <a:srgbClr val="282F39"/>
                </a:solidFill>
                <a:latin typeface="Noto Sans" panose="020B0502040504020204" pitchFamily="34"/>
                <a:ea typeface="Noto Sans" panose="020B0502040504020204" pitchFamily="34"/>
                <a:cs typeface="Noto Sans" panose="020B0502040504020204" pitchFamily="34"/>
              </a:rPr>
              <a:t>d’exploitation</a:t>
            </a:r>
            <a:r>
              <a:rPr lang="en-US" sz="4000" b="1" dirty="0">
                <a:solidFill>
                  <a:srgbClr val="282F39"/>
                </a:solidFill>
                <a:latin typeface="Noto Sans" panose="020B0502040504020204" pitchFamily="34"/>
                <a:ea typeface="Noto Sans" panose="020B0502040504020204" pitchFamily="34"/>
                <a:cs typeface="Noto Sans" panose="020B0502040504020204" pitchFamily="34"/>
              </a:rPr>
              <a:t> </a:t>
            </a:r>
            <a:r>
              <a:rPr lang="en-US" sz="4000" b="1" dirty="0" err="1">
                <a:solidFill>
                  <a:srgbClr val="282F39"/>
                </a:solidFill>
                <a:latin typeface="Noto Sans" panose="020B0502040504020204" pitchFamily="34"/>
                <a:ea typeface="Noto Sans" panose="020B0502040504020204" pitchFamily="34"/>
                <a:cs typeface="Noto Sans" panose="020B0502040504020204" pitchFamily="34"/>
              </a:rPr>
              <a:t>sexuelle</a:t>
            </a:r>
            <a:endParaRPr lang="en-US" sz="40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3" name="Rectangle 2">
            <a:extLst>
              <a:ext uri="{FF2B5EF4-FFF2-40B4-BE49-F238E27FC236}">
                <a16:creationId xmlns:a16="http://schemas.microsoft.com/office/drawing/2014/main" id="{2BEF1A26-57F6-464A-BD21-C1FFC0274A6E}"/>
              </a:ext>
            </a:extLst>
          </p:cNvPr>
          <p:cNvSpPr/>
          <p:nvPr/>
        </p:nvSpPr>
        <p:spPr>
          <a:xfrm>
            <a:off x="265471" y="963561"/>
            <a:ext cx="11697929" cy="5496233"/>
          </a:xfrm>
          <a:prstGeom prst="rect">
            <a:avLst/>
          </a:prstGeom>
          <a:solidFill>
            <a:srgbClr val="074D67"/>
          </a:solidFill>
          <a:ln>
            <a:noFill/>
          </a:ln>
          <a:effectLst/>
        </p:spPr>
        <p:txBody>
          <a:bodyPr rtlCol="0" anchor="ctr"/>
          <a:lstStyle/>
          <a:p>
            <a:pPr marL="342900" marR="0" lvl="0" indent="-3429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sz="2400" b="0" i="0" u="none" strike="noStrike" kern="0" cap="none" spc="0" normalizeH="0" baseline="0" noProof="0" dirty="0">
                <a:ln>
                  <a:noFill/>
                </a:ln>
                <a:solidFill>
                  <a:srgbClr val="FFFFFF"/>
                </a:solidFill>
                <a:effectLst/>
                <a:uLnTx/>
                <a:uFillTx/>
                <a:latin typeface="Calibri" panose="020F0502020204030204"/>
                <a:ea typeface="+mn-ea"/>
                <a:cs typeface="+mn-cs"/>
              </a:rPr>
              <a:t>Un directeur d'école, employé par une ONG, qui refuse d'autoriser un enfant déplacé à</a:t>
            </a:r>
          </a:p>
          <a:p>
            <a:pPr marL="0" marR="0" lvl="0" indent="0" defTabSz="914400" eaLnBrk="1" fontAlgn="auto" latinLnBrk="0" hangingPunct="1">
              <a:lnSpc>
                <a:spcPct val="100000"/>
              </a:lnSpc>
              <a:spcBef>
                <a:spcPts val="0"/>
              </a:spcBef>
              <a:spcAft>
                <a:spcPts val="0"/>
              </a:spcAft>
              <a:buClrTx/>
              <a:buSzTx/>
              <a:buFontTx/>
              <a:buNone/>
              <a:tabLst/>
              <a:defRPr/>
            </a:pPr>
            <a:r>
              <a:rPr kumimoji="0" lang="fr-FR" sz="2400" b="0" i="0" u="none" strike="noStrike" kern="0" cap="none" spc="0" normalizeH="0" baseline="0" noProof="0" dirty="0">
                <a:ln>
                  <a:noFill/>
                </a:ln>
                <a:solidFill>
                  <a:srgbClr val="FFFFFF"/>
                </a:solidFill>
                <a:effectLst/>
                <a:uLnTx/>
                <a:uFillTx/>
                <a:latin typeface="Calibri" panose="020F0502020204030204"/>
                <a:ea typeface="+mn-ea"/>
                <a:cs typeface="+mn-cs"/>
              </a:rPr>
              <a:t>entrer dans son école à moins que sa mère ne couche avec lui.</a:t>
            </a:r>
          </a:p>
          <a:p>
            <a:pPr marL="0" marR="0" lvl="0" indent="0" defTabSz="914400" eaLnBrk="1" fontAlgn="auto" latinLnBrk="0" hangingPunct="1">
              <a:lnSpc>
                <a:spcPct val="100000"/>
              </a:lnSpc>
              <a:spcBef>
                <a:spcPts val="0"/>
              </a:spcBef>
              <a:spcAft>
                <a:spcPts val="0"/>
              </a:spcAft>
              <a:buClrTx/>
              <a:buSzTx/>
              <a:buFontTx/>
              <a:buNone/>
              <a:tabLst/>
              <a:defRPr/>
            </a:pPr>
            <a:endParaRPr kumimoji="0" lang="fr-FR" sz="2400" b="0" i="0" u="none" strike="noStrike" kern="0" cap="none" spc="0" normalizeH="0" baseline="0" noProof="0" dirty="0">
              <a:ln>
                <a:noFill/>
              </a:ln>
              <a:solidFill>
                <a:srgbClr val="FFFFFF"/>
              </a:solidFill>
              <a:effectLst/>
              <a:uLnTx/>
              <a:uFillTx/>
              <a:latin typeface="Calibri" panose="020F0502020204030204"/>
              <a:ea typeface="+mn-ea"/>
              <a:cs typeface="+mn-cs"/>
            </a:endParaRPr>
          </a:p>
          <a:p>
            <a:pPr marL="342900" marR="0" lvl="0" indent="-3429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sz="2400" b="0" i="0" u="none" strike="noStrike" kern="0" cap="none" spc="0" normalizeH="0" baseline="0" noProof="0" dirty="0">
                <a:ln>
                  <a:noFill/>
                </a:ln>
                <a:solidFill>
                  <a:srgbClr val="FFFFFF"/>
                </a:solidFill>
                <a:effectLst/>
                <a:uLnTx/>
                <a:uFillTx/>
                <a:latin typeface="Calibri" panose="020F0502020204030204"/>
                <a:ea typeface="+mn-ea"/>
                <a:cs typeface="+mn-cs"/>
              </a:rPr>
              <a:t>Un chauffeur de votre organisation qui transporte régulièrement dans le véhicule officiel des jeunes écoliers pour se rendre à l'école dans une ville voisine, en échange de quoi il les prends en photo dénudés </a:t>
            </a:r>
          </a:p>
          <a:p>
            <a:pPr marL="0" marR="0" lvl="0" indent="0" defTabSz="914400" eaLnBrk="1" fontAlgn="auto" latinLnBrk="0" hangingPunct="1">
              <a:lnSpc>
                <a:spcPct val="100000"/>
              </a:lnSpc>
              <a:spcBef>
                <a:spcPts val="0"/>
              </a:spcBef>
              <a:spcAft>
                <a:spcPts val="0"/>
              </a:spcAft>
              <a:buClrTx/>
              <a:buSzTx/>
              <a:buFontTx/>
              <a:buNone/>
              <a:tabLst/>
              <a:defRPr/>
            </a:pPr>
            <a:endParaRPr kumimoji="0" lang="fr-FR" sz="2400" b="0" i="0" u="none" strike="noStrike" kern="0" cap="none" spc="0" normalizeH="0" baseline="0" noProof="0" dirty="0">
              <a:ln>
                <a:noFill/>
              </a:ln>
              <a:solidFill>
                <a:srgbClr val="FFFFFF"/>
              </a:solidFill>
              <a:effectLst/>
              <a:uLnTx/>
              <a:uFillTx/>
              <a:latin typeface="Calibri" panose="020F0502020204030204"/>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400" b="0" i="1" u="none" strike="noStrike" kern="0" cap="none" spc="0" normalizeH="0" baseline="0" noProof="0" dirty="0">
                <a:ln>
                  <a:noFill/>
                </a:ln>
                <a:solidFill>
                  <a:srgbClr val="FFFF00"/>
                </a:solidFill>
                <a:effectLst/>
                <a:uLnTx/>
                <a:uFillTx/>
                <a:latin typeface="Calibri" panose="020F0502020204030204"/>
                <a:ea typeface="+mn-ea"/>
                <a:cs typeface="+mn-cs"/>
              </a:rPr>
              <a:t>Elle inclut également les situations dans lesquelles un membre du personnel ou un personnel apparenté facilite l’EAS, sans être directement impliqué dans l’EAS.</a:t>
            </a:r>
          </a:p>
          <a:p>
            <a:pPr marL="0" marR="0" lvl="0" indent="0" defTabSz="914400" eaLnBrk="1" fontAlgn="auto" latinLnBrk="0" hangingPunct="1">
              <a:lnSpc>
                <a:spcPct val="100000"/>
              </a:lnSpc>
              <a:spcBef>
                <a:spcPts val="0"/>
              </a:spcBef>
              <a:spcAft>
                <a:spcPts val="0"/>
              </a:spcAft>
              <a:buClrTx/>
              <a:buSzTx/>
              <a:buFontTx/>
              <a:buNone/>
              <a:tabLst/>
              <a:defRPr/>
            </a:pPr>
            <a:endParaRPr kumimoji="0" lang="fr-FR" sz="2400" b="0" i="0" u="none" strike="noStrike" kern="0" cap="none" spc="0" normalizeH="0" baseline="0" noProof="0" dirty="0">
              <a:ln>
                <a:noFill/>
              </a:ln>
              <a:solidFill>
                <a:srgbClr val="FFFFFF"/>
              </a:solidFill>
              <a:effectLst/>
              <a:uLnTx/>
              <a:uFillTx/>
              <a:latin typeface="Calibri" panose="020F0502020204030204"/>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fr-FR" sz="2400" b="0" i="0" u="none" strike="noStrike" kern="0" cap="none" spc="0" normalizeH="0" baseline="0" noProof="0" dirty="0">
                <a:ln>
                  <a:noFill/>
                </a:ln>
                <a:solidFill>
                  <a:srgbClr val="FFFFFF"/>
                </a:solidFill>
                <a:effectLst/>
                <a:uLnTx/>
                <a:uFillTx/>
                <a:latin typeface="Calibri" panose="020F0502020204030204"/>
                <a:ea typeface="+mn-ea"/>
                <a:cs typeface="+mn-cs"/>
              </a:rPr>
              <a:t>Par exemple : Un casque bleu est sollicité par son supérieur pour encourager une femme de la population locale à s'engager dans une relation sexuelle avec lui en échange d’une somme d’argent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srgbClr val="FFFFFF"/>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6769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E9AD02-1208-4E3C-9381-D720A2B36240}"/>
              </a:ext>
            </a:extLst>
          </p:cNvPr>
          <p:cNvSpPr txBox="1"/>
          <p:nvPr/>
        </p:nvSpPr>
        <p:spPr>
          <a:xfrm>
            <a:off x="1202749" y="235148"/>
            <a:ext cx="9673702" cy="861774"/>
          </a:xfrm>
          <a:prstGeom prst="rect">
            <a:avLst/>
          </a:prstGeom>
          <a:noFill/>
        </p:spPr>
        <p:txBody>
          <a:bodyPr wrap="square" rtlCol="0">
            <a:spAutoFit/>
          </a:bodyPr>
          <a:lstStyle/>
          <a:p>
            <a:pPr algn="ctr">
              <a:defRPr/>
            </a:pP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Abus</a:t>
            </a:r>
            <a:r>
              <a:rPr lang="en-US" sz="5000" b="1" dirty="0">
                <a:solidFill>
                  <a:srgbClr val="282F39"/>
                </a:solidFill>
                <a:latin typeface="Noto Sans" panose="020B0502040504020204" pitchFamily="34"/>
                <a:ea typeface="Noto Sans" panose="020B0502040504020204" pitchFamily="34"/>
                <a:cs typeface="Noto Sans" panose="020B0502040504020204" pitchFamily="34"/>
              </a:rPr>
              <a:t> </a:t>
            </a: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sexuel</a:t>
            </a:r>
            <a:r>
              <a:rPr lang="en-US" sz="5000" b="1" dirty="0">
                <a:solidFill>
                  <a:srgbClr val="282F39"/>
                </a:solidFill>
                <a:latin typeface="Noto Sans" panose="020B0502040504020204" pitchFamily="34"/>
                <a:ea typeface="Noto Sans" panose="020B0502040504020204" pitchFamily="34"/>
                <a:cs typeface="Noto Sans" panose="020B0502040504020204" pitchFamily="34"/>
              </a:rPr>
              <a:t> ?</a:t>
            </a:r>
          </a:p>
        </p:txBody>
      </p:sp>
      <p:grpSp>
        <p:nvGrpSpPr>
          <p:cNvPr id="3" name="Group 2">
            <a:extLst>
              <a:ext uri="{FF2B5EF4-FFF2-40B4-BE49-F238E27FC236}">
                <a16:creationId xmlns:a16="http://schemas.microsoft.com/office/drawing/2014/main" id="{3378309A-E316-4FBA-9B44-5624C393EFE5}"/>
              </a:ext>
            </a:extLst>
          </p:cNvPr>
          <p:cNvGrpSpPr/>
          <p:nvPr/>
        </p:nvGrpSpPr>
        <p:grpSpPr>
          <a:xfrm>
            <a:off x="299670" y="2359742"/>
            <a:ext cx="2699172" cy="2727470"/>
            <a:chOff x="4301450" y="1345460"/>
            <a:chExt cx="3706131" cy="4352482"/>
          </a:xfrm>
        </p:grpSpPr>
        <p:sp>
          <p:nvSpPr>
            <p:cNvPr id="4" name="Freeform 6">
              <a:extLst>
                <a:ext uri="{FF2B5EF4-FFF2-40B4-BE49-F238E27FC236}">
                  <a16:creationId xmlns:a16="http://schemas.microsoft.com/office/drawing/2014/main" id="{6D105A5B-8127-44E2-A08A-714F4A9A9E17}"/>
                </a:ext>
              </a:extLst>
            </p:cNvPr>
            <p:cNvSpPr>
              <a:spLocks noEditPoints="1"/>
            </p:cNvSpPr>
            <p:nvPr/>
          </p:nvSpPr>
          <p:spPr bwMode="auto">
            <a:xfrm>
              <a:off x="5237576" y="2150644"/>
              <a:ext cx="1805748" cy="3547298"/>
            </a:xfrm>
            <a:custGeom>
              <a:avLst/>
              <a:gdLst>
                <a:gd name="T0" fmla="*/ 503 w 2130"/>
                <a:gd name="T1" fmla="*/ 2507 h 4055"/>
                <a:gd name="T2" fmla="*/ 387 w 2130"/>
                <a:gd name="T3" fmla="*/ 2072 h 4055"/>
                <a:gd name="T4" fmla="*/ 172 w 2130"/>
                <a:gd name="T5" fmla="*/ 1655 h 4055"/>
                <a:gd name="T6" fmla="*/ 35 w 2130"/>
                <a:gd name="T7" fmla="*/ 1291 h 4055"/>
                <a:gd name="T8" fmla="*/ 24 w 2130"/>
                <a:gd name="T9" fmla="*/ 824 h 4055"/>
                <a:gd name="T10" fmla="*/ 81 w 2130"/>
                <a:gd name="T11" fmla="*/ 647 h 4055"/>
                <a:gd name="T12" fmla="*/ 341 w 2130"/>
                <a:gd name="T13" fmla="*/ 262 h 4055"/>
                <a:gd name="T14" fmla="*/ 640 w 2130"/>
                <a:gd name="T15" fmla="*/ 80 h 4055"/>
                <a:gd name="T16" fmla="*/ 1219 w 2130"/>
                <a:gd name="T17" fmla="*/ 12 h 4055"/>
                <a:gd name="T18" fmla="*/ 1728 w 2130"/>
                <a:gd name="T19" fmla="*/ 189 h 4055"/>
                <a:gd name="T20" fmla="*/ 2056 w 2130"/>
                <a:gd name="T21" fmla="*/ 625 h 4055"/>
                <a:gd name="T22" fmla="*/ 2104 w 2130"/>
                <a:gd name="T23" fmla="*/ 1201 h 4055"/>
                <a:gd name="T24" fmla="*/ 1946 w 2130"/>
                <a:gd name="T25" fmla="*/ 1616 h 4055"/>
                <a:gd name="T26" fmla="*/ 1702 w 2130"/>
                <a:gd name="T27" fmla="*/ 2039 h 4055"/>
                <a:gd name="T28" fmla="*/ 1582 w 2130"/>
                <a:gd name="T29" fmla="*/ 2376 h 4055"/>
                <a:gd name="T30" fmla="*/ 1567 w 2130"/>
                <a:gd name="T31" fmla="*/ 3175 h 4055"/>
                <a:gd name="T32" fmla="*/ 1436 w 2130"/>
                <a:gd name="T33" fmla="*/ 3442 h 4055"/>
                <a:gd name="T34" fmla="*/ 1179 w 2130"/>
                <a:gd name="T35" fmla="*/ 3859 h 4055"/>
                <a:gd name="T36" fmla="*/ 979 w 2130"/>
                <a:gd name="T37" fmla="*/ 4016 h 4055"/>
                <a:gd name="T38" fmla="*/ 694 w 2130"/>
                <a:gd name="T39" fmla="*/ 3546 h 4055"/>
                <a:gd name="T40" fmla="*/ 519 w 2130"/>
                <a:gd name="T41" fmla="*/ 3253 h 4055"/>
                <a:gd name="T42" fmla="*/ 505 w 2130"/>
                <a:gd name="T43" fmla="*/ 2850 h 4055"/>
                <a:gd name="T44" fmla="*/ 1035 w 2130"/>
                <a:gd name="T45" fmla="*/ 2418 h 4055"/>
                <a:gd name="T46" fmla="*/ 1434 w 2130"/>
                <a:gd name="T47" fmla="*/ 2385 h 4055"/>
                <a:gd name="T48" fmla="*/ 1571 w 2130"/>
                <a:gd name="T49" fmla="*/ 1968 h 4055"/>
                <a:gd name="T50" fmla="*/ 1843 w 2130"/>
                <a:gd name="T51" fmla="*/ 1492 h 4055"/>
                <a:gd name="T52" fmla="*/ 1969 w 2130"/>
                <a:gd name="T53" fmla="*/ 1118 h 4055"/>
                <a:gd name="T54" fmla="*/ 1788 w 2130"/>
                <a:gd name="T55" fmla="*/ 444 h 4055"/>
                <a:gd name="T56" fmla="*/ 1302 w 2130"/>
                <a:gd name="T57" fmla="*/ 172 h 4055"/>
                <a:gd name="T58" fmla="*/ 719 w 2130"/>
                <a:gd name="T59" fmla="*/ 208 h 4055"/>
                <a:gd name="T60" fmla="*/ 244 w 2130"/>
                <a:gd name="T61" fmla="*/ 633 h 4055"/>
                <a:gd name="T62" fmla="*/ 152 w 2130"/>
                <a:gd name="T63" fmla="*/ 1033 h 4055"/>
                <a:gd name="T64" fmla="*/ 247 w 2130"/>
                <a:gd name="T65" fmla="*/ 1466 h 4055"/>
                <a:gd name="T66" fmla="*/ 480 w 2130"/>
                <a:gd name="T67" fmla="*/ 1917 h 4055"/>
                <a:gd name="T68" fmla="*/ 638 w 2130"/>
                <a:gd name="T69" fmla="*/ 2389 h 4055"/>
                <a:gd name="T70" fmla="*/ 1035 w 2130"/>
                <a:gd name="T71" fmla="*/ 2418 h 4055"/>
                <a:gd name="T72" fmla="*/ 1036 w 2130"/>
                <a:gd name="T73" fmla="*/ 3269 h 4055"/>
                <a:gd name="T74" fmla="*/ 671 w 2130"/>
                <a:gd name="T75" fmla="*/ 3276 h 4055"/>
                <a:gd name="T76" fmla="*/ 714 w 2130"/>
                <a:gd name="T77" fmla="*/ 3355 h 4055"/>
                <a:gd name="T78" fmla="*/ 900 w 2130"/>
                <a:gd name="T79" fmla="*/ 3629 h 4055"/>
                <a:gd name="T80" fmla="*/ 1195 w 2130"/>
                <a:gd name="T81" fmla="*/ 3612 h 4055"/>
                <a:gd name="T82" fmla="*/ 1390 w 2130"/>
                <a:gd name="T83" fmla="*/ 3297 h 4055"/>
                <a:gd name="T84" fmla="*/ 1376 w 2130"/>
                <a:gd name="T85" fmla="*/ 3269 h 4055"/>
                <a:gd name="T86" fmla="*/ 1433 w 2130"/>
                <a:gd name="T87" fmla="*/ 2860 h 4055"/>
                <a:gd name="T88" fmla="*/ 1408 w 2130"/>
                <a:gd name="T89" fmla="*/ 2565 h 4055"/>
                <a:gd name="T90" fmla="*/ 1245 w 2130"/>
                <a:gd name="T91" fmla="*/ 2589 h 4055"/>
                <a:gd name="T92" fmla="*/ 1271 w 2130"/>
                <a:gd name="T93" fmla="*/ 3157 h 4055"/>
                <a:gd name="T94" fmla="*/ 1433 w 2130"/>
                <a:gd name="T95" fmla="*/ 3126 h 4055"/>
                <a:gd name="T96" fmla="*/ 810 w 2130"/>
                <a:gd name="T97" fmla="*/ 2861 h 4055"/>
                <a:gd name="T98" fmla="*/ 788 w 2130"/>
                <a:gd name="T99" fmla="*/ 2566 h 4055"/>
                <a:gd name="T100" fmla="*/ 638 w 2130"/>
                <a:gd name="T101" fmla="*/ 2589 h 4055"/>
                <a:gd name="T102" fmla="*/ 663 w 2130"/>
                <a:gd name="T103" fmla="*/ 3157 h 4055"/>
                <a:gd name="T104" fmla="*/ 810 w 2130"/>
                <a:gd name="T105" fmla="*/ 3125 h 4055"/>
                <a:gd name="T106" fmla="*/ 945 w 2130"/>
                <a:gd name="T107" fmla="*/ 2861 h 4055"/>
                <a:gd name="T108" fmla="*/ 972 w 2130"/>
                <a:gd name="T109" fmla="*/ 3157 h 4055"/>
                <a:gd name="T110" fmla="*/ 1110 w 2130"/>
                <a:gd name="T111" fmla="*/ 3126 h 4055"/>
                <a:gd name="T112" fmla="*/ 1111 w 2130"/>
                <a:gd name="T113" fmla="*/ 2596 h 4055"/>
                <a:gd name="T114" fmla="*/ 970 w 2130"/>
                <a:gd name="T115" fmla="*/ 2565 h 4055"/>
                <a:gd name="T116" fmla="*/ 945 w 2130"/>
                <a:gd name="T117" fmla="*/ 2861 h 4055"/>
                <a:gd name="T118" fmla="*/ 970 w 2130"/>
                <a:gd name="T119" fmla="*/ 3741 h 4055"/>
                <a:gd name="T120" fmla="*/ 1020 w 2130"/>
                <a:gd name="T121" fmla="*/ 3861 h 4055"/>
                <a:gd name="T122" fmla="*/ 1101 w 2130"/>
                <a:gd name="T123" fmla="*/ 3764 h 4055"/>
                <a:gd name="T124" fmla="*/ 1031 w 2130"/>
                <a:gd name="T125" fmla="*/ 3741 h 4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30" h="4055">
                  <a:moveTo>
                    <a:pt x="504" y="2850"/>
                  </a:moveTo>
                  <a:cubicBezTo>
                    <a:pt x="504" y="2736"/>
                    <a:pt x="507" y="2621"/>
                    <a:pt x="503" y="2507"/>
                  </a:cubicBezTo>
                  <a:cubicBezTo>
                    <a:pt x="500" y="2424"/>
                    <a:pt x="485" y="2343"/>
                    <a:pt x="457" y="2264"/>
                  </a:cubicBezTo>
                  <a:cubicBezTo>
                    <a:pt x="434" y="2200"/>
                    <a:pt x="414" y="2134"/>
                    <a:pt x="387" y="2072"/>
                  </a:cubicBezTo>
                  <a:cubicBezTo>
                    <a:pt x="355" y="2000"/>
                    <a:pt x="316" y="1930"/>
                    <a:pt x="280" y="1860"/>
                  </a:cubicBezTo>
                  <a:cubicBezTo>
                    <a:pt x="244" y="1791"/>
                    <a:pt x="206" y="1724"/>
                    <a:pt x="172" y="1655"/>
                  </a:cubicBezTo>
                  <a:cubicBezTo>
                    <a:pt x="140" y="1590"/>
                    <a:pt x="110" y="1524"/>
                    <a:pt x="84" y="1457"/>
                  </a:cubicBezTo>
                  <a:cubicBezTo>
                    <a:pt x="63" y="1403"/>
                    <a:pt x="49" y="1347"/>
                    <a:pt x="35" y="1291"/>
                  </a:cubicBezTo>
                  <a:cubicBezTo>
                    <a:pt x="13" y="1200"/>
                    <a:pt x="0" y="1107"/>
                    <a:pt x="4" y="1012"/>
                  </a:cubicBezTo>
                  <a:cubicBezTo>
                    <a:pt x="7" y="949"/>
                    <a:pt x="14" y="886"/>
                    <a:pt x="24" y="824"/>
                  </a:cubicBezTo>
                  <a:cubicBezTo>
                    <a:pt x="33" y="775"/>
                    <a:pt x="49" y="728"/>
                    <a:pt x="63" y="680"/>
                  </a:cubicBezTo>
                  <a:cubicBezTo>
                    <a:pt x="67" y="668"/>
                    <a:pt x="78" y="659"/>
                    <a:pt x="81" y="647"/>
                  </a:cubicBezTo>
                  <a:cubicBezTo>
                    <a:pt x="103" y="575"/>
                    <a:pt x="138" y="509"/>
                    <a:pt x="179" y="447"/>
                  </a:cubicBezTo>
                  <a:cubicBezTo>
                    <a:pt x="225" y="378"/>
                    <a:pt x="277" y="314"/>
                    <a:pt x="341" y="262"/>
                  </a:cubicBezTo>
                  <a:cubicBezTo>
                    <a:pt x="389" y="222"/>
                    <a:pt x="439" y="184"/>
                    <a:pt x="492" y="152"/>
                  </a:cubicBezTo>
                  <a:cubicBezTo>
                    <a:pt x="538" y="123"/>
                    <a:pt x="589" y="101"/>
                    <a:pt x="640" y="80"/>
                  </a:cubicBezTo>
                  <a:cubicBezTo>
                    <a:pt x="720" y="48"/>
                    <a:pt x="803" y="29"/>
                    <a:pt x="888" y="17"/>
                  </a:cubicBezTo>
                  <a:cubicBezTo>
                    <a:pt x="998" y="0"/>
                    <a:pt x="1109" y="4"/>
                    <a:pt x="1219" y="12"/>
                  </a:cubicBezTo>
                  <a:cubicBezTo>
                    <a:pt x="1290" y="17"/>
                    <a:pt x="1361" y="32"/>
                    <a:pt x="1430" y="51"/>
                  </a:cubicBezTo>
                  <a:cubicBezTo>
                    <a:pt x="1537" y="80"/>
                    <a:pt x="1637" y="125"/>
                    <a:pt x="1728" y="189"/>
                  </a:cubicBezTo>
                  <a:cubicBezTo>
                    <a:pt x="1814" y="249"/>
                    <a:pt x="1886" y="322"/>
                    <a:pt x="1945" y="408"/>
                  </a:cubicBezTo>
                  <a:cubicBezTo>
                    <a:pt x="1991" y="475"/>
                    <a:pt x="2028" y="548"/>
                    <a:pt x="2056" y="625"/>
                  </a:cubicBezTo>
                  <a:cubicBezTo>
                    <a:pt x="2088" y="715"/>
                    <a:pt x="2105" y="807"/>
                    <a:pt x="2117" y="901"/>
                  </a:cubicBezTo>
                  <a:cubicBezTo>
                    <a:pt x="2130" y="1002"/>
                    <a:pt x="2121" y="1102"/>
                    <a:pt x="2104" y="1201"/>
                  </a:cubicBezTo>
                  <a:cubicBezTo>
                    <a:pt x="2093" y="1262"/>
                    <a:pt x="2075" y="1322"/>
                    <a:pt x="2053" y="1379"/>
                  </a:cubicBezTo>
                  <a:cubicBezTo>
                    <a:pt x="2021" y="1459"/>
                    <a:pt x="1986" y="1539"/>
                    <a:pt x="1946" y="1616"/>
                  </a:cubicBezTo>
                  <a:cubicBezTo>
                    <a:pt x="1907" y="1691"/>
                    <a:pt x="1860" y="1762"/>
                    <a:pt x="1818" y="1835"/>
                  </a:cubicBezTo>
                  <a:cubicBezTo>
                    <a:pt x="1779" y="1903"/>
                    <a:pt x="1738" y="1969"/>
                    <a:pt x="1702" y="2039"/>
                  </a:cubicBezTo>
                  <a:cubicBezTo>
                    <a:pt x="1675" y="2091"/>
                    <a:pt x="1653" y="2146"/>
                    <a:pt x="1633" y="2201"/>
                  </a:cubicBezTo>
                  <a:cubicBezTo>
                    <a:pt x="1613" y="2258"/>
                    <a:pt x="1595" y="2317"/>
                    <a:pt x="1582" y="2376"/>
                  </a:cubicBezTo>
                  <a:cubicBezTo>
                    <a:pt x="1572" y="2424"/>
                    <a:pt x="1567" y="2473"/>
                    <a:pt x="1567" y="2521"/>
                  </a:cubicBezTo>
                  <a:cubicBezTo>
                    <a:pt x="1566" y="2739"/>
                    <a:pt x="1565" y="2957"/>
                    <a:pt x="1567" y="3175"/>
                  </a:cubicBezTo>
                  <a:cubicBezTo>
                    <a:pt x="1568" y="3220"/>
                    <a:pt x="1552" y="3256"/>
                    <a:pt x="1529" y="3292"/>
                  </a:cubicBezTo>
                  <a:cubicBezTo>
                    <a:pt x="1498" y="3341"/>
                    <a:pt x="1467" y="3392"/>
                    <a:pt x="1436" y="3442"/>
                  </a:cubicBezTo>
                  <a:cubicBezTo>
                    <a:pt x="1407" y="3490"/>
                    <a:pt x="1377" y="3537"/>
                    <a:pt x="1347" y="3585"/>
                  </a:cubicBezTo>
                  <a:cubicBezTo>
                    <a:pt x="1291" y="3676"/>
                    <a:pt x="1235" y="3768"/>
                    <a:pt x="1179" y="3859"/>
                  </a:cubicBezTo>
                  <a:cubicBezTo>
                    <a:pt x="1146" y="3911"/>
                    <a:pt x="1113" y="3963"/>
                    <a:pt x="1081" y="4015"/>
                  </a:cubicBezTo>
                  <a:cubicBezTo>
                    <a:pt x="1057" y="4054"/>
                    <a:pt x="1003" y="4055"/>
                    <a:pt x="979" y="4016"/>
                  </a:cubicBezTo>
                  <a:cubicBezTo>
                    <a:pt x="927" y="3930"/>
                    <a:pt x="876" y="3844"/>
                    <a:pt x="823" y="3758"/>
                  </a:cubicBezTo>
                  <a:cubicBezTo>
                    <a:pt x="781" y="3687"/>
                    <a:pt x="737" y="3617"/>
                    <a:pt x="694" y="3546"/>
                  </a:cubicBezTo>
                  <a:cubicBezTo>
                    <a:pt x="658" y="3486"/>
                    <a:pt x="623" y="3425"/>
                    <a:pt x="586" y="3365"/>
                  </a:cubicBezTo>
                  <a:cubicBezTo>
                    <a:pt x="564" y="3328"/>
                    <a:pt x="539" y="3292"/>
                    <a:pt x="519" y="3253"/>
                  </a:cubicBezTo>
                  <a:cubicBezTo>
                    <a:pt x="510" y="3237"/>
                    <a:pt x="506" y="3217"/>
                    <a:pt x="505" y="3198"/>
                  </a:cubicBezTo>
                  <a:cubicBezTo>
                    <a:pt x="504" y="3082"/>
                    <a:pt x="505" y="2966"/>
                    <a:pt x="505" y="2850"/>
                  </a:cubicBezTo>
                  <a:cubicBezTo>
                    <a:pt x="505" y="2850"/>
                    <a:pt x="504" y="2850"/>
                    <a:pt x="504" y="2850"/>
                  </a:cubicBezTo>
                  <a:close/>
                  <a:moveTo>
                    <a:pt x="1035" y="2418"/>
                  </a:moveTo>
                  <a:cubicBezTo>
                    <a:pt x="1156" y="2418"/>
                    <a:pt x="1278" y="2418"/>
                    <a:pt x="1399" y="2418"/>
                  </a:cubicBezTo>
                  <a:cubicBezTo>
                    <a:pt x="1432" y="2418"/>
                    <a:pt x="1433" y="2417"/>
                    <a:pt x="1434" y="2385"/>
                  </a:cubicBezTo>
                  <a:cubicBezTo>
                    <a:pt x="1435" y="2305"/>
                    <a:pt x="1453" y="2228"/>
                    <a:pt x="1482" y="2155"/>
                  </a:cubicBezTo>
                  <a:cubicBezTo>
                    <a:pt x="1507" y="2091"/>
                    <a:pt x="1537" y="2028"/>
                    <a:pt x="1571" y="1968"/>
                  </a:cubicBezTo>
                  <a:cubicBezTo>
                    <a:pt x="1624" y="1871"/>
                    <a:pt x="1682" y="1778"/>
                    <a:pt x="1737" y="1682"/>
                  </a:cubicBezTo>
                  <a:cubicBezTo>
                    <a:pt x="1773" y="1619"/>
                    <a:pt x="1811" y="1557"/>
                    <a:pt x="1843" y="1492"/>
                  </a:cubicBezTo>
                  <a:cubicBezTo>
                    <a:pt x="1870" y="1439"/>
                    <a:pt x="1892" y="1383"/>
                    <a:pt x="1915" y="1328"/>
                  </a:cubicBezTo>
                  <a:cubicBezTo>
                    <a:pt x="1943" y="1261"/>
                    <a:pt x="1961" y="1190"/>
                    <a:pt x="1969" y="1118"/>
                  </a:cubicBezTo>
                  <a:cubicBezTo>
                    <a:pt x="1984" y="962"/>
                    <a:pt x="1972" y="809"/>
                    <a:pt x="1914" y="661"/>
                  </a:cubicBezTo>
                  <a:cubicBezTo>
                    <a:pt x="1883" y="582"/>
                    <a:pt x="1842" y="509"/>
                    <a:pt x="1788" y="444"/>
                  </a:cubicBezTo>
                  <a:cubicBezTo>
                    <a:pt x="1725" y="367"/>
                    <a:pt x="1648" y="306"/>
                    <a:pt x="1559" y="260"/>
                  </a:cubicBezTo>
                  <a:cubicBezTo>
                    <a:pt x="1478" y="217"/>
                    <a:pt x="1392" y="189"/>
                    <a:pt x="1302" y="172"/>
                  </a:cubicBezTo>
                  <a:cubicBezTo>
                    <a:pt x="1215" y="156"/>
                    <a:pt x="1127" y="150"/>
                    <a:pt x="1038" y="151"/>
                  </a:cubicBezTo>
                  <a:cubicBezTo>
                    <a:pt x="928" y="154"/>
                    <a:pt x="821" y="171"/>
                    <a:pt x="719" y="208"/>
                  </a:cubicBezTo>
                  <a:cubicBezTo>
                    <a:pt x="633" y="239"/>
                    <a:pt x="554" y="282"/>
                    <a:pt x="482" y="339"/>
                  </a:cubicBezTo>
                  <a:cubicBezTo>
                    <a:pt x="379" y="418"/>
                    <a:pt x="301" y="517"/>
                    <a:pt x="244" y="633"/>
                  </a:cubicBezTo>
                  <a:cubicBezTo>
                    <a:pt x="213" y="696"/>
                    <a:pt x="191" y="762"/>
                    <a:pt x="175" y="831"/>
                  </a:cubicBezTo>
                  <a:cubicBezTo>
                    <a:pt x="158" y="898"/>
                    <a:pt x="152" y="966"/>
                    <a:pt x="152" y="1033"/>
                  </a:cubicBezTo>
                  <a:cubicBezTo>
                    <a:pt x="152" y="1130"/>
                    <a:pt x="163" y="1226"/>
                    <a:pt x="195" y="1318"/>
                  </a:cubicBezTo>
                  <a:cubicBezTo>
                    <a:pt x="212" y="1367"/>
                    <a:pt x="225" y="1419"/>
                    <a:pt x="247" y="1466"/>
                  </a:cubicBezTo>
                  <a:cubicBezTo>
                    <a:pt x="281" y="1545"/>
                    <a:pt x="320" y="1622"/>
                    <a:pt x="359" y="1698"/>
                  </a:cubicBezTo>
                  <a:cubicBezTo>
                    <a:pt x="398" y="1772"/>
                    <a:pt x="440" y="1844"/>
                    <a:pt x="480" y="1917"/>
                  </a:cubicBezTo>
                  <a:cubicBezTo>
                    <a:pt x="525" y="1998"/>
                    <a:pt x="564" y="2082"/>
                    <a:pt x="594" y="2171"/>
                  </a:cubicBezTo>
                  <a:cubicBezTo>
                    <a:pt x="619" y="2242"/>
                    <a:pt x="634" y="2314"/>
                    <a:pt x="638" y="2389"/>
                  </a:cubicBezTo>
                  <a:cubicBezTo>
                    <a:pt x="639" y="2415"/>
                    <a:pt x="642" y="2418"/>
                    <a:pt x="669" y="2418"/>
                  </a:cubicBezTo>
                  <a:cubicBezTo>
                    <a:pt x="791" y="2418"/>
                    <a:pt x="913" y="2418"/>
                    <a:pt x="1035" y="2418"/>
                  </a:cubicBezTo>
                  <a:close/>
                  <a:moveTo>
                    <a:pt x="1036" y="3269"/>
                  </a:moveTo>
                  <a:cubicBezTo>
                    <a:pt x="1036" y="3269"/>
                    <a:pt x="1036" y="3269"/>
                    <a:pt x="1036" y="3269"/>
                  </a:cubicBezTo>
                  <a:cubicBezTo>
                    <a:pt x="921" y="3269"/>
                    <a:pt x="805" y="3269"/>
                    <a:pt x="690" y="3270"/>
                  </a:cubicBezTo>
                  <a:cubicBezTo>
                    <a:pt x="684" y="3270"/>
                    <a:pt x="677" y="3274"/>
                    <a:pt x="671" y="3276"/>
                  </a:cubicBezTo>
                  <a:cubicBezTo>
                    <a:pt x="673" y="3282"/>
                    <a:pt x="674" y="3288"/>
                    <a:pt x="677" y="3294"/>
                  </a:cubicBezTo>
                  <a:cubicBezTo>
                    <a:pt x="689" y="3314"/>
                    <a:pt x="702" y="3335"/>
                    <a:pt x="714" y="3355"/>
                  </a:cubicBezTo>
                  <a:cubicBezTo>
                    <a:pt x="765" y="3441"/>
                    <a:pt x="817" y="3526"/>
                    <a:pt x="869" y="3612"/>
                  </a:cubicBezTo>
                  <a:cubicBezTo>
                    <a:pt x="876" y="3624"/>
                    <a:pt x="885" y="3629"/>
                    <a:pt x="900" y="3629"/>
                  </a:cubicBezTo>
                  <a:cubicBezTo>
                    <a:pt x="988" y="3629"/>
                    <a:pt x="1076" y="3629"/>
                    <a:pt x="1164" y="3629"/>
                  </a:cubicBezTo>
                  <a:cubicBezTo>
                    <a:pt x="1178" y="3629"/>
                    <a:pt x="1187" y="3625"/>
                    <a:pt x="1195" y="3612"/>
                  </a:cubicBezTo>
                  <a:cubicBezTo>
                    <a:pt x="1223" y="3567"/>
                    <a:pt x="1251" y="3521"/>
                    <a:pt x="1280" y="3476"/>
                  </a:cubicBezTo>
                  <a:cubicBezTo>
                    <a:pt x="1317" y="3416"/>
                    <a:pt x="1354" y="3357"/>
                    <a:pt x="1390" y="3297"/>
                  </a:cubicBezTo>
                  <a:cubicBezTo>
                    <a:pt x="1394" y="3290"/>
                    <a:pt x="1396" y="3282"/>
                    <a:pt x="1398" y="3274"/>
                  </a:cubicBezTo>
                  <a:cubicBezTo>
                    <a:pt x="1391" y="3272"/>
                    <a:pt x="1383" y="3269"/>
                    <a:pt x="1376" y="3269"/>
                  </a:cubicBezTo>
                  <a:cubicBezTo>
                    <a:pt x="1263" y="3269"/>
                    <a:pt x="1149" y="3269"/>
                    <a:pt x="1036" y="3269"/>
                  </a:cubicBezTo>
                  <a:close/>
                  <a:moveTo>
                    <a:pt x="1433" y="2860"/>
                  </a:moveTo>
                  <a:cubicBezTo>
                    <a:pt x="1433" y="2771"/>
                    <a:pt x="1433" y="2682"/>
                    <a:pt x="1434" y="2592"/>
                  </a:cubicBezTo>
                  <a:cubicBezTo>
                    <a:pt x="1434" y="2573"/>
                    <a:pt x="1429" y="2565"/>
                    <a:pt x="1408" y="2565"/>
                  </a:cubicBezTo>
                  <a:cubicBezTo>
                    <a:pt x="1362" y="2567"/>
                    <a:pt x="1316" y="2566"/>
                    <a:pt x="1270" y="2566"/>
                  </a:cubicBezTo>
                  <a:cubicBezTo>
                    <a:pt x="1252" y="2565"/>
                    <a:pt x="1245" y="2571"/>
                    <a:pt x="1245" y="2589"/>
                  </a:cubicBezTo>
                  <a:cubicBezTo>
                    <a:pt x="1245" y="2770"/>
                    <a:pt x="1245" y="2950"/>
                    <a:pt x="1245" y="3131"/>
                  </a:cubicBezTo>
                  <a:cubicBezTo>
                    <a:pt x="1245" y="3149"/>
                    <a:pt x="1252" y="3157"/>
                    <a:pt x="1271" y="3157"/>
                  </a:cubicBezTo>
                  <a:cubicBezTo>
                    <a:pt x="1315" y="3156"/>
                    <a:pt x="1359" y="3157"/>
                    <a:pt x="1403" y="3157"/>
                  </a:cubicBezTo>
                  <a:cubicBezTo>
                    <a:pt x="1431" y="3157"/>
                    <a:pt x="1433" y="3154"/>
                    <a:pt x="1433" y="3126"/>
                  </a:cubicBezTo>
                  <a:cubicBezTo>
                    <a:pt x="1434" y="3037"/>
                    <a:pt x="1433" y="2949"/>
                    <a:pt x="1433" y="2860"/>
                  </a:cubicBezTo>
                  <a:close/>
                  <a:moveTo>
                    <a:pt x="810" y="2861"/>
                  </a:moveTo>
                  <a:cubicBezTo>
                    <a:pt x="810" y="2770"/>
                    <a:pt x="810" y="2680"/>
                    <a:pt x="810" y="2589"/>
                  </a:cubicBezTo>
                  <a:cubicBezTo>
                    <a:pt x="810" y="2572"/>
                    <a:pt x="806" y="2565"/>
                    <a:pt x="788" y="2566"/>
                  </a:cubicBezTo>
                  <a:cubicBezTo>
                    <a:pt x="746" y="2567"/>
                    <a:pt x="704" y="2566"/>
                    <a:pt x="662" y="2566"/>
                  </a:cubicBezTo>
                  <a:cubicBezTo>
                    <a:pt x="645" y="2565"/>
                    <a:pt x="638" y="2571"/>
                    <a:pt x="638" y="2589"/>
                  </a:cubicBezTo>
                  <a:cubicBezTo>
                    <a:pt x="638" y="2770"/>
                    <a:pt x="638" y="2951"/>
                    <a:pt x="638" y="3133"/>
                  </a:cubicBezTo>
                  <a:cubicBezTo>
                    <a:pt x="638" y="3151"/>
                    <a:pt x="646" y="3157"/>
                    <a:pt x="663" y="3157"/>
                  </a:cubicBezTo>
                  <a:cubicBezTo>
                    <a:pt x="701" y="3156"/>
                    <a:pt x="739" y="3157"/>
                    <a:pt x="777" y="3157"/>
                  </a:cubicBezTo>
                  <a:cubicBezTo>
                    <a:pt x="810" y="3157"/>
                    <a:pt x="810" y="3157"/>
                    <a:pt x="810" y="3125"/>
                  </a:cubicBezTo>
                  <a:cubicBezTo>
                    <a:pt x="810" y="3037"/>
                    <a:pt x="810" y="2949"/>
                    <a:pt x="810" y="2861"/>
                  </a:cubicBezTo>
                  <a:close/>
                  <a:moveTo>
                    <a:pt x="945" y="2861"/>
                  </a:moveTo>
                  <a:cubicBezTo>
                    <a:pt x="945" y="2951"/>
                    <a:pt x="945" y="3041"/>
                    <a:pt x="946" y="3131"/>
                  </a:cubicBezTo>
                  <a:cubicBezTo>
                    <a:pt x="946" y="3155"/>
                    <a:pt x="947" y="3156"/>
                    <a:pt x="972" y="3157"/>
                  </a:cubicBezTo>
                  <a:cubicBezTo>
                    <a:pt x="1008" y="3157"/>
                    <a:pt x="1044" y="3157"/>
                    <a:pt x="1080" y="3157"/>
                  </a:cubicBezTo>
                  <a:cubicBezTo>
                    <a:pt x="1107" y="3157"/>
                    <a:pt x="1110" y="3154"/>
                    <a:pt x="1110" y="3126"/>
                  </a:cubicBezTo>
                  <a:cubicBezTo>
                    <a:pt x="1111" y="3063"/>
                    <a:pt x="1111" y="3000"/>
                    <a:pt x="1111" y="2938"/>
                  </a:cubicBezTo>
                  <a:cubicBezTo>
                    <a:pt x="1111" y="2824"/>
                    <a:pt x="1111" y="2710"/>
                    <a:pt x="1111" y="2596"/>
                  </a:cubicBezTo>
                  <a:cubicBezTo>
                    <a:pt x="1110" y="2567"/>
                    <a:pt x="1109" y="2566"/>
                    <a:pt x="1080" y="2566"/>
                  </a:cubicBezTo>
                  <a:cubicBezTo>
                    <a:pt x="1043" y="2566"/>
                    <a:pt x="1007" y="2567"/>
                    <a:pt x="970" y="2565"/>
                  </a:cubicBezTo>
                  <a:cubicBezTo>
                    <a:pt x="950" y="2565"/>
                    <a:pt x="945" y="2572"/>
                    <a:pt x="945" y="2591"/>
                  </a:cubicBezTo>
                  <a:cubicBezTo>
                    <a:pt x="946" y="2681"/>
                    <a:pt x="945" y="2771"/>
                    <a:pt x="945" y="2861"/>
                  </a:cubicBezTo>
                  <a:close/>
                  <a:moveTo>
                    <a:pt x="1031" y="3741"/>
                  </a:moveTo>
                  <a:cubicBezTo>
                    <a:pt x="1011" y="3741"/>
                    <a:pt x="990" y="3741"/>
                    <a:pt x="970" y="3741"/>
                  </a:cubicBezTo>
                  <a:cubicBezTo>
                    <a:pt x="960" y="3742"/>
                    <a:pt x="950" y="3745"/>
                    <a:pt x="956" y="3757"/>
                  </a:cubicBezTo>
                  <a:cubicBezTo>
                    <a:pt x="977" y="3792"/>
                    <a:pt x="999" y="3827"/>
                    <a:pt x="1020" y="3861"/>
                  </a:cubicBezTo>
                  <a:cubicBezTo>
                    <a:pt x="1028" y="3873"/>
                    <a:pt x="1036" y="3870"/>
                    <a:pt x="1042" y="3860"/>
                  </a:cubicBezTo>
                  <a:cubicBezTo>
                    <a:pt x="1062" y="3829"/>
                    <a:pt x="1082" y="3797"/>
                    <a:pt x="1101" y="3764"/>
                  </a:cubicBezTo>
                  <a:cubicBezTo>
                    <a:pt x="1110" y="3750"/>
                    <a:pt x="1106" y="3742"/>
                    <a:pt x="1089" y="3741"/>
                  </a:cubicBezTo>
                  <a:cubicBezTo>
                    <a:pt x="1070" y="3741"/>
                    <a:pt x="1051" y="3741"/>
                    <a:pt x="1031" y="3741"/>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sp>
          <p:nvSpPr>
            <p:cNvPr id="5" name="Freeform 7">
              <a:extLst>
                <a:ext uri="{FF2B5EF4-FFF2-40B4-BE49-F238E27FC236}">
                  <a16:creationId xmlns:a16="http://schemas.microsoft.com/office/drawing/2014/main" id="{005C3AEB-9687-445D-8141-1FDB24C248B1}"/>
                </a:ext>
              </a:extLst>
            </p:cNvPr>
            <p:cNvSpPr>
              <a:spLocks/>
            </p:cNvSpPr>
            <p:nvPr/>
          </p:nvSpPr>
          <p:spPr bwMode="auto">
            <a:xfrm>
              <a:off x="4656973" y="3858847"/>
              <a:ext cx="519218" cy="458782"/>
            </a:xfrm>
            <a:custGeom>
              <a:avLst/>
              <a:gdLst>
                <a:gd name="T0" fmla="*/ 529 w 613"/>
                <a:gd name="T1" fmla="*/ 5 h 525"/>
                <a:gd name="T2" fmla="*/ 604 w 613"/>
                <a:gd name="T3" fmla="*/ 62 h 525"/>
                <a:gd name="T4" fmla="*/ 574 w 613"/>
                <a:gd name="T5" fmla="*/ 144 h 525"/>
                <a:gd name="T6" fmla="*/ 393 w 613"/>
                <a:gd name="T7" fmla="*/ 293 h 525"/>
                <a:gd name="T8" fmla="*/ 261 w 613"/>
                <a:gd name="T9" fmla="*/ 400 h 525"/>
                <a:gd name="T10" fmla="*/ 153 w 613"/>
                <a:gd name="T11" fmla="*/ 491 h 525"/>
                <a:gd name="T12" fmla="*/ 47 w 613"/>
                <a:gd name="T13" fmla="*/ 506 h 525"/>
                <a:gd name="T14" fmla="*/ 41 w 613"/>
                <a:gd name="T15" fmla="*/ 380 h 525"/>
                <a:gd name="T16" fmla="*/ 266 w 613"/>
                <a:gd name="T17" fmla="*/ 197 h 525"/>
                <a:gd name="T18" fmla="*/ 471 w 613"/>
                <a:gd name="T19" fmla="*/ 28 h 525"/>
                <a:gd name="T20" fmla="*/ 526 w 613"/>
                <a:gd name="T21" fmla="*/ 0 h 525"/>
                <a:gd name="T22" fmla="*/ 529 w 613"/>
                <a:gd name="T23" fmla="*/ 5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3" h="525">
                  <a:moveTo>
                    <a:pt x="529" y="5"/>
                  </a:moveTo>
                  <a:cubicBezTo>
                    <a:pt x="565" y="2"/>
                    <a:pt x="593" y="29"/>
                    <a:pt x="604" y="62"/>
                  </a:cubicBezTo>
                  <a:cubicBezTo>
                    <a:pt x="613" y="88"/>
                    <a:pt x="598" y="125"/>
                    <a:pt x="574" y="144"/>
                  </a:cubicBezTo>
                  <a:cubicBezTo>
                    <a:pt x="513" y="193"/>
                    <a:pt x="453" y="243"/>
                    <a:pt x="393" y="293"/>
                  </a:cubicBezTo>
                  <a:cubicBezTo>
                    <a:pt x="349" y="329"/>
                    <a:pt x="305" y="364"/>
                    <a:pt x="261" y="400"/>
                  </a:cubicBezTo>
                  <a:cubicBezTo>
                    <a:pt x="225" y="430"/>
                    <a:pt x="188" y="460"/>
                    <a:pt x="153" y="491"/>
                  </a:cubicBezTo>
                  <a:cubicBezTo>
                    <a:pt x="118" y="521"/>
                    <a:pt x="76" y="525"/>
                    <a:pt x="47" y="506"/>
                  </a:cubicBezTo>
                  <a:cubicBezTo>
                    <a:pt x="3" y="477"/>
                    <a:pt x="0" y="413"/>
                    <a:pt x="41" y="380"/>
                  </a:cubicBezTo>
                  <a:cubicBezTo>
                    <a:pt x="116" y="319"/>
                    <a:pt x="191" y="258"/>
                    <a:pt x="266" y="197"/>
                  </a:cubicBezTo>
                  <a:cubicBezTo>
                    <a:pt x="335" y="140"/>
                    <a:pt x="402" y="83"/>
                    <a:pt x="471" y="28"/>
                  </a:cubicBezTo>
                  <a:cubicBezTo>
                    <a:pt x="487" y="15"/>
                    <a:pt x="508" y="9"/>
                    <a:pt x="526" y="0"/>
                  </a:cubicBezTo>
                  <a:cubicBezTo>
                    <a:pt x="527" y="2"/>
                    <a:pt x="528" y="3"/>
                    <a:pt x="529" y="5"/>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6" name="Freeform 8">
              <a:extLst>
                <a:ext uri="{FF2B5EF4-FFF2-40B4-BE49-F238E27FC236}">
                  <a16:creationId xmlns:a16="http://schemas.microsoft.com/office/drawing/2014/main" id="{CA444A0F-03FA-42C6-AEAF-21716770CCE2}"/>
                </a:ext>
              </a:extLst>
            </p:cNvPr>
            <p:cNvSpPr>
              <a:spLocks/>
            </p:cNvSpPr>
            <p:nvPr/>
          </p:nvSpPr>
          <p:spPr bwMode="auto">
            <a:xfrm>
              <a:off x="6759416" y="1345460"/>
              <a:ext cx="391331" cy="571164"/>
            </a:xfrm>
            <a:custGeom>
              <a:avLst/>
              <a:gdLst>
                <a:gd name="T0" fmla="*/ 370 w 461"/>
                <a:gd name="T1" fmla="*/ 0 h 652"/>
                <a:gd name="T2" fmla="*/ 437 w 461"/>
                <a:gd name="T3" fmla="*/ 106 h 652"/>
                <a:gd name="T4" fmla="*/ 384 w 461"/>
                <a:gd name="T5" fmla="*/ 204 h 652"/>
                <a:gd name="T6" fmla="*/ 289 w 461"/>
                <a:gd name="T7" fmla="*/ 371 h 652"/>
                <a:gd name="T8" fmla="*/ 180 w 461"/>
                <a:gd name="T9" fmla="*/ 556 h 652"/>
                <a:gd name="T10" fmla="*/ 139 w 461"/>
                <a:gd name="T11" fmla="*/ 621 h 652"/>
                <a:gd name="T12" fmla="*/ 41 w 461"/>
                <a:gd name="T13" fmla="*/ 632 h 652"/>
                <a:gd name="T14" fmla="*/ 11 w 461"/>
                <a:gd name="T15" fmla="*/ 547 h 652"/>
                <a:gd name="T16" fmla="*/ 41 w 461"/>
                <a:gd name="T17" fmla="*/ 488 h 652"/>
                <a:gd name="T18" fmla="*/ 156 w 461"/>
                <a:gd name="T19" fmla="*/ 287 h 652"/>
                <a:gd name="T20" fmla="*/ 265 w 461"/>
                <a:gd name="T21" fmla="*/ 100 h 652"/>
                <a:gd name="T22" fmla="*/ 303 w 461"/>
                <a:gd name="T23" fmla="*/ 35 h 652"/>
                <a:gd name="T24" fmla="*/ 370 w 461"/>
                <a:gd name="T25" fmla="*/ 0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1" h="652">
                  <a:moveTo>
                    <a:pt x="370" y="0"/>
                  </a:moveTo>
                  <a:cubicBezTo>
                    <a:pt x="426" y="2"/>
                    <a:pt x="461" y="55"/>
                    <a:pt x="437" y="106"/>
                  </a:cubicBezTo>
                  <a:cubicBezTo>
                    <a:pt x="422" y="140"/>
                    <a:pt x="402" y="172"/>
                    <a:pt x="384" y="204"/>
                  </a:cubicBezTo>
                  <a:cubicBezTo>
                    <a:pt x="353" y="260"/>
                    <a:pt x="321" y="315"/>
                    <a:pt x="289" y="371"/>
                  </a:cubicBezTo>
                  <a:cubicBezTo>
                    <a:pt x="253" y="433"/>
                    <a:pt x="217" y="494"/>
                    <a:pt x="180" y="556"/>
                  </a:cubicBezTo>
                  <a:cubicBezTo>
                    <a:pt x="167" y="578"/>
                    <a:pt x="156" y="601"/>
                    <a:pt x="139" y="621"/>
                  </a:cubicBezTo>
                  <a:cubicBezTo>
                    <a:pt x="116" y="649"/>
                    <a:pt x="75" y="652"/>
                    <a:pt x="41" y="632"/>
                  </a:cubicBezTo>
                  <a:cubicBezTo>
                    <a:pt x="15" y="617"/>
                    <a:pt x="0" y="578"/>
                    <a:pt x="11" y="547"/>
                  </a:cubicBezTo>
                  <a:cubicBezTo>
                    <a:pt x="19" y="526"/>
                    <a:pt x="30" y="507"/>
                    <a:pt x="41" y="488"/>
                  </a:cubicBezTo>
                  <a:cubicBezTo>
                    <a:pt x="79" y="421"/>
                    <a:pt x="117" y="354"/>
                    <a:pt x="156" y="287"/>
                  </a:cubicBezTo>
                  <a:cubicBezTo>
                    <a:pt x="192" y="224"/>
                    <a:pt x="229" y="162"/>
                    <a:pt x="265" y="100"/>
                  </a:cubicBezTo>
                  <a:cubicBezTo>
                    <a:pt x="277" y="78"/>
                    <a:pt x="289" y="56"/>
                    <a:pt x="303" y="35"/>
                  </a:cubicBezTo>
                  <a:cubicBezTo>
                    <a:pt x="320" y="9"/>
                    <a:pt x="339" y="0"/>
                    <a:pt x="370" y="0"/>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7" name="Freeform 9">
              <a:extLst>
                <a:ext uri="{FF2B5EF4-FFF2-40B4-BE49-F238E27FC236}">
                  <a16:creationId xmlns:a16="http://schemas.microsoft.com/office/drawing/2014/main" id="{F7394661-819B-476F-8075-7CB822EEE7C3}"/>
                </a:ext>
              </a:extLst>
            </p:cNvPr>
            <p:cNvSpPr>
              <a:spLocks/>
            </p:cNvSpPr>
            <p:nvPr/>
          </p:nvSpPr>
          <p:spPr bwMode="auto">
            <a:xfrm>
              <a:off x="5178747" y="1378514"/>
              <a:ext cx="370870" cy="576453"/>
            </a:xfrm>
            <a:custGeom>
              <a:avLst/>
              <a:gdLst>
                <a:gd name="T0" fmla="*/ 81 w 438"/>
                <a:gd name="T1" fmla="*/ 4 h 660"/>
                <a:gd name="T2" fmla="*/ 152 w 438"/>
                <a:gd name="T3" fmla="*/ 45 h 660"/>
                <a:gd name="T4" fmla="*/ 285 w 438"/>
                <a:gd name="T5" fmla="*/ 281 h 660"/>
                <a:gd name="T6" fmla="*/ 410 w 438"/>
                <a:gd name="T7" fmla="*/ 509 h 660"/>
                <a:gd name="T8" fmla="*/ 434 w 438"/>
                <a:gd name="T9" fmla="*/ 575 h 660"/>
                <a:gd name="T10" fmla="*/ 379 w 438"/>
                <a:gd name="T11" fmla="*/ 651 h 660"/>
                <a:gd name="T12" fmla="*/ 289 w 438"/>
                <a:gd name="T13" fmla="*/ 610 h 660"/>
                <a:gd name="T14" fmla="*/ 200 w 438"/>
                <a:gd name="T15" fmla="*/ 449 h 660"/>
                <a:gd name="T16" fmla="*/ 108 w 438"/>
                <a:gd name="T17" fmla="*/ 282 h 660"/>
                <a:gd name="T18" fmla="*/ 17 w 438"/>
                <a:gd name="T19" fmla="*/ 122 h 660"/>
                <a:gd name="T20" fmla="*/ 16 w 438"/>
                <a:gd name="T21" fmla="*/ 40 h 660"/>
                <a:gd name="T22" fmla="*/ 81 w 438"/>
                <a:gd name="T23" fmla="*/ 4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8" h="660">
                  <a:moveTo>
                    <a:pt x="81" y="4"/>
                  </a:moveTo>
                  <a:cubicBezTo>
                    <a:pt x="116" y="3"/>
                    <a:pt x="137" y="18"/>
                    <a:pt x="152" y="45"/>
                  </a:cubicBezTo>
                  <a:cubicBezTo>
                    <a:pt x="196" y="123"/>
                    <a:pt x="241" y="202"/>
                    <a:pt x="285" y="281"/>
                  </a:cubicBezTo>
                  <a:cubicBezTo>
                    <a:pt x="327" y="357"/>
                    <a:pt x="369" y="433"/>
                    <a:pt x="410" y="509"/>
                  </a:cubicBezTo>
                  <a:cubicBezTo>
                    <a:pt x="421" y="530"/>
                    <a:pt x="432" y="553"/>
                    <a:pt x="434" y="575"/>
                  </a:cubicBezTo>
                  <a:cubicBezTo>
                    <a:pt x="438" y="612"/>
                    <a:pt x="412" y="642"/>
                    <a:pt x="379" y="651"/>
                  </a:cubicBezTo>
                  <a:cubicBezTo>
                    <a:pt x="346" y="660"/>
                    <a:pt x="306" y="641"/>
                    <a:pt x="289" y="610"/>
                  </a:cubicBezTo>
                  <a:cubicBezTo>
                    <a:pt x="260" y="556"/>
                    <a:pt x="230" y="502"/>
                    <a:pt x="200" y="449"/>
                  </a:cubicBezTo>
                  <a:cubicBezTo>
                    <a:pt x="169" y="393"/>
                    <a:pt x="139" y="337"/>
                    <a:pt x="108" y="282"/>
                  </a:cubicBezTo>
                  <a:cubicBezTo>
                    <a:pt x="78" y="229"/>
                    <a:pt x="47" y="175"/>
                    <a:pt x="17" y="122"/>
                  </a:cubicBezTo>
                  <a:cubicBezTo>
                    <a:pt x="2" y="95"/>
                    <a:pt x="0" y="66"/>
                    <a:pt x="16" y="40"/>
                  </a:cubicBezTo>
                  <a:cubicBezTo>
                    <a:pt x="31" y="15"/>
                    <a:pt x="53" y="0"/>
                    <a:pt x="81" y="4"/>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8" name="Freeform 10">
              <a:extLst>
                <a:ext uri="{FF2B5EF4-FFF2-40B4-BE49-F238E27FC236}">
                  <a16:creationId xmlns:a16="http://schemas.microsoft.com/office/drawing/2014/main" id="{0419AE0A-D54E-45C2-AA9E-1516C7DB8FAB}"/>
                </a:ext>
              </a:extLst>
            </p:cNvPr>
            <p:cNvSpPr>
              <a:spLocks/>
            </p:cNvSpPr>
            <p:nvPr/>
          </p:nvSpPr>
          <p:spPr bwMode="auto">
            <a:xfrm>
              <a:off x="7114940" y="3801994"/>
              <a:ext cx="521774" cy="452171"/>
            </a:xfrm>
            <a:custGeom>
              <a:avLst/>
              <a:gdLst>
                <a:gd name="T0" fmla="*/ 528 w 618"/>
                <a:gd name="T1" fmla="*/ 516 h 516"/>
                <a:gd name="T2" fmla="*/ 479 w 618"/>
                <a:gd name="T3" fmla="*/ 493 h 516"/>
                <a:gd name="T4" fmla="*/ 233 w 618"/>
                <a:gd name="T5" fmla="*/ 302 h 516"/>
                <a:gd name="T6" fmla="*/ 70 w 618"/>
                <a:gd name="T7" fmla="*/ 172 h 516"/>
                <a:gd name="T8" fmla="*/ 27 w 618"/>
                <a:gd name="T9" fmla="*/ 136 h 516"/>
                <a:gd name="T10" fmla="*/ 28 w 618"/>
                <a:gd name="T11" fmla="*/ 31 h 516"/>
                <a:gd name="T12" fmla="*/ 131 w 618"/>
                <a:gd name="T13" fmla="*/ 24 h 516"/>
                <a:gd name="T14" fmla="*/ 308 w 618"/>
                <a:gd name="T15" fmla="*/ 163 h 516"/>
                <a:gd name="T16" fmla="*/ 519 w 618"/>
                <a:gd name="T17" fmla="*/ 327 h 516"/>
                <a:gd name="T18" fmla="*/ 581 w 618"/>
                <a:gd name="T19" fmla="*/ 377 h 516"/>
                <a:gd name="T20" fmla="*/ 580 w 618"/>
                <a:gd name="T21" fmla="*/ 495 h 516"/>
                <a:gd name="T22" fmla="*/ 528 w 618"/>
                <a:gd name="T23" fmla="*/ 516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8" h="516">
                  <a:moveTo>
                    <a:pt x="528" y="516"/>
                  </a:moveTo>
                  <a:cubicBezTo>
                    <a:pt x="511" y="508"/>
                    <a:pt x="493" y="504"/>
                    <a:pt x="479" y="493"/>
                  </a:cubicBezTo>
                  <a:cubicBezTo>
                    <a:pt x="397" y="430"/>
                    <a:pt x="315" y="366"/>
                    <a:pt x="233" y="302"/>
                  </a:cubicBezTo>
                  <a:cubicBezTo>
                    <a:pt x="179" y="259"/>
                    <a:pt x="125" y="216"/>
                    <a:pt x="70" y="172"/>
                  </a:cubicBezTo>
                  <a:cubicBezTo>
                    <a:pt x="55" y="160"/>
                    <a:pt x="39" y="149"/>
                    <a:pt x="27" y="136"/>
                  </a:cubicBezTo>
                  <a:cubicBezTo>
                    <a:pt x="0" y="106"/>
                    <a:pt x="1" y="60"/>
                    <a:pt x="28" y="31"/>
                  </a:cubicBezTo>
                  <a:cubicBezTo>
                    <a:pt x="54" y="4"/>
                    <a:pt x="100" y="0"/>
                    <a:pt x="131" y="24"/>
                  </a:cubicBezTo>
                  <a:cubicBezTo>
                    <a:pt x="190" y="70"/>
                    <a:pt x="249" y="117"/>
                    <a:pt x="308" y="163"/>
                  </a:cubicBezTo>
                  <a:cubicBezTo>
                    <a:pt x="378" y="217"/>
                    <a:pt x="449" y="272"/>
                    <a:pt x="519" y="327"/>
                  </a:cubicBezTo>
                  <a:cubicBezTo>
                    <a:pt x="540" y="343"/>
                    <a:pt x="560" y="361"/>
                    <a:pt x="581" y="377"/>
                  </a:cubicBezTo>
                  <a:cubicBezTo>
                    <a:pt x="613" y="403"/>
                    <a:pt x="618" y="463"/>
                    <a:pt x="580" y="495"/>
                  </a:cubicBezTo>
                  <a:cubicBezTo>
                    <a:pt x="566" y="506"/>
                    <a:pt x="547" y="509"/>
                    <a:pt x="528" y="516"/>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9" name="Freeform 11">
              <a:extLst>
                <a:ext uri="{FF2B5EF4-FFF2-40B4-BE49-F238E27FC236}">
                  <a16:creationId xmlns:a16="http://schemas.microsoft.com/office/drawing/2014/main" id="{2EDC3186-9856-44EC-9570-87344F699CCE}"/>
                </a:ext>
              </a:extLst>
            </p:cNvPr>
            <p:cNvSpPr>
              <a:spLocks/>
            </p:cNvSpPr>
            <p:nvPr/>
          </p:nvSpPr>
          <p:spPr bwMode="auto">
            <a:xfrm>
              <a:off x="7398845" y="2630579"/>
              <a:ext cx="608736" cy="239308"/>
            </a:xfrm>
            <a:custGeom>
              <a:avLst/>
              <a:gdLst>
                <a:gd name="T0" fmla="*/ 717 w 718"/>
                <a:gd name="T1" fmla="*/ 86 h 273"/>
                <a:gd name="T2" fmla="*/ 666 w 718"/>
                <a:gd name="T3" fmla="*/ 155 h 273"/>
                <a:gd name="T4" fmla="*/ 576 w 718"/>
                <a:gd name="T5" fmla="*/ 175 h 273"/>
                <a:gd name="T6" fmla="*/ 342 w 718"/>
                <a:gd name="T7" fmla="*/ 222 h 273"/>
                <a:gd name="T8" fmla="*/ 174 w 718"/>
                <a:gd name="T9" fmla="*/ 253 h 273"/>
                <a:gd name="T10" fmla="*/ 93 w 718"/>
                <a:gd name="T11" fmla="*/ 268 h 273"/>
                <a:gd name="T12" fmla="*/ 17 w 718"/>
                <a:gd name="T13" fmla="*/ 236 h 273"/>
                <a:gd name="T14" fmla="*/ 14 w 718"/>
                <a:gd name="T15" fmla="*/ 154 h 273"/>
                <a:gd name="T16" fmla="*/ 60 w 718"/>
                <a:gd name="T17" fmla="*/ 120 h 273"/>
                <a:gd name="T18" fmla="*/ 256 w 718"/>
                <a:gd name="T19" fmla="*/ 81 h 273"/>
                <a:gd name="T20" fmla="*/ 488 w 718"/>
                <a:gd name="T21" fmla="*/ 33 h 273"/>
                <a:gd name="T22" fmla="*/ 627 w 718"/>
                <a:gd name="T23" fmla="*/ 9 h 273"/>
                <a:gd name="T24" fmla="*/ 717 w 718"/>
                <a:gd name="T25" fmla="*/ 86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8" h="273">
                  <a:moveTo>
                    <a:pt x="717" y="86"/>
                  </a:moveTo>
                  <a:cubicBezTo>
                    <a:pt x="716" y="117"/>
                    <a:pt x="696" y="147"/>
                    <a:pt x="666" y="155"/>
                  </a:cubicBezTo>
                  <a:cubicBezTo>
                    <a:pt x="637" y="164"/>
                    <a:pt x="606" y="169"/>
                    <a:pt x="576" y="175"/>
                  </a:cubicBezTo>
                  <a:cubicBezTo>
                    <a:pt x="498" y="191"/>
                    <a:pt x="420" y="207"/>
                    <a:pt x="342" y="222"/>
                  </a:cubicBezTo>
                  <a:cubicBezTo>
                    <a:pt x="286" y="233"/>
                    <a:pt x="230" y="243"/>
                    <a:pt x="174" y="253"/>
                  </a:cubicBezTo>
                  <a:cubicBezTo>
                    <a:pt x="147" y="258"/>
                    <a:pt x="120" y="264"/>
                    <a:pt x="93" y="268"/>
                  </a:cubicBezTo>
                  <a:cubicBezTo>
                    <a:pt x="62" y="273"/>
                    <a:pt x="35" y="263"/>
                    <a:pt x="17" y="236"/>
                  </a:cubicBezTo>
                  <a:cubicBezTo>
                    <a:pt x="0" y="210"/>
                    <a:pt x="1" y="180"/>
                    <a:pt x="14" y="154"/>
                  </a:cubicBezTo>
                  <a:cubicBezTo>
                    <a:pt x="23" y="137"/>
                    <a:pt x="39" y="124"/>
                    <a:pt x="60" y="120"/>
                  </a:cubicBezTo>
                  <a:cubicBezTo>
                    <a:pt x="125" y="107"/>
                    <a:pt x="191" y="94"/>
                    <a:pt x="256" y="81"/>
                  </a:cubicBezTo>
                  <a:cubicBezTo>
                    <a:pt x="333" y="65"/>
                    <a:pt x="410" y="49"/>
                    <a:pt x="488" y="33"/>
                  </a:cubicBezTo>
                  <a:cubicBezTo>
                    <a:pt x="534" y="24"/>
                    <a:pt x="581" y="16"/>
                    <a:pt x="627" y="9"/>
                  </a:cubicBezTo>
                  <a:cubicBezTo>
                    <a:pt x="686" y="0"/>
                    <a:pt x="718" y="49"/>
                    <a:pt x="717" y="86"/>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sp>
          <p:nvSpPr>
            <p:cNvPr id="10" name="Freeform 12">
              <a:extLst>
                <a:ext uri="{FF2B5EF4-FFF2-40B4-BE49-F238E27FC236}">
                  <a16:creationId xmlns:a16="http://schemas.microsoft.com/office/drawing/2014/main" id="{50F04867-8293-481A-874E-EB984088E3A1}"/>
                </a:ext>
              </a:extLst>
            </p:cNvPr>
            <p:cNvSpPr>
              <a:spLocks/>
            </p:cNvSpPr>
            <p:nvPr/>
          </p:nvSpPr>
          <p:spPr bwMode="auto">
            <a:xfrm>
              <a:off x="4301450" y="2692720"/>
              <a:ext cx="618968" cy="211542"/>
            </a:xfrm>
            <a:custGeom>
              <a:avLst/>
              <a:gdLst>
                <a:gd name="T0" fmla="*/ 632 w 728"/>
                <a:gd name="T1" fmla="*/ 242 h 242"/>
                <a:gd name="T2" fmla="*/ 531 w 728"/>
                <a:gd name="T3" fmla="*/ 226 h 242"/>
                <a:gd name="T4" fmla="*/ 466 w 728"/>
                <a:gd name="T5" fmla="*/ 215 h 242"/>
                <a:gd name="T6" fmla="*/ 298 w 728"/>
                <a:gd name="T7" fmla="*/ 192 h 242"/>
                <a:gd name="T8" fmla="*/ 64 w 728"/>
                <a:gd name="T9" fmla="*/ 154 h 242"/>
                <a:gd name="T10" fmla="*/ 4 w 728"/>
                <a:gd name="T11" fmla="*/ 88 h 242"/>
                <a:gd name="T12" fmla="*/ 46 w 728"/>
                <a:gd name="T13" fmla="*/ 11 h 242"/>
                <a:gd name="T14" fmla="*/ 98 w 728"/>
                <a:gd name="T15" fmla="*/ 2 h 242"/>
                <a:gd name="T16" fmla="*/ 346 w 728"/>
                <a:gd name="T17" fmla="*/ 40 h 242"/>
                <a:gd name="T18" fmla="*/ 553 w 728"/>
                <a:gd name="T19" fmla="*/ 74 h 242"/>
                <a:gd name="T20" fmla="*/ 654 w 728"/>
                <a:gd name="T21" fmla="*/ 89 h 242"/>
                <a:gd name="T22" fmla="*/ 716 w 728"/>
                <a:gd name="T23" fmla="*/ 190 h 242"/>
                <a:gd name="T24" fmla="*/ 632 w 728"/>
                <a:gd name="T25"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8" h="242">
                  <a:moveTo>
                    <a:pt x="632" y="242"/>
                  </a:moveTo>
                  <a:cubicBezTo>
                    <a:pt x="605" y="238"/>
                    <a:pt x="568" y="232"/>
                    <a:pt x="531" y="226"/>
                  </a:cubicBezTo>
                  <a:cubicBezTo>
                    <a:pt x="509" y="223"/>
                    <a:pt x="487" y="218"/>
                    <a:pt x="466" y="215"/>
                  </a:cubicBezTo>
                  <a:cubicBezTo>
                    <a:pt x="410" y="207"/>
                    <a:pt x="354" y="200"/>
                    <a:pt x="298" y="192"/>
                  </a:cubicBezTo>
                  <a:cubicBezTo>
                    <a:pt x="220" y="180"/>
                    <a:pt x="142" y="167"/>
                    <a:pt x="64" y="154"/>
                  </a:cubicBezTo>
                  <a:cubicBezTo>
                    <a:pt x="37" y="149"/>
                    <a:pt x="9" y="118"/>
                    <a:pt x="4" y="88"/>
                  </a:cubicBezTo>
                  <a:cubicBezTo>
                    <a:pt x="0" y="59"/>
                    <a:pt x="18" y="22"/>
                    <a:pt x="46" y="11"/>
                  </a:cubicBezTo>
                  <a:cubicBezTo>
                    <a:pt x="62" y="4"/>
                    <a:pt x="81" y="0"/>
                    <a:pt x="98" y="2"/>
                  </a:cubicBezTo>
                  <a:cubicBezTo>
                    <a:pt x="181" y="14"/>
                    <a:pt x="263" y="27"/>
                    <a:pt x="346" y="40"/>
                  </a:cubicBezTo>
                  <a:cubicBezTo>
                    <a:pt x="415" y="51"/>
                    <a:pt x="484" y="63"/>
                    <a:pt x="553" y="74"/>
                  </a:cubicBezTo>
                  <a:cubicBezTo>
                    <a:pt x="586" y="80"/>
                    <a:pt x="620" y="85"/>
                    <a:pt x="654" y="89"/>
                  </a:cubicBezTo>
                  <a:cubicBezTo>
                    <a:pt x="707" y="97"/>
                    <a:pt x="728" y="145"/>
                    <a:pt x="716" y="190"/>
                  </a:cubicBezTo>
                  <a:cubicBezTo>
                    <a:pt x="707" y="222"/>
                    <a:pt x="679" y="242"/>
                    <a:pt x="632" y="242"/>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1" name="Freeform 19">
              <a:extLst>
                <a:ext uri="{FF2B5EF4-FFF2-40B4-BE49-F238E27FC236}">
                  <a16:creationId xmlns:a16="http://schemas.microsoft.com/office/drawing/2014/main" id="{CAFACB7A-A237-4BB1-9E11-B038C9E9CA3D}"/>
                </a:ext>
              </a:extLst>
            </p:cNvPr>
            <p:cNvSpPr>
              <a:spLocks/>
            </p:cNvSpPr>
            <p:nvPr/>
          </p:nvSpPr>
          <p:spPr bwMode="auto">
            <a:xfrm>
              <a:off x="5613559" y="2597526"/>
              <a:ext cx="363196" cy="879223"/>
            </a:xfrm>
            <a:custGeom>
              <a:avLst/>
              <a:gdLst>
                <a:gd name="T0" fmla="*/ 0 w 431"/>
                <a:gd name="T1" fmla="*/ 579 h 1005"/>
                <a:gd name="T2" fmla="*/ 45 w 431"/>
                <a:gd name="T3" fmla="*/ 334 h 1005"/>
                <a:gd name="T4" fmla="*/ 210 w 431"/>
                <a:gd name="T5" fmla="*/ 93 h 1005"/>
                <a:gd name="T6" fmla="*/ 338 w 431"/>
                <a:gd name="T7" fmla="*/ 13 h 1005"/>
                <a:gd name="T8" fmla="*/ 420 w 431"/>
                <a:gd name="T9" fmla="*/ 52 h 1005"/>
                <a:gd name="T10" fmla="*/ 385 w 431"/>
                <a:gd name="T11" fmla="*/ 128 h 1005"/>
                <a:gd name="T12" fmla="*/ 244 w 431"/>
                <a:gd name="T13" fmla="*/ 238 h 1005"/>
                <a:gd name="T14" fmla="*/ 153 w 431"/>
                <a:gd name="T15" fmla="*/ 399 h 1005"/>
                <a:gd name="T16" fmla="*/ 139 w 431"/>
                <a:gd name="T17" fmla="*/ 686 h 1005"/>
                <a:gd name="T18" fmla="*/ 259 w 431"/>
                <a:gd name="T19" fmla="*/ 895 h 1005"/>
                <a:gd name="T20" fmla="*/ 258 w 431"/>
                <a:gd name="T21" fmla="*/ 979 h 1005"/>
                <a:gd name="T22" fmla="*/ 170 w 431"/>
                <a:gd name="T23" fmla="*/ 982 h 1005"/>
                <a:gd name="T24" fmla="*/ 42 w 431"/>
                <a:gd name="T25" fmla="*/ 784 h 1005"/>
                <a:gd name="T26" fmla="*/ 0 w 431"/>
                <a:gd name="T27" fmla="*/ 579 h 10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31" h="1005">
                  <a:moveTo>
                    <a:pt x="0" y="579"/>
                  </a:moveTo>
                  <a:cubicBezTo>
                    <a:pt x="1" y="484"/>
                    <a:pt x="16" y="408"/>
                    <a:pt x="45" y="334"/>
                  </a:cubicBezTo>
                  <a:cubicBezTo>
                    <a:pt x="82" y="241"/>
                    <a:pt x="136" y="160"/>
                    <a:pt x="210" y="93"/>
                  </a:cubicBezTo>
                  <a:cubicBezTo>
                    <a:pt x="247" y="58"/>
                    <a:pt x="290" y="31"/>
                    <a:pt x="338" y="13"/>
                  </a:cubicBezTo>
                  <a:cubicBezTo>
                    <a:pt x="373" y="0"/>
                    <a:pt x="402" y="14"/>
                    <a:pt x="420" y="52"/>
                  </a:cubicBezTo>
                  <a:cubicBezTo>
                    <a:pt x="431" y="76"/>
                    <a:pt x="417" y="114"/>
                    <a:pt x="385" y="128"/>
                  </a:cubicBezTo>
                  <a:cubicBezTo>
                    <a:pt x="328" y="152"/>
                    <a:pt x="284" y="190"/>
                    <a:pt x="244" y="238"/>
                  </a:cubicBezTo>
                  <a:cubicBezTo>
                    <a:pt x="204" y="287"/>
                    <a:pt x="174" y="340"/>
                    <a:pt x="153" y="399"/>
                  </a:cubicBezTo>
                  <a:cubicBezTo>
                    <a:pt x="118" y="493"/>
                    <a:pt x="114" y="589"/>
                    <a:pt x="139" y="686"/>
                  </a:cubicBezTo>
                  <a:cubicBezTo>
                    <a:pt x="159" y="766"/>
                    <a:pt x="202" y="835"/>
                    <a:pt x="259" y="895"/>
                  </a:cubicBezTo>
                  <a:cubicBezTo>
                    <a:pt x="279" y="916"/>
                    <a:pt x="279" y="959"/>
                    <a:pt x="258" y="979"/>
                  </a:cubicBezTo>
                  <a:cubicBezTo>
                    <a:pt x="233" y="1004"/>
                    <a:pt x="192" y="1005"/>
                    <a:pt x="170" y="982"/>
                  </a:cubicBezTo>
                  <a:cubicBezTo>
                    <a:pt x="115" y="924"/>
                    <a:pt x="72" y="858"/>
                    <a:pt x="42" y="784"/>
                  </a:cubicBezTo>
                  <a:cubicBezTo>
                    <a:pt x="13" y="713"/>
                    <a:pt x="1" y="639"/>
                    <a:pt x="0" y="579"/>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grpSp>
      <p:sp>
        <p:nvSpPr>
          <p:cNvPr id="12" name="Rectangle 11">
            <a:extLst>
              <a:ext uri="{FF2B5EF4-FFF2-40B4-BE49-F238E27FC236}">
                <a16:creationId xmlns:a16="http://schemas.microsoft.com/office/drawing/2014/main" id="{B0A97E28-6093-4AD2-959B-2EFAF3848961}"/>
              </a:ext>
            </a:extLst>
          </p:cNvPr>
          <p:cNvSpPr/>
          <p:nvPr/>
        </p:nvSpPr>
        <p:spPr>
          <a:xfrm>
            <a:off x="3255907" y="1425676"/>
            <a:ext cx="8518439" cy="4168879"/>
          </a:xfrm>
          <a:prstGeom prst="rect">
            <a:avLst/>
          </a:prstGeom>
          <a:solidFill>
            <a:srgbClr val="074D67"/>
          </a:solidFill>
          <a:ln>
            <a:noFil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On entend par « abus sexuel » toute atteinte sexuelle </a:t>
            </a:r>
            <a:r>
              <a:rPr kumimoji="0" lang="fr-FR" sz="3600" b="1" i="0" u="none" strike="noStrike" kern="0" cap="none" spc="0" normalizeH="0" baseline="0" noProof="0" dirty="0">
                <a:ln>
                  <a:noFill/>
                </a:ln>
                <a:solidFill>
                  <a:srgbClr val="FFFF00"/>
                </a:solidFill>
                <a:effectLst/>
                <a:uLnTx/>
                <a:uFillTx/>
                <a:latin typeface="Calibri" panose="020F0502020204030204"/>
                <a:ea typeface="+mn-ea"/>
                <a:cs typeface="+mn-cs"/>
              </a:rPr>
              <a:t>réelle</a:t>
            </a:r>
            <a:r>
              <a:rPr kumimoji="0" lang="fr-FR" sz="3600" b="1" i="0" u="none" strike="noStrike" kern="0" cap="none" spc="0" normalizeH="0" baseline="0" noProof="0" dirty="0">
                <a:ln>
                  <a:noFill/>
                </a:ln>
                <a:solidFill>
                  <a:srgbClr val="FFFFFF"/>
                </a:solidFill>
                <a:effectLst/>
                <a:uLnTx/>
                <a:uFillTx/>
                <a:latin typeface="Calibri" panose="020F0502020204030204"/>
                <a:ea typeface="+mn-ea"/>
                <a:cs typeface="+mn-cs"/>
              </a:rPr>
              <a:t> </a:t>
            </a: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ou</a:t>
            </a:r>
            <a:r>
              <a:rPr kumimoji="0" lang="fr-FR" sz="3600" b="1" i="0" u="none" strike="noStrike" kern="0" cap="none" spc="0" normalizeH="0" baseline="0" noProof="0" dirty="0">
                <a:ln>
                  <a:noFill/>
                </a:ln>
                <a:solidFill>
                  <a:srgbClr val="FFFFFF"/>
                </a:solidFill>
                <a:effectLst/>
                <a:uLnTx/>
                <a:uFillTx/>
                <a:latin typeface="Calibri" panose="020F0502020204030204"/>
                <a:ea typeface="+mn-ea"/>
                <a:cs typeface="+mn-cs"/>
              </a:rPr>
              <a:t> </a:t>
            </a:r>
            <a:r>
              <a:rPr kumimoji="0" lang="fr-FR" sz="3600" b="1" i="0" u="none" strike="noStrike" kern="0" cap="none" spc="0" normalizeH="0" baseline="0" noProof="0" dirty="0">
                <a:ln>
                  <a:noFill/>
                </a:ln>
                <a:solidFill>
                  <a:srgbClr val="FFFF00"/>
                </a:solidFill>
                <a:effectLst/>
                <a:uLnTx/>
                <a:uFillTx/>
                <a:latin typeface="Calibri" panose="020F0502020204030204"/>
                <a:ea typeface="+mn-ea"/>
                <a:cs typeface="+mn-cs"/>
              </a:rPr>
              <a:t>menacée </a:t>
            </a: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commise</a:t>
            </a:r>
          </a:p>
          <a:p>
            <a:pPr marL="0" marR="0" lvl="0" indent="96838" defTabSz="914400" eaLnBrk="1" fontAlgn="auto" latinLnBrk="0" hangingPunct="1">
              <a:lnSpc>
                <a:spcPct val="100000"/>
              </a:lnSpc>
              <a:spcBef>
                <a:spcPts val="0"/>
              </a:spcBef>
              <a:spcAft>
                <a:spcPts val="0"/>
              </a:spcAft>
              <a:buClrTx/>
              <a:buSzTx/>
              <a:buFontTx/>
              <a:buNone/>
              <a:tabLst/>
              <a:defRPr/>
            </a:pP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  avec </a:t>
            </a:r>
            <a:r>
              <a:rPr kumimoji="0" lang="fr-FR" sz="3600" b="1" i="0" u="none" strike="noStrike" kern="0" cap="none" spc="0" normalizeH="0" baseline="0" noProof="0" dirty="0">
                <a:ln>
                  <a:noFill/>
                </a:ln>
                <a:solidFill>
                  <a:srgbClr val="FFFF00"/>
                </a:solidFill>
                <a:effectLst/>
                <a:uLnTx/>
                <a:uFillTx/>
                <a:latin typeface="Calibri" panose="020F0502020204030204"/>
                <a:ea typeface="+mn-ea"/>
                <a:cs typeface="+mn-cs"/>
              </a:rPr>
              <a:t>force </a:t>
            </a:r>
          </a:p>
          <a:p>
            <a:pPr marL="0" marR="0" lvl="0" indent="96838" defTabSz="914400" eaLnBrk="1" fontAlgn="auto" latinLnBrk="0" hangingPunct="1">
              <a:lnSpc>
                <a:spcPct val="100000"/>
              </a:lnSpc>
              <a:spcBef>
                <a:spcPts val="0"/>
              </a:spcBef>
              <a:spcAft>
                <a:spcPts val="0"/>
              </a:spcAft>
              <a:buClrTx/>
              <a:buSzTx/>
              <a:buFontTx/>
              <a:buNone/>
              <a:tabLst/>
              <a:defRPr/>
            </a:pP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  avec</a:t>
            </a:r>
            <a:r>
              <a:rPr kumimoji="0" lang="fr-FR" sz="3600" b="0" i="0" u="none" strike="noStrike" kern="0" cap="none" spc="0" normalizeH="0" baseline="0" noProof="0" dirty="0">
                <a:ln>
                  <a:noFill/>
                </a:ln>
                <a:solidFill>
                  <a:srgbClr val="FFFF00"/>
                </a:solidFill>
                <a:effectLst/>
                <a:uLnTx/>
                <a:uFillTx/>
                <a:latin typeface="Calibri" panose="020F0502020204030204"/>
                <a:ea typeface="+mn-ea"/>
                <a:cs typeface="+mn-cs"/>
              </a:rPr>
              <a:t> </a:t>
            </a:r>
            <a:r>
              <a:rPr kumimoji="0" lang="fr-FR" sz="3600" b="1" i="0" u="none" strike="noStrike" kern="0" cap="none" spc="0" normalizeH="0" baseline="0" noProof="0" dirty="0">
                <a:ln>
                  <a:noFill/>
                </a:ln>
                <a:solidFill>
                  <a:srgbClr val="FFFF00"/>
                </a:solidFill>
                <a:effectLst/>
                <a:uLnTx/>
                <a:uFillTx/>
                <a:latin typeface="Calibri" panose="020F0502020204030204"/>
                <a:ea typeface="+mn-ea"/>
                <a:cs typeface="+mn-cs"/>
              </a:rPr>
              <a:t>contrainte</a:t>
            </a:r>
            <a:r>
              <a:rPr kumimoji="0" lang="fr-FR" sz="3600" b="0" i="0" u="none" strike="noStrike" kern="0" cap="none" spc="0" normalizeH="0" baseline="0" noProof="0" dirty="0">
                <a:ln>
                  <a:noFill/>
                </a:ln>
                <a:solidFill>
                  <a:srgbClr val="FFFF00"/>
                </a:solidFill>
                <a:effectLst/>
                <a:uLnTx/>
                <a:uFillTx/>
                <a:latin typeface="Calibri" panose="020F0502020204030204"/>
                <a:ea typeface="+mn-ea"/>
                <a:cs typeface="+mn-cs"/>
              </a:rPr>
              <a:t>, </a:t>
            </a: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ou</a:t>
            </a:r>
            <a:endParaRPr kumimoji="0" lang="en-US" sz="3600" b="0" i="0" u="none" strike="noStrike" kern="0" cap="none" spc="0" normalizeH="0" baseline="0" noProof="0" dirty="0">
              <a:ln>
                <a:noFill/>
              </a:ln>
              <a:solidFill>
                <a:srgbClr val="FFFFFF"/>
              </a:solidFill>
              <a:effectLst/>
              <a:uLnTx/>
              <a:uFillTx/>
              <a:latin typeface="Calibri" panose="020F0502020204030204"/>
              <a:ea typeface="+mn-ea"/>
              <a:cs typeface="+mn-cs"/>
            </a:endParaRPr>
          </a:p>
          <a:p>
            <a:pPr marL="0" marR="0" lvl="0" indent="96838" defTabSz="914400" eaLnBrk="1" fontAlgn="auto" latinLnBrk="0" hangingPunct="1">
              <a:lnSpc>
                <a:spcPct val="100000"/>
              </a:lnSpc>
              <a:spcBef>
                <a:spcPts val="0"/>
              </a:spcBef>
              <a:spcAft>
                <a:spcPts val="0"/>
              </a:spcAft>
              <a:buClrTx/>
              <a:buSzTx/>
              <a:buFontTx/>
              <a:buNone/>
              <a:tabLst/>
              <a:defRPr/>
            </a:pPr>
            <a:r>
              <a:rPr kumimoji="0" lang="fr-FR" sz="3600" b="0" i="0" u="none" strike="noStrike" kern="0" cap="none" spc="0" normalizeH="0" baseline="0" noProof="0" dirty="0">
                <a:ln>
                  <a:noFill/>
                </a:ln>
                <a:solidFill>
                  <a:srgbClr val="FFFFFF"/>
                </a:solidFill>
                <a:effectLst/>
                <a:uLnTx/>
                <a:uFillTx/>
                <a:latin typeface="Calibri" panose="020F0502020204030204"/>
                <a:ea typeface="+mn-ea"/>
                <a:cs typeface="+mn-cs"/>
              </a:rPr>
              <a:t>  à la faveur d’un </a:t>
            </a:r>
            <a:r>
              <a:rPr kumimoji="0" lang="fr-FR" sz="3600" b="1" i="0" u="none" strike="noStrike" kern="0" cap="none" spc="0" normalizeH="0" baseline="0" noProof="0" dirty="0">
                <a:ln>
                  <a:noFill/>
                </a:ln>
                <a:solidFill>
                  <a:srgbClr val="FFFF00"/>
                </a:solidFill>
                <a:effectLst/>
                <a:uLnTx/>
                <a:uFillTx/>
                <a:latin typeface="Calibri" panose="020F0502020204030204"/>
                <a:ea typeface="+mn-ea"/>
                <a:cs typeface="+mn-cs"/>
              </a:rPr>
              <a:t>rapport inégal</a:t>
            </a:r>
            <a:r>
              <a:rPr kumimoji="0" lang="fr-FR" sz="3600" b="1" i="0" u="none" strike="noStrike" kern="0" cap="none" spc="0" normalizeH="0" baseline="0" noProof="0" dirty="0">
                <a:ln>
                  <a:noFill/>
                </a:ln>
                <a:solidFill>
                  <a:srgbClr val="FFFFFF"/>
                </a:solidFill>
                <a:effectLst/>
                <a:uLnTx/>
                <a:uFillTx/>
                <a:latin typeface="Calibri" panose="020F0502020204030204"/>
                <a:ea typeface="+mn-ea"/>
                <a:cs typeface="+mn-cs"/>
              </a:rPr>
              <a:t>.</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3646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8ECEE8-301B-4AA5-A3D1-AEA571A21CAB}"/>
              </a:ext>
            </a:extLst>
          </p:cNvPr>
          <p:cNvSpPr txBox="1"/>
          <p:nvPr/>
        </p:nvSpPr>
        <p:spPr>
          <a:xfrm>
            <a:off x="1202749" y="176156"/>
            <a:ext cx="9673702" cy="707886"/>
          </a:xfrm>
          <a:prstGeom prst="rect">
            <a:avLst/>
          </a:prstGeom>
          <a:noFill/>
        </p:spPr>
        <p:txBody>
          <a:bodyPr wrap="square" rtlCol="0">
            <a:spAutoFit/>
          </a:bodyPr>
          <a:lstStyle/>
          <a:p>
            <a:pPr algn="ctr">
              <a:defRPr/>
            </a:pPr>
            <a:r>
              <a:rPr lang="en-US" sz="4000" b="1" dirty="0" err="1">
                <a:solidFill>
                  <a:srgbClr val="282F39"/>
                </a:solidFill>
                <a:latin typeface="Noto Sans" panose="020B0502040504020204" pitchFamily="34"/>
                <a:ea typeface="Noto Sans" panose="020B0502040504020204" pitchFamily="34"/>
                <a:cs typeface="Noto Sans" panose="020B0502040504020204" pitchFamily="34"/>
              </a:rPr>
              <a:t>Exemple</a:t>
            </a:r>
            <a:r>
              <a:rPr lang="en-US" sz="4000" b="1" dirty="0">
                <a:solidFill>
                  <a:srgbClr val="282F39"/>
                </a:solidFill>
                <a:latin typeface="Noto Sans" panose="020B0502040504020204" pitchFamily="34"/>
                <a:ea typeface="Noto Sans" panose="020B0502040504020204" pitchFamily="34"/>
                <a:cs typeface="Noto Sans" panose="020B0502040504020204" pitchFamily="34"/>
              </a:rPr>
              <a:t> de </a:t>
            </a:r>
            <a:r>
              <a:rPr lang="en-US" sz="4000" b="1" dirty="0" err="1">
                <a:solidFill>
                  <a:srgbClr val="282F39"/>
                </a:solidFill>
                <a:latin typeface="Noto Sans" panose="020B0502040504020204" pitchFamily="34"/>
                <a:ea typeface="Noto Sans" panose="020B0502040504020204" pitchFamily="34"/>
                <a:cs typeface="Noto Sans" panose="020B0502040504020204" pitchFamily="34"/>
              </a:rPr>
              <a:t>cas</a:t>
            </a:r>
            <a:r>
              <a:rPr lang="en-US" sz="4000" b="1" dirty="0">
                <a:solidFill>
                  <a:srgbClr val="282F39"/>
                </a:solidFill>
                <a:latin typeface="Noto Sans" panose="020B0502040504020204" pitchFamily="34"/>
                <a:ea typeface="Noto Sans" panose="020B0502040504020204" pitchFamily="34"/>
                <a:cs typeface="Noto Sans" panose="020B0502040504020204" pitchFamily="34"/>
              </a:rPr>
              <a:t> </a:t>
            </a:r>
            <a:r>
              <a:rPr lang="en-US" sz="4000" b="1" dirty="0" err="1">
                <a:solidFill>
                  <a:srgbClr val="282F39"/>
                </a:solidFill>
                <a:latin typeface="Noto Sans" panose="020B0502040504020204" pitchFamily="34"/>
                <a:ea typeface="Noto Sans" panose="020B0502040504020204" pitchFamily="34"/>
                <a:cs typeface="Noto Sans" panose="020B0502040504020204" pitchFamily="34"/>
              </a:rPr>
              <a:t>d’abus</a:t>
            </a:r>
            <a:r>
              <a:rPr lang="en-US" sz="4000" b="1" dirty="0">
                <a:solidFill>
                  <a:srgbClr val="282F39"/>
                </a:solidFill>
                <a:latin typeface="Noto Sans" panose="020B0502040504020204" pitchFamily="34"/>
                <a:ea typeface="Noto Sans" panose="020B0502040504020204" pitchFamily="34"/>
                <a:cs typeface="Noto Sans" panose="020B0502040504020204" pitchFamily="34"/>
              </a:rPr>
              <a:t> </a:t>
            </a:r>
            <a:r>
              <a:rPr lang="en-US" sz="4000" b="1" dirty="0" err="1">
                <a:solidFill>
                  <a:srgbClr val="282F39"/>
                </a:solidFill>
                <a:latin typeface="Noto Sans" panose="020B0502040504020204" pitchFamily="34"/>
                <a:ea typeface="Noto Sans" panose="020B0502040504020204" pitchFamily="34"/>
                <a:cs typeface="Noto Sans" panose="020B0502040504020204" pitchFamily="34"/>
              </a:rPr>
              <a:t>sexuel</a:t>
            </a:r>
            <a:endParaRPr lang="en-US" sz="4000" b="1" dirty="0">
              <a:solidFill>
                <a:srgbClr val="282F39"/>
              </a:solidFill>
              <a:latin typeface="Noto Sans" panose="020B0502040504020204" pitchFamily="34"/>
              <a:ea typeface="Noto Sans" panose="020B0502040504020204" pitchFamily="34"/>
              <a:cs typeface="Noto Sans" panose="020B0502040504020204" pitchFamily="34"/>
            </a:endParaRPr>
          </a:p>
        </p:txBody>
      </p:sp>
      <p:sp>
        <p:nvSpPr>
          <p:cNvPr id="3" name="Rectangle 2">
            <a:extLst>
              <a:ext uri="{FF2B5EF4-FFF2-40B4-BE49-F238E27FC236}">
                <a16:creationId xmlns:a16="http://schemas.microsoft.com/office/drawing/2014/main" id="{EBCBB2F8-2606-4C5E-83CA-F221593A98E0}"/>
              </a:ext>
            </a:extLst>
          </p:cNvPr>
          <p:cNvSpPr/>
          <p:nvPr/>
        </p:nvSpPr>
        <p:spPr>
          <a:xfrm>
            <a:off x="265471" y="963561"/>
            <a:ext cx="11697929" cy="4532671"/>
          </a:xfrm>
          <a:prstGeom prst="rect">
            <a:avLst/>
          </a:prstGeom>
          <a:solidFill>
            <a:srgbClr val="074D67"/>
          </a:solidFill>
          <a:ln>
            <a:noFill/>
          </a:ln>
          <a:effectLst/>
        </p:spPr>
        <p:txBody>
          <a:bodyPr rtlCol="0" anchor="ctr"/>
          <a:lstStyle/>
          <a:p>
            <a:pPr marL="457200" marR="0" lvl="0" indent="-4572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sz="2800" b="0" i="0" u="none" strike="noStrike" kern="0" cap="none" spc="0" normalizeH="0" baseline="0" noProof="0" dirty="0">
                <a:ln>
                  <a:noFill/>
                </a:ln>
                <a:solidFill>
                  <a:srgbClr val="FFFFFF"/>
                </a:solidFill>
                <a:effectLst/>
                <a:uLnTx/>
                <a:uFillTx/>
                <a:latin typeface="Calibri" panose="020F0502020204030204"/>
                <a:ea typeface="+mn-ea"/>
                <a:cs typeface="+mn-cs"/>
              </a:rPr>
              <a:t>Un réfugié, qui est employé par le PAM en tant qu'agent de mobilisation communautaire, attire une femme réfugiée dans un entrepôt désert et la viole, en la menaçant de tout révéler a son mari qu’ils ont une liaison si elle tente de le dénoncer.</a:t>
            </a:r>
          </a:p>
          <a:p>
            <a:pPr marL="0" marR="0" lvl="0" indent="0" defTabSz="914400" eaLnBrk="1" fontAlgn="auto" latinLnBrk="0" hangingPunct="1">
              <a:lnSpc>
                <a:spcPct val="100000"/>
              </a:lnSpc>
              <a:spcBef>
                <a:spcPts val="0"/>
              </a:spcBef>
              <a:spcAft>
                <a:spcPts val="0"/>
              </a:spcAft>
              <a:buClrTx/>
              <a:buSzTx/>
              <a:buFontTx/>
              <a:buNone/>
              <a:tabLst/>
              <a:defRPr/>
            </a:pPr>
            <a:endParaRPr kumimoji="0" lang="fr-FR" sz="2800" b="0" i="0" u="none" strike="noStrike" kern="0" cap="none" spc="0" normalizeH="0" baseline="0" noProof="0" dirty="0">
              <a:ln>
                <a:noFill/>
              </a:ln>
              <a:solidFill>
                <a:srgbClr val="FFFFFF"/>
              </a:solidFill>
              <a:effectLst/>
              <a:uLnTx/>
              <a:uFillTx/>
              <a:latin typeface="Calibri" panose="020F0502020204030204"/>
              <a:ea typeface="+mn-ea"/>
              <a:cs typeface="+mn-cs"/>
            </a:endParaRPr>
          </a:p>
          <a:p>
            <a:pPr marL="457200" marR="0" lvl="0" indent="-4572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sz="2800" b="0" i="0" u="none" strike="noStrike" kern="0" cap="none" spc="0" normalizeH="0" baseline="0" noProof="0" dirty="0">
                <a:ln>
                  <a:noFill/>
                </a:ln>
                <a:solidFill>
                  <a:srgbClr val="FFFFFF"/>
                </a:solidFill>
                <a:effectLst/>
                <a:uLnTx/>
                <a:uFillTx/>
                <a:latin typeface="Calibri" panose="020F0502020204030204"/>
                <a:ea typeface="+mn-ea"/>
                <a:cs typeface="+mn-cs"/>
              </a:rPr>
              <a:t>Un employé de la Croix-Rouge locale touche une fillette de 6 ans de manière inappropriée en jouant avec elle comme dans le cadre d'une intervention psycho-sociale.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2800" b="0" i="0" u="none" strike="noStrike" kern="0" cap="none" spc="0" normalizeH="0" baseline="0" noProof="0" dirty="0">
              <a:ln>
                <a:noFill/>
              </a:ln>
              <a:solidFill>
                <a:srgbClr val="FFFFFF"/>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5910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9C3188F-0469-40C4-B72B-3786714380B9}"/>
              </a:ext>
            </a:extLst>
          </p:cNvPr>
          <p:cNvSpPr txBox="1"/>
          <p:nvPr/>
        </p:nvSpPr>
        <p:spPr>
          <a:xfrm>
            <a:off x="1202749" y="235148"/>
            <a:ext cx="9673702" cy="861774"/>
          </a:xfrm>
          <a:prstGeom prst="rect">
            <a:avLst/>
          </a:prstGeom>
          <a:noFill/>
        </p:spPr>
        <p:txBody>
          <a:bodyPr wrap="square" rtlCol="0">
            <a:spAutoFit/>
          </a:bodyPr>
          <a:lstStyle/>
          <a:p>
            <a:pPr algn="ctr">
              <a:defRPr/>
            </a:pP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Harcellement</a:t>
            </a:r>
            <a:r>
              <a:rPr lang="en-US" sz="5000" b="1" dirty="0">
                <a:solidFill>
                  <a:srgbClr val="282F39"/>
                </a:solidFill>
                <a:latin typeface="Noto Sans" panose="020B0502040504020204" pitchFamily="34"/>
                <a:ea typeface="Noto Sans" panose="020B0502040504020204" pitchFamily="34"/>
                <a:cs typeface="Noto Sans" panose="020B0502040504020204" pitchFamily="34"/>
              </a:rPr>
              <a:t> </a:t>
            </a:r>
            <a:r>
              <a:rPr lang="en-US" sz="5000" b="1" dirty="0" err="1">
                <a:solidFill>
                  <a:srgbClr val="282F39"/>
                </a:solidFill>
                <a:latin typeface="Noto Sans" panose="020B0502040504020204" pitchFamily="34"/>
                <a:ea typeface="Noto Sans" panose="020B0502040504020204" pitchFamily="34"/>
                <a:cs typeface="Noto Sans" panose="020B0502040504020204" pitchFamily="34"/>
              </a:rPr>
              <a:t>sexuel</a:t>
            </a:r>
            <a:r>
              <a:rPr lang="en-US" sz="5000" b="1" dirty="0">
                <a:solidFill>
                  <a:srgbClr val="282F39"/>
                </a:solidFill>
                <a:latin typeface="Noto Sans" panose="020B0502040504020204" pitchFamily="34"/>
                <a:ea typeface="Noto Sans" panose="020B0502040504020204" pitchFamily="34"/>
                <a:cs typeface="Noto Sans" panose="020B0502040504020204" pitchFamily="34"/>
              </a:rPr>
              <a:t> ?</a:t>
            </a:r>
          </a:p>
        </p:txBody>
      </p:sp>
      <p:grpSp>
        <p:nvGrpSpPr>
          <p:cNvPr id="3" name="Group 2">
            <a:extLst>
              <a:ext uri="{FF2B5EF4-FFF2-40B4-BE49-F238E27FC236}">
                <a16:creationId xmlns:a16="http://schemas.microsoft.com/office/drawing/2014/main" id="{C3ACA74B-3B36-4137-B8C5-4A3EAE0990BF}"/>
              </a:ext>
            </a:extLst>
          </p:cNvPr>
          <p:cNvGrpSpPr/>
          <p:nvPr/>
        </p:nvGrpSpPr>
        <p:grpSpPr>
          <a:xfrm>
            <a:off x="299670" y="2359742"/>
            <a:ext cx="2699172" cy="2727470"/>
            <a:chOff x="4301450" y="1345460"/>
            <a:chExt cx="3706131" cy="4352482"/>
          </a:xfrm>
        </p:grpSpPr>
        <p:sp>
          <p:nvSpPr>
            <p:cNvPr id="4" name="Freeform 6">
              <a:extLst>
                <a:ext uri="{FF2B5EF4-FFF2-40B4-BE49-F238E27FC236}">
                  <a16:creationId xmlns:a16="http://schemas.microsoft.com/office/drawing/2014/main" id="{22AE0E19-B7B4-4508-8B4F-F15360EB4C28}"/>
                </a:ext>
              </a:extLst>
            </p:cNvPr>
            <p:cNvSpPr>
              <a:spLocks noEditPoints="1"/>
            </p:cNvSpPr>
            <p:nvPr/>
          </p:nvSpPr>
          <p:spPr bwMode="auto">
            <a:xfrm>
              <a:off x="5237576" y="2150644"/>
              <a:ext cx="1805748" cy="3547298"/>
            </a:xfrm>
            <a:custGeom>
              <a:avLst/>
              <a:gdLst>
                <a:gd name="T0" fmla="*/ 503 w 2130"/>
                <a:gd name="T1" fmla="*/ 2507 h 4055"/>
                <a:gd name="T2" fmla="*/ 387 w 2130"/>
                <a:gd name="T3" fmla="*/ 2072 h 4055"/>
                <a:gd name="T4" fmla="*/ 172 w 2130"/>
                <a:gd name="T5" fmla="*/ 1655 h 4055"/>
                <a:gd name="T6" fmla="*/ 35 w 2130"/>
                <a:gd name="T7" fmla="*/ 1291 h 4055"/>
                <a:gd name="T8" fmla="*/ 24 w 2130"/>
                <a:gd name="T9" fmla="*/ 824 h 4055"/>
                <a:gd name="T10" fmla="*/ 81 w 2130"/>
                <a:gd name="T11" fmla="*/ 647 h 4055"/>
                <a:gd name="T12" fmla="*/ 341 w 2130"/>
                <a:gd name="T13" fmla="*/ 262 h 4055"/>
                <a:gd name="T14" fmla="*/ 640 w 2130"/>
                <a:gd name="T15" fmla="*/ 80 h 4055"/>
                <a:gd name="T16" fmla="*/ 1219 w 2130"/>
                <a:gd name="T17" fmla="*/ 12 h 4055"/>
                <a:gd name="T18" fmla="*/ 1728 w 2130"/>
                <a:gd name="T19" fmla="*/ 189 h 4055"/>
                <a:gd name="T20" fmla="*/ 2056 w 2130"/>
                <a:gd name="T21" fmla="*/ 625 h 4055"/>
                <a:gd name="T22" fmla="*/ 2104 w 2130"/>
                <a:gd name="T23" fmla="*/ 1201 h 4055"/>
                <a:gd name="T24" fmla="*/ 1946 w 2130"/>
                <a:gd name="T25" fmla="*/ 1616 h 4055"/>
                <a:gd name="T26" fmla="*/ 1702 w 2130"/>
                <a:gd name="T27" fmla="*/ 2039 h 4055"/>
                <a:gd name="T28" fmla="*/ 1582 w 2130"/>
                <a:gd name="T29" fmla="*/ 2376 h 4055"/>
                <a:gd name="T30" fmla="*/ 1567 w 2130"/>
                <a:gd name="T31" fmla="*/ 3175 h 4055"/>
                <a:gd name="T32" fmla="*/ 1436 w 2130"/>
                <a:gd name="T33" fmla="*/ 3442 h 4055"/>
                <a:gd name="T34" fmla="*/ 1179 w 2130"/>
                <a:gd name="T35" fmla="*/ 3859 h 4055"/>
                <a:gd name="T36" fmla="*/ 979 w 2130"/>
                <a:gd name="T37" fmla="*/ 4016 h 4055"/>
                <a:gd name="T38" fmla="*/ 694 w 2130"/>
                <a:gd name="T39" fmla="*/ 3546 h 4055"/>
                <a:gd name="T40" fmla="*/ 519 w 2130"/>
                <a:gd name="T41" fmla="*/ 3253 h 4055"/>
                <a:gd name="T42" fmla="*/ 505 w 2130"/>
                <a:gd name="T43" fmla="*/ 2850 h 4055"/>
                <a:gd name="T44" fmla="*/ 1035 w 2130"/>
                <a:gd name="T45" fmla="*/ 2418 h 4055"/>
                <a:gd name="T46" fmla="*/ 1434 w 2130"/>
                <a:gd name="T47" fmla="*/ 2385 h 4055"/>
                <a:gd name="T48" fmla="*/ 1571 w 2130"/>
                <a:gd name="T49" fmla="*/ 1968 h 4055"/>
                <a:gd name="T50" fmla="*/ 1843 w 2130"/>
                <a:gd name="T51" fmla="*/ 1492 h 4055"/>
                <a:gd name="T52" fmla="*/ 1969 w 2130"/>
                <a:gd name="T53" fmla="*/ 1118 h 4055"/>
                <a:gd name="T54" fmla="*/ 1788 w 2130"/>
                <a:gd name="T55" fmla="*/ 444 h 4055"/>
                <a:gd name="T56" fmla="*/ 1302 w 2130"/>
                <a:gd name="T57" fmla="*/ 172 h 4055"/>
                <a:gd name="T58" fmla="*/ 719 w 2130"/>
                <a:gd name="T59" fmla="*/ 208 h 4055"/>
                <a:gd name="T60" fmla="*/ 244 w 2130"/>
                <a:gd name="T61" fmla="*/ 633 h 4055"/>
                <a:gd name="T62" fmla="*/ 152 w 2130"/>
                <a:gd name="T63" fmla="*/ 1033 h 4055"/>
                <a:gd name="T64" fmla="*/ 247 w 2130"/>
                <a:gd name="T65" fmla="*/ 1466 h 4055"/>
                <a:gd name="T66" fmla="*/ 480 w 2130"/>
                <a:gd name="T67" fmla="*/ 1917 h 4055"/>
                <a:gd name="T68" fmla="*/ 638 w 2130"/>
                <a:gd name="T69" fmla="*/ 2389 h 4055"/>
                <a:gd name="T70" fmla="*/ 1035 w 2130"/>
                <a:gd name="T71" fmla="*/ 2418 h 4055"/>
                <a:gd name="T72" fmla="*/ 1036 w 2130"/>
                <a:gd name="T73" fmla="*/ 3269 h 4055"/>
                <a:gd name="T74" fmla="*/ 671 w 2130"/>
                <a:gd name="T75" fmla="*/ 3276 h 4055"/>
                <a:gd name="T76" fmla="*/ 714 w 2130"/>
                <a:gd name="T77" fmla="*/ 3355 h 4055"/>
                <a:gd name="T78" fmla="*/ 900 w 2130"/>
                <a:gd name="T79" fmla="*/ 3629 h 4055"/>
                <a:gd name="T80" fmla="*/ 1195 w 2130"/>
                <a:gd name="T81" fmla="*/ 3612 h 4055"/>
                <a:gd name="T82" fmla="*/ 1390 w 2130"/>
                <a:gd name="T83" fmla="*/ 3297 h 4055"/>
                <a:gd name="T84" fmla="*/ 1376 w 2130"/>
                <a:gd name="T85" fmla="*/ 3269 h 4055"/>
                <a:gd name="T86" fmla="*/ 1433 w 2130"/>
                <a:gd name="T87" fmla="*/ 2860 h 4055"/>
                <a:gd name="T88" fmla="*/ 1408 w 2130"/>
                <a:gd name="T89" fmla="*/ 2565 h 4055"/>
                <a:gd name="T90" fmla="*/ 1245 w 2130"/>
                <a:gd name="T91" fmla="*/ 2589 h 4055"/>
                <a:gd name="T92" fmla="*/ 1271 w 2130"/>
                <a:gd name="T93" fmla="*/ 3157 h 4055"/>
                <a:gd name="T94" fmla="*/ 1433 w 2130"/>
                <a:gd name="T95" fmla="*/ 3126 h 4055"/>
                <a:gd name="T96" fmla="*/ 810 w 2130"/>
                <a:gd name="T97" fmla="*/ 2861 h 4055"/>
                <a:gd name="T98" fmla="*/ 788 w 2130"/>
                <a:gd name="T99" fmla="*/ 2566 h 4055"/>
                <a:gd name="T100" fmla="*/ 638 w 2130"/>
                <a:gd name="T101" fmla="*/ 2589 h 4055"/>
                <a:gd name="T102" fmla="*/ 663 w 2130"/>
                <a:gd name="T103" fmla="*/ 3157 h 4055"/>
                <a:gd name="T104" fmla="*/ 810 w 2130"/>
                <a:gd name="T105" fmla="*/ 3125 h 4055"/>
                <a:gd name="T106" fmla="*/ 945 w 2130"/>
                <a:gd name="T107" fmla="*/ 2861 h 4055"/>
                <a:gd name="T108" fmla="*/ 972 w 2130"/>
                <a:gd name="T109" fmla="*/ 3157 h 4055"/>
                <a:gd name="T110" fmla="*/ 1110 w 2130"/>
                <a:gd name="T111" fmla="*/ 3126 h 4055"/>
                <a:gd name="T112" fmla="*/ 1111 w 2130"/>
                <a:gd name="T113" fmla="*/ 2596 h 4055"/>
                <a:gd name="T114" fmla="*/ 970 w 2130"/>
                <a:gd name="T115" fmla="*/ 2565 h 4055"/>
                <a:gd name="T116" fmla="*/ 945 w 2130"/>
                <a:gd name="T117" fmla="*/ 2861 h 4055"/>
                <a:gd name="T118" fmla="*/ 970 w 2130"/>
                <a:gd name="T119" fmla="*/ 3741 h 4055"/>
                <a:gd name="T120" fmla="*/ 1020 w 2130"/>
                <a:gd name="T121" fmla="*/ 3861 h 4055"/>
                <a:gd name="T122" fmla="*/ 1101 w 2130"/>
                <a:gd name="T123" fmla="*/ 3764 h 4055"/>
                <a:gd name="T124" fmla="*/ 1031 w 2130"/>
                <a:gd name="T125" fmla="*/ 3741 h 4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30" h="4055">
                  <a:moveTo>
                    <a:pt x="504" y="2850"/>
                  </a:moveTo>
                  <a:cubicBezTo>
                    <a:pt x="504" y="2736"/>
                    <a:pt x="507" y="2621"/>
                    <a:pt x="503" y="2507"/>
                  </a:cubicBezTo>
                  <a:cubicBezTo>
                    <a:pt x="500" y="2424"/>
                    <a:pt x="485" y="2343"/>
                    <a:pt x="457" y="2264"/>
                  </a:cubicBezTo>
                  <a:cubicBezTo>
                    <a:pt x="434" y="2200"/>
                    <a:pt x="414" y="2134"/>
                    <a:pt x="387" y="2072"/>
                  </a:cubicBezTo>
                  <a:cubicBezTo>
                    <a:pt x="355" y="2000"/>
                    <a:pt x="316" y="1930"/>
                    <a:pt x="280" y="1860"/>
                  </a:cubicBezTo>
                  <a:cubicBezTo>
                    <a:pt x="244" y="1791"/>
                    <a:pt x="206" y="1724"/>
                    <a:pt x="172" y="1655"/>
                  </a:cubicBezTo>
                  <a:cubicBezTo>
                    <a:pt x="140" y="1590"/>
                    <a:pt x="110" y="1524"/>
                    <a:pt x="84" y="1457"/>
                  </a:cubicBezTo>
                  <a:cubicBezTo>
                    <a:pt x="63" y="1403"/>
                    <a:pt x="49" y="1347"/>
                    <a:pt x="35" y="1291"/>
                  </a:cubicBezTo>
                  <a:cubicBezTo>
                    <a:pt x="13" y="1200"/>
                    <a:pt x="0" y="1107"/>
                    <a:pt x="4" y="1012"/>
                  </a:cubicBezTo>
                  <a:cubicBezTo>
                    <a:pt x="7" y="949"/>
                    <a:pt x="14" y="886"/>
                    <a:pt x="24" y="824"/>
                  </a:cubicBezTo>
                  <a:cubicBezTo>
                    <a:pt x="33" y="775"/>
                    <a:pt x="49" y="728"/>
                    <a:pt x="63" y="680"/>
                  </a:cubicBezTo>
                  <a:cubicBezTo>
                    <a:pt x="67" y="668"/>
                    <a:pt x="78" y="659"/>
                    <a:pt x="81" y="647"/>
                  </a:cubicBezTo>
                  <a:cubicBezTo>
                    <a:pt x="103" y="575"/>
                    <a:pt x="138" y="509"/>
                    <a:pt x="179" y="447"/>
                  </a:cubicBezTo>
                  <a:cubicBezTo>
                    <a:pt x="225" y="378"/>
                    <a:pt x="277" y="314"/>
                    <a:pt x="341" y="262"/>
                  </a:cubicBezTo>
                  <a:cubicBezTo>
                    <a:pt x="389" y="222"/>
                    <a:pt x="439" y="184"/>
                    <a:pt x="492" y="152"/>
                  </a:cubicBezTo>
                  <a:cubicBezTo>
                    <a:pt x="538" y="123"/>
                    <a:pt x="589" y="101"/>
                    <a:pt x="640" y="80"/>
                  </a:cubicBezTo>
                  <a:cubicBezTo>
                    <a:pt x="720" y="48"/>
                    <a:pt x="803" y="29"/>
                    <a:pt x="888" y="17"/>
                  </a:cubicBezTo>
                  <a:cubicBezTo>
                    <a:pt x="998" y="0"/>
                    <a:pt x="1109" y="4"/>
                    <a:pt x="1219" y="12"/>
                  </a:cubicBezTo>
                  <a:cubicBezTo>
                    <a:pt x="1290" y="17"/>
                    <a:pt x="1361" y="32"/>
                    <a:pt x="1430" y="51"/>
                  </a:cubicBezTo>
                  <a:cubicBezTo>
                    <a:pt x="1537" y="80"/>
                    <a:pt x="1637" y="125"/>
                    <a:pt x="1728" y="189"/>
                  </a:cubicBezTo>
                  <a:cubicBezTo>
                    <a:pt x="1814" y="249"/>
                    <a:pt x="1886" y="322"/>
                    <a:pt x="1945" y="408"/>
                  </a:cubicBezTo>
                  <a:cubicBezTo>
                    <a:pt x="1991" y="475"/>
                    <a:pt x="2028" y="548"/>
                    <a:pt x="2056" y="625"/>
                  </a:cubicBezTo>
                  <a:cubicBezTo>
                    <a:pt x="2088" y="715"/>
                    <a:pt x="2105" y="807"/>
                    <a:pt x="2117" y="901"/>
                  </a:cubicBezTo>
                  <a:cubicBezTo>
                    <a:pt x="2130" y="1002"/>
                    <a:pt x="2121" y="1102"/>
                    <a:pt x="2104" y="1201"/>
                  </a:cubicBezTo>
                  <a:cubicBezTo>
                    <a:pt x="2093" y="1262"/>
                    <a:pt x="2075" y="1322"/>
                    <a:pt x="2053" y="1379"/>
                  </a:cubicBezTo>
                  <a:cubicBezTo>
                    <a:pt x="2021" y="1459"/>
                    <a:pt x="1986" y="1539"/>
                    <a:pt x="1946" y="1616"/>
                  </a:cubicBezTo>
                  <a:cubicBezTo>
                    <a:pt x="1907" y="1691"/>
                    <a:pt x="1860" y="1762"/>
                    <a:pt x="1818" y="1835"/>
                  </a:cubicBezTo>
                  <a:cubicBezTo>
                    <a:pt x="1779" y="1903"/>
                    <a:pt x="1738" y="1969"/>
                    <a:pt x="1702" y="2039"/>
                  </a:cubicBezTo>
                  <a:cubicBezTo>
                    <a:pt x="1675" y="2091"/>
                    <a:pt x="1653" y="2146"/>
                    <a:pt x="1633" y="2201"/>
                  </a:cubicBezTo>
                  <a:cubicBezTo>
                    <a:pt x="1613" y="2258"/>
                    <a:pt x="1595" y="2317"/>
                    <a:pt x="1582" y="2376"/>
                  </a:cubicBezTo>
                  <a:cubicBezTo>
                    <a:pt x="1572" y="2424"/>
                    <a:pt x="1567" y="2473"/>
                    <a:pt x="1567" y="2521"/>
                  </a:cubicBezTo>
                  <a:cubicBezTo>
                    <a:pt x="1566" y="2739"/>
                    <a:pt x="1565" y="2957"/>
                    <a:pt x="1567" y="3175"/>
                  </a:cubicBezTo>
                  <a:cubicBezTo>
                    <a:pt x="1568" y="3220"/>
                    <a:pt x="1552" y="3256"/>
                    <a:pt x="1529" y="3292"/>
                  </a:cubicBezTo>
                  <a:cubicBezTo>
                    <a:pt x="1498" y="3341"/>
                    <a:pt x="1467" y="3392"/>
                    <a:pt x="1436" y="3442"/>
                  </a:cubicBezTo>
                  <a:cubicBezTo>
                    <a:pt x="1407" y="3490"/>
                    <a:pt x="1377" y="3537"/>
                    <a:pt x="1347" y="3585"/>
                  </a:cubicBezTo>
                  <a:cubicBezTo>
                    <a:pt x="1291" y="3676"/>
                    <a:pt x="1235" y="3768"/>
                    <a:pt x="1179" y="3859"/>
                  </a:cubicBezTo>
                  <a:cubicBezTo>
                    <a:pt x="1146" y="3911"/>
                    <a:pt x="1113" y="3963"/>
                    <a:pt x="1081" y="4015"/>
                  </a:cubicBezTo>
                  <a:cubicBezTo>
                    <a:pt x="1057" y="4054"/>
                    <a:pt x="1003" y="4055"/>
                    <a:pt x="979" y="4016"/>
                  </a:cubicBezTo>
                  <a:cubicBezTo>
                    <a:pt x="927" y="3930"/>
                    <a:pt x="876" y="3844"/>
                    <a:pt x="823" y="3758"/>
                  </a:cubicBezTo>
                  <a:cubicBezTo>
                    <a:pt x="781" y="3687"/>
                    <a:pt x="737" y="3617"/>
                    <a:pt x="694" y="3546"/>
                  </a:cubicBezTo>
                  <a:cubicBezTo>
                    <a:pt x="658" y="3486"/>
                    <a:pt x="623" y="3425"/>
                    <a:pt x="586" y="3365"/>
                  </a:cubicBezTo>
                  <a:cubicBezTo>
                    <a:pt x="564" y="3328"/>
                    <a:pt x="539" y="3292"/>
                    <a:pt x="519" y="3253"/>
                  </a:cubicBezTo>
                  <a:cubicBezTo>
                    <a:pt x="510" y="3237"/>
                    <a:pt x="506" y="3217"/>
                    <a:pt x="505" y="3198"/>
                  </a:cubicBezTo>
                  <a:cubicBezTo>
                    <a:pt x="504" y="3082"/>
                    <a:pt x="505" y="2966"/>
                    <a:pt x="505" y="2850"/>
                  </a:cubicBezTo>
                  <a:cubicBezTo>
                    <a:pt x="505" y="2850"/>
                    <a:pt x="504" y="2850"/>
                    <a:pt x="504" y="2850"/>
                  </a:cubicBezTo>
                  <a:close/>
                  <a:moveTo>
                    <a:pt x="1035" y="2418"/>
                  </a:moveTo>
                  <a:cubicBezTo>
                    <a:pt x="1156" y="2418"/>
                    <a:pt x="1278" y="2418"/>
                    <a:pt x="1399" y="2418"/>
                  </a:cubicBezTo>
                  <a:cubicBezTo>
                    <a:pt x="1432" y="2418"/>
                    <a:pt x="1433" y="2417"/>
                    <a:pt x="1434" y="2385"/>
                  </a:cubicBezTo>
                  <a:cubicBezTo>
                    <a:pt x="1435" y="2305"/>
                    <a:pt x="1453" y="2228"/>
                    <a:pt x="1482" y="2155"/>
                  </a:cubicBezTo>
                  <a:cubicBezTo>
                    <a:pt x="1507" y="2091"/>
                    <a:pt x="1537" y="2028"/>
                    <a:pt x="1571" y="1968"/>
                  </a:cubicBezTo>
                  <a:cubicBezTo>
                    <a:pt x="1624" y="1871"/>
                    <a:pt x="1682" y="1778"/>
                    <a:pt x="1737" y="1682"/>
                  </a:cubicBezTo>
                  <a:cubicBezTo>
                    <a:pt x="1773" y="1619"/>
                    <a:pt x="1811" y="1557"/>
                    <a:pt x="1843" y="1492"/>
                  </a:cubicBezTo>
                  <a:cubicBezTo>
                    <a:pt x="1870" y="1439"/>
                    <a:pt x="1892" y="1383"/>
                    <a:pt x="1915" y="1328"/>
                  </a:cubicBezTo>
                  <a:cubicBezTo>
                    <a:pt x="1943" y="1261"/>
                    <a:pt x="1961" y="1190"/>
                    <a:pt x="1969" y="1118"/>
                  </a:cubicBezTo>
                  <a:cubicBezTo>
                    <a:pt x="1984" y="962"/>
                    <a:pt x="1972" y="809"/>
                    <a:pt x="1914" y="661"/>
                  </a:cubicBezTo>
                  <a:cubicBezTo>
                    <a:pt x="1883" y="582"/>
                    <a:pt x="1842" y="509"/>
                    <a:pt x="1788" y="444"/>
                  </a:cubicBezTo>
                  <a:cubicBezTo>
                    <a:pt x="1725" y="367"/>
                    <a:pt x="1648" y="306"/>
                    <a:pt x="1559" y="260"/>
                  </a:cubicBezTo>
                  <a:cubicBezTo>
                    <a:pt x="1478" y="217"/>
                    <a:pt x="1392" y="189"/>
                    <a:pt x="1302" y="172"/>
                  </a:cubicBezTo>
                  <a:cubicBezTo>
                    <a:pt x="1215" y="156"/>
                    <a:pt x="1127" y="150"/>
                    <a:pt x="1038" y="151"/>
                  </a:cubicBezTo>
                  <a:cubicBezTo>
                    <a:pt x="928" y="154"/>
                    <a:pt x="821" y="171"/>
                    <a:pt x="719" y="208"/>
                  </a:cubicBezTo>
                  <a:cubicBezTo>
                    <a:pt x="633" y="239"/>
                    <a:pt x="554" y="282"/>
                    <a:pt x="482" y="339"/>
                  </a:cubicBezTo>
                  <a:cubicBezTo>
                    <a:pt x="379" y="418"/>
                    <a:pt x="301" y="517"/>
                    <a:pt x="244" y="633"/>
                  </a:cubicBezTo>
                  <a:cubicBezTo>
                    <a:pt x="213" y="696"/>
                    <a:pt x="191" y="762"/>
                    <a:pt x="175" y="831"/>
                  </a:cubicBezTo>
                  <a:cubicBezTo>
                    <a:pt x="158" y="898"/>
                    <a:pt x="152" y="966"/>
                    <a:pt x="152" y="1033"/>
                  </a:cubicBezTo>
                  <a:cubicBezTo>
                    <a:pt x="152" y="1130"/>
                    <a:pt x="163" y="1226"/>
                    <a:pt x="195" y="1318"/>
                  </a:cubicBezTo>
                  <a:cubicBezTo>
                    <a:pt x="212" y="1367"/>
                    <a:pt x="225" y="1419"/>
                    <a:pt x="247" y="1466"/>
                  </a:cubicBezTo>
                  <a:cubicBezTo>
                    <a:pt x="281" y="1545"/>
                    <a:pt x="320" y="1622"/>
                    <a:pt x="359" y="1698"/>
                  </a:cubicBezTo>
                  <a:cubicBezTo>
                    <a:pt x="398" y="1772"/>
                    <a:pt x="440" y="1844"/>
                    <a:pt x="480" y="1917"/>
                  </a:cubicBezTo>
                  <a:cubicBezTo>
                    <a:pt x="525" y="1998"/>
                    <a:pt x="564" y="2082"/>
                    <a:pt x="594" y="2171"/>
                  </a:cubicBezTo>
                  <a:cubicBezTo>
                    <a:pt x="619" y="2242"/>
                    <a:pt x="634" y="2314"/>
                    <a:pt x="638" y="2389"/>
                  </a:cubicBezTo>
                  <a:cubicBezTo>
                    <a:pt x="639" y="2415"/>
                    <a:pt x="642" y="2418"/>
                    <a:pt x="669" y="2418"/>
                  </a:cubicBezTo>
                  <a:cubicBezTo>
                    <a:pt x="791" y="2418"/>
                    <a:pt x="913" y="2418"/>
                    <a:pt x="1035" y="2418"/>
                  </a:cubicBezTo>
                  <a:close/>
                  <a:moveTo>
                    <a:pt x="1036" y="3269"/>
                  </a:moveTo>
                  <a:cubicBezTo>
                    <a:pt x="1036" y="3269"/>
                    <a:pt x="1036" y="3269"/>
                    <a:pt x="1036" y="3269"/>
                  </a:cubicBezTo>
                  <a:cubicBezTo>
                    <a:pt x="921" y="3269"/>
                    <a:pt x="805" y="3269"/>
                    <a:pt x="690" y="3270"/>
                  </a:cubicBezTo>
                  <a:cubicBezTo>
                    <a:pt x="684" y="3270"/>
                    <a:pt x="677" y="3274"/>
                    <a:pt x="671" y="3276"/>
                  </a:cubicBezTo>
                  <a:cubicBezTo>
                    <a:pt x="673" y="3282"/>
                    <a:pt x="674" y="3288"/>
                    <a:pt x="677" y="3294"/>
                  </a:cubicBezTo>
                  <a:cubicBezTo>
                    <a:pt x="689" y="3314"/>
                    <a:pt x="702" y="3335"/>
                    <a:pt x="714" y="3355"/>
                  </a:cubicBezTo>
                  <a:cubicBezTo>
                    <a:pt x="765" y="3441"/>
                    <a:pt x="817" y="3526"/>
                    <a:pt x="869" y="3612"/>
                  </a:cubicBezTo>
                  <a:cubicBezTo>
                    <a:pt x="876" y="3624"/>
                    <a:pt x="885" y="3629"/>
                    <a:pt x="900" y="3629"/>
                  </a:cubicBezTo>
                  <a:cubicBezTo>
                    <a:pt x="988" y="3629"/>
                    <a:pt x="1076" y="3629"/>
                    <a:pt x="1164" y="3629"/>
                  </a:cubicBezTo>
                  <a:cubicBezTo>
                    <a:pt x="1178" y="3629"/>
                    <a:pt x="1187" y="3625"/>
                    <a:pt x="1195" y="3612"/>
                  </a:cubicBezTo>
                  <a:cubicBezTo>
                    <a:pt x="1223" y="3567"/>
                    <a:pt x="1251" y="3521"/>
                    <a:pt x="1280" y="3476"/>
                  </a:cubicBezTo>
                  <a:cubicBezTo>
                    <a:pt x="1317" y="3416"/>
                    <a:pt x="1354" y="3357"/>
                    <a:pt x="1390" y="3297"/>
                  </a:cubicBezTo>
                  <a:cubicBezTo>
                    <a:pt x="1394" y="3290"/>
                    <a:pt x="1396" y="3282"/>
                    <a:pt x="1398" y="3274"/>
                  </a:cubicBezTo>
                  <a:cubicBezTo>
                    <a:pt x="1391" y="3272"/>
                    <a:pt x="1383" y="3269"/>
                    <a:pt x="1376" y="3269"/>
                  </a:cubicBezTo>
                  <a:cubicBezTo>
                    <a:pt x="1263" y="3269"/>
                    <a:pt x="1149" y="3269"/>
                    <a:pt x="1036" y="3269"/>
                  </a:cubicBezTo>
                  <a:close/>
                  <a:moveTo>
                    <a:pt x="1433" y="2860"/>
                  </a:moveTo>
                  <a:cubicBezTo>
                    <a:pt x="1433" y="2771"/>
                    <a:pt x="1433" y="2682"/>
                    <a:pt x="1434" y="2592"/>
                  </a:cubicBezTo>
                  <a:cubicBezTo>
                    <a:pt x="1434" y="2573"/>
                    <a:pt x="1429" y="2565"/>
                    <a:pt x="1408" y="2565"/>
                  </a:cubicBezTo>
                  <a:cubicBezTo>
                    <a:pt x="1362" y="2567"/>
                    <a:pt x="1316" y="2566"/>
                    <a:pt x="1270" y="2566"/>
                  </a:cubicBezTo>
                  <a:cubicBezTo>
                    <a:pt x="1252" y="2565"/>
                    <a:pt x="1245" y="2571"/>
                    <a:pt x="1245" y="2589"/>
                  </a:cubicBezTo>
                  <a:cubicBezTo>
                    <a:pt x="1245" y="2770"/>
                    <a:pt x="1245" y="2950"/>
                    <a:pt x="1245" y="3131"/>
                  </a:cubicBezTo>
                  <a:cubicBezTo>
                    <a:pt x="1245" y="3149"/>
                    <a:pt x="1252" y="3157"/>
                    <a:pt x="1271" y="3157"/>
                  </a:cubicBezTo>
                  <a:cubicBezTo>
                    <a:pt x="1315" y="3156"/>
                    <a:pt x="1359" y="3157"/>
                    <a:pt x="1403" y="3157"/>
                  </a:cubicBezTo>
                  <a:cubicBezTo>
                    <a:pt x="1431" y="3157"/>
                    <a:pt x="1433" y="3154"/>
                    <a:pt x="1433" y="3126"/>
                  </a:cubicBezTo>
                  <a:cubicBezTo>
                    <a:pt x="1434" y="3037"/>
                    <a:pt x="1433" y="2949"/>
                    <a:pt x="1433" y="2860"/>
                  </a:cubicBezTo>
                  <a:close/>
                  <a:moveTo>
                    <a:pt x="810" y="2861"/>
                  </a:moveTo>
                  <a:cubicBezTo>
                    <a:pt x="810" y="2770"/>
                    <a:pt x="810" y="2680"/>
                    <a:pt x="810" y="2589"/>
                  </a:cubicBezTo>
                  <a:cubicBezTo>
                    <a:pt x="810" y="2572"/>
                    <a:pt x="806" y="2565"/>
                    <a:pt x="788" y="2566"/>
                  </a:cubicBezTo>
                  <a:cubicBezTo>
                    <a:pt x="746" y="2567"/>
                    <a:pt x="704" y="2566"/>
                    <a:pt x="662" y="2566"/>
                  </a:cubicBezTo>
                  <a:cubicBezTo>
                    <a:pt x="645" y="2565"/>
                    <a:pt x="638" y="2571"/>
                    <a:pt x="638" y="2589"/>
                  </a:cubicBezTo>
                  <a:cubicBezTo>
                    <a:pt x="638" y="2770"/>
                    <a:pt x="638" y="2951"/>
                    <a:pt x="638" y="3133"/>
                  </a:cubicBezTo>
                  <a:cubicBezTo>
                    <a:pt x="638" y="3151"/>
                    <a:pt x="646" y="3157"/>
                    <a:pt x="663" y="3157"/>
                  </a:cubicBezTo>
                  <a:cubicBezTo>
                    <a:pt x="701" y="3156"/>
                    <a:pt x="739" y="3157"/>
                    <a:pt x="777" y="3157"/>
                  </a:cubicBezTo>
                  <a:cubicBezTo>
                    <a:pt x="810" y="3157"/>
                    <a:pt x="810" y="3157"/>
                    <a:pt x="810" y="3125"/>
                  </a:cubicBezTo>
                  <a:cubicBezTo>
                    <a:pt x="810" y="3037"/>
                    <a:pt x="810" y="2949"/>
                    <a:pt x="810" y="2861"/>
                  </a:cubicBezTo>
                  <a:close/>
                  <a:moveTo>
                    <a:pt x="945" y="2861"/>
                  </a:moveTo>
                  <a:cubicBezTo>
                    <a:pt x="945" y="2951"/>
                    <a:pt x="945" y="3041"/>
                    <a:pt x="946" y="3131"/>
                  </a:cubicBezTo>
                  <a:cubicBezTo>
                    <a:pt x="946" y="3155"/>
                    <a:pt x="947" y="3156"/>
                    <a:pt x="972" y="3157"/>
                  </a:cubicBezTo>
                  <a:cubicBezTo>
                    <a:pt x="1008" y="3157"/>
                    <a:pt x="1044" y="3157"/>
                    <a:pt x="1080" y="3157"/>
                  </a:cubicBezTo>
                  <a:cubicBezTo>
                    <a:pt x="1107" y="3157"/>
                    <a:pt x="1110" y="3154"/>
                    <a:pt x="1110" y="3126"/>
                  </a:cubicBezTo>
                  <a:cubicBezTo>
                    <a:pt x="1111" y="3063"/>
                    <a:pt x="1111" y="3000"/>
                    <a:pt x="1111" y="2938"/>
                  </a:cubicBezTo>
                  <a:cubicBezTo>
                    <a:pt x="1111" y="2824"/>
                    <a:pt x="1111" y="2710"/>
                    <a:pt x="1111" y="2596"/>
                  </a:cubicBezTo>
                  <a:cubicBezTo>
                    <a:pt x="1110" y="2567"/>
                    <a:pt x="1109" y="2566"/>
                    <a:pt x="1080" y="2566"/>
                  </a:cubicBezTo>
                  <a:cubicBezTo>
                    <a:pt x="1043" y="2566"/>
                    <a:pt x="1007" y="2567"/>
                    <a:pt x="970" y="2565"/>
                  </a:cubicBezTo>
                  <a:cubicBezTo>
                    <a:pt x="950" y="2565"/>
                    <a:pt x="945" y="2572"/>
                    <a:pt x="945" y="2591"/>
                  </a:cubicBezTo>
                  <a:cubicBezTo>
                    <a:pt x="946" y="2681"/>
                    <a:pt x="945" y="2771"/>
                    <a:pt x="945" y="2861"/>
                  </a:cubicBezTo>
                  <a:close/>
                  <a:moveTo>
                    <a:pt x="1031" y="3741"/>
                  </a:moveTo>
                  <a:cubicBezTo>
                    <a:pt x="1011" y="3741"/>
                    <a:pt x="990" y="3741"/>
                    <a:pt x="970" y="3741"/>
                  </a:cubicBezTo>
                  <a:cubicBezTo>
                    <a:pt x="960" y="3742"/>
                    <a:pt x="950" y="3745"/>
                    <a:pt x="956" y="3757"/>
                  </a:cubicBezTo>
                  <a:cubicBezTo>
                    <a:pt x="977" y="3792"/>
                    <a:pt x="999" y="3827"/>
                    <a:pt x="1020" y="3861"/>
                  </a:cubicBezTo>
                  <a:cubicBezTo>
                    <a:pt x="1028" y="3873"/>
                    <a:pt x="1036" y="3870"/>
                    <a:pt x="1042" y="3860"/>
                  </a:cubicBezTo>
                  <a:cubicBezTo>
                    <a:pt x="1062" y="3829"/>
                    <a:pt x="1082" y="3797"/>
                    <a:pt x="1101" y="3764"/>
                  </a:cubicBezTo>
                  <a:cubicBezTo>
                    <a:pt x="1110" y="3750"/>
                    <a:pt x="1106" y="3742"/>
                    <a:pt x="1089" y="3741"/>
                  </a:cubicBezTo>
                  <a:cubicBezTo>
                    <a:pt x="1070" y="3741"/>
                    <a:pt x="1051" y="3741"/>
                    <a:pt x="1031" y="3741"/>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sp>
          <p:nvSpPr>
            <p:cNvPr id="5" name="Freeform 7">
              <a:extLst>
                <a:ext uri="{FF2B5EF4-FFF2-40B4-BE49-F238E27FC236}">
                  <a16:creationId xmlns:a16="http://schemas.microsoft.com/office/drawing/2014/main" id="{E23DA190-DD96-4F58-857D-D9F29B02BEA2}"/>
                </a:ext>
              </a:extLst>
            </p:cNvPr>
            <p:cNvSpPr>
              <a:spLocks/>
            </p:cNvSpPr>
            <p:nvPr/>
          </p:nvSpPr>
          <p:spPr bwMode="auto">
            <a:xfrm>
              <a:off x="4656973" y="3858847"/>
              <a:ext cx="519218" cy="458782"/>
            </a:xfrm>
            <a:custGeom>
              <a:avLst/>
              <a:gdLst>
                <a:gd name="T0" fmla="*/ 529 w 613"/>
                <a:gd name="T1" fmla="*/ 5 h 525"/>
                <a:gd name="T2" fmla="*/ 604 w 613"/>
                <a:gd name="T3" fmla="*/ 62 h 525"/>
                <a:gd name="T4" fmla="*/ 574 w 613"/>
                <a:gd name="T5" fmla="*/ 144 h 525"/>
                <a:gd name="T6" fmla="*/ 393 w 613"/>
                <a:gd name="T7" fmla="*/ 293 h 525"/>
                <a:gd name="T8" fmla="*/ 261 w 613"/>
                <a:gd name="T9" fmla="*/ 400 h 525"/>
                <a:gd name="T10" fmla="*/ 153 w 613"/>
                <a:gd name="T11" fmla="*/ 491 h 525"/>
                <a:gd name="T12" fmla="*/ 47 w 613"/>
                <a:gd name="T13" fmla="*/ 506 h 525"/>
                <a:gd name="T14" fmla="*/ 41 w 613"/>
                <a:gd name="T15" fmla="*/ 380 h 525"/>
                <a:gd name="T16" fmla="*/ 266 w 613"/>
                <a:gd name="T17" fmla="*/ 197 h 525"/>
                <a:gd name="T18" fmla="*/ 471 w 613"/>
                <a:gd name="T19" fmla="*/ 28 h 525"/>
                <a:gd name="T20" fmla="*/ 526 w 613"/>
                <a:gd name="T21" fmla="*/ 0 h 525"/>
                <a:gd name="T22" fmla="*/ 529 w 613"/>
                <a:gd name="T23" fmla="*/ 5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3" h="525">
                  <a:moveTo>
                    <a:pt x="529" y="5"/>
                  </a:moveTo>
                  <a:cubicBezTo>
                    <a:pt x="565" y="2"/>
                    <a:pt x="593" y="29"/>
                    <a:pt x="604" y="62"/>
                  </a:cubicBezTo>
                  <a:cubicBezTo>
                    <a:pt x="613" y="88"/>
                    <a:pt x="598" y="125"/>
                    <a:pt x="574" y="144"/>
                  </a:cubicBezTo>
                  <a:cubicBezTo>
                    <a:pt x="513" y="193"/>
                    <a:pt x="453" y="243"/>
                    <a:pt x="393" y="293"/>
                  </a:cubicBezTo>
                  <a:cubicBezTo>
                    <a:pt x="349" y="329"/>
                    <a:pt x="305" y="364"/>
                    <a:pt x="261" y="400"/>
                  </a:cubicBezTo>
                  <a:cubicBezTo>
                    <a:pt x="225" y="430"/>
                    <a:pt x="188" y="460"/>
                    <a:pt x="153" y="491"/>
                  </a:cubicBezTo>
                  <a:cubicBezTo>
                    <a:pt x="118" y="521"/>
                    <a:pt x="76" y="525"/>
                    <a:pt x="47" y="506"/>
                  </a:cubicBezTo>
                  <a:cubicBezTo>
                    <a:pt x="3" y="477"/>
                    <a:pt x="0" y="413"/>
                    <a:pt x="41" y="380"/>
                  </a:cubicBezTo>
                  <a:cubicBezTo>
                    <a:pt x="116" y="319"/>
                    <a:pt x="191" y="258"/>
                    <a:pt x="266" y="197"/>
                  </a:cubicBezTo>
                  <a:cubicBezTo>
                    <a:pt x="335" y="140"/>
                    <a:pt x="402" y="83"/>
                    <a:pt x="471" y="28"/>
                  </a:cubicBezTo>
                  <a:cubicBezTo>
                    <a:pt x="487" y="15"/>
                    <a:pt x="508" y="9"/>
                    <a:pt x="526" y="0"/>
                  </a:cubicBezTo>
                  <a:cubicBezTo>
                    <a:pt x="527" y="2"/>
                    <a:pt x="528" y="3"/>
                    <a:pt x="529" y="5"/>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6" name="Freeform 8">
              <a:extLst>
                <a:ext uri="{FF2B5EF4-FFF2-40B4-BE49-F238E27FC236}">
                  <a16:creationId xmlns:a16="http://schemas.microsoft.com/office/drawing/2014/main" id="{EE37E7B0-1F17-4B8E-A148-9CE0D3FEF461}"/>
                </a:ext>
              </a:extLst>
            </p:cNvPr>
            <p:cNvSpPr>
              <a:spLocks/>
            </p:cNvSpPr>
            <p:nvPr/>
          </p:nvSpPr>
          <p:spPr bwMode="auto">
            <a:xfrm>
              <a:off x="6759416" y="1345460"/>
              <a:ext cx="391331" cy="571164"/>
            </a:xfrm>
            <a:custGeom>
              <a:avLst/>
              <a:gdLst>
                <a:gd name="T0" fmla="*/ 370 w 461"/>
                <a:gd name="T1" fmla="*/ 0 h 652"/>
                <a:gd name="T2" fmla="*/ 437 w 461"/>
                <a:gd name="T3" fmla="*/ 106 h 652"/>
                <a:gd name="T4" fmla="*/ 384 w 461"/>
                <a:gd name="T5" fmla="*/ 204 h 652"/>
                <a:gd name="T6" fmla="*/ 289 w 461"/>
                <a:gd name="T7" fmla="*/ 371 h 652"/>
                <a:gd name="T8" fmla="*/ 180 w 461"/>
                <a:gd name="T9" fmla="*/ 556 h 652"/>
                <a:gd name="T10" fmla="*/ 139 w 461"/>
                <a:gd name="T11" fmla="*/ 621 h 652"/>
                <a:gd name="T12" fmla="*/ 41 w 461"/>
                <a:gd name="T13" fmla="*/ 632 h 652"/>
                <a:gd name="T14" fmla="*/ 11 w 461"/>
                <a:gd name="T15" fmla="*/ 547 h 652"/>
                <a:gd name="T16" fmla="*/ 41 w 461"/>
                <a:gd name="T17" fmla="*/ 488 h 652"/>
                <a:gd name="T18" fmla="*/ 156 w 461"/>
                <a:gd name="T19" fmla="*/ 287 h 652"/>
                <a:gd name="T20" fmla="*/ 265 w 461"/>
                <a:gd name="T21" fmla="*/ 100 h 652"/>
                <a:gd name="T22" fmla="*/ 303 w 461"/>
                <a:gd name="T23" fmla="*/ 35 h 652"/>
                <a:gd name="T24" fmla="*/ 370 w 461"/>
                <a:gd name="T25" fmla="*/ 0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1" h="652">
                  <a:moveTo>
                    <a:pt x="370" y="0"/>
                  </a:moveTo>
                  <a:cubicBezTo>
                    <a:pt x="426" y="2"/>
                    <a:pt x="461" y="55"/>
                    <a:pt x="437" y="106"/>
                  </a:cubicBezTo>
                  <a:cubicBezTo>
                    <a:pt x="422" y="140"/>
                    <a:pt x="402" y="172"/>
                    <a:pt x="384" y="204"/>
                  </a:cubicBezTo>
                  <a:cubicBezTo>
                    <a:pt x="353" y="260"/>
                    <a:pt x="321" y="315"/>
                    <a:pt x="289" y="371"/>
                  </a:cubicBezTo>
                  <a:cubicBezTo>
                    <a:pt x="253" y="433"/>
                    <a:pt x="217" y="494"/>
                    <a:pt x="180" y="556"/>
                  </a:cubicBezTo>
                  <a:cubicBezTo>
                    <a:pt x="167" y="578"/>
                    <a:pt x="156" y="601"/>
                    <a:pt x="139" y="621"/>
                  </a:cubicBezTo>
                  <a:cubicBezTo>
                    <a:pt x="116" y="649"/>
                    <a:pt x="75" y="652"/>
                    <a:pt x="41" y="632"/>
                  </a:cubicBezTo>
                  <a:cubicBezTo>
                    <a:pt x="15" y="617"/>
                    <a:pt x="0" y="578"/>
                    <a:pt x="11" y="547"/>
                  </a:cubicBezTo>
                  <a:cubicBezTo>
                    <a:pt x="19" y="526"/>
                    <a:pt x="30" y="507"/>
                    <a:pt x="41" y="488"/>
                  </a:cubicBezTo>
                  <a:cubicBezTo>
                    <a:pt x="79" y="421"/>
                    <a:pt x="117" y="354"/>
                    <a:pt x="156" y="287"/>
                  </a:cubicBezTo>
                  <a:cubicBezTo>
                    <a:pt x="192" y="224"/>
                    <a:pt x="229" y="162"/>
                    <a:pt x="265" y="100"/>
                  </a:cubicBezTo>
                  <a:cubicBezTo>
                    <a:pt x="277" y="78"/>
                    <a:pt x="289" y="56"/>
                    <a:pt x="303" y="35"/>
                  </a:cubicBezTo>
                  <a:cubicBezTo>
                    <a:pt x="320" y="9"/>
                    <a:pt x="339" y="0"/>
                    <a:pt x="370" y="0"/>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7" name="Freeform 9">
              <a:extLst>
                <a:ext uri="{FF2B5EF4-FFF2-40B4-BE49-F238E27FC236}">
                  <a16:creationId xmlns:a16="http://schemas.microsoft.com/office/drawing/2014/main" id="{A0F95C99-9D42-4D18-B65D-8DA2115253A2}"/>
                </a:ext>
              </a:extLst>
            </p:cNvPr>
            <p:cNvSpPr>
              <a:spLocks/>
            </p:cNvSpPr>
            <p:nvPr/>
          </p:nvSpPr>
          <p:spPr bwMode="auto">
            <a:xfrm>
              <a:off x="5178747" y="1378514"/>
              <a:ext cx="370870" cy="576453"/>
            </a:xfrm>
            <a:custGeom>
              <a:avLst/>
              <a:gdLst>
                <a:gd name="T0" fmla="*/ 81 w 438"/>
                <a:gd name="T1" fmla="*/ 4 h 660"/>
                <a:gd name="T2" fmla="*/ 152 w 438"/>
                <a:gd name="T3" fmla="*/ 45 h 660"/>
                <a:gd name="T4" fmla="*/ 285 w 438"/>
                <a:gd name="T5" fmla="*/ 281 h 660"/>
                <a:gd name="T6" fmla="*/ 410 w 438"/>
                <a:gd name="T7" fmla="*/ 509 h 660"/>
                <a:gd name="T8" fmla="*/ 434 w 438"/>
                <a:gd name="T9" fmla="*/ 575 h 660"/>
                <a:gd name="T10" fmla="*/ 379 w 438"/>
                <a:gd name="T11" fmla="*/ 651 h 660"/>
                <a:gd name="T12" fmla="*/ 289 w 438"/>
                <a:gd name="T13" fmla="*/ 610 h 660"/>
                <a:gd name="T14" fmla="*/ 200 w 438"/>
                <a:gd name="T15" fmla="*/ 449 h 660"/>
                <a:gd name="T16" fmla="*/ 108 w 438"/>
                <a:gd name="T17" fmla="*/ 282 h 660"/>
                <a:gd name="T18" fmla="*/ 17 w 438"/>
                <a:gd name="T19" fmla="*/ 122 h 660"/>
                <a:gd name="T20" fmla="*/ 16 w 438"/>
                <a:gd name="T21" fmla="*/ 40 h 660"/>
                <a:gd name="T22" fmla="*/ 81 w 438"/>
                <a:gd name="T23" fmla="*/ 4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8" h="660">
                  <a:moveTo>
                    <a:pt x="81" y="4"/>
                  </a:moveTo>
                  <a:cubicBezTo>
                    <a:pt x="116" y="3"/>
                    <a:pt x="137" y="18"/>
                    <a:pt x="152" y="45"/>
                  </a:cubicBezTo>
                  <a:cubicBezTo>
                    <a:pt x="196" y="123"/>
                    <a:pt x="241" y="202"/>
                    <a:pt x="285" y="281"/>
                  </a:cubicBezTo>
                  <a:cubicBezTo>
                    <a:pt x="327" y="357"/>
                    <a:pt x="369" y="433"/>
                    <a:pt x="410" y="509"/>
                  </a:cubicBezTo>
                  <a:cubicBezTo>
                    <a:pt x="421" y="530"/>
                    <a:pt x="432" y="553"/>
                    <a:pt x="434" y="575"/>
                  </a:cubicBezTo>
                  <a:cubicBezTo>
                    <a:pt x="438" y="612"/>
                    <a:pt x="412" y="642"/>
                    <a:pt x="379" y="651"/>
                  </a:cubicBezTo>
                  <a:cubicBezTo>
                    <a:pt x="346" y="660"/>
                    <a:pt x="306" y="641"/>
                    <a:pt x="289" y="610"/>
                  </a:cubicBezTo>
                  <a:cubicBezTo>
                    <a:pt x="260" y="556"/>
                    <a:pt x="230" y="502"/>
                    <a:pt x="200" y="449"/>
                  </a:cubicBezTo>
                  <a:cubicBezTo>
                    <a:pt x="169" y="393"/>
                    <a:pt x="139" y="337"/>
                    <a:pt x="108" y="282"/>
                  </a:cubicBezTo>
                  <a:cubicBezTo>
                    <a:pt x="78" y="229"/>
                    <a:pt x="47" y="175"/>
                    <a:pt x="17" y="122"/>
                  </a:cubicBezTo>
                  <a:cubicBezTo>
                    <a:pt x="2" y="95"/>
                    <a:pt x="0" y="66"/>
                    <a:pt x="16" y="40"/>
                  </a:cubicBezTo>
                  <a:cubicBezTo>
                    <a:pt x="31" y="15"/>
                    <a:pt x="53" y="0"/>
                    <a:pt x="81" y="4"/>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8" name="Freeform 10">
              <a:extLst>
                <a:ext uri="{FF2B5EF4-FFF2-40B4-BE49-F238E27FC236}">
                  <a16:creationId xmlns:a16="http://schemas.microsoft.com/office/drawing/2014/main" id="{5D2727FA-1220-4E3A-8149-495AE522D9AB}"/>
                </a:ext>
              </a:extLst>
            </p:cNvPr>
            <p:cNvSpPr>
              <a:spLocks/>
            </p:cNvSpPr>
            <p:nvPr/>
          </p:nvSpPr>
          <p:spPr bwMode="auto">
            <a:xfrm>
              <a:off x="7114940" y="3801994"/>
              <a:ext cx="521774" cy="452171"/>
            </a:xfrm>
            <a:custGeom>
              <a:avLst/>
              <a:gdLst>
                <a:gd name="T0" fmla="*/ 528 w 618"/>
                <a:gd name="T1" fmla="*/ 516 h 516"/>
                <a:gd name="T2" fmla="*/ 479 w 618"/>
                <a:gd name="T3" fmla="*/ 493 h 516"/>
                <a:gd name="T4" fmla="*/ 233 w 618"/>
                <a:gd name="T5" fmla="*/ 302 h 516"/>
                <a:gd name="T6" fmla="*/ 70 w 618"/>
                <a:gd name="T7" fmla="*/ 172 h 516"/>
                <a:gd name="T8" fmla="*/ 27 w 618"/>
                <a:gd name="T9" fmla="*/ 136 h 516"/>
                <a:gd name="T10" fmla="*/ 28 w 618"/>
                <a:gd name="T11" fmla="*/ 31 h 516"/>
                <a:gd name="T12" fmla="*/ 131 w 618"/>
                <a:gd name="T13" fmla="*/ 24 h 516"/>
                <a:gd name="T14" fmla="*/ 308 w 618"/>
                <a:gd name="T15" fmla="*/ 163 h 516"/>
                <a:gd name="T16" fmla="*/ 519 w 618"/>
                <a:gd name="T17" fmla="*/ 327 h 516"/>
                <a:gd name="T18" fmla="*/ 581 w 618"/>
                <a:gd name="T19" fmla="*/ 377 h 516"/>
                <a:gd name="T20" fmla="*/ 580 w 618"/>
                <a:gd name="T21" fmla="*/ 495 h 516"/>
                <a:gd name="T22" fmla="*/ 528 w 618"/>
                <a:gd name="T23" fmla="*/ 516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8" h="516">
                  <a:moveTo>
                    <a:pt x="528" y="516"/>
                  </a:moveTo>
                  <a:cubicBezTo>
                    <a:pt x="511" y="508"/>
                    <a:pt x="493" y="504"/>
                    <a:pt x="479" y="493"/>
                  </a:cubicBezTo>
                  <a:cubicBezTo>
                    <a:pt x="397" y="430"/>
                    <a:pt x="315" y="366"/>
                    <a:pt x="233" y="302"/>
                  </a:cubicBezTo>
                  <a:cubicBezTo>
                    <a:pt x="179" y="259"/>
                    <a:pt x="125" y="216"/>
                    <a:pt x="70" y="172"/>
                  </a:cubicBezTo>
                  <a:cubicBezTo>
                    <a:pt x="55" y="160"/>
                    <a:pt x="39" y="149"/>
                    <a:pt x="27" y="136"/>
                  </a:cubicBezTo>
                  <a:cubicBezTo>
                    <a:pt x="0" y="106"/>
                    <a:pt x="1" y="60"/>
                    <a:pt x="28" y="31"/>
                  </a:cubicBezTo>
                  <a:cubicBezTo>
                    <a:pt x="54" y="4"/>
                    <a:pt x="100" y="0"/>
                    <a:pt x="131" y="24"/>
                  </a:cubicBezTo>
                  <a:cubicBezTo>
                    <a:pt x="190" y="70"/>
                    <a:pt x="249" y="117"/>
                    <a:pt x="308" y="163"/>
                  </a:cubicBezTo>
                  <a:cubicBezTo>
                    <a:pt x="378" y="217"/>
                    <a:pt x="449" y="272"/>
                    <a:pt x="519" y="327"/>
                  </a:cubicBezTo>
                  <a:cubicBezTo>
                    <a:pt x="540" y="343"/>
                    <a:pt x="560" y="361"/>
                    <a:pt x="581" y="377"/>
                  </a:cubicBezTo>
                  <a:cubicBezTo>
                    <a:pt x="613" y="403"/>
                    <a:pt x="618" y="463"/>
                    <a:pt x="580" y="495"/>
                  </a:cubicBezTo>
                  <a:cubicBezTo>
                    <a:pt x="566" y="506"/>
                    <a:pt x="547" y="509"/>
                    <a:pt x="528" y="516"/>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9" name="Freeform 11">
              <a:extLst>
                <a:ext uri="{FF2B5EF4-FFF2-40B4-BE49-F238E27FC236}">
                  <a16:creationId xmlns:a16="http://schemas.microsoft.com/office/drawing/2014/main" id="{B5525EFB-4C2E-41A9-BF1D-3F02319FB222}"/>
                </a:ext>
              </a:extLst>
            </p:cNvPr>
            <p:cNvSpPr>
              <a:spLocks/>
            </p:cNvSpPr>
            <p:nvPr/>
          </p:nvSpPr>
          <p:spPr bwMode="auto">
            <a:xfrm>
              <a:off x="7398845" y="2630579"/>
              <a:ext cx="608736" cy="239308"/>
            </a:xfrm>
            <a:custGeom>
              <a:avLst/>
              <a:gdLst>
                <a:gd name="T0" fmla="*/ 717 w 718"/>
                <a:gd name="T1" fmla="*/ 86 h 273"/>
                <a:gd name="T2" fmla="*/ 666 w 718"/>
                <a:gd name="T3" fmla="*/ 155 h 273"/>
                <a:gd name="T4" fmla="*/ 576 w 718"/>
                <a:gd name="T5" fmla="*/ 175 h 273"/>
                <a:gd name="T6" fmla="*/ 342 w 718"/>
                <a:gd name="T7" fmla="*/ 222 h 273"/>
                <a:gd name="T8" fmla="*/ 174 w 718"/>
                <a:gd name="T9" fmla="*/ 253 h 273"/>
                <a:gd name="T10" fmla="*/ 93 w 718"/>
                <a:gd name="T11" fmla="*/ 268 h 273"/>
                <a:gd name="T12" fmla="*/ 17 w 718"/>
                <a:gd name="T13" fmla="*/ 236 h 273"/>
                <a:gd name="T14" fmla="*/ 14 w 718"/>
                <a:gd name="T15" fmla="*/ 154 h 273"/>
                <a:gd name="T16" fmla="*/ 60 w 718"/>
                <a:gd name="T17" fmla="*/ 120 h 273"/>
                <a:gd name="T18" fmla="*/ 256 w 718"/>
                <a:gd name="T19" fmla="*/ 81 h 273"/>
                <a:gd name="T20" fmla="*/ 488 w 718"/>
                <a:gd name="T21" fmla="*/ 33 h 273"/>
                <a:gd name="T22" fmla="*/ 627 w 718"/>
                <a:gd name="T23" fmla="*/ 9 h 273"/>
                <a:gd name="T24" fmla="*/ 717 w 718"/>
                <a:gd name="T25" fmla="*/ 86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8" h="273">
                  <a:moveTo>
                    <a:pt x="717" y="86"/>
                  </a:moveTo>
                  <a:cubicBezTo>
                    <a:pt x="716" y="117"/>
                    <a:pt x="696" y="147"/>
                    <a:pt x="666" y="155"/>
                  </a:cubicBezTo>
                  <a:cubicBezTo>
                    <a:pt x="637" y="164"/>
                    <a:pt x="606" y="169"/>
                    <a:pt x="576" y="175"/>
                  </a:cubicBezTo>
                  <a:cubicBezTo>
                    <a:pt x="498" y="191"/>
                    <a:pt x="420" y="207"/>
                    <a:pt x="342" y="222"/>
                  </a:cubicBezTo>
                  <a:cubicBezTo>
                    <a:pt x="286" y="233"/>
                    <a:pt x="230" y="243"/>
                    <a:pt x="174" y="253"/>
                  </a:cubicBezTo>
                  <a:cubicBezTo>
                    <a:pt x="147" y="258"/>
                    <a:pt x="120" y="264"/>
                    <a:pt x="93" y="268"/>
                  </a:cubicBezTo>
                  <a:cubicBezTo>
                    <a:pt x="62" y="273"/>
                    <a:pt x="35" y="263"/>
                    <a:pt x="17" y="236"/>
                  </a:cubicBezTo>
                  <a:cubicBezTo>
                    <a:pt x="0" y="210"/>
                    <a:pt x="1" y="180"/>
                    <a:pt x="14" y="154"/>
                  </a:cubicBezTo>
                  <a:cubicBezTo>
                    <a:pt x="23" y="137"/>
                    <a:pt x="39" y="124"/>
                    <a:pt x="60" y="120"/>
                  </a:cubicBezTo>
                  <a:cubicBezTo>
                    <a:pt x="125" y="107"/>
                    <a:pt x="191" y="94"/>
                    <a:pt x="256" y="81"/>
                  </a:cubicBezTo>
                  <a:cubicBezTo>
                    <a:pt x="333" y="65"/>
                    <a:pt x="410" y="49"/>
                    <a:pt x="488" y="33"/>
                  </a:cubicBezTo>
                  <a:cubicBezTo>
                    <a:pt x="534" y="24"/>
                    <a:pt x="581" y="16"/>
                    <a:pt x="627" y="9"/>
                  </a:cubicBezTo>
                  <a:cubicBezTo>
                    <a:pt x="686" y="0"/>
                    <a:pt x="718" y="49"/>
                    <a:pt x="717" y="86"/>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sp>
          <p:nvSpPr>
            <p:cNvPr id="10" name="Freeform 12">
              <a:extLst>
                <a:ext uri="{FF2B5EF4-FFF2-40B4-BE49-F238E27FC236}">
                  <a16:creationId xmlns:a16="http://schemas.microsoft.com/office/drawing/2014/main" id="{224981AA-6EFB-4CD8-80C4-8FFC8122699B}"/>
                </a:ext>
              </a:extLst>
            </p:cNvPr>
            <p:cNvSpPr>
              <a:spLocks/>
            </p:cNvSpPr>
            <p:nvPr/>
          </p:nvSpPr>
          <p:spPr bwMode="auto">
            <a:xfrm>
              <a:off x="4301450" y="2692720"/>
              <a:ext cx="618968" cy="211542"/>
            </a:xfrm>
            <a:custGeom>
              <a:avLst/>
              <a:gdLst>
                <a:gd name="T0" fmla="*/ 632 w 728"/>
                <a:gd name="T1" fmla="*/ 242 h 242"/>
                <a:gd name="T2" fmla="*/ 531 w 728"/>
                <a:gd name="T3" fmla="*/ 226 h 242"/>
                <a:gd name="T4" fmla="*/ 466 w 728"/>
                <a:gd name="T5" fmla="*/ 215 h 242"/>
                <a:gd name="T6" fmla="*/ 298 w 728"/>
                <a:gd name="T7" fmla="*/ 192 h 242"/>
                <a:gd name="T8" fmla="*/ 64 w 728"/>
                <a:gd name="T9" fmla="*/ 154 h 242"/>
                <a:gd name="T10" fmla="*/ 4 w 728"/>
                <a:gd name="T11" fmla="*/ 88 h 242"/>
                <a:gd name="T12" fmla="*/ 46 w 728"/>
                <a:gd name="T13" fmla="*/ 11 h 242"/>
                <a:gd name="T14" fmla="*/ 98 w 728"/>
                <a:gd name="T15" fmla="*/ 2 h 242"/>
                <a:gd name="T16" fmla="*/ 346 w 728"/>
                <a:gd name="T17" fmla="*/ 40 h 242"/>
                <a:gd name="T18" fmla="*/ 553 w 728"/>
                <a:gd name="T19" fmla="*/ 74 h 242"/>
                <a:gd name="T20" fmla="*/ 654 w 728"/>
                <a:gd name="T21" fmla="*/ 89 h 242"/>
                <a:gd name="T22" fmla="*/ 716 w 728"/>
                <a:gd name="T23" fmla="*/ 190 h 242"/>
                <a:gd name="T24" fmla="*/ 632 w 728"/>
                <a:gd name="T25"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8" h="242">
                  <a:moveTo>
                    <a:pt x="632" y="242"/>
                  </a:moveTo>
                  <a:cubicBezTo>
                    <a:pt x="605" y="238"/>
                    <a:pt x="568" y="232"/>
                    <a:pt x="531" y="226"/>
                  </a:cubicBezTo>
                  <a:cubicBezTo>
                    <a:pt x="509" y="223"/>
                    <a:pt x="487" y="218"/>
                    <a:pt x="466" y="215"/>
                  </a:cubicBezTo>
                  <a:cubicBezTo>
                    <a:pt x="410" y="207"/>
                    <a:pt x="354" y="200"/>
                    <a:pt x="298" y="192"/>
                  </a:cubicBezTo>
                  <a:cubicBezTo>
                    <a:pt x="220" y="180"/>
                    <a:pt x="142" y="167"/>
                    <a:pt x="64" y="154"/>
                  </a:cubicBezTo>
                  <a:cubicBezTo>
                    <a:pt x="37" y="149"/>
                    <a:pt x="9" y="118"/>
                    <a:pt x="4" y="88"/>
                  </a:cubicBezTo>
                  <a:cubicBezTo>
                    <a:pt x="0" y="59"/>
                    <a:pt x="18" y="22"/>
                    <a:pt x="46" y="11"/>
                  </a:cubicBezTo>
                  <a:cubicBezTo>
                    <a:pt x="62" y="4"/>
                    <a:pt x="81" y="0"/>
                    <a:pt x="98" y="2"/>
                  </a:cubicBezTo>
                  <a:cubicBezTo>
                    <a:pt x="181" y="14"/>
                    <a:pt x="263" y="27"/>
                    <a:pt x="346" y="40"/>
                  </a:cubicBezTo>
                  <a:cubicBezTo>
                    <a:pt x="415" y="51"/>
                    <a:pt x="484" y="63"/>
                    <a:pt x="553" y="74"/>
                  </a:cubicBezTo>
                  <a:cubicBezTo>
                    <a:pt x="586" y="80"/>
                    <a:pt x="620" y="85"/>
                    <a:pt x="654" y="89"/>
                  </a:cubicBezTo>
                  <a:cubicBezTo>
                    <a:pt x="707" y="97"/>
                    <a:pt x="728" y="145"/>
                    <a:pt x="716" y="190"/>
                  </a:cubicBezTo>
                  <a:cubicBezTo>
                    <a:pt x="707" y="222"/>
                    <a:pt x="679" y="242"/>
                    <a:pt x="632" y="242"/>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282F39"/>
                </a:solidFill>
                <a:effectLst/>
                <a:uLnTx/>
                <a:uFillTx/>
              </a:endParaRPr>
            </a:p>
          </p:txBody>
        </p:sp>
        <p:sp>
          <p:nvSpPr>
            <p:cNvPr id="11" name="Freeform 19">
              <a:extLst>
                <a:ext uri="{FF2B5EF4-FFF2-40B4-BE49-F238E27FC236}">
                  <a16:creationId xmlns:a16="http://schemas.microsoft.com/office/drawing/2014/main" id="{E45F71D0-4BBC-46E0-80B2-46B7EFBD0F17}"/>
                </a:ext>
              </a:extLst>
            </p:cNvPr>
            <p:cNvSpPr>
              <a:spLocks/>
            </p:cNvSpPr>
            <p:nvPr/>
          </p:nvSpPr>
          <p:spPr bwMode="auto">
            <a:xfrm>
              <a:off x="5613559" y="2597526"/>
              <a:ext cx="363196" cy="879223"/>
            </a:xfrm>
            <a:custGeom>
              <a:avLst/>
              <a:gdLst>
                <a:gd name="T0" fmla="*/ 0 w 431"/>
                <a:gd name="T1" fmla="*/ 579 h 1005"/>
                <a:gd name="T2" fmla="*/ 45 w 431"/>
                <a:gd name="T3" fmla="*/ 334 h 1005"/>
                <a:gd name="T4" fmla="*/ 210 w 431"/>
                <a:gd name="T5" fmla="*/ 93 h 1005"/>
                <a:gd name="T6" fmla="*/ 338 w 431"/>
                <a:gd name="T7" fmla="*/ 13 h 1005"/>
                <a:gd name="T8" fmla="*/ 420 w 431"/>
                <a:gd name="T9" fmla="*/ 52 h 1005"/>
                <a:gd name="T10" fmla="*/ 385 w 431"/>
                <a:gd name="T11" fmla="*/ 128 h 1005"/>
                <a:gd name="T12" fmla="*/ 244 w 431"/>
                <a:gd name="T13" fmla="*/ 238 h 1005"/>
                <a:gd name="T14" fmla="*/ 153 w 431"/>
                <a:gd name="T15" fmla="*/ 399 h 1005"/>
                <a:gd name="T16" fmla="*/ 139 w 431"/>
                <a:gd name="T17" fmla="*/ 686 h 1005"/>
                <a:gd name="T18" fmla="*/ 259 w 431"/>
                <a:gd name="T19" fmla="*/ 895 h 1005"/>
                <a:gd name="T20" fmla="*/ 258 w 431"/>
                <a:gd name="T21" fmla="*/ 979 h 1005"/>
                <a:gd name="T22" fmla="*/ 170 w 431"/>
                <a:gd name="T23" fmla="*/ 982 h 1005"/>
                <a:gd name="T24" fmla="*/ 42 w 431"/>
                <a:gd name="T25" fmla="*/ 784 h 1005"/>
                <a:gd name="T26" fmla="*/ 0 w 431"/>
                <a:gd name="T27" fmla="*/ 579 h 10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31" h="1005">
                  <a:moveTo>
                    <a:pt x="0" y="579"/>
                  </a:moveTo>
                  <a:cubicBezTo>
                    <a:pt x="1" y="484"/>
                    <a:pt x="16" y="408"/>
                    <a:pt x="45" y="334"/>
                  </a:cubicBezTo>
                  <a:cubicBezTo>
                    <a:pt x="82" y="241"/>
                    <a:pt x="136" y="160"/>
                    <a:pt x="210" y="93"/>
                  </a:cubicBezTo>
                  <a:cubicBezTo>
                    <a:pt x="247" y="58"/>
                    <a:pt x="290" y="31"/>
                    <a:pt x="338" y="13"/>
                  </a:cubicBezTo>
                  <a:cubicBezTo>
                    <a:pt x="373" y="0"/>
                    <a:pt x="402" y="14"/>
                    <a:pt x="420" y="52"/>
                  </a:cubicBezTo>
                  <a:cubicBezTo>
                    <a:pt x="431" y="76"/>
                    <a:pt x="417" y="114"/>
                    <a:pt x="385" y="128"/>
                  </a:cubicBezTo>
                  <a:cubicBezTo>
                    <a:pt x="328" y="152"/>
                    <a:pt x="284" y="190"/>
                    <a:pt x="244" y="238"/>
                  </a:cubicBezTo>
                  <a:cubicBezTo>
                    <a:pt x="204" y="287"/>
                    <a:pt x="174" y="340"/>
                    <a:pt x="153" y="399"/>
                  </a:cubicBezTo>
                  <a:cubicBezTo>
                    <a:pt x="118" y="493"/>
                    <a:pt x="114" y="589"/>
                    <a:pt x="139" y="686"/>
                  </a:cubicBezTo>
                  <a:cubicBezTo>
                    <a:pt x="159" y="766"/>
                    <a:pt x="202" y="835"/>
                    <a:pt x="259" y="895"/>
                  </a:cubicBezTo>
                  <a:cubicBezTo>
                    <a:pt x="279" y="916"/>
                    <a:pt x="279" y="959"/>
                    <a:pt x="258" y="979"/>
                  </a:cubicBezTo>
                  <a:cubicBezTo>
                    <a:pt x="233" y="1004"/>
                    <a:pt x="192" y="1005"/>
                    <a:pt x="170" y="982"/>
                  </a:cubicBezTo>
                  <a:cubicBezTo>
                    <a:pt x="115" y="924"/>
                    <a:pt x="72" y="858"/>
                    <a:pt x="42" y="784"/>
                  </a:cubicBezTo>
                  <a:cubicBezTo>
                    <a:pt x="13" y="713"/>
                    <a:pt x="1" y="639"/>
                    <a:pt x="0" y="579"/>
                  </a:cubicBezTo>
                  <a:close/>
                </a:path>
              </a:pathLst>
            </a:custGeom>
            <a:solidFill>
              <a:srgbClr val="282F39"/>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282F39"/>
                </a:solidFill>
                <a:effectLst/>
                <a:uLnTx/>
                <a:uFillTx/>
              </a:endParaRPr>
            </a:p>
          </p:txBody>
        </p:sp>
      </p:grpSp>
      <p:sp>
        <p:nvSpPr>
          <p:cNvPr id="12" name="Rectangle 11">
            <a:extLst>
              <a:ext uri="{FF2B5EF4-FFF2-40B4-BE49-F238E27FC236}">
                <a16:creationId xmlns:a16="http://schemas.microsoft.com/office/drawing/2014/main" id="{D05BCAE2-EA9C-4473-8695-B877A6DE3707}"/>
              </a:ext>
            </a:extLst>
          </p:cNvPr>
          <p:cNvSpPr/>
          <p:nvPr/>
        </p:nvSpPr>
        <p:spPr>
          <a:xfrm>
            <a:off x="3255907" y="1425676"/>
            <a:ext cx="8518439" cy="4168879"/>
          </a:xfrm>
          <a:prstGeom prst="rect">
            <a:avLst/>
          </a:prstGeom>
          <a:solidFill>
            <a:srgbClr val="074D67"/>
          </a:solidFill>
          <a:ln>
            <a:noFil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altLang="en-US" sz="3600" b="1" i="0" u="none" strike="noStrike" kern="0" cap="none" spc="0" normalizeH="0" baseline="0" noProof="0" dirty="0">
                <a:ln>
                  <a:noFill/>
                </a:ln>
                <a:solidFill>
                  <a:srgbClr val="FFFFFF"/>
                </a:solidFill>
                <a:effectLst/>
                <a:uLnTx/>
                <a:uFillTx/>
                <a:latin typeface="Calibri" panose="020F0502020204030204"/>
                <a:ea typeface="+mn-ea"/>
                <a:cs typeface="+mn-cs"/>
              </a:rPr>
              <a:t>Le harcèlement sexuel fait référence à une conduite interdite dans le </a:t>
            </a:r>
            <a:r>
              <a:rPr kumimoji="0" lang="fr-FR" altLang="en-US" sz="3600" b="1" i="0" u="none" strike="noStrike" kern="0" cap="none" spc="0" normalizeH="0" baseline="0" noProof="0" dirty="0">
                <a:ln>
                  <a:noFill/>
                </a:ln>
                <a:solidFill>
                  <a:srgbClr val="FFFF00"/>
                </a:solidFill>
                <a:effectLst/>
                <a:uLnTx/>
                <a:uFillTx/>
                <a:latin typeface="Calibri" panose="020F0502020204030204"/>
                <a:ea typeface="+mn-ea"/>
                <a:cs typeface="+mn-cs"/>
              </a:rPr>
              <a:t>contexte du travail </a:t>
            </a:r>
            <a:r>
              <a:rPr kumimoji="0" lang="fr-FR" altLang="en-US" sz="3600" b="1" i="0" u="none" strike="noStrike" kern="0" cap="none" spc="0" normalizeH="0" baseline="0" noProof="0" dirty="0">
                <a:ln>
                  <a:noFill/>
                </a:ln>
                <a:solidFill>
                  <a:srgbClr val="FFFFFF"/>
                </a:solidFill>
                <a:effectLst/>
                <a:uLnTx/>
                <a:uFillTx/>
                <a:latin typeface="Calibri" panose="020F0502020204030204"/>
                <a:ea typeface="+mn-ea"/>
                <a:cs typeface="+mn-cs"/>
              </a:rPr>
              <a:t>et peut être commis à l'encontre du </a:t>
            </a:r>
            <a:r>
              <a:rPr kumimoji="0" lang="fr-FR" altLang="en-US" sz="3600" b="1" i="0" u="none" strike="noStrike" kern="0" cap="none" spc="0" normalizeH="0" baseline="0" noProof="0" dirty="0">
                <a:ln>
                  <a:noFill/>
                </a:ln>
                <a:solidFill>
                  <a:srgbClr val="FFFF00"/>
                </a:solidFill>
                <a:effectLst/>
                <a:uLnTx/>
                <a:uFillTx/>
                <a:latin typeface="Calibri" panose="020F0502020204030204"/>
                <a:ea typeface="+mn-ea"/>
                <a:cs typeface="+mn-cs"/>
              </a:rPr>
              <a:t>personnel de l‘ONU </a:t>
            </a:r>
            <a:r>
              <a:rPr kumimoji="0" lang="fr-FR" altLang="en-US" sz="3600" b="1" i="0" u="none" strike="noStrike" kern="0" cap="none" spc="0" normalizeH="0" baseline="0" noProof="0" dirty="0">
                <a:ln>
                  <a:noFill/>
                </a:ln>
                <a:solidFill>
                  <a:srgbClr val="FFFFFF"/>
                </a:solidFill>
                <a:effectLst/>
                <a:uLnTx/>
                <a:uFillTx/>
                <a:latin typeface="Calibri" panose="020F0502020204030204"/>
                <a:ea typeface="+mn-ea"/>
                <a:cs typeface="+mn-cs"/>
              </a:rPr>
              <a:t>et</a:t>
            </a:r>
            <a:r>
              <a:rPr kumimoji="0" lang="fr-FR" altLang="en-US" sz="3600" b="1" i="0" u="none" strike="noStrike" kern="0" cap="none" spc="0" normalizeH="0" baseline="0" noProof="0" dirty="0">
                <a:ln>
                  <a:noFill/>
                </a:ln>
                <a:solidFill>
                  <a:srgbClr val="FFFF00"/>
                </a:solidFill>
                <a:effectLst/>
                <a:uLnTx/>
                <a:uFillTx/>
                <a:latin typeface="Calibri" panose="020F0502020204030204"/>
                <a:ea typeface="+mn-ea"/>
                <a:cs typeface="+mn-cs"/>
              </a:rPr>
              <a:t> des partenaires </a:t>
            </a:r>
            <a:r>
              <a:rPr kumimoji="0" lang="fr-FR" altLang="en-US" sz="3600" b="1" i="0" u="none" strike="noStrike" kern="0" cap="none" spc="0" normalizeH="0" baseline="0" noProof="0" dirty="0">
                <a:ln>
                  <a:noFill/>
                </a:ln>
                <a:solidFill>
                  <a:srgbClr val="FFFFFF"/>
                </a:solidFill>
                <a:effectLst/>
                <a:uLnTx/>
                <a:uFillTx/>
                <a:latin typeface="Calibri" panose="020F0502020204030204"/>
                <a:ea typeface="+mn-ea"/>
                <a:cs typeface="+mn-cs"/>
              </a:rPr>
              <a:t>de mise en œuvre. Il peut également inclure des ressortissants </a:t>
            </a:r>
            <a:r>
              <a:rPr kumimoji="0" lang="fr-FR" altLang="en-US" sz="3600" b="1" i="0" u="none" strike="noStrike" kern="0" cap="none" spc="0" normalizeH="0" baseline="0" noProof="0" dirty="0">
                <a:ln>
                  <a:noFill/>
                </a:ln>
                <a:solidFill>
                  <a:srgbClr val="FFFF00"/>
                </a:solidFill>
                <a:effectLst/>
                <a:uLnTx/>
                <a:uFillTx/>
                <a:latin typeface="Calibri" panose="020F0502020204030204"/>
                <a:ea typeface="+mn-ea"/>
                <a:cs typeface="+mn-cs"/>
              </a:rPr>
              <a:t>locaux</a:t>
            </a:r>
            <a:r>
              <a:rPr kumimoji="0" lang="fr-FR" altLang="en-US" sz="3600" b="1" i="0" u="none" strike="noStrike" kern="0" cap="none" spc="0" normalizeH="0" baseline="0" noProof="0" dirty="0">
                <a:ln>
                  <a:noFill/>
                </a:ln>
                <a:solidFill>
                  <a:srgbClr val="FFFFFF"/>
                </a:solidFill>
                <a:effectLst/>
                <a:uLnTx/>
                <a:uFillTx/>
                <a:latin typeface="Calibri" panose="020F0502020204030204"/>
                <a:ea typeface="+mn-ea"/>
                <a:cs typeface="+mn-cs"/>
              </a:rPr>
              <a:t> et des travailleurs </a:t>
            </a:r>
            <a:r>
              <a:rPr kumimoji="0" lang="fr-FR" altLang="en-US" sz="3600" b="1" i="0" u="none" strike="noStrike" kern="0" cap="none" spc="0" normalizeH="0" baseline="0" noProof="0" dirty="0">
                <a:ln>
                  <a:noFill/>
                </a:ln>
                <a:solidFill>
                  <a:srgbClr val="FFFF00"/>
                </a:solidFill>
                <a:effectLst/>
                <a:uLnTx/>
                <a:uFillTx/>
                <a:latin typeface="Calibri" panose="020F0502020204030204"/>
                <a:ea typeface="+mn-ea"/>
                <a:cs typeface="+mn-cs"/>
              </a:rPr>
              <a:t>internationaux</a:t>
            </a:r>
            <a:r>
              <a:rPr kumimoji="0" lang="fr-FR" altLang="en-US" sz="3600" b="0" i="0" u="none" strike="noStrike" kern="0" cap="none" spc="0" normalizeH="0" baseline="0" noProof="0" dirty="0">
                <a:ln>
                  <a:noFill/>
                </a:ln>
                <a:solidFill>
                  <a:srgbClr val="FFFFFF"/>
                </a:solidFill>
                <a:effectLst/>
                <a:uLnTx/>
                <a:uFillTx/>
                <a:latin typeface="Calibri" panose="020F0502020204030204"/>
                <a:ea typeface="+mn-ea"/>
                <a:cs typeface="+mn-cs"/>
              </a:rPr>
              <a:t>.</a:t>
            </a:r>
            <a:endParaRPr kumimoji="0" lang="en-US" altLang="en-US" sz="3600" b="0" i="0" u="none" strike="noStrike" kern="0" cap="none" spc="0" normalizeH="0" baseline="0" noProof="0" dirty="0">
              <a:ln>
                <a:noFill/>
              </a:ln>
              <a:solidFill>
                <a:srgbClr val="FFFFFF"/>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35405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1318</Words>
  <Application>Microsoft Office PowerPoint</Application>
  <PresentationFormat>Widescreen</PresentationFormat>
  <Paragraphs>174</Paragraphs>
  <Slides>35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Arial</vt:lpstr>
      <vt:lpstr>Calibri</vt:lpstr>
      <vt:lpstr>Calibri Light</vt:lpstr>
      <vt:lpstr>Noto Sans</vt:lpstr>
      <vt:lpstr>Open Sans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Lemotieu, Dieudonne</dc:creator>
  <cp:lastModifiedBy>Lemotieu, Dieudonne</cp:lastModifiedBy>
  <cp:revision>3</cp:revision>
  <dcterms:created xsi:type="dcterms:W3CDTF">2021-10-20T06:01:23Z</dcterms:created>
  <dcterms:modified xsi:type="dcterms:W3CDTF">2021-10-20T06:08:53Z</dcterms:modified>
</cp:coreProperties>
</file>