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312" r:id="rId3"/>
    <p:sldId id="259" r:id="rId4"/>
    <p:sldId id="318" r:id="rId5"/>
    <p:sldId id="307" r:id="rId6"/>
    <p:sldId id="285" r:id="rId7"/>
    <p:sldId id="308" r:id="rId8"/>
    <p:sldId id="31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FF3399"/>
    <a:srgbClr val="FF5050"/>
    <a:srgbClr val="FF6699"/>
    <a:srgbClr val="FF66CC"/>
    <a:srgbClr val="FF66FF"/>
    <a:srgbClr val="FD6454"/>
    <a:srgbClr val="FF9900"/>
    <a:srgbClr val="CC00CC"/>
    <a:srgbClr val="CB4D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بلا نمط، بلا شبكة">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56" autoAdjust="0"/>
    <p:restoredTop sz="94632" autoAdjust="0"/>
  </p:normalViewPr>
  <p:slideViewPr>
    <p:cSldViewPr snapToGrid="0">
      <p:cViewPr>
        <p:scale>
          <a:sx n="50" d="100"/>
          <a:sy n="50" d="100"/>
        </p:scale>
        <p:origin x="1182" y="4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3F2155E2-D8F7-4AED-8B60-37FA116ADC8D}" type="datetimeFigureOut">
              <a:rPr lang="en-US" smtClean="0"/>
              <a:t>2/5/2021</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8841E4CA-1783-426A-9362-8D7240DCC12E}" type="slidenum">
              <a:rPr lang="en-US" smtClean="0"/>
              <a:t>‹#›</a:t>
            </a:fld>
            <a:endParaRPr lang="en-US"/>
          </a:p>
        </p:txBody>
      </p:sp>
    </p:spTree>
    <p:extLst>
      <p:ext uri="{BB962C8B-B14F-4D97-AF65-F5344CB8AC3E}">
        <p14:creationId xmlns:p14="http://schemas.microsoft.com/office/powerpoint/2010/main" val="55614433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D656-2F39-44F1-8568-A68F5B8757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4E0629-07BA-4B84-B6D5-3614971D3C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A4C150-750E-44F7-AF70-69949FFDD1FD}"/>
              </a:ext>
            </a:extLst>
          </p:cNvPr>
          <p:cNvSpPr>
            <a:spLocks noGrp="1"/>
          </p:cNvSpPr>
          <p:nvPr>
            <p:ph type="dt" sz="half" idx="10"/>
          </p:nvPr>
        </p:nvSpPr>
        <p:spPr/>
        <p:txBody>
          <a:bodyPr/>
          <a:lstStyle/>
          <a:p>
            <a:fld id="{12FCF468-56FA-49D2-A33C-DE4F537C3C2A}" type="datetimeFigureOut">
              <a:rPr lang="en-US" smtClean="0"/>
              <a:t>2/5/2021</a:t>
            </a:fld>
            <a:endParaRPr lang="en-US"/>
          </a:p>
        </p:txBody>
      </p:sp>
      <p:sp>
        <p:nvSpPr>
          <p:cNvPr id="5" name="Footer Placeholder 4">
            <a:extLst>
              <a:ext uri="{FF2B5EF4-FFF2-40B4-BE49-F238E27FC236}">
                <a16:creationId xmlns:a16="http://schemas.microsoft.com/office/drawing/2014/main" id="{EF4F11C9-571A-4FF3-B7CC-F3FF0AE7C5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A84577-9082-4309-85D7-F9FD2B2987CD}"/>
              </a:ext>
            </a:extLst>
          </p:cNvPr>
          <p:cNvSpPr>
            <a:spLocks noGrp="1"/>
          </p:cNvSpPr>
          <p:nvPr>
            <p:ph type="sldNum" sz="quarter" idx="12"/>
          </p:nvPr>
        </p:nvSpPr>
        <p:spPr/>
        <p:txBody>
          <a:bodyPr/>
          <a:lstStyle/>
          <a:p>
            <a:fld id="{40C71EB7-451A-41C1-8B20-D0BAC20F0CF2}" type="slidenum">
              <a:rPr lang="en-US" smtClean="0"/>
              <a:t>‹#›</a:t>
            </a:fld>
            <a:endParaRPr lang="en-US"/>
          </a:p>
        </p:txBody>
      </p:sp>
    </p:spTree>
    <p:extLst>
      <p:ext uri="{BB962C8B-B14F-4D97-AF65-F5344CB8AC3E}">
        <p14:creationId xmlns:p14="http://schemas.microsoft.com/office/powerpoint/2010/main" val="611439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3BB51-58EE-46AB-A14B-57D9CFF9C8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C205D5-F40D-4A7D-9571-66BADAC6D8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66574B-1A25-4A0A-A23C-2A3B55CEA19A}"/>
              </a:ext>
            </a:extLst>
          </p:cNvPr>
          <p:cNvSpPr>
            <a:spLocks noGrp="1"/>
          </p:cNvSpPr>
          <p:nvPr>
            <p:ph type="dt" sz="half" idx="10"/>
          </p:nvPr>
        </p:nvSpPr>
        <p:spPr/>
        <p:txBody>
          <a:bodyPr/>
          <a:lstStyle/>
          <a:p>
            <a:fld id="{12FCF468-56FA-49D2-A33C-DE4F537C3C2A}" type="datetimeFigureOut">
              <a:rPr lang="en-US" smtClean="0"/>
              <a:t>2/5/2021</a:t>
            </a:fld>
            <a:endParaRPr lang="en-US"/>
          </a:p>
        </p:txBody>
      </p:sp>
      <p:sp>
        <p:nvSpPr>
          <p:cNvPr id="5" name="Footer Placeholder 4">
            <a:extLst>
              <a:ext uri="{FF2B5EF4-FFF2-40B4-BE49-F238E27FC236}">
                <a16:creationId xmlns:a16="http://schemas.microsoft.com/office/drawing/2014/main" id="{D1D934AC-4942-4767-8398-E19E5D9A29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C614E8-103F-4E92-BCA8-EC06E27AD56E}"/>
              </a:ext>
            </a:extLst>
          </p:cNvPr>
          <p:cNvSpPr>
            <a:spLocks noGrp="1"/>
          </p:cNvSpPr>
          <p:nvPr>
            <p:ph type="sldNum" sz="quarter" idx="12"/>
          </p:nvPr>
        </p:nvSpPr>
        <p:spPr/>
        <p:txBody>
          <a:bodyPr/>
          <a:lstStyle/>
          <a:p>
            <a:fld id="{40C71EB7-451A-41C1-8B20-D0BAC20F0CF2}" type="slidenum">
              <a:rPr lang="en-US" smtClean="0"/>
              <a:t>‹#›</a:t>
            </a:fld>
            <a:endParaRPr lang="en-US"/>
          </a:p>
        </p:txBody>
      </p:sp>
    </p:spTree>
    <p:extLst>
      <p:ext uri="{BB962C8B-B14F-4D97-AF65-F5344CB8AC3E}">
        <p14:creationId xmlns:p14="http://schemas.microsoft.com/office/powerpoint/2010/main" val="1987417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8BC4C7-D06C-4300-B2D3-128188F2A7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636722-BA24-4159-93BA-F90EFA958E3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B11C1-52B1-441B-9498-85B2C66D2994}"/>
              </a:ext>
            </a:extLst>
          </p:cNvPr>
          <p:cNvSpPr>
            <a:spLocks noGrp="1"/>
          </p:cNvSpPr>
          <p:nvPr>
            <p:ph type="dt" sz="half" idx="10"/>
          </p:nvPr>
        </p:nvSpPr>
        <p:spPr/>
        <p:txBody>
          <a:bodyPr/>
          <a:lstStyle/>
          <a:p>
            <a:fld id="{12FCF468-56FA-49D2-A33C-DE4F537C3C2A}" type="datetimeFigureOut">
              <a:rPr lang="en-US" smtClean="0"/>
              <a:t>2/5/2021</a:t>
            </a:fld>
            <a:endParaRPr lang="en-US"/>
          </a:p>
        </p:txBody>
      </p:sp>
      <p:sp>
        <p:nvSpPr>
          <p:cNvPr id="5" name="Footer Placeholder 4">
            <a:extLst>
              <a:ext uri="{FF2B5EF4-FFF2-40B4-BE49-F238E27FC236}">
                <a16:creationId xmlns:a16="http://schemas.microsoft.com/office/drawing/2014/main" id="{0DA96824-C379-472D-8AF7-10251CE764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067B16-D121-4E7B-8986-CDCA3B96A9A7}"/>
              </a:ext>
            </a:extLst>
          </p:cNvPr>
          <p:cNvSpPr>
            <a:spLocks noGrp="1"/>
          </p:cNvSpPr>
          <p:nvPr>
            <p:ph type="sldNum" sz="quarter" idx="12"/>
          </p:nvPr>
        </p:nvSpPr>
        <p:spPr/>
        <p:txBody>
          <a:bodyPr/>
          <a:lstStyle/>
          <a:p>
            <a:fld id="{40C71EB7-451A-41C1-8B20-D0BAC20F0CF2}" type="slidenum">
              <a:rPr lang="en-US" smtClean="0"/>
              <a:t>‹#›</a:t>
            </a:fld>
            <a:endParaRPr lang="en-US"/>
          </a:p>
        </p:txBody>
      </p:sp>
    </p:spTree>
    <p:extLst>
      <p:ext uri="{BB962C8B-B14F-4D97-AF65-F5344CB8AC3E}">
        <p14:creationId xmlns:p14="http://schemas.microsoft.com/office/powerpoint/2010/main" val="3937578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23A68-1279-4E0F-B013-2042443448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6AFFAF-6131-4F36-BF41-9CCC7E02523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5C0CDB-5191-4097-8F49-37CF1552FCAF}"/>
              </a:ext>
            </a:extLst>
          </p:cNvPr>
          <p:cNvSpPr>
            <a:spLocks noGrp="1"/>
          </p:cNvSpPr>
          <p:nvPr>
            <p:ph type="dt" sz="half" idx="10"/>
          </p:nvPr>
        </p:nvSpPr>
        <p:spPr/>
        <p:txBody>
          <a:bodyPr/>
          <a:lstStyle/>
          <a:p>
            <a:fld id="{12FCF468-56FA-49D2-A33C-DE4F537C3C2A}" type="datetimeFigureOut">
              <a:rPr lang="en-US" smtClean="0"/>
              <a:t>2/5/2021</a:t>
            </a:fld>
            <a:endParaRPr lang="en-US"/>
          </a:p>
        </p:txBody>
      </p:sp>
      <p:sp>
        <p:nvSpPr>
          <p:cNvPr id="5" name="Footer Placeholder 4">
            <a:extLst>
              <a:ext uri="{FF2B5EF4-FFF2-40B4-BE49-F238E27FC236}">
                <a16:creationId xmlns:a16="http://schemas.microsoft.com/office/drawing/2014/main" id="{2D9E141C-E5A4-4E7B-A3FE-5087ADFD8D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78620C-8319-4D9D-B006-E048D444548F}"/>
              </a:ext>
            </a:extLst>
          </p:cNvPr>
          <p:cNvSpPr>
            <a:spLocks noGrp="1"/>
          </p:cNvSpPr>
          <p:nvPr>
            <p:ph type="sldNum" sz="quarter" idx="12"/>
          </p:nvPr>
        </p:nvSpPr>
        <p:spPr/>
        <p:txBody>
          <a:bodyPr/>
          <a:lstStyle/>
          <a:p>
            <a:fld id="{40C71EB7-451A-41C1-8B20-D0BAC20F0CF2}" type="slidenum">
              <a:rPr lang="en-US" smtClean="0"/>
              <a:t>‹#›</a:t>
            </a:fld>
            <a:endParaRPr lang="en-US"/>
          </a:p>
        </p:txBody>
      </p:sp>
    </p:spTree>
    <p:extLst>
      <p:ext uri="{BB962C8B-B14F-4D97-AF65-F5344CB8AC3E}">
        <p14:creationId xmlns:p14="http://schemas.microsoft.com/office/powerpoint/2010/main" val="1078955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BE6FB-1A21-4ED5-8C1A-B37BAE08BB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B76EE0-C799-462E-9F6C-BB1C7BE713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59B99ED-8456-49BA-ADCA-E08C7534036E}"/>
              </a:ext>
            </a:extLst>
          </p:cNvPr>
          <p:cNvSpPr>
            <a:spLocks noGrp="1"/>
          </p:cNvSpPr>
          <p:nvPr>
            <p:ph type="dt" sz="half" idx="10"/>
          </p:nvPr>
        </p:nvSpPr>
        <p:spPr/>
        <p:txBody>
          <a:bodyPr/>
          <a:lstStyle/>
          <a:p>
            <a:fld id="{12FCF468-56FA-49D2-A33C-DE4F537C3C2A}" type="datetimeFigureOut">
              <a:rPr lang="en-US" smtClean="0"/>
              <a:t>2/5/2021</a:t>
            </a:fld>
            <a:endParaRPr lang="en-US"/>
          </a:p>
        </p:txBody>
      </p:sp>
      <p:sp>
        <p:nvSpPr>
          <p:cNvPr id="5" name="Footer Placeholder 4">
            <a:extLst>
              <a:ext uri="{FF2B5EF4-FFF2-40B4-BE49-F238E27FC236}">
                <a16:creationId xmlns:a16="http://schemas.microsoft.com/office/drawing/2014/main" id="{0CABCE59-8BBE-4526-8094-B3A5337989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E60CC4-0447-4681-ADCE-D91C527E6F09}"/>
              </a:ext>
            </a:extLst>
          </p:cNvPr>
          <p:cNvSpPr>
            <a:spLocks noGrp="1"/>
          </p:cNvSpPr>
          <p:nvPr>
            <p:ph type="sldNum" sz="quarter" idx="12"/>
          </p:nvPr>
        </p:nvSpPr>
        <p:spPr/>
        <p:txBody>
          <a:bodyPr/>
          <a:lstStyle/>
          <a:p>
            <a:fld id="{40C71EB7-451A-41C1-8B20-D0BAC20F0CF2}" type="slidenum">
              <a:rPr lang="en-US" smtClean="0"/>
              <a:t>‹#›</a:t>
            </a:fld>
            <a:endParaRPr lang="en-US"/>
          </a:p>
        </p:txBody>
      </p:sp>
    </p:spTree>
    <p:extLst>
      <p:ext uri="{BB962C8B-B14F-4D97-AF65-F5344CB8AC3E}">
        <p14:creationId xmlns:p14="http://schemas.microsoft.com/office/powerpoint/2010/main" val="693885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15B40-699C-420F-B8C2-A746D7D9D0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1A6559-48D5-4540-8BA4-3BE3E6CE106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668B89-DEE1-4BA5-AE38-4829B152419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5F1008-F6C6-460F-84A8-5A52FAA28EFE}"/>
              </a:ext>
            </a:extLst>
          </p:cNvPr>
          <p:cNvSpPr>
            <a:spLocks noGrp="1"/>
          </p:cNvSpPr>
          <p:nvPr>
            <p:ph type="dt" sz="half" idx="10"/>
          </p:nvPr>
        </p:nvSpPr>
        <p:spPr/>
        <p:txBody>
          <a:bodyPr/>
          <a:lstStyle/>
          <a:p>
            <a:fld id="{12FCF468-56FA-49D2-A33C-DE4F537C3C2A}" type="datetimeFigureOut">
              <a:rPr lang="en-US" smtClean="0"/>
              <a:t>2/5/2021</a:t>
            </a:fld>
            <a:endParaRPr lang="en-US"/>
          </a:p>
        </p:txBody>
      </p:sp>
      <p:sp>
        <p:nvSpPr>
          <p:cNvPr id="6" name="Footer Placeholder 5">
            <a:extLst>
              <a:ext uri="{FF2B5EF4-FFF2-40B4-BE49-F238E27FC236}">
                <a16:creationId xmlns:a16="http://schemas.microsoft.com/office/drawing/2014/main" id="{F54974C5-4170-428E-8A0D-F4EA8EE966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228452-5BA2-4C1F-AE4E-602E9A2DBD7A}"/>
              </a:ext>
            </a:extLst>
          </p:cNvPr>
          <p:cNvSpPr>
            <a:spLocks noGrp="1"/>
          </p:cNvSpPr>
          <p:nvPr>
            <p:ph type="sldNum" sz="quarter" idx="12"/>
          </p:nvPr>
        </p:nvSpPr>
        <p:spPr/>
        <p:txBody>
          <a:bodyPr/>
          <a:lstStyle/>
          <a:p>
            <a:fld id="{40C71EB7-451A-41C1-8B20-D0BAC20F0CF2}" type="slidenum">
              <a:rPr lang="en-US" smtClean="0"/>
              <a:t>‹#›</a:t>
            </a:fld>
            <a:endParaRPr lang="en-US"/>
          </a:p>
        </p:txBody>
      </p:sp>
    </p:spTree>
    <p:extLst>
      <p:ext uri="{BB962C8B-B14F-4D97-AF65-F5344CB8AC3E}">
        <p14:creationId xmlns:p14="http://schemas.microsoft.com/office/powerpoint/2010/main" val="555479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F1F03-08F9-4354-8A7C-692EBB0E86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404A7B-DDC6-4D4D-B1DD-47C0DD4E8C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640B1AF-21D0-4F08-AB25-F4389E8325E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F64D6A-78EE-4B1B-AEC0-E1AB81FD21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1EEF063-F582-4D9B-9B31-46A4247991C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2DB2C9-9905-4E1B-A084-56E2D18A5638}"/>
              </a:ext>
            </a:extLst>
          </p:cNvPr>
          <p:cNvSpPr>
            <a:spLocks noGrp="1"/>
          </p:cNvSpPr>
          <p:nvPr>
            <p:ph type="dt" sz="half" idx="10"/>
          </p:nvPr>
        </p:nvSpPr>
        <p:spPr/>
        <p:txBody>
          <a:bodyPr/>
          <a:lstStyle/>
          <a:p>
            <a:fld id="{12FCF468-56FA-49D2-A33C-DE4F537C3C2A}" type="datetimeFigureOut">
              <a:rPr lang="en-US" smtClean="0"/>
              <a:t>2/5/2021</a:t>
            </a:fld>
            <a:endParaRPr lang="en-US"/>
          </a:p>
        </p:txBody>
      </p:sp>
      <p:sp>
        <p:nvSpPr>
          <p:cNvPr id="8" name="Footer Placeholder 7">
            <a:extLst>
              <a:ext uri="{FF2B5EF4-FFF2-40B4-BE49-F238E27FC236}">
                <a16:creationId xmlns:a16="http://schemas.microsoft.com/office/drawing/2014/main" id="{31FAA8B8-B74B-4AE4-8B3B-66D0691502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272A91-8978-4245-A6B8-0C4FF899C7E1}"/>
              </a:ext>
            </a:extLst>
          </p:cNvPr>
          <p:cNvSpPr>
            <a:spLocks noGrp="1"/>
          </p:cNvSpPr>
          <p:nvPr>
            <p:ph type="sldNum" sz="quarter" idx="12"/>
          </p:nvPr>
        </p:nvSpPr>
        <p:spPr/>
        <p:txBody>
          <a:bodyPr/>
          <a:lstStyle/>
          <a:p>
            <a:fld id="{40C71EB7-451A-41C1-8B20-D0BAC20F0CF2}" type="slidenum">
              <a:rPr lang="en-US" smtClean="0"/>
              <a:t>‹#›</a:t>
            </a:fld>
            <a:endParaRPr lang="en-US"/>
          </a:p>
        </p:txBody>
      </p:sp>
    </p:spTree>
    <p:extLst>
      <p:ext uri="{BB962C8B-B14F-4D97-AF65-F5344CB8AC3E}">
        <p14:creationId xmlns:p14="http://schemas.microsoft.com/office/powerpoint/2010/main" val="1109808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3E0D9-8629-4BB7-87AE-5661456777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23B6BD-0BBE-483F-A678-3E14CD39B728}"/>
              </a:ext>
            </a:extLst>
          </p:cNvPr>
          <p:cNvSpPr>
            <a:spLocks noGrp="1"/>
          </p:cNvSpPr>
          <p:nvPr>
            <p:ph type="dt" sz="half" idx="10"/>
          </p:nvPr>
        </p:nvSpPr>
        <p:spPr/>
        <p:txBody>
          <a:bodyPr/>
          <a:lstStyle/>
          <a:p>
            <a:fld id="{12FCF468-56FA-49D2-A33C-DE4F537C3C2A}" type="datetimeFigureOut">
              <a:rPr lang="en-US" smtClean="0"/>
              <a:t>2/5/2021</a:t>
            </a:fld>
            <a:endParaRPr lang="en-US"/>
          </a:p>
        </p:txBody>
      </p:sp>
      <p:sp>
        <p:nvSpPr>
          <p:cNvPr id="4" name="Footer Placeholder 3">
            <a:extLst>
              <a:ext uri="{FF2B5EF4-FFF2-40B4-BE49-F238E27FC236}">
                <a16:creationId xmlns:a16="http://schemas.microsoft.com/office/drawing/2014/main" id="{9EF34841-AFA2-48D3-BF74-DE4E39A476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C1EAD7-FB7C-4432-962B-80EC9970E9E2}"/>
              </a:ext>
            </a:extLst>
          </p:cNvPr>
          <p:cNvSpPr>
            <a:spLocks noGrp="1"/>
          </p:cNvSpPr>
          <p:nvPr>
            <p:ph type="sldNum" sz="quarter" idx="12"/>
          </p:nvPr>
        </p:nvSpPr>
        <p:spPr/>
        <p:txBody>
          <a:bodyPr/>
          <a:lstStyle/>
          <a:p>
            <a:fld id="{40C71EB7-451A-41C1-8B20-D0BAC20F0CF2}" type="slidenum">
              <a:rPr lang="en-US" smtClean="0"/>
              <a:t>‹#›</a:t>
            </a:fld>
            <a:endParaRPr lang="en-US"/>
          </a:p>
        </p:txBody>
      </p:sp>
    </p:spTree>
    <p:extLst>
      <p:ext uri="{BB962C8B-B14F-4D97-AF65-F5344CB8AC3E}">
        <p14:creationId xmlns:p14="http://schemas.microsoft.com/office/powerpoint/2010/main" val="2925043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160552-49AD-4A1A-B9D1-4A68ECCDA3B1}"/>
              </a:ext>
            </a:extLst>
          </p:cNvPr>
          <p:cNvSpPr>
            <a:spLocks noGrp="1"/>
          </p:cNvSpPr>
          <p:nvPr>
            <p:ph type="dt" sz="half" idx="10"/>
          </p:nvPr>
        </p:nvSpPr>
        <p:spPr/>
        <p:txBody>
          <a:bodyPr/>
          <a:lstStyle/>
          <a:p>
            <a:fld id="{12FCF468-56FA-49D2-A33C-DE4F537C3C2A}" type="datetimeFigureOut">
              <a:rPr lang="en-US" smtClean="0"/>
              <a:t>2/5/2021</a:t>
            </a:fld>
            <a:endParaRPr lang="en-US"/>
          </a:p>
        </p:txBody>
      </p:sp>
      <p:sp>
        <p:nvSpPr>
          <p:cNvPr id="3" name="Footer Placeholder 2">
            <a:extLst>
              <a:ext uri="{FF2B5EF4-FFF2-40B4-BE49-F238E27FC236}">
                <a16:creationId xmlns:a16="http://schemas.microsoft.com/office/drawing/2014/main" id="{5D990CC6-79D8-4CB1-86EC-EC88FA6CA7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467387-AE5A-4CA0-ACE3-BC0111A3A667}"/>
              </a:ext>
            </a:extLst>
          </p:cNvPr>
          <p:cNvSpPr>
            <a:spLocks noGrp="1"/>
          </p:cNvSpPr>
          <p:nvPr>
            <p:ph type="sldNum" sz="quarter" idx="12"/>
          </p:nvPr>
        </p:nvSpPr>
        <p:spPr/>
        <p:txBody>
          <a:bodyPr/>
          <a:lstStyle/>
          <a:p>
            <a:fld id="{40C71EB7-451A-41C1-8B20-D0BAC20F0CF2}" type="slidenum">
              <a:rPr lang="en-US" smtClean="0"/>
              <a:t>‹#›</a:t>
            </a:fld>
            <a:endParaRPr lang="en-US"/>
          </a:p>
        </p:txBody>
      </p:sp>
    </p:spTree>
    <p:extLst>
      <p:ext uri="{BB962C8B-B14F-4D97-AF65-F5344CB8AC3E}">
        <p14:creationId xmlns:p14="http://schemas.microsoft.com/office/powerpoint/2010/main" val="1497779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418C7-9F6A-4E4B-81EE-208F35E266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72AFEC-31BC-4A04-B6A3-0FB14DF06B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E8C853-82B9-4E5E-A43A-3E44E3D75A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938FE6-5A57-4436-BF65-1D398D0A64B5}"/>
              </a:ext>
            </a:extLst>
          </p:cNvPr>
          <p:cNvSpPr>
            <a:spLocks noGrp="1"/>
          </p:cNvSpPr>
          <p:nvPr>
            <p:ph type="dt" sz="half" idx="10"/>
          </p:nvPr>
        </p:nvSpPr>
        <p:spPr/>
        <p:txBody>
          <a:bodyPr/>
          <a:lstStyle/>
          <a:p>
            <a:fld id="{12FCF468-56FA-49D2-A33C-DE4F537C3C2A}" type="datetimeFigureOut">
              <a:rPr lang="en-US" smtClean="0"/>
              <a:t>2/5/2021</a:t>
            </a:fld>
            <a:endParaRPr lang="en-US"/>
          </a:p>
        </p:txBody>
      </p:sp>
      <p:sp>
        <p:nvSpPr>
          <p:cNvPr id="6" name="Footer Placeholder 5">
            <a:extLst>
              <a:ext uri="{FF2B5EF4-FFF2-40B4-BE49-F238E27FC236}">
                <a16:creationId xmlns:a16="http://schemas.microsoft.com/office/drawing/2014/main" id="{0667D913-A2D4-4A09-8D93-AECC5BD4EE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FCCF27-50B7-4FA6-A000-8754A995F3F6}"/>
              </a:ext>
            </a:extLst>
          </p:cNvPr>
          <p:cNvSpPr>
            <a:spLocks noGrp="1"/>
          </p:cNvSpPr>
          <p:nvPr>
            <p:ph type="sldNum" sz="quarter" idx="12"/>
          </p:nvPr>
        </p:nvSpPr>
        <p:spPr/>
        <p:txBody>
          <a:bodyPr/>
          <a:lstStyle/>
          <a:p>
            <a:fld id="{40C71EB7-451A-41C1-8B20-D0BAC20F0CF2}" type="slidenum">
              <a:rPr lang="en-US" smtClean="0"/>
              <a:t>‹#›</a:t>
            </a:fld>
            <a:endParaRPr lang="en-US"/>
          </a:p>
        </p:txBody>
      </p:sp>
    </p:spTree>
    <p:extLst>
      <p:ext uri="{BB962C8B-B14F-4D97-AF65-F5344CB8AC3E}">
        <p14:creationId xmlns:p14="http://schemas.microsoft.com/office/powerpoint/2010/main" val="1407576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055C3-04A0-4D6E-97EB-D4DB689B64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E5E78F-F437-410B-A745-82BC16C3FC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766178-2A40-495D-AC47-255DC31854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B3E104-5449-4B87-AF6A-769736618D7D}"/>
              </a:ext>
            </a:extLst>
          </p:cNvPr>
          <p:cNvSpPr>
            <a:spLocks noGrp="1"/>
          </p:cNvSpPr>
          <p:nvPr>
            <p:ph type="dt" sz="half" idx="10"/>
          </p:nvPr>
        </p:nvSpPr>
        <p:spPr/>
        <p:txBody>
          <a:bodyPr/>
          <a:lstStyle/>
          <a:p>
            <a:fld id="{12FCF468-56FA-49D2-A33C-DE4F537C3C2A}" type="datetimeFigureOut">
              <a:rPr lang="en-US" smtClean="0"/>
              <a:t>2/5/2021</a:t>
            </a:fld>
            <a:endParaRPr lang="en-US"/>
          </a:p>
        </p:txBody>
      </p:sp>
      <p:sp>
        <p:nvSpPr>
          <p:cNvPr id="6" name="Footer Placeholder 5">
            <a:extLst>
              <a:ext uri="{FF2B5EF4-FFF2-40B4-BE49-F238E27FC236}">
                <a16:creationId xmlns:a16="http://schemas.microsoft.com/office/drawing/2014/main" id="{5E1A15A4-47B1-43A9-AA61-B245C15A0E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4377BD-65EC-4A91-8E3E-85D0BE67AD5A}"/>
              </a:ext>
            </a:extLst>
          </p:cNvPr>
          <p:cNvSpPr>
            <a:spLocks noGrp="1"/>
          </p:cNvSpPr>
          <p:nvPr>
            <p:ph type="sldNum" sz="quarter" idx="12"/>
          </p:nvPr>
        </p:nvSpPr>
        <p:spPr/>
        <p:txBody>
          <a:bodyPr/>
          <a:lstStyle/>
          <a:p>
            <a:fld id="{40C71EB7-451A-41C1-8B20-D0BAC20F0CF2}" type="slidenum">
              <a:rPr lang="en-US" smtClean="0"/>
              <a:t>‹#›</a:t>
            </a:fld>
            <a:endParaRPr lang="en-US"/>
          </a:p>
        </p:txBody>
      </p:sp>
    </p:spTree>
    <p:extLst>
      <p:ext uri="{BB962C8B-B14F-4D97-AF65-F5344CB8AC3E}">
        <p14:creationId xmlns:p14="http://schemas.microsoft.com/office/powerpoint/2010/main" val="3923147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74D0D5-1337-426F-97A5-991BB5DB2B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FD4CF5-3C48-4E2A-B5EC-F079660313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15406B-802C-4409-A64F-FF6B6D1854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FCF468-56FA-49D2-A33C-DE4F537C3C2A}" type="datetimeFigureOut">
              <a:rPr lang="en-US" smtClean="0"/>
              <a:t>2/5/2021</a:t>
            </a:fld>
            <a:endParaRPr lang="en-US"/>
          </a:p>
        </p:txBody>
      </p:sp>
      <p:sp>
        <p:nvSpPr>
          <p:cNvPr id="5" name="Footer Placeholder 4">
            <a:extLst>
              <a:ext uri="{FF2B5EF4-FFF2-40B4-BE49-F238E27FC236}">
                <a16:creationId xmlns:a16="http://schemas.microsoft.com/office/drawing/2014/main" id="{FDAFBE0C-58F2-475E-80D8-CCB955C9D7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585D7A-1E53-4A96-A9ED-70586354B7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C71EB7-451A-41C1-8B20-D0BAC20F0CF2}" type="slidenum">
              <a:rPr lang="en-US" smtClean="0"/>
              <a:t>‹#›</a:t>
            </a:fld>
            <a:endParaRPr lang="en-US"/>
          </a:p>
        </p:txBody>
      </p:sp>
    </p:spTree>
    <p:extLst>
      <p:ext uri="{BB962C8B-B14F-4D97-AF65-F5344CB8AC3E}">
        <p14:creationId xmlns:p14="http://schemas.microsoft.com/office/powerpoint/2010/main" val="1551040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AF0"/>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CC327164-17FF-4DE0-9E9B-F7CEF524BDCA}"/>
              </a:ext>
            </a:extLst>
          </p:cNvPr>
          <p:cNvGrpSpPr/>
          <p:nvPr/>
        </p:nvGrpSpPr>
        <p:grpSpPr>
          <a:xfrm>
            <a:off x="-9308754" y="0"/>
            <a:ext cx="12482920" cy="6913626"/>
            <a:chOff x="-9296849" y="0"/>
            <a:chExt cx="12482920" cy="6913626"/>
          </a:xfrm>
        </p:grpSpPr>
        <p:sp>
          <p:nvSpPr>
            <p:cNvPr id="15" name="Rectangle 14">
              <a:extLst>
                <a:ext uri="{FF2B5EF4-FFF2-40B4-BE49-F238E27FC236}">
                  <a16:creationId xmlns:a16="http://schemas.microsoft.com/office/drawing/2014/main" id="{CFC2F059-8E54-4001-8796-4C372505F15C}"/>
                </a:ext>
              </a:extLst>
            </p:cNvPr>
            <p:cNvSpPr/>
            <p:nvPr/>
          </p:nvSpPr>
          <p:spPr>
            <a:xfrm>
              <a:off x="-9296849" y="0"/>
              <a:ext cx="12482920" cy="6858000"/>
            </a:xfrm>
            <a:prstGeom prst="rect">
              <a:avLst/>
            </a:prstGeom>
            <a:solidFill>
              <a:srgbClr val="FAFA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CA5D056-97B8-4FFF-9320-5B4740BDA197}"/>
                </a:ext>
              </a:extLst>
            </p:cNvPr>
            <p:cNvSpPr/>
            <p:nvPr/>
          </p:nvSpPr>
          <p:spPr>
            <a:xfrm>
              <a:off x="2728871" y="5274588"/>
              <a:ext cx="457200" cy="1583412"/>
            </a:xfrm>
            <a:prstGeom prst="rect">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49ECC404-AFC9-4772-95FF-42E6C31C5C21}"/>
                </a:ext>
              </a:extLst>
            </p:cNvPr>
            <p:cNvSpPr txBox="1"/>
            <p:nvPr/>
          </p:nvSpPr>
          <p:spPr>
            <a:xfrm rot="16200000">
              <a:off x="2113012" y="5863274"/>
              <a:ext cx="1639038" cy="461665"/>
            </a:xfrm>
            <a:prstGeom prst="rect">
              <a:avLst/>
            </a:prstGeom>
            <a:noFill/>
          </p:spPr>
          <p:txBody>
            <a:bodyPr wrap="square" rtlCol="0">
              <a:spAutoFit/>
            </a:bodyPr>
            <a:lstStyle/>
            <a:p>
              <a:pPr algn="ctr"/>
              <a:r>
                <a:rPr lang="ar-YE" sz="2400" b="1" dirty="0">
                  <a:solidFill>
                    <a:srgbClr val="F0EEF0"/>
                  </a:solidFill>
                  <a:latin typeface="Tw Cen MT" panose="020B0602020104020603" pitchFamily="34" charset="0"/>
                </a:rPr>
                <a:t>مقدمة</a:t>
              </a:r>
              <a:endParaRPr lang="en-US" sz="2400" b="1" dirty="0">
                <a:solidFill>
                  <a:srgbClr val="F0EEF0"/>
                </a:solidFill>
                <a:latin typeface="Tw Cen MT" panose="020B0602020104020603" pitchFamily="34" charset="0"/>
              </a:endParaRPr>
            </a:p>
          </p:txBody>
        </p:sp>
      </p:grpSp>
      <p:grpSp>
        <p:nvGrpSpPr>
          <p:cNvPr id="43" name="Group 42">
            <a:extLst>
              <a:ext uri="{FF2B5EF4-FFF2-40B4-BE49-F238E27FC236}">
                <a16:creationId xmlns:a16="http://schemas.microsoft.com/office/drawing/2014/main" id="{74C7045C-B018-403C-B042-352268DD2796}"/>
              </a:ext>
            </a:extLst>
          </p:cNvPr>
          <p:cNvGrpSpPr/>
          <p:nvPr/>
        </p:nvGrpSpPr>
        <p:grpSpPr>
          <a:xfrm>
            <a:off x="-9761987" y="0"/>
            <a:ext cx="12482921" cy="6858000"/>
            <a:chOff x="-9766749" y="0"/>
            <a:chExt cx="12482921" cy="6858000"/>
          </a:xfrm>
        </p:grpSpPr>
        <p:sp>
          <p:nvSpPr>
            <p:cNvPr id="40" name="Rectangle 39">
              <a:extLst>
                <a:ext uri="{FF2B5EF4-FFF2-40B4-BE49-F238E27FC236}">
                  <a16:creationId xmlns:a16="http://schemas.microsoft.com/office/drawing/2014/main" id="{006F4ED6-E10D-4D93-B4BB-A139F6FF6A4D}"/>
                </a:ext>
              </a:extLst>
            </p:cNvPr>
            <p:cNvSpPr/>
            <p:nvPr/>
          </p:nvSpPr>
          <p:spPr>
            <a:xfrm>
              <a:off x="-9766749" y="0"/>
              <a:ext cx="12482920" cy="6858000"/>
            </a:xfrm>
            <a:prstGeom prst="rect">
              <a:avLst/>
            </a:prstGeom>
            <a:solidFill>
              <a:srgbClr val="FAFA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64F3B0A9-5B97-44E5-B826-87FFC6B06E86}"/>
                </a:ext>
              </a:extLst>
            </p:cNvPr>
            <p:cNvSpPr/>
            <p:nvPr/>
          </p:nvSpPr>
          <p:spPr>
            <a:xfrm>
              <a:off x="2258972" y="3325434"/>
              <a:ext cx="457200" cy="1949154"/>
            </a:xfrm>
            <a:prstGeom prst="rect">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E74A29A0-C51F-430C-8EAF-CE441CA1DC52}"/>
                </a:ext>
              </a:extLst>
            </p:cNvPr>
            <p:cNvSpPr txBox="1"/>
            <p:nvPr/>
          </p:nvSpPr>
          <p:spPr>
            <a:xfrm rot="16200000">
              <a:off x="1594703" y="4018157"/>
              <a:ext cx="1735859" cy="461665"/>
            </a:xfrm>
            <a:prstGeom prst="rect">
              <a:avLst/>
            </a:prstGeom>
            <a:noFill/>
          </p:spPr>
          <p:txBody>
            <a:bodyPr wrap="square" rtlCol="0">
              <a:spAutoFit/>
            </a:bodyPr>
            <a:lstStyle/>
            <a:p>
              <a:pPr algn="ctr"/>
              <a:r>
                <a:rPr lang="ar-YE" sz="2400" b="1" dirty="0">
                  <a:solidFill>
                    <a:srgbClr val="F0EEF0"/>
                  </a:solidFill>
                  <a:latin typeface="Tw Cen MT" panose="020B0602020104020603" pitchFamily="34" charset="0"/>
                </a:rPr>
                <a:t>مراحل المتابعة</a:t>
              </a:r>
              <a:endParaRPr lang="en-US" sz="2400" b="1" dirty="0">
                <a:solidFill>
                  <a:srgbClr val="F0EEF0"/>
                </a:solidFill>
                <a:latin typeface="Tw Cen MT" panose="020B0602020104020603" pitchFamily="34" charset="0"/>
              </a:endParaRPr>
            </a:p>
          </p:txBody>
        </p:sp>
      </p:grpSp>
      <p:grpSp>
        <p:nvGrpSpPr>
          <p:cNvPr id="49" name="Group 48">
            <a:extLst>
              <a:ext uri="{FF2B5EF4-FFF2-40B4-BE49-F238E27FC236}">
                <a16:creationId xmlns:a16="http://schemas.microsoft.com/office/drawing/2014/main" id="{6A1185BD-102B-4BF1-A55F-DE7989A6BA57}"/>
              </a:ext>
            </a:extLst>
          </p:cNvPr>
          <p:cNvGrpSpPr/>
          <p:nvPr/>
        </p:nvGrpSpPr>
        <p:grpSpPr>
          <a:xfrm>
            <a:off x="-10226306" y="0"/>
            <a:ext cx="12482922" cy="6858000"/>
            <a:chOff x="-10231068" y="0"/>
            <a:chExt cx="12482922" cy="6858000"/>
          </a:xfrm>
        </p:grpSpPr>
        <p:sp>
          <p:nvSpPr>
            <p:cNvPr id="45" name="Rectangle 44">
              <a:extLst>
                <a:ext uri="{FF2B5EF4-FFF2-40B4-BE49-F238E27FC236}">
                  <a16:creationId xmlns:a16="http://schemas.microsoft.com/office/drawing/2014/main" id="{0216CD6F-2374-4872-86F3-92F01698A734}"/>
                </a:ext>
              </a:extLst>
            </p:cNvPr>
            <p:cNvSpPr/>
            <p:nvPr/>
          </p:nvSpPr>
          <p:spPr>
            <a:xfrm>
              <a:off x="-10231068" y="0"/>
              <a:ext cx="12482920" cy="6858000"/>
            </a:xfrm>
            <a:prstGeom prst="rect">
              <a:avLst/>
            </a:prstGeom>
            <a:solidFill>
              <a:srgbClr val="FAFA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F40471C5-12F5-4387-8B17-1290DAFA918E}"/>
                </a:ext>
              </a:extLst>
            </p:cNvPr>
            <p:cNvSpPr/>
            <p:nvPr/>
          </p:nvSpPr>
          <p:spPr>
            <a:xfrm>
              <a:off x="1794654" y="1312710"/>
              <a:ext cx="457200" cy="20127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27D3C9FF-E96B-471A-893D-2AAAFA07FC3F}"/>
                </a:ext>
              </a:extLst>
            </p:cNvPr>
            <p:cNvSpPr txBox="1"/>
            <p:nvPr/>
          </p:nvSpPr>
          <p:spPr>
            <a:xfrm rot="16200000">
              <a:off x="1075743" y="2088239"/>
              <a:ext cx="1845146" cy="461665"/>
            </a:xfrm>
            <a:prstGeom prst="rect">
              <a:avLst/>
            </a:prstGeom>
            <a:noFill/>
          </p:spPr>
          <p:txBody>
            <a:bodyPr wrap="square" rtlCol="0">
              <a:spAutoFit/>
            </a:bodyPr>
            <a:lstStyle/>
            <a:p>
              <a:pPr algn="ctr"/>
              <a:r>
                <a:rPr lang="ar-YE" sz="2400" b="1" dirty="0">
                  <a:solidFill>
                    <a:srgbClr val="F0EEF0"/>
                  </a:solidFill>
                  <a:latin typeface="Tw Cen MT" panose="020B0602020104020603" pitchFamily="34" charset="0"/>
                </a:rPr>
                <a:t>طرق التقييم</a:t>
              </a:r>
              <a:endParaRPr lang="en-US" sz="2400" b="1" dirty="0">
                <a:solidFill>
                  <a:srgbClr val="F0EEF0"/>
                </a:solidFill>
                <a:latin typeface="Tw Cen MT" panose="020B0602020104020603" pitchFamily="34" charset="0"/>
              </a:endParaRPr>
            </a:p>
          </p:txBody>
        </p:sp>
      </p:grpSp>
      <p:grpSp>
        <p:nvGrpSpPr>
          <p:cNvPr id="55" name="Group 54">
            <a:extLst>
              <a:ext uri="{FF2B5EF4-FFF2-40B4-BE49-F238E27FC236}">
                <a16:creationId xmlns:a16="http://schemas.microsoft.com/office/drawing/2014/main" id="{6471EBC4-87A6-491F-9577-5FE2AC99B8AB}"/>
              </a:ext>
            </a:extLst>
          </p:cNvPr>
          <p:cNvGrpSpPr/>
          <p:nvPr/>
        </p:nvGrpSpPr>
        <p:grpSpPr>
          <a:xfrm>
            <a:off x="-10675329" y="-9526"/>
            <a:ext cx="12485409" cy="6867526"/>
            <a:chOff x="-10684854" y="-9526"/>
            <a:chExt cx="12485409" cy="6867526"/>
          </a:xfrm>
        </p:grpSpPr>
        <p:sp>
          <p:nvSpPr>
            <p:cNvPr id="51" name="Rectangle 50">
              <a:extLst>
                <a:ext uri="{FF2B5EF4-FFF2-40B4-BE49-F238E27FC236}">
                  <a16:creationId xmlns:a16="http://schemas.microsoft.com/office/drawing/2014/main" id="{A5855400-E72A-4996-AD04-1CE953706F4D}"/>
                </a:ext>
              </a:extLst>
            </p:cNvPr>
            <p:cNvSpPr/>
            <p:nvPr/>
          </p:nvSpPr>
          <p:spPr>
            <a:xfrm>
              <a:off x="-10684854" y="0"/>
              <a:ext cx="12482920" cy="6858000"/>
            </a:xfrm>
            <a:prstGeom prst="rect">
              <a:avLst/>
            </a:prstGeom>
            <a:solidFill>
              <a:srgbClr val="FAFA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1552E5B3-117B-4ECF-B808-BD4F048FA23D}"/>
                </a:ext>
              </a:extLst>
            </p:cNvPr>
            <p:cNvSpPr/>
            <p:nvPr/>
          </p:nvSpPr>
          <p:spPr>
            <a:xfrm>
              <a:off x="1343355" y="0"/>
              <a:ext cx="457200" cy="1322230"/>
            </a:xfrm>
            <a:prstGeom prst="rect">
              <a:avLst/>
            </a:prstGeom>
            <a:solidFill>
              <a:srgbClr val="FD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44541429-1ECE-4BE3-AE5C-D8D3203D9F21}"/>
                </a:ext>
              </a:extLst>
            </p:cNvPr>
            <p:cNvSpPr txBox="1"/>
            <p:nvPr/>
          </p:nvSpPr>
          <p:spPr>
            <a:xfrm rot="16200000">
              <a:off x="883416" y="466923"/>
              <a:ext cx="1322230" cy="369332"/>
            </a:xfrm>
            <a:prstGeom prst="rect">
              <a:avLst/>
            </a:prstGeom>
            <a:noFill/>
          </p:spPr>
          <p:txBody>
            <a:bodyPr wrap="square" rtlCol="0">
              <a:spAutoFit/>
            </a:bodyPr>
            <a:lstStyle/>
            <a:p>
              <a:pPr algn="ctr"/>
              <a:r>
                <a:rPr lang="ar-YE" b="1" dirty="0">
                  <a:solidFill>
                    <a:srgbClr val="F0EEF0"/>
                  </a:solidFill>
                  <a:latin typeface="Tw Cen MT" panose="020B0602020104020603" pitchFamily="34" charset="0"/>
                </a:rPr>
                <a:t>التغذية الراجعة</a:t>
              </a:r>
              <a:endParaRPr lang="en-US" b="1" dirty="0">
                <a:solidFill>
                  <a:srgbClr val="F0EEF0"/>
                </a:solidFill>
                <a:latin typeface="Tw Cen MT" panose="020B0602020104020603" pitchFamily="34" charset="0"/>
              </a:endParaRPr>
            </a:p>
          </p:txBody>
        </p:sp>
      </p:grpSp>
      <p:sp>
        <p:nvSpPr>
          <p:cNvPr id="2" name="مربع نص 1">
            <a:extLst>
              <a:ext uri="{FF2B5EF4-FFF2-40B4-BE49-F238E27FC236}">
                <a16:creationId xmlns:a16="http://schemas.microsoft.com/office/drawing/2014/main" id="{1406ADF7-E447-4211-81AF-7F25480DD145}"/>
              </a:ext>
            </a:extLst>
          </p:cNvPr>
          <p:cNvSpPr txBox="1"/>
          <p:nvPr/>
        </p:nvSpPr>
        <p:spPr>
          <a:xfrm>
            <a:off x="3785280" y="2970784"/>
            <a:ext cx="4408797" cy="1446550"/>
          </a:xfrm>
          <a:prstGeom prst="rect">
            <a:avLst/>
          </a:prstGeom>
          <a:noFill/>
        </p:spPr>
        <p:txBody>
          <a:bodyPr wrap="square" rtlCol="0">
            <a:spAutoFit/>
          </a:bodyPr>
          <a:lstStyle/>
          <a:p>
            <a:pPr algn="ctr"/>
            <a:r>
              <a:rPr lang="ar-SA" sz="3200" b="1" dirty="0">
                <a:solidFill>
                  <a:srgbClr val="FD6454"/>
                </a:solidFill>
                <a:latin typeface="Tw Cen MT" panose="020B0602020104020603" pitchFamily="34" charset="0"/>
              </a:rPr>
              <a:t>المشاركة المجتمعية فيما يخص الحماية من الاستغلال والتحرش</a:t>
            </a:r>
            <a:br>
              <a:rPr lang="en-US" sz="1200" dirty="0">
                <a:latin typeface="Calibri" panose="020F0502020204030204" pitchFamily="34" charset="0"/>
                <a:ea typeface="Calibri" panose="020F0502020204030204" pitchFamily="34" charset="0"/>
                <a:cs typeface="Arial" panose="020B0604020202020204" pitchFamily="34" charset="0"/>
              </a:rPr>
            </a:br>
            <a:endParaRPr lang="en-US" sz="2400" dirty="0"/>
          </a:p>
        </p:txBody>
      </p:sp>
      <p:sp>
        <p:nvSpPr>
          <p:cNvPr id="73" name="TextBox 72">
            <a:extLst>
              <a:ext uri="{FF2B5EF4-FFF2-40B4-BE49-F238E27FC236}">
                <a16:creationId xmlns:a16="http://schemas.microsoft.com/office/drawing/2014/main" id="{0192D459-FCE7-47CA-AB13-2787C1BD3D6E}"/>
              </a:ext>
            </a:extLst>
          </p:cNvPr>
          <p:cNvSpPr txBox="1"/>
          <p:nvPr/>
        </p:nvSpPr>
        <p:spPr>
          <a:xfrm>
            <a:off x="3455366" y="916633"/>
            <a:ext cx="5980463" cy="923330"/>
          </a:xfrm>
          <a:prstGeom prst="rect">
            <a:avLst/>
          </a:prstGeom>
          <a:noFill/>
        </p:spPr>
        <p:txBody>
          <a:bodyPr wrap="square" rtlCol="0">
            <a:spAutoFit/>
          </a:bodyPr>
          <a:lstStyle/>
          <a:p>
            <a:pPr algn="ctr" rtl="1"/>
            <a:r>
              <a:rPr lang="ar-SA" sz="5400" b="1" dirty="0">
                <a:solidFill>
                  <a:srgbClr val="FD6454"/>
                </a:solidFill>
                <a:latin typeface="Tw Cen MT" panose="020B0602020104020603" pitchFamily="34" charset="0"/>
              </a:rPr>
              <a:t>المشاركة المجتمعية</a:t>
            </a:r>
            <a:endParaRPr lang="en-US" sz="5400" b="1" dirty="0">
              <a:solidFill>
                <a:srgbClr val="FD6454"/>
              </a:solidFill>
              <a:latin typeface="Tw Cen MT" panose="020B0602020104020603" pitchFamily="34" charset="0"/>
            </a:endParaRPr>
          </a:p>
        </p:txBody>
      </p:sp>
      <p:sp>
        <p:nvSpPr>
          <p:cNvPr id="75" name="Oval 74">
            <a:extLst>
              <a:ext uri="{FF2B5EF4-FFF2-40B4-BE49-F238E27FC236}">
                <a16:creationId xmlns:a16="http://schemas.microsoft.com/office/drawing/2014/main" id="{B0F25633-FE09-42D0-A44F-74E9983F74AC}"/>
              </a:ext>
            </a:extLst>
          </p:cNvPr>
          <p:cNvSpPr/>
          <p:nvPr/>
        </p:nvSpPr>
        <p:spPr>
          <a:xfrm>
            <a:off x="8410242" y="1854584"/>
            <a:ext cx="3117876" cy="3117876"/>
          </a:xfrm>
          <a:prstGeom prst="ellipse">
            <a:avLst/>
          </a:prstGeom>
          <a:solidFill>
            <a:schemeClr val="bg1">
              <a:lumMod val="95000"/>
            </a:schemeClr>
          </a:solidFill>
          <a:ln>
            <a:noFill/>
          </a:ln>
          <a:effectLst>
            <a:outerShdw blurRad="101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D3A4BC7-8D68-4489-80FA-C341813320EF}"/>
              </a:ext>
            </a:extLst>
          </p:cNvPr>
          <p:cNvSpPr/>
          <p:nvPr/>
        </p:nvSpPr>
        <p:spPr>
          <a:xfrm>
            <a:off x="8749203" y="2193545"/>
            <a:ext cx="2439954" cy="2439954"/>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3085BD9A-7DF0-4A12-91C6-84EC12C32563}"/>
              </a:ext>
            </a:extLst>
          </p:cNvPr>
          <p:cNvSpPr/>
          <p:nvPr/>
        </p:nvSpPr>
        <p:spPr>
          <a:xfrm>
            <a:off x="8965368" y="2409710"/>
            <a:ext cx="2007624" cy="2007624"/>
          </a:xfrm>
          <a:prstGeom prst="ellipse">
            <a:avLst/>
          </a:prstGeom>
          <a:solidFill>
            <a:srgbClr val="F0E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صورة 25">
            <a:extLst>
              <a:ext uri="{FF2B5EF4-FFF2-40B4-BE49-F238E27FC236}">
                <a16:creationId xmlns:a16="http://schemas.microsoft.com/office/drawing/2014/main" id="{BFFDEAF2-6D44-4B2B-947C-CA88A1F493A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484777" y="2376693"/>
            <a:ext cx="2704380" cy="2040641"/>
          </a:xfrm>
          <a:prstGeom prst="rect">
            <a:avLst/>
          </a:prstGeom>
        </p:spPr>
      </p:pic>
    </p:spTree>
    <p:extLst>
      <p:ext uri="{BB962C8B-B14F-4D97-AF65-F5344CB8AC3E}">
        <p14:creationId xmlns:p14="http://schemas.microsoft.com/office/powerpoint/2010/main" val="186647896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5E-6 4.81481E-6 L 0.73815 -0.00811 " pathEditMode="relative" rAng="0" ptsTypes="AA">
                                      <p:cBhvr>
                                        <p:cTn id="6" dur="1250" fill="hold"/>
                                        <p:tgtEl>
                                          <p:spTgt spid="38"/>
                                        </p:tgtEl>
                                        <p:attrNameLst>
                                          <p:attrName>ppt_x</p:attrName>
                                          <p:attrName>ppt_y</p:attrName>
                                        </p:attrNameLst>
                                      </p:cBhvr>
                                      <p:rCtr x="36901" y="-417"/>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1000"/>
                                  </p:stCondLst>
                                  <p:childTnLst>
                                    <p:set>
                                      <p:cBhvr>
                                        <p:cTn id="10" dur="1" fill="hold">
                                          <p:stCondLst>
                                            <p:cond delay="0"/>
                                          </p:stCondLst>
                                        </p:cTn>
                                        <p:tgtEl>
                                          <p:spTgt spid="73"/>
                                        </p:tgtEl>
                                        <p:attrNameLst>
                                          <p:attrName>style.visibility</p:attrName>
                                        </p:attrNameLst>
                                      </p:cBhvr>
                                      <p:to>
                                        <p:strVal val="visible"/>
                                      </p:to>
                                    </p:set>
                                    <p:animEffect transition="in" filter="fade">
                                      <p:cBhvr>
                                        <p:cTn id="11" dur="900"/>
                                        <p:tgtEl>
                                          <p:spTgt spid="73"/>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1700"/>
                                  </p:st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600"/>
                                        <p:tgtEl>
                                          <p:spTgt spid="2"/>
                                        </p:tgtEl>
                                      </p:cBhvr>
                                    </p:animEffect>
                                  </p:childTnLst>
                                </p:cTn>
                              </p:par>
                              <p:par>
                                <p:cTn id="17" presetID="53" presetClass="entr" presetSubtype="16" fill="hold" grpId="0" nodeType="withEffect">
                                  <p:stCondLst>
                                    <p:cond delay="2500"/>
                                  </p:stCondLst>
                                  <p:childTnLst>
                                    <p:set>
                                      <p:cBhvr>
                                        <p:cTn id="18" dur="1" fill="hold">
                                          <p:stCondLst>
                                            <p:cond delay="0"/>
                                          </p:stCondLst>
                                        </p:cTn>
                                        <p:tgtEl>
                                          <p:spTgt spid="77"/>
                                        </p:tgtEl>
                                        <p:attrNameLst>
                                          <p:attrName>style.visibility</p:attrName>
                                        </p:attrNameLst>
                                      </p:cBhvr>
                                      <p:to>
                                        <p:strVal val="visible"/>
                                      </p:to>
                                    </p:set>
                                    <p:anim calcmode="lin" valueType="num">
                                      <p:cBhvr>
                                        <p:cTn id="19" dur="500" fill="hold"/>
                                        <p:tgtEl>
                                          <p:spTgt spid="77"/>
                                        </p:tgtEl>
                                        <p:attrNameLst>
                                          <p:attrName>ppt_w</p:attrName>
                                        </p:attrNameLst>
                                      </p:cBhvr>
                                      <p:tavLst>
                                        <p:tav tm="0">
                                          <p:val>
                                            <p:fltVal val="0"/>
                                          </p:val>
                                        </p:tav>
                                        <p:tav tm="100000">
                                          <p:val>
                                            <p:strVal val="#ppt_w"/>
                                          </p:val>
                                        </p:tav>
                                      </p:tavLst>
                                    </p:anim>
                                    <p:anim calcmode="lin" valueType="num">
                                      <p:cBhvr>
                                        <p:cTn id="20" dur="500" fill="hold"/>
                                        <p:tgtEl>
                                          <p:spTgt spid="77"/>
                                        </p:tgtEl>
                                        <p:attrNameLst>
                                          <p:attrName>ppt_h</p:attrName>
                                        </p:attrNameLst>
                                      </p:cBhvr>
                                      <p:tavLst>
                                        <p:tav tm="0">
                                          <p:val>
                                            <p:fltVal val="0"/>
                                          </p:val>
                                        </p:tav>
                                        <p:tav tm="100000">
                                          <p:val>
                                            <p:strVal val="#ppt_h"/>
                                          </p:val>
                                        </p:tav>
                                      </p:tavLst>
                                    </p:anim>
                                    <p:animEffect transition="in" filter="fade">
                                      <p:cBhvr>
                                        <p:cTn id="21" dur="500"/>
                                        <p:tgtEl>
                                          <p:spTgt spid="77"/>
                                        </p:tgtEl>
                                      </p:cBhvr>
                                    </p:animEffect>
                                  </p:childTnLst>
                                </p:cTn>
                              </p:par>
                              <p:par>
                                <p:cTn id="22" presetID="53" presetClass="entr" presetSubtype="16" fill="hold" grpId="0" nodeType="withEffect">
                                  <p:stCondLst>
                                    <p:cond delay="2500"/>
                                  </p:stCondLst>
                                  <p:childTnLst>
                                    <p:set>
                                      <p:cBhvr>
                                        <p:cTn id="23" dur="1" fill="hold">
                                          <p:stCondLst>
                                            <p:cond delay="0"/>
                                          </p:stCondLst>
                                        </p:cTn>
                                        <p:tgtEl>
                                          <p:spTgt spid="75"/>
                                        </p:tgtEl>
                                        <p:attrNameLst>
                                          <p:attrName>style.visibility</p:attrName>
                                        </p:attrNameLst>
                                      </p:cBhvr>
                                      <p:to>
                                        <p:strVal val="visible"/>
                                      </p:to>
                                    </p:set>
                                    <p:anim calcmode="lin" valueType="num">
                                      <p:cBhvr>
                                        <p:cTn id="24" dur="500" fill="hold"/>
                                        <p:tgtEl>
                                          <p:spTgt spid="75"/>
                                        </p:tgtEl>
                                        <p:attrNameLst>
                                          <p:attrName>ppt_w</p:attrName>
                                        </p:attrNameLst>
                                      </p:cBhvr>
                                      <p:tavLst>
                                        <p:tav tm="0">
                                          <p:val>
                                            <p:fltVal val="0"/>
                                          </p:val>
                                        </p:tav>
                                        <p:tav tm="100000">
                                          <p:val>
                                            <p:strVal val="#ppt_w"/>
                                          </p:val>
                                        </p:tav>
                                      </p:tavLst>
                                    </p:anim>
                                    <p:anim calcmode="lin" valueType="num">
                                      <p:cBhvr>
                                        <p:cTn id="25" dur="500" fill="hold"/>
                                        <p:tgtEl>
                                          <p:spTgt spid="75"/>
                                        </p:tgtEl>
                                        <p:attrNameLst>
                                          <p:attrName>ppt_h</p:attrName>
                                        </p:attrNameLst>
                                      </p:cBhvr>
                                      <p:tavLst>
                                        <p:tav tm="0">
                                          <p:val>
                                            <p:fltVal val="0"/>
                                          </p:val>
                                        </p:tav>
                                        <p:tav tm="100000">
                                          <p:val>
                                            <p:strVal val="#ppt_h"/>
                                          </p:val>
                                        </p:tav>
                                      </p:tavLst>
                                    </p:anim>
                                    <p:animEffect transition="in" filter="fade">
                                      <p:cBhvr>
                                        <p:cTn id="26" dur="500"/>
                                        <p:tgtEl>
                                          <p:spTgt spid="75"/>
                                        </p:tgtEl>
                                      </p:cBhvr>
                                    </p:animEffect>
                                  </p:childTnLst>
                                </p:cTn>
                              </p:par>
                              <p:par>
                                <p:cTn id="27" presetID="53" presetClass="entr" presetSubtype="16" fill="hold" grpId="0" nodeType="withEffect">
                                  <p:stCondLst>
                                    <p:cond delay="2500"/>
                                  </p:stCondLst>
                                  <p:childTnLst>
                                    <p:set>
                                      <p:cBhvr>
                                        <p:cTn id="28" dur="1" fill="hold">
                                          <p:stCondLst>
                                            <p:cond delay="0"/>
                                          </p:stCondLst>
                                        </p:cTn>
                                        <p:tgtEl>
                                          <p:spTgt spid="76"/>
                                        </p:tgtEl>
                                        <p:attrNameLst>
                                          <p:attrName>style.visibility</p:attrName>
                                        </p:attrNameLst>
                                      </p:cBhvr>
                                      <p:to>
                                        <p:strVal val="visible"/>
                                      </p:to>
                                    </p:set>
                                    <p:anim calcmode="lin" valueType="num">
                                      <p:cBhvr>
                                        <p:cTn id="29" dur="500" fill="hold"/>
                                        <p:tgtEl>
                                          <p:spTgt spid="76"/>
                                        </p:tgtEl>
                                        <p:attrNameLst>
                                          <p:attrName>ppt_w</p:attrName>
                                        </p:attrNameLst>
                                      </p:cBhvr>
                                      <p:tavLst>
                                        <p:tav tm="0">
                                          <p:val>
                                            <p:fltVal val="0"/>
                                          </p:val>
                                        </p:tav>
                                        <p:tav tm="100000">
                                          <p:val>
                                            <p:strVal val="#ppt_w"/>
                                          </p:val>
                                        </p:tav>
                                      </p:tavLst>
                                    </p:anim>
                                    <p:anim calcmode="lin" valueType="num">
                                      <p:cBhvr>
                                        <p:cTn id="30" dur="500" fill="hold"/>
                                        <p:tgtEl>
                                          <p:spTgt spid="76"/>
                                        </p:tgtEl>
                                        <p:attrNameLst>
                                          <p:attrName>ppt_h</p:attrName>
                                        </p:attrNameLst>
                                      </p:cBhvr>
                                      <p:tavLst>
                                        <p:tav tm="0">
                                          <p:val>
                                            <p:fltVal val="0"/>
                                          </p:val>
                                        </p:tav>
                                        <p:tav tm="100000">
                                          <p:val>
                                            <p:strVal val="#ppt_h"/>
                                          </p:val>
                                        </p:tav>
                                      </p:tavLst>
                                    </p:anim>
                                    <p:animEffect transition="in" filter="fade">
                                      <p:cBhvr>
                                        <p:cTn id="31" dur="500"/>
                                        <p:tgtEl>
                                          <p:spTgt spid="76"/>
                                        </p:tgtEl>
                                      </p:cBhvr>
                                    </p:animEffect>
                                  </p:childTnLst>
                                </p:cTn>
                              </p:par>
                              <p:par>
                                <p:cTn id="32" presetID="1" presetClass="entr" presetSubtype="0" fill="hold" nodeType="withEffect">
                                  <p:stCondLst>
                                    <p:cond delay="2600"/>
                                  </p:stCondLst>
                                  <p:childTnLst>
                                    <p:set>
                                      <p:cBhvr>
                                        <p:cTn id="33"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3" grpId="0"/>
      <p:bldP spid="75" grpId="0" animBg="1"/>
      <p:bldP spid="76" grpId="0" animBg="1"/>
      <p:bldP spid="7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37">
            <a:extLst>
              <a:ext uri="{FF2B5EF4-FFF2-40B4-BE49-F238E27FC236}">
                <a16:creationId xmlns:a16="http://schemas.microsoft.com/office/drawing/2014/main" id="{C6B712DD-932F-4B22-B3EF-EB3F221CE719}"/>
              </a:ext>
            </a:extLst>
          </p:cNvPr>
          <p:cNvGrpSpPr/>
          <p:nvPr/>
        </p:nvGrpSpPr>
        <p:grpSpPr>
          <a:xfrm>
            <a:off x="-290920" y="0"/>
            <a:ext cx="12482920" cy="6913626"/>
            <a:chOff x="-9296849" y="0"/>
            <a:chExt cx="12482920" cy="6913626"/>
          </a:xfrm>
        </p:grpSpPr>
        <p:sp>
          <p:nvSpPr>
            <p:cNvPr id="58" name="Rectangle 14">
              <a:extLst>
                <a:ext uri="{FF2B5EF4-FFF2-40B4-BE49-F238E27FC236}">
                  <a16:creationId xmlns:a16="http://schemas.microsoft.com/office/drawing/2014/main" id="{2C4AE12C-63B9-4C7D-AD8A-8322F09C06AB}"/>
                </a:ext>
              </a:extLst>
            </p:cNvPr>
            <p:cNvSpPr/>
            <p:nvPr/>
          </p:nvSpPr>
          <p:spPr>
            <a:xfrm>
              <a:off x="-9296849" y="0"/>
              <a:ext cx="12482920" cy="6858000"/>
            </a:xfrm>
            <a:prstGeom prst="rect">
              <a:avLst/>
            </a:prstGeom>
            <a:solidFill>
              <a:srgbClr val="FAFA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15">
              <a:extLst>
                <a:ext uri="{FF2B5EF4-FFF2-40B4-BE49-F238E27FC236}">
                  <a16:creationId xmlns:a16="http://schemas.microsoft.com/office/drawing/2014/main" id="{91D18FAE-289B-4C55-B174-0FCA9E9DE592}"/>
                </a:ext>
              </a:extLst>
            </p:cNvPr>
            <p:cNvSpPr/>
            <p:nvPr/>
          </p:nvSpPr>
          <p:spPr>
            <a:xfrm>
              <a:off x="2728871" y="5274588"/>
              <a:ext cx="457200" cy="1583412"/>
            </a:xfrm>
            <a:prstGeom prst="rect">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16">
              <a:extLst>
                <a:ext uri="{FF2B5EF4-FFF2-40B4-BE49-F238E27FC236}">
                  <a16:creationId xmlns:a16="http://schemas.microsoft.com/office/drawing/2014/main" id="{C1A9B421-2412-4DEF-9A04-BBBFD4277573}"/>
                </a:ext>
              </a:extLst>
            </p:cNvPr>
            <p:cNvSpPr txBox="1"/>
            <p:nvPr/>
          </p:nvSpPr>
          <p:spPr>
            <a:xfrm rot="16200000">
              <a:off x="2113012" y="5863274"/>
              <a:ext cx="1639038" cy="461665"/>
            </a:xfrm>
            <a:prstGeom prst="rect">
              <a:avLst/>
            </a:prstGeom>
            <a:noFill/>
          </p:spPr>
          <p:txBody>
            <a:bodyPr wrap="square" rtlCol="0">
              <a:spAutoFit/>
            </a:bodyPr>
            <a:lstStyle/>
            <a:p>
              <a:pPr algn="ctr"/>
              <a:r>
                <a:rPr lang="ar-YE" sz="2400" b="1" dirty="0">
                  <a:solidFill>
                    <a:srgbClr val="F0EEF0"/>
                  </a:solidFill>
                  <a:latin typeface="Tw Cen MT" panose="020B0602020104020603" pitchFamily="34" charset="0"/>
                </a:rPr>
                <a:t>مقدمة</a:t>
              </a:r>
              <a:endParaRPr lang="en-US" sz="2400" b="1" dirty="0">
                <a:solidFill>
                  <a:srgbClr val="F0EEF0"/>
                </a:solidFill>
                <a:latin typeface="Tw Cen MT" panose="020B0602020104020603" pitchFamily="34" charset="0"/>
              </a:endParaRPr>
            </a:p>
          </p:txBody>
        </p:sp>
      </p:grpSp>
      <p:grpSp>
        <p:nvGrpSpPr>
          <p:cNvPr id="62" name="Group 42">
            <a:extLst>
              <a:ext uri="{FF2B5EF4-FFF2-40B4-BE49-F238E27FC236}">
                <a16:creationId xmlns:a16="http://schemas.microsoft.com/office/drawing/2014/main" id="{55555FCA-F3D0-4CA1-BD4F-DC63B9414E21}"/>
              </a:ext>
            </a:extLst>
          </p:cNvPr>
          <p:cNvGrpSpPr/>
          <p:nvPr/>
        </p:nvGrpSpPr>
        <p:grpSpPr>
          <a:xfrm>
            <a:off x="-9773485" y="27813"/>
            <a:ext cx="12482921" cy="6858000"/>
            <a:chOff x="-9766749" y="0"/>
            <a:chExt cx="12482921" cy="6858000"/>
          </a:xfrm>
        </p:grpSpPr>
        <p:sp>
          <p:nvSpPr>
            <p:cNvPr id="63" name="Rectangle 39">
              <a:extLst>
                <a:ext uri="{FF2B5EF4-FFF2-40B4-BE49-F238E27FC236}">
                  <a16:creationId xmlns:a16="http://schemas.microsoft.com/office/drawing/2014/main" id="{F4741F9D-3382-484F-A6FA-14CC837DB936}"/>
                </a:ext>
              </a:extLst>
            </p:cNvPr>
            <p:cNvSpPr/>
            <p:nvPr/>
          </p:nvSpPr>
          <p:spPr>
            <a:xfrm>
              <a:off x="-9766749" y="0"/>
              <a:ext cx="12482920" cy="6858000"/>
            </a:xfrm>
            <a:prstGeom prst="rect">
              <a:avLst/>
            </a:prstGeom>
            <a:solidFill>
              <a:srgbClr val="FAFA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40">
              <a:extLst>
                <a:ext uri="{FF2B5EF4-FFF2-40B4-BE49-F238E27FC236}">
                  <a16:creationId xmlns:a16="http://schemas.microsoft.com/office/drawing/2014/main" id="{773D8BEC-1724-4C82-B022-93D5CB34014C}"/>
                </a:ext>
              </a:extLst>
            </p:cNvPr>
            <p:cNvSpPr/>
            <p:nvPr/>
          </p:nvSpPr>
          <p:spPr>
            <a:xfrm>
              <a:off x="2258972" y="3325434"/>
              <a:ext cx="457200" cy="1949154"/>
            </a:xfrm>
            <a:prstGeom prst="rect">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41">
              <a:extLst>
                <a:ext uri="{FF2B5EF4-FFF2-40B4-BE49-F238E27FC236}">
                  <a16:creationId xmlns:a16="http://schemas.microsoft.com/office/drawing/2014/main" id="{F8003906-CDAC-4711-A335-5E2AAE6CBE0B}"/>
                </a:ext>
              </a:extLst>
            </p:cNvPr>
            <p:cNvSpPr txBox="1"/>
            <p:nvPr/>
          </p:nvSpPr>
          <p:spPr>
            <a:xfrm rot="16200000">
              <a:off x="1594703" y="4018157"/>
              <a:ext cx="1735859" cy="461665"/>
            </a:xfrm>
            <a:prstGeom prst="rect">
              <a:avLst/>
            </a:prstGeom>
            <a:noFill/>
          </p:spPr>
          <p:txBody>
            <a:bodyPr wrap="square" rtlCol="0">
              <a:spAutoFit/>
            </a:bodyPr>
            <a:lstStyle/>
            <a:p>
              <a:pPr algn="ctr"/>
              <a:r>
                <a:rPr lang="ar-YE" sz="2400" b="1" dirty="0">
                  <a:solidFill>
                    <a:srgbClr val="F0EEF0"/>
                  </a:solidFill>
                  <a:latin typeface="Tw Cen MT" panose="020B0602020104020603" pitchFamily="34" charset="0"/>
                </a:rPr>
                <a:t>مراحل المتابعة</a:t>
              </a:r>
              <a:endParaRPr lang="en-US" sz="2400" b="1" dirty="0">
                <a:solidFill>
                  <a:srgbClr val="F0EEF0"/>
                </a:solidFill>
                <a:latin typeface="Tw Cen MT" panose="020B0602020104020603" pitchFamily="34" charset="0"/>
              </a:endParaRPr>
            </a:p>
          </p:txBody>
        </p:sp>
      </p:grpSp>
      <p:grpSp>
        <p:nvGrpSpPr>
          <p:cNvPr id="67" name="Group 48">
            <a:extLst>
              <a:ext uri="{FF2B5EF4-FFF2-40B4-BE49-F238E27FC236}">
                <a16:creationId xmlns:a16="http://schemas.microsoft.com/office/drawing/2014/main" id="{2CF886FF-AAD6-4415-98DC-E650B8A6ADB7}"/>
              </a:ext>
            </a:extLst>
          </p:cNvPr>
          <p:cNvGrpSpPr/>
          <p:nvPr/>
        </p:nvGrpSpPr>
        <p:grpSpPr>
          <a:xfrm>
            <a:off x="-10226306" y="0"/>
            <a:ext cx="12482922" cy="6858000"/>
            <a:chOff x="-10231068" y="0"/>
            <a:chExt cx="12482922" cy="6858000"/>
          </a:xfrm>
        </p:grpSpPr>
        <p:sp>
          <p:nvSpPr>
            <p:cNvPr id="68" name="Rectangle 44">
              <a:extLst>
                <a:ext uri="{FF2B5EF4-FFF2-40B4-BE49-F238E27FC236}">
                  <a16:creationId xmlns:a16="http://schemas.microsoft.com/office/drawing/2014/main" id="{93A02940-E608-461D-8723-F7F12F65A236}"/>
                </a:ext>
              </a:extLst>
            </p:cNvPr>
            <p:cNvSpPr/>
            <p:nvPr/>
          </p:nvSpPr>
          <p:spPr>
            <a:xfrm>
              <a:off x="-10231068" y="0"/>
              <a:ext cx="12482920" cy="6858000"/>
            </a:xfrm>
            <a:prstGeom prst="rect">
              <a:avLst/>
            </a:prstGeom>
            <a:solidFill>
              <a:srgbClr val="FAFA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45">
              <a:extLst>
                <a:ext uri="{FF2B5EF4-FFF2-40B4-BE49-F238E27FC236}">
                  <a16:creationId xmlns:a16="http://schemas.microsoft.com/office/drawing/2014/main" id="{133DB6C8-DC84-47B2-85A3-DA876377E3E8}"/>
                </a:ext>
              </a:extLst>
            </p:cNvPr>
            <p:cNvSpPr/>
            <p:nvPr/>
          </p:nvSpPr>
          <p:spPr>
            <a:xfrm>
              <a:off x="1794654" y="1312710"/>
              <a:ext cx="457200" cy="20127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46">
              <a:extLst>
                <a:ext uri="{FF2B5EF4-FFF2-40B4-BE49-F238E27FC236}">
                  <a16:creationId xmlns:a16="http://schemas.microsoft.com/office/drawing/2014/main" id="{919A07D7-8398-4E26-9446-29905C91436A}"/>
                </a:ext>
              </a:extLst>
            </p:cNvPr>
            <p:cNvSpPr txBox="1"/>
            <p:nvPr/>
          </p:nvSpPr>
          <p:spPr>
            <a:xfrm rot="16200000">
              <a:off x="1075743" y="2088239"/>
              <a:ext cx="1845146" cy="461665"/>
            </a:xfrm>
            <a:prstGeom prst="rect">
              <a:avLst/>
            </a:prstGeom>
            <a:noFill/>
          </p:spPr>
          <p:txBody>
            <a:bodyPr wrap="square" rtlCol="0">
              <a:spAutoFit/>
            </a:bodyPr>
            <a:lstStyle/>
            <a:p>
              <a:pPr algn="ctr"/>
              <a:r>
                <a:rPr lang="ar-YE" sz="2400" b="1" dirty="0">
                  <a:solidFill>
                    <a:srgbClr val="F0EEF0"/>
                  </a:solidFill>
                  <a:latin typeface="Tw Cen MT" panose="020B0602020104020603" pitchFamily="34" charset="0"/>
                </a:rPr>
                <a:t>طرق التقييم</a:t>
              </a:r>
              <a:endParaRPr lang="en-US" sz="2400" b="1" dirty="0">
                <a:solidFill>
                  <a:srgbClr val="F0EEF0"/>
                </a:solidFill>
                <a:latin typeface="Tw Cen MT" panose="020B0602020104020603" pitchFamily="34" charset="0"/>
              </a:endParaRPr>
            </a:p>
          </p:txBody>
        </p:sp>
      </p:grpSp>
      <p:grpSp>
        <p:nvGrpSpPr>
          <p:cNvPr id="87" name="Group 54">
            <a:extLst>
              <a:ext uri="{FF2B5EF4-FFF2-40B4-BE49-F238E27FC236}">
                <a16:creationId xmlns:a16="http://schemas.microsoft.com/office/drawing/2014/main" id="{6BE03CB1-51B4-4DD4-84DC-D73713AE3E10}"/>
              </a:ext>
            </a:extLst>
          </p:cNvPr>
          <p:cNvGrpSpPr/>
          <p:nvPr/>
        </p:nvGrpSpPr>
        <p:grpSpPr>
          <a:xfrm>
            <a:off x="-10675329" y="-1"/>
            <a:ext cx="12485409" cy="6858001"/>
            <a:chOff x="-10684854" y="-1"/>
            <a:chExt cx="12485409" cy="6858001"/>
          </a:xfrm>
        </p:grpSpPr>
        <p:sp>
          <p:nvSpPr>
            <p:cNvPr id="88" name="Rectangle 50">
              <a:extLst>
                <a:ext uri="{FF2B5EF4-FFF2-40B4-BE49-F238E27FC236}">
                  <a16:creationId xmlns:a16="http://schemas.microsoft.com/office/drawing/2014/main" id="{8D1BD194-ED60-47A2-BB65-AACBCD6BD7A2}"/>
                </a:ext>
              </a:extLst>
            </p:cNvPr>
            <p:cNvSpPr/>
            <p:nvPr/>
          </p:nvSpPr>
          <p:spPr>
            <a:xfrm>
              <a:off x="-10684854" y="0"/>
              <a:ext cx="12482920" cy="6858000"/>
            </a:xfrm>
            <a:prstGeom prst="rect">
              <a:avLst/>
            </a:prstGeom>
            <a:solidFill>
              <a:srgbClr val="FAFA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51">
              <a:extLst>
                <a:ext uri="{FF2B5EF4-FFF2-40B4-BE49-F238E27FC236}">
                  <a16:creationId xmlns:a16="http://schemas.microsoft.com/office/drawing/2014/main" id="{86BEFC08-6C4F-42F2-B1AF-6FD3A4155CEF}"/>
                </a:ext>
              </a:extLst>
            </p:cNvPr>
            <p:cNvSpPr/>
            <p:nvPr/>
          </p:nvSpPr>
          <p:spPr>
            <a:xfrm>
              <a:off x="1343355" y="0"/>
              <a:ext cx="457200" cy="1322230"/>
            </a:xfrm>
            <a:prstGeom prst="rect">
              <a:avLst/>
            </a:prstGeom>
            <a:solidFill>
              <a:srgbClr val="FD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52">
              <a:extLst>
                <a:ext uri="{FF2B5EF4-FFF2-40B4-BE49-F238E27FC236}">
                  <a16:creationId xmlns:a16="http://schemas.microsoft.com/office/drawing/2014/main" id="{B0EA104C-1F1F-4857-9187-7707EAE2671D}"/>
                </a:ext>
              </a:extLst>
            </p:cNvPr>
            <p:cNvSpPr txBox="1"/>
            <p:nvPr/>
          </p:nvSpPr>
          <p:spPr>
            <a:xfrm rot="16200000">
              <a:off x="888177" y="471687"/>
              <a:ext cx="1312708" cy="369332"/>
            </a:xfrm>
            <a:prstGeom prst="rect">
              <a:avLst/>
            </a:prstGeom>
            <a:noFill/>
          </p:spPr>
          <p:txBody>
            <a:bodyPr wrap="square" rtlCol="0">
              <a:spAutoFit/>
            </a:bodyPr>
            <a:lstStyle/>
            <a:p>
              <a:pPr algn="ctr"/>
              <a:r>
                <a:rPr lang="ar-YE" b="1" dirty="0">
                  <a:solidFill>
                    <a:srgbClr val="F0EEF0"/>
                  </a:solidFill>
                  <a:latin typeface="Tw Cen MT" panose="020B0602020104020603" pitchFamily="34" charset="0"/>
                </a:rPr>
                <a:t>التغذية الراجعة</a:t>
              </a:r>
              <a:endParaRPr lang="en-US" b="1" dirty="0">
                <a:solidFill>
                  <a:srgbClr val="F0EEF0"/>
                </a:solidFill>
                <a:latin typeface="Tw Cen MT" panose="020B0602020104020603" pitchFamily="34" charset="0"/>
              </a:endParaRPr>
            </a:p>
          </p:txBody>
        </p:sp>
      </p:grpSp>
      <p:sp>
        <p:nvSpPr>
          <p:cNvPr id="120" name="TextBox 30">
            <a:extLst>
              <a:ext uri="{FF2B5EF4-FFF2-40B4-BE49-F238E27FC236}">
                <a16:creationId xmlns:a16="http://schemas.microsoft.com/office/drawing/2014/main" id="{536A67F6-428D-4282-B919-2B8619C3AE26}"/>
              </a:ext>
            </a:extLst>
          </p:cNvPr>
          <p:cNvSpPr txBox="1"/>
          <p:nvPr/>
        </p:nvSpPr>
        <p:spPr>
          <a:xfrm>
            <a:off x="4346951" y="296939"/>
            <a:ext cx="5386594" cy="1754326"/>
          </a:xfrm>
          <a:prstGeom prst="rect">
            <a:avLst/>
          </a:prstGeom>
          <a:noFill/>
        </p:spPr>
        <p:txBody>
          <a:bodyPr wrap="square" rtlCol="0">
            <a:spAutoFit/>
          </a:bodyPr>
          <a:lstStyle/>
          <a:p>
            <a:pPr algn="ctr" rtl="1"/>
            <a:r>
              <a:rPr lang="ar-SA" sz="3600" b="1" dirty="0">
                <a:solidFill>
                  <a:srgbClr val="FF5969"/>
                </a:solidFill>
                <a:latin typeface="Tw Cen MT" panose="020B0602020104020603" pitchFamily="34" charset="0"/>
              </a:rPr>
              <a:t>كحد أدنى ، </a:t>
            </a:r>
            <a:endParaRPr lang="en-US" sz="3600" b="1" dirty="0">
              <a:solidFill>
                <a:srgbClr val="FF5969"/>
              </a:solidFill>
              <a:latin typeface="Tw Cen MT" panose="020B0602020104020603" pitchFamily="34" charset="0"/>
            </a:endParaRPr>
          </a:p>
          <a:p>
            <a:pPr algn="ctr" rtl="1"/>
            <a:r>
              <a:rPr lang="ar-SA" sz="3600" b="1" dirty="0">
                <a:solidFill>
                  <a:srgbClr val="FF5969"/>
                </a:solidFill>
                <a:latin typeface="Tw Cen MT" panose="020B0602020104020603" pitchFamily="34" charset="0"/>
              </a:rPr>
              <a:t>يحق للمستفيدين معرفة</a:t>
            </a:r>
            <a:r>
              <a:rPr lang="en-US" sz="3600" b="1" dirty="0">
                <a:solidFill>
                  <a:srgbClr val="FF5969"/>
                </a:solidFill>
                <a:latin typeface="Tw Cen MT" panose="020B0602020104020603" pitchFamily="34" charset="0"/>
              </a:rPr>
              <a:t> : </a:t>
            </a:r>
            <a:br>
              <a:rPr lang="en-US" sz="3600" dirty="0">
                <a:latin typeface="Calibri" panose="020F0502020204030204" pitchFamily="34" charset="0"/>
                <a:ea typeface="Calibri" panose="020F0502020204030204" pitchFamily="34" charset="0"/>
                <a:cs typeface="Arial" panose="020B0604020202020204" pitchFamily="34" charset="0"/>
              </a:rPr>
            </a:br>
            <a:endParaRPr lang="ar-YE" sz="3600" b="1" dirty="0">
              <a:solidFill>
                <a:srgbClr val="FF5969"/>
              </a:solidFill>
              <a:latin typeface="Tw Cen MT" panose="020B0602020104020603" pitchFamily="34" charset="0"/>
            </a:endParaRPr>
          </a:p>
        </p:txBody>
      </p:sp>
      <p:sp>
        <p:nvSpPr>
          <p:cNvPr id="2" name="مربع نص 1">
            <a:extLst>
              <a:ext uri="{FF2B5EF4-FFF2-40B4-BE49-F238E27FC236}">
                <a16:creationId xmlns:a16="http://schemas.microsoft.com/office/drawing/2014/main" id="{7B77914F-2862-4AFC-84DF-701DD21F607E}"/>
              </a:ext>
            </a:extLst>
          </p:cNvPr>
          <p:cNvSpPr txBox="1"/>
          <p:nvPr/>
        </p:nvSpPr>
        <p:spPr>
          <a:xfrm>
            <a:off x="402336" y="2807208"/>
            <a:ext cx="914400" cy="914400"/>
          </a:xfrm>
          <a:prstGeom prst="rect">
            <a:avLst/>
          </a:prstGeom>
          <a:noFill/>
        </p:spPr>
        <p:txBody>
          <a:bodyPr wrap="square" rtlCol="0">
            <a:spAutoFit/>
          </a:bodyPr>
          <a:lstStyle/>
          <a:p>
            <a:endParaRPr lang="en-US" dirty="0"/>
          </a:p>
        </p:txBody>
      </p:sp>
      <p:pic>
        <p:nvPicPr>
          <p:cNvPr id="27" name="صورة 26">
            <a:extLst>
              <a:ext uri="{FF2B5EF4-FFF2-40B4-BE49-F238E27FC236}">
                <a16:creationId xmlns:a16="http://schemas.microsoft.com/office/drawing/2014/main" id="{AED7A146-D8CE-4872-A981-2D875853093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39958" y="1497494"/>
            <a:ext cx="2301116" cy="2301116"/>
          </a:xfrm>
          <a:prstGeom prst="rect">
            <a:avLst/>
          </a:prstGeom>
        </p:spPr>
      </p:pic>
      <p:sp>
        <p:nvSpPr>
          <p:cNvPr id="3" name="مربع نص 2">
            <a:extLst>
              <a:ext uri="{FF2B5EF4-FFF2-40B4-BE49-F238E27FC236}">
                <a16:creationId xmlns:a16="http://schemas.microsoft.com/office/drawing/2014/main" id="{261482C4-3F93-4A4B-8CF9-D795DA383DC6}"/>
              </a:ext>
            </a:extLst>
          </p:cNvPr>
          <p:cNvSpPr txBox="1"/>
          <p:nvPr/>
        </p:nvSpPr>
        <p:spPr>
          <a:xfrm>
            <a:off x="5368246" y="2051265"/>
            <a:ext cx="5883875" cy="3629840"/>
          </a:xfrm>
          <a:prstGeom prst="rect">
            <a:avLst/>
          </a:prstGeom>
          <a:noFill/>
        </p:spPr>
        <p:txBody>
          <a:bodyPr wrap="square" rtlCol="0">
            <a:spAutoFit/>
          </a:bodyPr>
          <a:lstStyle/>
          <a:p>
            <a:pPr marL="342900" indent="-342900" algn="r" rtl="1">
              <a:lnSpc>
                <a:spcPct val="107000"/>
              </a:lnSpc>
              <a:buFont typeface="Wingdings" panose="05000000000000000000" pitchFamily="2" charset="2"/>
              <a:buChar char="ü"/>
            </a:pPr>
            <a:r>
              <a:rPr lang="ar-SA" sz="2200" b="1" dirty="0">
                <a:solidFill>
                  <a:schemeClr val="tx1">
                    <a:lumMod val="65000"/>
                    <a:lumOff val="35000"/>
                  </a:schemeClr>
                </a:solidFill>
                <a:latin typeface="Tw Cen MT" panose="020B0602020104020603" pitchFamily="34" charset="0"/>
              </a:rPr>
              <a:t>معايير السلوك للعاملين في المجال الإنساني؛ أن يكون لهم الحق في المساعدة الإنسانية دون التعرض للاستغلال </a:t>
            </a:r>
            <a:r>
              <a:rPr lang="ar-SA" sz="2200" b="1" dirty="0" err="1">
                <a:solidFill>
                  <a:schemeClr val="tx1">
                    <a:lumMod val="65000"/>
                    <a:lumOff val="35000"/>
                  </a:schemeClr>
                </a:solidFill>
                <a:latin typeface="Tw Cen MT" panose="020B0602020104020603" pitchFamily="34" charset="0"/>
              </a:rPr>
              <a:t>أوالانتهاك</a:t>
            </a:r>
            <a:r>
              <a:rPr lang="ar-SA" sz="2200" b="1" dirty="0">
                <a:solidFill>
                  <a:schemeClr val="tx1">
                    <a:lumMod val="65000"/>
                    <a:lumOff val="35000"/>
                  </a:schemeClr>
                </a:solidFill>
                <a:latin typeface="Tw Cen MT" panose="020B0602020104020603" pitchFamily="34" charset="0"/>
              </a:rPr>
              <a:t> </a:t>
            </a:r>
            <a:endParaRPr lang="en-US" sz="2200" b="1" dirty="0">
              <a:solidFill>
                <a:schemeClr val="tx1">
                  <a:lumMod val="65000"/>
                  <a:lumOff val="35000"/>
                </a:schemeClr>
              </a:solidFill>
              <a:latin typeface="Tw Cen MT" panose="020B0602020104020603" pitchFamily="34" charset="0"/>
            </a:endParaRPr>
          </a:p>
          <a:p>
            <a:pPr marL="342900" indent="-342900" algn="r" rtl="1">
              <a:lnSpc>
                <a:spcPct val="107000"/>
              </a:lnSpc>
              <a:buFont typeface="Wingdings" panose="05000000000000000000" pitchFamily="2" charset="2"/>
              <a:buChar char="ü"/>
            </a:pPr>
            <a:r>
              <a:rPr lang="ar-SA" sz="2200" b="1" dirty="0">
                <a:solidFill>
                  <a:schemeClr val="tx1">
                    <a:lumMod val="65000"/>
                    <a:lumOff val="35000"/>
                  </a:schemeClr>
                </a:solidFill>
                <a:latin typeface="Tw Cen MT" panose="020B0602020104020603" pitchFamily="34" charset="0"/>
              </a:rPr>
              <a:t>يمكن أن يكون تعريف الاستغلال والانتهاك وتوضيح المفاهيم الخاطئة حول ما يعنيه نقطة انطلاق جيدة </a:t>
            </a:r>
            <a:endParaRPr lang="ar-YE" sz="2200" b="1" dirty="0">
              <a:solidFill>
                <a:schemeClr val="tx1">
                  <a:lumMod val="65000"/>
                  <a:lumOff val="35000"/>
                </a:schemeClr>
              </a:solidFill>
              <a:latin typeface="Tw Cen MT" panose="020B0602020104020603" pitchFamily="34" charset="0"/>
            </a:endParaRPr>
          </a:p>
          <a:p>
            <a:pPr marL="342900" indent="-342900" algn="r" rtl="1">
              <a:lnSpc>
                <a:spcPct val="107000"/>
              </a:lnSpc>
              <a:buFont typeface="Wingdings" panose="05000000000000000000" pitchFamily="2" charset="2"/>
              <a:buChar char="ü"/>
            </a:pPr>
            <a:r>
              <a:rPr lang="ar-SA" sz="2200" b="1" dirty="0">
                <a:solidFill>
                  <a:schemeClr val="tx1">
                    <a:lumMod val="65000"/>
                    <a:lumOff val="35000"/>
                  </a:schemeClr>
                </a:solidFill>
                <a:latin typeface="Tw Cen MT" panose="020B0602020104020603" pitchFamily="34" charset="0"/>
              </a:rPr>
              <a:t>للتوعية</a:t>
            </a:r>
            <a:r>
              <a:rPr lang="ar-YE" sz="2200" b="1" dirty="0">
                <a:solidFill>
                  <a:schemeClr val="tx1">
                    <a:lumMod val="65000"/>
                    <a:lumOff val="35000"/>
                  </a:schemeClr>
                </a:solidFill>
                <a:latin typeface="Tw Cen MT" panose="020B0602020104020603" pitchFamily="34" charset="0"/>
              </a:rPr>
              <a:t> </a:t>
            </a:r>
            <a:r>
              <a:rPr lang="ar-SA" sz="2200" b="1" dirty="0">
                <a:solidFill>
                  <a:schemeClr val="tx1">
                    <a:lumMod val="65000"/>
                    <a:lumOff val="35000"/>
                  </a:schemeClr>
                </a:solidFill>
                <a:latin typeface="Tw Cen MT" panose="020B0602020104020603" pitchFamily="34" charset="0"/>
              </a:rPr>
              <a:t>المجتمعية. و يجب على القائمين بالتنسيق إدخال تعريف مقبول للاستغلال والانتهاك</a:t>
            </a:r>
            <a:endParaRPr lang="ar-YE" sz="2200" b="1" dirty="0">
              <a:solidFill>
                <a:schemeClr val="tx1">
                  <a:lumMod val="65000"/>
                  <a:lumOff val="35000"/>
                </a:schemeClr>
              </a:solidFill>
              <a:latin typeface="Tw Cen MT" panose="020B0602020104020603" pitchFamily="34" charset="0"/>
            </a:endParaRPr>
          </a:p>
          <a:p>
            <a:pPr marL="342900" indent="-342900" algn="r" rtl="1">
              <a:lnSpc>
                <a:spcPct val="107000"/>
              </a:lnSpc>
              <a:buFont typeface="Wingdings" panose="05000000000000000000" pitchFamily="2" charset="2"/>
              <a:buChar char="ü"/>
            </a:pPr>
            <a:r>
              <a:rPr lang="ar-SA" sz="2200" b="1" dirty="0">
                <a:solidFill>
                  <a:schemeClr val="tx1">
                    <a:lumMod val="65000"/>
                    <a:lumOff val="35000"/>
                  </a:schemeClr>
                </a:solidFill>
                <a:latin typeface="Tw Cen MT" panose="020B0602020104020603" pitchFamily="34" charset="0"/>
              </a:rPr>
              <a:t> ودعوة المشاركين لمشاركة ما</a:t>
            </a:r>
            <a:r>
              <a:rPr lang="ar-YE" sz="2200" b="1" dirty="0">
                <a:solidFill>
                  <a:schemeClr val="tx1">
                    <a:lumMod val="65000"/>
                    <a:lumOff val="35000"/>
                  </a:schemeClr>
                </a:solidFill>
                <a:latin typeface="Tw Cen MT" panose="020B0602020104020603" pitchFamily="34" charset="0"/>
              </a:rPr>
              <a:t>يعتقدون </a:t>
            </a:r>
            <a:r>
              <a:rPr lang="ar-SA" sz="2200" b="1" dirty="0">
                <a:solidFill>
                  <a:schemeClr val="tx1">
                    <a:lumMod val="65000"/>
                    <a:lumOff val="35000"/>
                  </a:schemeClr>
                </a:solidFill>
                <a:latin typeface="Tw Cen MT" panose="020B0602020104020603" pitchFamily="34" charset="0"/>
              </a:rPr>
              <a:t>أنه مقصود بالاستغلال والانت</a:t>
            </a:r>
            <a:r>
              <a:rPr lang="ar-YE" sz="2200" b="1" dirty="0">
                <a:solidFill>
                  <a:schemeClr val="tx1">
                    <a:lumMod val="65000"/>
                    <a:lumOff val="35000"/>
                  </a:schemeClr>
                </a:solidFill>
                <a:latin typeface="Tw Cen MT" panose="020B0602020104020603" pitchFamily="34" charset="0"/>
              </a:rPr>
              <a:t>هاك </a:t>
            </a:r>
            <a:endParaRPr lang="en-US" sz="2200" b="1" dirty="0">
              <a:solidFill>
                <a:schemeClr val="tx1">
                  <a:lumMod val="65000"/>
                  <a:lumOff val="35000"/>
                </a:schemeClr>
              </a:solidFill>
              <a:latin typeface="Tw Cen MT" panose="020B0602020104020603" pitchFamily="34" charset="0"/>
            </a:endParaRPr>
          </a:p>
          <a:p>
            <a:endParaRPr lang="en-US" dirty="0"/>
          </a:p>
        </p:txBody>
      </p:sp>
    </p:spTree>
    <p:extLst>
      <p:ext uri="{BB962C8B-B14F-4D97-AF65-F5344CB8AC3E}">
        <p14:creationId xmlns:p14="http://schemas.microsoft.com/office/powerpoint/2010/main" val="114430107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circle(in)">
                                      <p:cBhvr>
                                        <p:cTn id="7" dur="1100"/>
                                        <p:tgtEl>
                                          <p:spTgt spid="1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53" presetClass="exit" presetSubtype="32" fill="hold" nodeType="withEffect">
                                  <p:stCondLst>
                                    <p:cond delay="0"/>
                                  </p:stCondLst>
                                  <p:childTnLst>
                                    <p:anim calcmode="lin" valueType="num">
                                      <p:cBhvr>
                                        <p:cTn id="13" dur="250"/>
                                        <p:tgtEl>
                                          <p:spTgt spid="27"/>
                                        </p:tgtEl>
                                        <p:attrNameLst>
                                          <p:attrName>ppt_w</p:attrName>
                                        </p:attrNameLst>
                                      </p:cBhvr>
                                      <p:tavLst>
                                        <p:tav tm="0">
                                          <p:val>
                                            <p:strVal val="ppt_w"/>
                                          </p:val>
                                        </p:tav>
                                        <p:tav tm="100000">
                                          <p:val>
                                            <p:fltVal val="0"/>
                                          </p:val>
                                        </p:tav>
                                      </p:tavLst>
                                    </p:anim>
                                    <p:anim calcmode="lin" valueType="num">
                                      <p:cBhvr>
                                        <p:cTn id="14" dur="250"/>
                                        <p:tgtEl>
                                          <p:spTgt spid="27"/>
                                        </p:tgtEl>
                                        <p:attrNameLst>
                                          <p:attrName>ppt_h</p:attrName>
                                        </p:attrNameLst>
                                      </p:cBhvr>
                                      <p:tavLst>
                                        <p:tav tm="0">
                                          <p:val>
                                            <p:strVal val="ppt_h"/>
                                          </p:val>
                                        </p:tav>
                                        <p:tav tm="100000">
                                          <p:val>
                                            <p:fltVal val="0"/>
                                          </p:val>
                                        </p:tav>
                                      </p:tavLst>
                                    </p:anim>
                                    <p:animEffect transition="out" filter="fade">
                                      <p:cBhvr>
                                        <p:cTn id="15" dur="250"/>
                                        <p:tgtEl>
                                          <p:spTgt spid="27"/>
                                        </p:tgtEl>
                                      </p:cBhvr>
                                    </p:animEffect>
                                    <p:set>
                                      <p:cBhvr>
                                        <p:cTn id="16" dur="1" fill="hold">
                                          <p:stCondLst>
                                            <p:cond delay="249"/>
                                          </p:stCondLst>
                                        </p:cTn>
                                        <p:tgtEl>
                                          <p:spTgt spid="27"/>
                                        </p:tgtEl>
                                        <p:attrNameLst>
                                          <p:attrName>style.visibility</p:attrName>
                                        </p:attrNameLst>
                                      </p:cBhvr>
                                      <p:to>
                                        <p:strVal val="hidden"/>
                                      </p:to>
                                    </p:set>
                                  </p:childTnLst>
                                </p:cTn>
                              </p:par>
                              <p:par>
                                <p:cTn id="17" presetID="53" presetClass="entr" presetSubtype="16"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250" fill="hold"/>
                                        <p:tgtEl>
                                          <p:spTgt spid="27"/>
                                        </p:tgtEl>
                                        <p:attrNameLst>
                                          <p:attrName>ppt_w</p:attrName>
                                        </p:attrNameLst>
                                      </p:cBhvr>
                                      <p:tavLst>
                                        <p:tav tm="0">
                                          <p:val>
                                            <p:fltVal val="0"/>
                                          </p:val>
                                        </p:tav>
                                        <p:tav tm="100000">
                                          <p:val>
                                            <p:strVal val="#ppt_w"/>
                                          </p:val>
                                        </p:tav>
                                      </p:tavLst>
                                    </p:anim>
                                    <p:anim calcmode="lin" valueType="num">
                                      <p:cBhvr>
                                        <p:cTn id="20" dur="250" fill="hold"/>
                                        <p:tgtEl>
                                          <p:spTgt spid="27"/>
                                        </p:tgtEl>
                                        <p:attrNameLst>
                                          <p:attrName>ppt_h</p:attrName>
                                        </p:attrNameLst>
                                      </p:cBhvr>
                                      <p:tavLst>
                                        <p:tav tm="0">
                                          <p:val>
                                            <p:fltVal val="0"/>
                                          </p:val>
                                        </p:tav>
                                        <p:tav tm="100000">
                                          <p:val>
                                            <p:strVal val="#ppt_h"/>
                                          </p:val>
                                        </p:tav>
                                      </p:tavLst>
                                    </p:anim>
                                    <p:animEffect transition="in" filter="fade">
                                      <p:cBhvr>
                                        <p:cTn id="21" dur="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37">
            <a:extLst>
              <a:ext uri="{FF2B5EF4-FFF2-40B4-BE49-F238E27FC236}">
                <a16:creationId xmlns:a16="http://schemas.microsoft.com/office/drawing/2014/main" id="{C6B712DD-932F-4B22-B3EF-EB3F221CE719}"/>
              </a:ext>
            </a:extLst>
          </p:cNvPr>
          <p:cNvGrpSpPr/>
          <p:nvPr/>
        </p:nvGrpSpPr>
        <p:grpSpPr>
          <a:xfrm>
            <a:off x="-290920" y="0"/>
            <a:ext cx="12482920" cy="6913626"/>
            <a:chOff x="-9296849" y="0"/>
            <a:chExt cx="12482920" cy="6913626"/>
          </a:xfrm>
        </p:grpSpPr>
        <p:sp>
          <p:nvSpPr>
            <p:cNvPr id="58" name="Rectangle 14">
              <a:extLst>
                <a:ext uri="{FF2B5EF4-FFF2-40B4-BE49-F238E27FC236}">
                  <a16:creationId xmlns:a16="http://schemas.microsoft.com/office/drawing/2014/main" id="{2C4AE12C-63B9-4C7D-AD8A-8322F09C06AB}"/>
                </a:ext>
              </a:extLst>
            </p:cNvPr>
            <p:cNvSpPr/>
            <p:nvPr/>
          </p:nvSpPr>
          <p:spPr>
            <a:xfrm>
              <a:off x="-9296849" y="0"/>
              <a:ext cx="12482920" cy="6858000"/>
            </a:xfrm>
            <a:prstGeom prst="rect">
              <a:avLst/>
            </a:prstGeom>
            <a:solidFill>
              <a:srgbClr val="FAFA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15">
              <a:extLst>
                <a:ext uri="{FF2B5EF4-FFF2-40B4-BE49-F238E27FC236}">
                  <a16:creationId xmlns:a16="http://schemas.microsoft.com/office/drawing/2014/main" id="{91D18FAE-289B-4C55-B174-0FCA9E9DE592}"/>
                </a:ext>
              </a:extLst>
            </p:cNvPr>
            <p:cNvSpPr/>
            <p:nvPr/>
          </p:nvSpPr>
          <p:spPr>
            <a:xfrm>
              <a:off x="2728871" y="5274588"/>
              <a:ext cx="457200" cy="1583412"/>
            </a:xfrm>
            <a:prstGeom prst="rect">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16">
              <a:extLst>
                <a:ext uri="{FF2B5EF4-FFF2-40B4-BE49-F238E27FC236}">
                  <a16:creationId xmlns:a16="http://schemas.microsoft.com/office/drawing/2014/main" id="{C1A9B421-2412-4DEF-9A04-BBBFD4277573}"/>
                </a:ext>
              </a:extLst>
            </p:cNvPr>
            <p:cNvSpPr txBox="1"/>
            <p:nvPr/>
          </p:nvSpPr>
          <p:spPr>
            <a:xfrm rot="16200000">
              <a:off x="2113012" y="5863274"/>
              <a:ext cx="1639038" cy="461665"/>
            </a:xfrm>
            <a:prstGeom prst="rect">
              <a:avLst/>
            </a:prstGeom>
            <a:noFill/>
          </p:spPr>
          <p:txBody>
            <a:bodyPr wrap="square" rtlCol="0">
              <a:spAutoFit/>
            </a:bodyPr>
            <a:lstStyle/>
            <a:p>
              <a:pPr algn="ctr"/>
              <a:r>
                <a:rPr lang="ar-YE" sz="2400" b="1" dirty="0">
                  <a:solidFill>
                    <a:srgbClr val="F0EEF0"/>
                  </a:solidFill>
                  <a:latin typeface="Tw Cen MT" panose="020B0602020104020603" pitchFamily="34" charset="0"/>
                </a:rPr>
                <a:t>مقدمة</a:t>
              </a:r>
              <a:endParaRPr lang="en-US" sz="2400" b="1" dirty="0">
                <a:solidFill>
                  <a:srgbClr val="F0EEF0"/>
                </a:solidFill>
                <a:latin typeface="Tw Cen MT" panose="020B0602020104020603" pitchFamily="34" charset="0"/>
              </a:endParaRPr>
            </a:p>
          </p:txBody>
        </p:sp>
      </p:grpSp>
      <p:grpSp>
        <p:nvGrpSpPr>
          <p:cNvPr id="62" name="Group 42">
            <a:extLst>
              <a:ext uri="{FF2B5EF4-FFF2-40B4-BE49-F238E27FC236}">
                <a16:creationId xmlns:a16="http://schemas.microsoft.com/office/drawing/2014/main" id="{55555FCA-F3D0-4CA1-BD4F-DC63B9414E21}"/>
              </a:ext>
            </a:extLst>
          </p:cNvPr>
          <p:cNvGrpSpPr/>
          <p:nvPr/>
        </p:nvGrpSpPr>
        <p:grpSpPr>
          <a:xfrm>
            <a:off x="-9761302" y="0"/>
            <a:ext cx="12482921" cy="6858000"/>
            <a:chOff x="-9766749" y="0"/>
            <a:chExt cx="12482921" cy="6858000"/>
          </a:xfrm>
        </p:grpSpPr>
        <p:sp>
          <p:nvSpPr>
            <p:cNvPr id="63" name="Rectangle 39">
              <a:extLst>
                <a:ext uri="{FF2B5EF4-FFF2-40B4-BE49-F238E27FC236}">
                  <a16:creationId xmlns:a16="http://schemas.microsoft.com/office/drawing/2014/main" id="{F4741F9D-3382-484F-A6FA-14CC837DB936}"/>
                </a:ext>
              </a:extLst>
            </p:cNvPr>
            <p:cNvSpPr/>
            <p:nvPr/>
          </p:nvSpPr>
          <p:spPr>
            <a:xfrm>
              <a:off x="-9766749" y="0"/>
              <a:ext cx="12482920" cy="6858000"/>
            </a:xfrm>
            <a:prstGeom prst="rect">
              <a:avLst/>
            </a:prstGeom>
            <a:solidFill>
              <a:srgbClr val="FAFA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40">
              <a:extLst>
                <a:ext uri="{FF2B5EF4-FFF2-40B4-BE49-F238E27FC236}">
                  <a16:creationId xmlns:a16="http://schemas.microsoft.com/office/drawing/2014/main" id="{773D8BEC-1724-4C82-B022-93D5CB34014C}"/>
                </a:ext>
              </a:extLst>
            </p:cNvPr>
            <p:cNvSpPr/>
            <p:nvPr/>
          </p:nvSpPr>
          <p:spPr>
            <a:xfrm>
              <a:off x="2258972" y="3325434"/>
              <a:ext cx="457200" cy="1949154"/>
            </a:xfrm>
            <a:prstGeom prst="rect">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41">
              <a:extLst>
                <a:ext uri="{FF2B5EF4-FFF2-40B4-BE49-F238E27FC236}">
                  <a16:creationId xmlns:a16="http://schemas.microsoft.com/office/drawing/2014/main" id="{F8003906-CDAC-4711-A335-5E2AAE6CBE0B}"/>
                </a:ext>
              </a:extLst>
            </p:cNvPr>
            <p:cNvSpPr txBox="1"/>
            <p:nvPr/>
          </p:nvSpPr>
          <p:spPr>
            <a:xfrm rot="16200000">
              <a:off x="1594703" y="4018157"/>
              <a:ext cx="1735859" cy="461665"/>
            </a:xfrm>
            <a:prstGeom prst="rect">
              <a:avLst/>
            </a:prstGeom>
            <a:noFill/>
          </p:spPr>
          <p:txBody>
            <a:bodyPr wrap="square" rtlCol="0">
              <a:spAutoFit/>
            </a:bodyPr>
            <a:lstStyle/>
            <a:p>
              <a:pPr algn="ctr"/>
              <a:r>
                <a:rPr lang="ar-YE" sz="2400" b="1" dirty="0">
                  <a:solidFill>
                    <a:srgbClr val="F0EEF0"/>
                  </a:solidFill>
                  <a:latin typeface="Tw Cen MT" panose="020B0602020104020603" pitchFamily="34" charset="0"/>
                </a:rPr>
                <a:t>مراحل المتابعة</a:t>
              </a:r>
              <a:endParaRPr lang="en-US" sz="2400" b="1" dirty="0">
                <a:solidFill>
                  <a:srgbClr val="F0EEF0"/>
                </a:solidFill>
                <a:latin typeface="Tw Cen MT" panose="020B0602020104020603" pitchFamily="34" charset="0"/>
              </a:endParaRPr>
            </a:p>
          </p:txBody>
        </p:sp>
      </p:grpSp>
      <p:grpSp>
        <p:nvGrpSpPr>
          <p:cNvPr id="67" name="Group 48">
            <a:extLst>
              <a:ext uri="{FF2B5EF4-FFF2-40B4-BE49-F238E27FC236}">
                <a16:creationId xmlns:a16="http://schemas.microsoft.com/office/drawing/2014/main" id="{2CF886FF-AAD6-4415-98DC-E650B8A6ADB7}"/>
              </a:ext>
            </a:extLst>
          </p:cNvPr>
          <p:cNvGrpSpPr/>
          <p:nvPr/>
        </p:nvGrpSpPr>
        <p:grpSpPr>
          <a:xfrm>
            <a:off x="-10226306" y="0"/>
            <a:ext cx="12482922" cy="6858000"/>
            <a:chOff x="-10231068" y="0"/>
            <a:chExt cx="12482922" cy="6858000"/>
          </a:xfrm>
        </p:grpSpPr>
        <p:sp>
          <p:nvSpPr>
            <p:cNvPr id="68" name="Rectangle 44">
              <a:extLst>
                <a:ext uri="{FF2B5EF4-FFF2-40B4-BE49-F238E27FC236}">
                  <a16:creationId xmlns:a16="http://schemas.microsoft.com/office/drawing/2014/main" id="{93A02940-E608-461D-8723-F7F12F65A236}"/>
                </a:ext>
              </a:extLst>
            </p:cNvPr>
            <p:cNvSpPr/>
            <p:nvPr/>
          </p:nvSpPr>
          <p:spPr>
            <a:xfrm>
              <a:off x="-10231068" y="0"/>
              <a:ext cx="12482920" cy="6858000"/>
            </a:xfrm>
            <a:prstGeom prst="rect">
              <a:avLst/>
            </a:prstGeom>
            <a:solidFill>
              <a:srgbClr val="FAFA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45">
              <a:extLst>
                <a:ext uri="{FF2B5EF4-FFF2-40B4-BE49-F238E27FC236}">
                  <a16:creationId xmlns:a16="http://schemas.microsoft.com/office/drawing/2014/main" id="{133DB6C8-DC84-47B2-85A3-DA876377E3E8}"/>
                </a:ext>
              </a:extLst>
            </p:cNvPr>
            <p:cNvSpPr/>
            <p:nvPr/>
          </p:nvSpPr>
          <p:spPr>
            <a:xfrm>
              <a:off x="1794654" y="1312710"/>
              <a:ext cx="457200" cy="20127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46">
              <a:extLst>
                <a:ext uri="{FF2B5EF4-FFF2-40B4-BE49-F238E27FC236}">
                  <a16:creationId xmlns:a16="http://schemas.microsoft.com/office/drawing/2014/main" id="{919A07D7-8398-4E26-9446-29905C91436A}"/>
                </a:ext>
              </a:extLst>
            </p:cNvPr>
            <p:cNvSpPr txBox="1"/>
            <p:nvPr/>
          </p:nvSpPr>
          <p:spPr>
            <a:xfrm rot="16200000">
              <a:off x="1075743" y="2088239"/>
              <a:ext cx="1845146" cy="461665"/>
            </a:xfrm>
            <a:prstGeom prst="rect">
              <a:avLst/>
            </a:prstGeom>
            <a:noFill/>
          </p:spPr>
          <p:txBody>
            <a:bodyPr wrap="square" rtlCol="0">
              <a:spAutoFit/>
            </a:bodyPr>
            <a:lstStyle/>
            <a:p>
              <a:pPr algn="ctr"/>
              <a:r>
                <a:rPr lang="ar-YE" sz="2400" b="1" dirty="0">
                  <a:solidFill>
                    <a:srgbClr val="F0EEF0"/>
                  </a:solidFill>
                  <a:latin typeface="Tw Cen MT" panose="020B0602020104020603" pitchFamily="34" charset="0"/>
                </a:rPr>
                <a:t>طرق التقييم</a:t>
              </a:r>
              <a:endParaRPr lang="en-US" sz="2400" b="1" dirty="0">
                <a:solidFill>
                  <a:srgbClr val="F0EEF0"/>
                </a:solidFill>
                <a:latin typeface="Tw Cen MT" panose="020B0602020104020603" pitchFamily="34" charset="0"/>
              </a:endParaRPr>
            </a:p>
          </p:txBody>
        </p:sp>
      </p:grpSp>
      <p:grpSp>
        <p:nvGrpSpPr>
          <p:cNvPr id="87" name="Group 54">
            <a:extLst>
              <a:ext uri="{FF2B5EF4-FFF2-40B4-BE49-F238E27FC236}">
                <a16:creationId xmlns:a16="http://schemas.microsoft.com/office/drawing/2014/main" id="{6BE03CB1-51B4-4DD4-84DC-D73713AE3E10}"/>
              </a:ext>
            </a:extLst>
          </p:cNvPr>
          <p:cNvGrpSpPr/>
          <p:nvPr/>
        </p:nvGrpSpPr>
        <p:grpSpPr>
          <a:xfrm>
            <a:off x="-10675329" y="-3"/>
            <a:ext cx="12485409" cy="6858003"/>
            <a:chOff x="-10684854" y="-3"/>
            <a:chExt cx="12485409" cy="6858003"/>
          </a:xfrm>
        </p:grpSpPr>
        <p:sp>
          <p:nvSpPr>
            <p:cNvPr id="88" name="Rectangle 50">
              <a:extLst>
                <a:ext uri="{FF2B5EF4-FFF2-40B4-BE49-F238E27FC236}">
                  <a16:creationId xmlns:a16="http://schemas.microsoft.com/office/drawing/2014/main" id="{8D1BD194-ED60-47A2-BB65-AACBCD6BD7A2}"/>
                </a:ext>
              </a:extLst>
            </p:cNvPr>
            <p:cNvSpPr/>
            <p:nvPr/>
          </p:nvSpPr>
          <p:spPr>
            <a:xfrm>
              <a:off x="-10684854" y="0"/>
              <a:ext cx="12482920" cy="6858000"/>
            </a:xfrm>
            <a:prstGeom prst="rect">
              <a:avLst/>
            </a:prstGeom>
            <a:solidFill>
              <a:srgbClr val="FAFA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51">
              <a:extLst>
                <a:ext uri="{FF2B5EF4-FFF2-40B4-BE49-F238E27FC236}">
                  <a16:creationId xmlns:a16="http://schemas.microsoft.com/office/drawing/2014/main" id="{86BEFC08-6C4F-42F2-B1AF-6FD3A4155CEF}"/>
                </a:ext>
              </a:extLst>
            </p:cNvPr>
            <p:cNvSpPr/>
            <p:nvPr/>
          </p:nvSpPr>
          <p:spPr>
            <a:xfrm>
              <a:off x="1343355" y="0"/>
              <a:ext cx="457200" cy="1322230"/>
            </a:xfrm>
            <a:prstGeom prst="rect">
              <a:avLst/>
            </a:prstGeom>
            <a:solidFill>
              <a:srgbClr val="FD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52">
              <a:extLst>
                <a:ext uri="{FF2B5EF4-FFF2-40B4-BE49-F238E27FC236}">
                  <a16:creationId xmlns:a16="http://schemas.microsoft.com/office/drawing/2014/main" id="{B0EA104C-1F1F-4857-9187-7707EAE2671D}"/>
                </a:ext>
              </a:extLst>
            </p:cNvPr>
            <p:cNvSpPr txBox="1"/>
            <p:nvPr/>
          </p:nvSpPr>
          <p:spPr>
            <a:xfrm rot="16200000">
              <a:off x="888176" y="471687"/>
              <a:ext cx="1312712" cy="369332"/>
            </a:xfrm>
            <a:prstGeom prst="rect">
              <a:avLst/>
            </a:prstGeom>
            <a:noFill/>
          </p:spPr>
          <p:txBody>
            <a:bodyPr wrap="square" rtlCol="0">
              <a:spAutoFit/>
            </a:bodyPr>
            <a:lstStyle/>
            <a:p>
              <a:pPr algn="ctr"/>
              <a:r>
                <a:rPr lang="ar-YE" b="1" dirty="0">
                  <a:solidFill>
                    <a:srgbClr val="F0EEF0"/>
                  </a:solidFill>
                  <a:latin typeface="Tw Cen MT" panose="020B0602020104020603" pitchFamily="34" charset="0"/>
                </a:rPr>
                <a:t>التغذية الراجعة</a:t>
              </a:r>
              <a:endParaRPr lang="en-US" b="1" dirty="0">
                <a:solidFill>
                  <a:srgbClr val="F0EEF0"/>
                </a:solidFill>
                <a:latin typeface="Tw Cen MT" panose="020B0602020104020603" pitchFamily="34" charset="0"/>
              </a:endParaRPr>
            </a:p>
          </p:txBody>
        </p:sp>
      </p:grpSp>
      <p:sp>
        <p:nvSpPr>
          <p:cNvPr id="120" name="TextBox 30">
            <a:extLst>
              <a:ext uri="{FF2B5EF4-FFF2-40B4-BE49-F238E27FC236}">
                <a16:creationId xmlns:a16="http://schemas.microsoft.com/office/drawing/2014/main" id="{536A67F6-428D-4282-B919-2B8619C3AE26}"/>
              </a:ext>
            </a:extLst>
          </p:cNvPr>
          <p:cNvSpPr txBox="1"/>
          <p:nvPr/>
        </p:nvSpPr>
        <p:spPr>
          <a:xfrm>
            <a:off x="4346951" y="296939"/>
            <a:ext cx="5386594" cy="646331"/>
          </a:xfrm>
          <a:prstGeom prst="rect">
            <a:avLst/>
          </a:prstGeom>
          <a:noFill/>
        </p:spPr>
        <p:txBody>
          <a:bodyPr wrap="square" rtlCol="0">
            <a:spAutoFit/>
          </a:bodyPr>
          <a:lstStyle/>
          <a:p>
            <a:pPr algn="ctr"/>
            <a:r>
              <a:rPr lang="ar-YE" sz="3600" b="1" dirty="0">
                <a:solidFill>
                  <a:srgbClr val="FF5969"/>
                </a:solidFill>
                <a:latin typeface="Tw Cen MT" panose="020B0602020104020603" pitchFamily="34" charset="0"/>
              </a:rPr>
              <a:t>ادوات قياس نجاح فعاليات التوعية </a:t>
            </a:r>
          </a:p>
        </p:txBody>
      </p:sp>
      <p:pic>
        <p:nvPicPr>
          <p:cNvPr id="73" name="صورة 72">
            <a:extLst>
              <a:ext uri="{FF2B5EF4-FFF2-40B4-BE49-F238E27FC236}">
                <a16:creationId xmlns:a16="http://schemas.microsoft.com/office/drawing/2014/main" id="{F4DB9C48-06E4-45D8-8EE2-469C583CC545}"/>
              </a:ext>
            </a:extLst>
          </p:cNvPr>
          <p:cNvPicPr>
            <a:picLocks noChangeAspect="1"/>
          </p:cNvPicPr>
          <p:nvPr/>
        </p:nvPicPr>
        <p:blipFill rotWithShape="1">
          <a:blip r:embed="rId2">
            <a:extLst>
              <a:ext uri="{28A0092B-C50C-407E-A947-70E740481C1C}">
                <a14:useLocalDpi xmlns:a14="http://schemas.microsoft.com/office/drawing/2010/main" val="0"/>
              </a:ext>
            </a:extLst>
          </a:blip>
          <a:srcRect l="50000" t="36726" r="2047" b="44778"/>
          <a:stretch/>
        </p:blipFill>
        <p:spPr>
          <a:xfrm>
            <a:off x="5883338" y="1158385"/>
            <a:ext cx="5942203" cy="1289754"/>
          </a:xfrm>
          <a:prstGeom prst="rect">
            <a:avLst/>
          </a:prstGeom>
        </p:spPr>
      </p:pic>
      <p:sp>
        <p:nvSpPr>
          <p:cNvPr id="74" name="TextBox 30">
            <a:extLst>
              <a:ext uri="{FF2B5EF4-FFF2-40B4-BE49-F238E27FC236}">
                <a16:creationId xmlns:a16="http://schemas.microsoft.com/office/drawing/2014/main" id="{2A2EA99B-A70B-4A63-BC97-C584C8F2EBFA}"/>
              </a:ext>
            </a:extLst>
          </p:cNvPr>
          <p:cNvSpPr txBox="1"/>
          <p:nvPr/>
        </p:nvSpPr>
        <p:spPr>
          <a:xfrm>
            <a:off x="5883338" y="1683531"/>
            <a:ext cx="4948352" cy="400110"/>
          </a:xfrm>
          <a:prstGeom prst="rect">
            <a:avLst/>
          </a:prstGeom>
          <a:noFill/>
        </p:spPr>
        <p:txBody>
          <a:bodyPr wrap="square" rtlCol="0">
            <a:spAutoFit/>
          </a:bodyPr>
          <a:lstStyle/>
          <a:p>
            <a:pPr algn="ctr" rtl="1"/>
            <a:r>
              <a:rPr lang="ar-YE" sz="2000" b="1" dirty="0">
                <a:solidFill>
                  <a:schemeClr val="bg1"/>
                </a:solidFill>
                <a:latin typeface="Tw Cen MT" panose="020B0602020104020603" pitchFamily="34" charset="0"/>
              </a:rPr>
              <a:t>تصميم منصة توعية  خاصة بالاستغلال و الانتهاك . </a:t>
            </a:r>
          </a:p>
        </p:txBody>
      </p:sp>
      <p:pic>
        <p:nvPicPr>
          <p:cNvPr id="75" name="صورة 74">
            <a:extLst>
              <a:ext uri="{FF2B5EF4-FFF2-40B4-BE49-F238E27FC236}">
                <a16:creationId xmlns:a16="http://schemas.microsoft.com/office/drawing/2014/main" id="{B30580CB-3EA6-435E-8160-496A9C55F6DA}"/>
              </a:ext>
            </a:extLst>
          </p:cNvPr>
          <p:cNvPicPr>
            <a:picLocks noChangeAspect="1"/>
          </p:cNvPicPr>
          <p:nvPr/>
        </p:nvPicPr>
        <p:blipFill rotWithShape="1">
          <a:blip r:embed="rId3">
            <a:extLst>
              <a:ext uri="{28A0092B-C50C-407E-A947-70E740481C1C}">
                <a14:useLocalDpi xmlns:a14="http://schemas.microsoft.com/office/drawing/2010/main" val="0"/>
              </a:ext>
            </a:extLst>
          </a:blip>
          <a:srcRect l="50125" t="57249" r="1922" b="24256"/>
          <a:stretch/>
        </p:blipFill>
        <p:spPr>
          <a:xfrm>
            <a:off x="5852882" y="3559749"/>
            <a:ext cx="5942204" cy="1289754"/>
          </a:xfrm>
          <a:prstGeom prst="rect">
            <a:avLst/>
          </a:prstGeom>
        </p:spPr>
      </p:pic>
      <p:sp>
        <p:nvSpPr>
          <p:cNvPr id="76" name="TextBox 30">
            <a:extLst>
              <a:ext uri="{FF2B5EF4-FFF2-40B4-BE49-F238E27FC236}">
                <a16:creationId xmlns:a16="http://schemas.microsoft.com/office/drawing/2014/main" id="{8AC9FC97-8D6F-4880-B52A-A07A298C82AD}"/>
              </a:ext>
            </a:extLst>
          </p:cNvPr>
          <p:cNvSpPr txBox="1"/>
          <p:nvPr/>
        </p:nvSpPr>
        <p:spPr>
          <a:xfrm>
            <a:off x="6639144" y="3976185"/>
            <a:ext cx="3820616" cy="400110"/>
          </a:xfrm>
          <a:prstGeom prst="rect">
            <a:avLst/>
          </a:prstGeom>
          <a:noFill/>
        </p:spPr>
        <p:txBody>
          <a:bodyPr wrap="square" rtlCol="0">
            <a:spAutoFit/>
          </a:bodyPr>
          <a:lstStyle/>
          <a:p>
            <a:pPr algn="ctr"/>
            <a:r>
              <a:rPr lang="ar-YE" sz="2000" b="1" dirty="0">
                <a:solidFill>
                  <a:schemeClr val="bg1"/>
                </a:solidFill>
                <a:latin typeface="Tw Cen MT" panose="020B0602020104020603" pitchFamily="34" charset="0"/>
              </a:rPr>
              <a:t>للقيام بمسؤوليات التوعية </a:t>
            </a:r>
          </a:p>
        </p:txBody>
      </p:sp>
      <p:sp>
        <p:nvSpPr>
          <p:cNvPr id="3" name="مربع نص 2">
            <a:extLst>
              <a:ext uri="{FF2B5EF4-FFF2-40B4-BE49-F238E27FC236}">
                <a16:creationId xmlns:a16="http://schemas.microsoft.com/office/drawing/2014/main" id="{61263695-7F3E-4430-97F4-130576C04E1D}"/>
              </a:ext>
            </a:extLst>
          </p:cNvPr>
          <p:cNvSpPr txBox="1"/>
          <p:nvPr/>
        </p:nvSpPr>
        <p:spPr>
          <a:xfrm>
            <a:off x="3674070" y="2342477"/>
            <a:ext cx="6964901" cy="1058751"/>
          </a:xfrm>
          <a:prstGeom prst="rect">
            <a:avLst/>
          </a:prstGeom>
          <a:noFill/>
        </p:spPr>
        <p:txBody>
          <a:bodyPr wrap="square" rtlCol="0">
            <a:spAutoFit/>
          </a:bodyPr>
          <a:lstStyle/>
          <a:p>
            <a:pPr algn="just" rtl="1">
              <a:lnSpc>
                <a:spcPct val="107000"/>
              </a:lnSpc>
            </a:pPr>
            <a:r>
              <a:rPr lang="ar-SA" sz="2000" dirty="0">
                <a:latin typeface="AdobeArabic-Regular"/>
                <a:ea typeface="Calibri" panose="020F0502020204030204" pitchFamily="34" charset="0"/>
              </a:rPr>
              <a:t>و يمكن تطبيق هذه الأداة على مواقع إضافية اختبارات المعرفة و المواقف و الممارسات لمقارنة المعرفة الأولية بتلك المكتسبة عبر الزمن</a:t>
            </a:r>
            <a:endParaRPr lang="ar-YE" sz="2000" dirty="0">
              <a:latin typeface="AdobeArabic-Regular"/>
              <a:ea typeface="Calibri" panose="020F0502020204030204" pitchFamily="34" charset="0"/>
            </a:endParaRPr>
          </a:p>
          <a:p>
            <a:endParaRPr lang="en-US" sz="2000" dirty="0"/>
          </a:p>
        </p:txBody>
      </p:sp>
      <p:sp>
        <p:nvSpPr>
          <p:cNvPr id="31" name="مربع نص 30">
            <a:extLst>
              <a:ext uri="{FF2B5EF4-FFF2-40B4-BE49-F238E27FC236}">
                <a16:creationId xmlns:a16="http://schemas.microsoft.com/office/drawing/2014/main" id="{8F14B47A-08B5-44F6-9566-3AF5191E5F9B}"/>
              </a:ext>
            </a:extLst>
          </p:cNvPr>
          <p:cNvSpPr txBox="1"/>
          <p:nvPr/>
        </p:nvSpPr>
        <p:spPr>
          <a:xfrm>
            <a:off x="3586984" y="4622720"/>
            <a:ext cx="6964901" cy="1393010"/>
          </a:xfrm>
          <a:prstGeom prst="rect">
            <a:avLst/>
          </a:prstGeom>
          <a:noFill/>
        </p:spPr>
        <p:txBody>
          <a:bodyPr wrap="square" rtlCol="0">
            <a:spAutoFit/>
          </a:bodyPr>
          <a:lstStyle/>
          <a:p>
            <a:pPr algn="just" rtl="1">
              <a:lnSpc>
                <a:spcPct val="107000"/>
              </a:lnSpc>
            </a:pPr>
            <a:r>
              <a:rPr lang="ar-SA" sz="2000" dirty="0">
                <a:latin typeface="AdobeArabic-Regular"/>
                <a:ea typeface="Calibri" panose="020F0502020204030204" pitchFamily="34" charset="0"/>
              </a:rPr>
              <a:t>يجب على آلية الشكاوى المجتمعية تصميم برنامج طويل الأجل من الأحداث وتنسيق المشاركة وتقاسم موارد الوكالات الأعضاء في آلية الشكاوى المجتمعية. يجب أن تكون رسائل المعلومات وحملات التوعية واستراتيجيات تغيير السلوك متماسكة ومتسقة ومتصلة بالخدمات والمؤسسات لتجنب الارتباك في المجتمع</a:t>
            </a:r>
            <a:endParaRPr lang="en-US" sz="2000" dirty="0"/>
          </a:p>
        </p:txBody>
      </p:sp>
    </p:spTree>
    <p:extLst>
      <p:ext uri="{BB962C8B-B14F-4D97-AF65-F5344CB8AC3E}">
        <p14:creationId xmlns:p14="http://schemas.microsoft.com/office/powerpoint/2010/main" val="293634271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wipe(right)">
                                      <p:cBhvr>
                                        <p:cTn id="7" dur="500"/>
                                        <p:tgtEl>
                                          <p:spTgt spid="1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wipe(right)">
                                      <p:cBhvr>
                                        <p:cTn id="12" dur="500"/>
                                        <p:tgtEl>
                                          <p:spTgt spid="73"/>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wipe(right)">
                                      <p:cBhvr>
                                        <p:cTn id="15" dur="750"/>
                                        <p:tgtEl>
                                          <p:spTgt spid="7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wipe(right)">
                                      <p:cBhvr>
                                        <p:cTn id="20" dur="500"/>
                                        <p:tgtEl>
                                          <p:spTgt spid="75"/>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wipe(right)">
                                      <p:cBhvr>
                                        <p:cTn id="23" dur="7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74" grpId="0"/>
      <p:bldP spid="7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37">
            <a:extLst>
              <a:ext uri="{FF2B5EF4-FFF2-40B4-BE49-F238E27FC236}">
                <a16:creationId xmlns:a16="http://schemas.microsoft.com/office/drawing/2014/main" id="{C6B712DD-932F-4B22-B3EF-EB3F221CE719}"/>
              </a:ext>
            </a:extLst>
          </p:cNvPr>
          <p:cNvGrpSpPr/>
          <p:nvPr/>
        </p:nvGrpSpPr>
        <p:grpSpPr>
          <a:xfrm>
            <a:off x="-290920" y="0"/>
            <a:ext cx="12482920" cy="6913626"/>
            <a:chOff x="-9296849" y="0"/>
            <a:chExt cx="12482920" cy="6913626"/>
          </a:xfrm>
        </p:grpSpPr>
        <p:sp>
          <p:nvSpPr>
            <p:cNvPr id="58" name="Rectangle 14">
              <a:extLst>
                <a:ext uri="{FF2B5EF4-FFF2-40B4-BE49-F238E27FC236}">
                  <a16:creationId xmlns:a16="http://schemas.microsoft.com/office/drawing/2014/main" id="{2C4AE12C-63B9-4C7D-AD8A-8322F09C06AB}"/>
                </a:ext>
              </a:extLst>
            </p:cNvPr>
            <p:cNvSpPr/>
            <p:nvPr/>
          </p:nvSpPr>
          <p:spPr>
            <a:xfrm>
              <a:off x="-9296849" y="0"/>
              <a:ext cx="12482920" cy="6858000"/>
            </a:xfrm>
            <a:prstGeom prst="rect">
              <a:avLst/>
            </a:prstGeom>
            <a:solidFill>
              <a:srgbClr val="FAFA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15">
              <a:extLst>
                <a:ext uri="{FF2B5EF4-FFF2-40B4-BE49-F238E27FC236}">
                  <a16:creationId xmlns:a16="http://schemas.microsoft.com/office/drawing/2014/main" id="{91D18FAE-289B-4C55-B174-0FCA9E9DE592}"/>
                </a:ext>
              </a:extLst>
            </p:cNvPr>
            <p:cNvSpPr/>
            <p:nvPr/>
          </p:nvSpPr>
          <p:spPr>
            <a:xfrm>
              <a:off x="2728871" y="5274588"/>
              <a:ext cx="457200" cy="1583412"/>
            </a:xfrm>
            <a:prstGeom prst="rect">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16">
              <a:extLst>
                <a:ext uri="{FF2B5EF4-FFF2-40B4-BE49-F238E27FC236}">
                  <a16:creationId xmlns:a16="http://schemas.microsoft.com/office/drawing/2014/main" id="{C1A9B421-2412-4DEF-9A04-BBBFD4277573}"/>
                </a:ext>
              </a:extLst>
            </p:cNvPr>
            <p:cNvSpPr txBox="1"/>
            <p:nvPr/>
          </p:nvSpPr>
          <p:spPr>
            <a:xfrm rot="16200000">
              <a:off x="2113012" y="5863274"/>
              <a:ext cx="1639038" cy="461665"/>
            </a:xfrm>
            <a:prstGeom prst="rect">
              <a:avLst/>
            </a:prstGeom>
            <a:noFill/>
          </p:spPr>
          <p:txBody>
            <a:bodyPr wrap="square" rtlCol="0">
              <a:spAutoFit/>
            </a:bodyPr>
            <a:lstStyle/>
            <a:p>
              <a:pPr algn="ctr"/>
              <a:r>
                <a:rPr lang="ar-YE" sz="2400" b="1" dirty="0">
                  <a:solidFill>
                    <a:srgbClr val="F0EEF0"/>
                  </a:solidFill>
                  <a:latin typeface="Tw Cen MT" panose="020B0602020104020603" pitchFamily="34" charset="0"/>
                </a:rPr>
                <a:t>مقدمة</a:t>
              </a:r>
              <a:endParaRPr lang="en-US" sz="2400" b="1" dirty="0">
                <a:solidFill>
                  <a:srgbClr val="F0EEF0"/>
                </a:solidFill>
                <a:latin typeface="Tw Cen MT" panose="020B0602020104020603" pitchFamily="34" charset="0"/>
              </a:endParaRPr>
            </a:p>
          </p:txBody>
        </p:sp>
      </p:grpSp>
      <p:grpSp>
        <p:nvGrpSpPr>
          <p:cNvPr id="62" name="Group 42">
            <a:extLst>
              <a:ext uri="{FF2B5EF4-FFF2-40B4-BE49-F238E27FC236}">
                <a16:creationId xmlns:a16="http://schemas.microsoft.com/office/drawing/2014/main" id="{55555FCA-F3D0-4CA1-BD4F-DC63B9414E21}"/>
              </a:ext>
            </a:extLst>
          </p:cNvPr>
          <p:cNvGrpSpPr/>
          <p:nvPr/>
        </p:nvGrpSpPr>
        <p:grpSpPr>
          <a:xfrm>
            <a:off x="-9773485" y="27813"/>
            <a:ext cx="12482921" cy="6858000"/>
            <a:chOff x="-9766749" y="0"/>
            <a:chExt cx="12482921" cy="6858000"/>
          </a:xfrm>
        </p:grpSpPr>
        <p:sp>
          <p:nvSpPr>
            <p:cNvPr id="63" name="Rectangle 39">
              <a:extLst>
                <a:ext uri="{FF2B5EF4-FFF2-40B4-BE49-F238E27FC236}">
                  <a16:creationId xmlns:a16="http://schemas.microsoft.com/office/drawing/2014/main" id="{F4741F9D-3382-484F-A6FA-14CC837DB936}"/>
                </a:ext>
              </a:extLst>
            </p:cNvPr>
            <p:cNvSpPr/>
            <p:nvPr/>
          </p:nvSpPr>
          <p:spPr>
            <a:xfrm>
              <a:off x="-9766749" y="0"/>
              <a:ext cx="12482920" cy="6858000"/>
            </a:xfrm>
            <a:prstGeom prst="rect">
              <a:avLst/>
            </a:prstGeom>
            <a:solidFill>
              <a:srgbClr val="FAFA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40">
              <a:extLst>
                <a:ext uri="{FF2B5EF4-FFF2-40B4-BE49-F238E27FC236}">
                  <a16:creationId xmlns:a16="http://schemas.microsoft.com/office/drawing/2014/main" id="{773D8BEC-1724-4C82-B022-93D5CB34014C}"/>
                </a:ext>
              </a:extLst>
            </p:cNvPr>
            <p:cNvSpPr/>
            <p:nvPr/>
          </p:nvSpPr>
          <p:spPr>
            <a:xfrm>
              <a:off x="2258972" y="3325434"/>
              <a:ext cx="457200" cy="1949154"/>
            </a:xfrm>
            <a:prstGeom prst="rect">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41">
              <a:extLst>
                <a:ext uri="{FF2B5EF4-FFF2-40B4-BE49-F238E27FC236}">
                  <a16:creationId xmlns:a16="http://schemas.microsoft.com/office/drawing/2014/main" id="{F8003906-CDAC-4711-A335-5E2AAE6CBE0B}"/>
                </a:ext>
              </a:extLst>
            </p:cNvPr>
            <p:cNvSpPr txBox="1"/>
            <p:nvPr/>
          </p:nvSpPr>
          <p:spPr>
            <a:xfrm rot="16200000">
              <a:off x="1594703" y="4018157"/>
              <a:ext cx="1735859" cy="461665"/>
            </a:xfrm>
            <a:prstGeom prst="rect">
              <a:avLst/>
            </a:prstGeom>
            <a:noFill/>
          </p:spPr>
          <p:txBody>
            <a:bodyPr wrap="square" rtlCol="0">
              <a:spAutoFit/>
            </a:bodyPr>
            <a:lstStyle/>
            <a:p>
              <a:pPr algn="ctr"/>
              <a:r>
                <a:rPr lang="ar-YE" sz="2400" b="1" dirty="0">
                  <a:solidFill>
                    <a:srgbClr val="F0EEF0"/>
                  </a:solidFill>
                  <a:latin typeface="Tw Cen MT" panose="020B0602020104020603" pitchFamily="34" charset="0"/>
                </a:rPr>
                <a:t>مراحل المتابعة</a:t>
              </a:r>
              <a:endParaRPr lang="en-US" sz="2400" b="1" dirty="0">
                <a:solidFill>
                  <a:srgbClr val="F0EEF0"/>
                </a:solidFill>
                <a:latin typeface="Tw Cen MT" panose="020B0602020104020603" pitchFamily="34" charset="0"/>
              </a:endParaRPr>
            </a:p>
          </p:txBody>
        </p:sp>
      </p:grpSp>
      <p:grpSp>
        <p:nvGrpSpPr>
          <p:cNvPr id="67" name="Group 48">
            <a:extLst>
              <a:ext uri="{FF2B5EF4-FFF2-40B4-BE49-F238E27FC236}">
                <a16:creationId xmlns:a16="http://schemas.microsoft.com/office/drawing/2014/main" id="{2CF886FF-AAD6-4415-98DC-E650B8A6ADB7}"/>
              </a:ext>
            </a:extLst>
          </p:cNvPr>
          <p:cNvGrpSpPr/>
          <p:nvPr/>
        </p:nvGrpSpPr>
        <p:grpSpPr>
          <a:xfrm>
            <a:off x="-10226306" y="0"/>
            <a:ext cx="12482922" cy="6858000"/>
            <a:chOff x="-10231068" y="0"/>
            <a:chExt cx="12482922" cy="6858000"/>
          </a:xfrm>
        </p:grpSpPr>
        <p:sp>
          <p:nvSpPr>
            <p:cNvPr id="68" name="Rectangle 44">
              <a:extLst>
                <a:ext uri="{FF2B5EF4-FFF2-40B4-BE49-F238E27FC236}">
                  <a16:creationId xmlns:a16="http://schemas.microsoft.com/office/drawing/2014/main" id="{93A02940-E608-461D-8723-F7F12F65A236}"/>
                </a:ext>
              </a:extLst>
            </p:cNvPr>
            <p:cNvSpPr/>
            <p:nvPr/>
          </p:nvSpPr>
          <p:spPr>
            <a:xfrm>
              <a:off x="-10231068" y="0"/>
              <a:ext cx="12482920" cy="6858000"/>
            </a:xfrm>
            <a:prstGeom prst="rect">
              <a:avLst/>
            </a:prstGeom>
            <a:solidFill>
              <a:srgbClr val="FAFA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45">
              <a:extLst>
                <a:ext uri="{FF2B5EF4-FFF2-40B4-BE49-F238E27FC236}">
                  <a16:creationId xmlns:a16="http://schemas.microsoft.com/office/drawing/2014/main" id="{133DB6C8-DC84-47B2-85A3-DA876377E3E8}"/>
                </a:ext>
              </a:extLst>
            </p:cNvPr>
            <p:cNvSpPr/>
            <p:nvPr/>
          </p:nvSpPr>
          <p:spPr>
            <a:xfrm>
              <a:off x="1794654" y="1312710"/>
              <a:ext cx="457200" cy="20127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46">
              <a:extLst>
                <a:ext uri="{FF2B5EF4-FFF2-40B4-BE49-F238E27FC236}">
                  <a16:creationId xmlns:a16="http://schemas.microsoft.com/office/drawing/2014/main" id="{919A07D7-8398-4E26-9446-29905C91436A}"/>
                </a:ext>
              </a:extLst>
            </p:cNvPr>
            <p:cNvSpPr txBox="1"/>
            <p:nvPr/>
          </p:nvSpPr>
          <p:spPr>
            <a:xfrm rot="16200000">
              <a:off x="1075743" y="2088239"/>
              <a:ext cx="1845146" cy="461665"/>
            </a:xfrm>
            <a:prstGeom prst="rect">
              <a:avLst/>
            </a:prstGeom>
            <a:noFill/>
          </p:spPr>
          <p:txBody>
            <a:bodyPr wrap="square" rtlCol="0">
              <a:spAutoFit/>
            </a:bodyPr>
            <a:lstStyle/>
            <a:p>
              <a:pPr algn="ctr"/>
              <a:r>
                <a:rPr lang="ar-YE" sz="2400" b="1" dirty="0">
                  <a:solidFill>
                    <a:srgbClr val="F0EEF0"/>
                  </a:solidFill>
                  <a:latin typeface="Tw Cen MT" panose="020B0602020104020603" pitchFamily="34" charset="0"/>
                </a:rPr>
                <a:t>طرق التقييم</a:t>
              </a:r>
              <a:endParaRPr lang="en-US" sz="2400" b="1" dirty="0">
                <a:solidFill>
                  <a:srgbClr val="F0EEF0"/>
                </a:solidFill>
                <a:latin typeface="Tw Cen MT" panose="020B0602020104020603" pitchFamily="34" charset="0"/>
              </a:endParaRPr>
            </a:p>
          </p:txBody>
        </p:sp>
      </p:grpSp>
      <p:grpSp>
        <p:nvGrpSpPr>
          <p:cNvPr id="87" name="Group 54">
            <a:extLst>
              <a:ext uri="{FF2B5EF4-FFF2-40B4-BE49-F238E27FC236}">
                <a16:creationId xmlns:a16="http://schemas.microsoft.com/office/drawing/2014/main" id="{6BE03CB1-51B4-4DD4-84DC-D73713AE3E10}"/>
              </a:ext>
            </a:extLst>
          </p:cNvPr>
          <p:cNvGrpSpPr/>
          <p:nvPr/>
        </p:nvGrpSpPr>
        <p:grpSpPr>
          <a:xfrm>
            <a:off x="-10675329" y="-1"/>
            <a:ext cx="12485409" cy="6858001"/>
            <a:chOff x="-10684854" y="-1"/>
            <a:chExt cx="12485409" cy="6858001"/>
          </a:xfrm>
        </p:grpSpPr>
        <p:sp>
          <p:nvSpPr>
            <p:cNvPr id="88" name="Rectangle 50">
              <a:extLst>
                <a:ext uri="{FF2B5EF4-FFF2-40B4-BE49-F238E27FC236}">
                  <a16:creationId xmlns:a16="http://schemas.microsoft.com/office/drawing/2014/main" id="{8D1BD194-ED60-47A2-BB65-AACBCD6BD7A2}"/>
                </a:ext>
              </a:extLst>
            </p:cNvPr>
            <p:cNvSpPr/>
            <p:nvPr/>
          </p:nvSpPr>
          <p:spPr>
            <a:xfrm>
              <a:off x="-10684854" y="0"/>
              <a:ext cx="12482920" cy="6858000"/>
            </a:xfrm>
            <a:prstGeom prst="rect">
              <a:avLst/>
            </a:prstGeom>
            <a:solidFill>
              <a:srgbClr val="FAFA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51">
              <a:extLst>
                <a:ext uri="{FF2B5EF4-FFF2-40B4-BE49-F238E27FC236}">
                  <a16:creationId xmlns:a16="http://schemas.microsoft.com/office/drawing/2014/main" id="{86BEFC08-6C4F-42F2-B1AF-6FD3A4155CEF}"/>
                </a:ext>
              </a:extLst>
            </p:cNvPr>
            <p:cNvSpPr/>
            <p:nvPr/>
          </p:nvSpPr>
          <p:spPr>
            <a:xfrm>
              <a:off x="1343355" y="0"/>
              <a:ext cx="457200" cy="1322230"/>
            </a:xfrm>
            <a:prstGeom prst="rect">
              <a:avLst/>
            </a:prstGeom>
            <a:solidFill>
              <a:srgbClr val="FD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52">
              <a:extLst>
                <a:ext uri="{FF2B5EF4-FFF2-40B4-BE49-F238E27FC236}">
                  <a16:creationId xmlns:a16="http://schemas.microsoft.com/office/drawing/2014/main" id="{B0EA104C-1F1F-4857-9187-7707EAE2671D}"/>
                </a:ext>
              </a:extLst>
            </p:cNvPr>
            <p:cNvSpPr txBox="1"/>
            <p:nvPr/>
          </p:nvSpPr>
          <p:spPr>
            <a:xfrm rot="16200000">
              <a:off x="888177" y="471687"/>
              <a:ext cx="1312708" cy="369332"/>
            </a:xfrm>
            <a:prstGeom prst="rect">
              <a:avLst/>
            </a:prstGeom>
            <a:noFill/>
          </p:spPr>
          <p:txBody>
            <a:bodyPr wrap="square" rtlCol="0">
              <a:spAutoFit/>
            </a:bodyPr>
            <a:lstStyle/>
            <a:p>
              <a:pPr algn="ctr"/>
              <a:r>
                <a:rPr lang="ar-YE" b="1" dirty="0">
                  <a:solidFill>
                    <a:srgbClr val="F0EEF0"/>
                  </a:solidFill>
                  <a:latin typeface="Tw Cen MT" panose="020B0602020104020603" pitchFamily="34" charset="0"/>
                </a:rPr>
                <a:t>التغذية الراجعة</a:t>
              </a:r>
              <a:endParaRPr lang="en-US" b="1" dirty="0">
                <a:solidFill>
                  <a:srgbClr val="F0EEF0"/>
                </a:solidFill>
                <a:latin typeface="Tw Cen MT" panose="020B0602020104020603" pitchFamily="34" charset="0"/>
              </a:endParaRPr>
            </a:p>
          </p:txBody>
        </p:sp>
      </p:grpSp>
      <p:sp>
        <p:nvSpPr>
          <p:cNvPr id="120" name="TextBox 30">
            <a:extLst>
              <a:ext uri="{FF2B5EF4-FFF2-40B4-BE49-F238E27FC236}">
                <a16:creationId xmlns:a16="http://schemas.microsoft.com/office/drawing/2014/main" id="{536A67F6-428D-4282-B919-2B8619C3AE26}"/>
              </a:ext>
            </a:extLst>
          </p:cNvPr>
          <p:cNvSpPr txBox="1"/>
          <p:nvPr/>
        </p:nvSpPr>
        <p:spPr>
          <a:xfrm>
            <a:off x="4383378" y="702354"/>
            <a:ext cx="5386594" cy="1200329"/>
          </a:xfrm>
          <a:prstGeom prst="rect">
            <a:avLst/>
          </a:prstGeom>
          <a:noFill/>
        </p:spPr>
        <p:txBody>
          <a:bodyPr wrap="square" rtlCol="0">
            <a:spAutoFit/>
          </a:bodyPr>
          <a:lstStyle/>
          <a:p>
            <a:pPr algn="ctr" rtl="1"/>
            <a:r>
              <a:rPr lang="ar-SA" sz="3600" b="1" dirty="0">
                <a:solidFill>
                  <a:srgbClr val="FF5969"/>
                </a:solidFill>
                <a:latin typeface="Tw Cen MT" panose="020B0602020104020603" pitchFamily="34" charset="0"/>
              </a:rPr>
              <a:t>أنواع أنشطة التوعية</a:t>
            </a:r>
            <a:br>
              <a:rPr lang="en-US" sz="3600" dirty="0">
                <a:latin typeface="Calibri" panose="020F0502020204030204" pitchFamily="34" charset="0"/>
                <a:ea typeface="Calibri" panose="020F0502020204030204" pitchFamily="34" charset="0"/>
                <a:cs typeface="Arial" panose="020B0604020202020204" pitchFamily="34" charset="0"/>
              </a:rPr>
            </a:br>
            <a:endParaRPr lang="ar-YE" sz="3600" b="1" dirty="0">
              <a:solidFill>
                <a:srgbClr val="FF5969"/>
              </a:solidFill>
              <a:latin typeface="Tw Cen MT" panose="020B0602020104020603" pitchFamily="34" charset="0"/>
            </a:endParaRPr>
          </a:p>
        </p:txBody>
      </p:sp>
      <p:sp>
        <p:nvSpPr>
          <p:cNvPr id="2" name="مربع نص 1">
            <a:extLst>
              <a:ext uri="{FF2B5EF4-FFF2-40B4-BE49-F238E27FC236}">
                <a16:creationId xmlns:a16="http://schemas.microsoft.com/office/drawing/2014/main" id="{7B77914F-2862-4AFC-84DF-701DD21F607E}"/>
              </a:ext>
            </a:extLst>
          </p:cNvPr>
          <p:cNvSpPr txBox="1"/>
          <p:nvPr/>
        </p:nvSpPr>
        <p:spPr>
          <a:xfrm>
            <a:off x="402336" y="2807208"/>
            <a:ext cx="914400" cy="914400"/>
          </a:xfrm>
          <a:prstGeom prst="rect">
            <a:avLst/>
          </a:prstGeom>
          <a:noFill/>
        </p:spPr>
        <p:txBody>
          <a:bodyPr wrap="square" rtlCol="0">
            <a:spAutoFit/>
          </a:bodyPr>
          <a:lstStyle/>
          <a:p>
            <a:endParaRPr lang="en-US" dirty="0"/>
          </a:p>
        </p:txBody>
      </p:sp>
      <p:sp>
        <p:nvSpPr>
          <p:cNvPr id="3" name="مربع نص 2">
            <a:extLst>
              <a:ext uri="{FF2B5EF4-FFF2-40B4-BE49-F238E27FC236}">
                <a16:creationId xmlns:a16="http://schemas.microsoft.com/office/drawing/2014/main" id="{261482C4-3F93-4A4B-8CF9-D795DA383DC6}"/>
              </a:ext>
            </a:extLst>
          </p:cNvPr>
          <p:cNvSpPr txBox="1"/>
          <p:nvPr/>
        </p:nvSpPr>
        <p:spPr>
          <a:xfrm>
            <a:off x="5930122" y="2051265"/>
            <a:ext cx="5321999" cy="4716676"/>
          </a:xfrm>
          <a:prstGeom prst="rect">
            <a:avLst/>
          </a:prstGeom>
          <a:noFill/>
        </p:spPr>
        <p:txBody>
          <a:bodyPr wrap="square" rtlCol="0">
            <a:spAutoFit/>
          </a:bodyPr>
          <a:lstStyle/>
          <a:p>
            <a:pPr marL="342900" indent="-342900" algn="r" rtl="1">
              <a:lnSpc>
                <a:spcPct val="107000"/>
              </a:lnSpc>
              <a:buFont typeface="Wingdings" panose="05000000000000000000" pitchFamily="2" charset="2"/>
              <a:buChar char="ü"/>
            </a:pPr>
            <a:r>
              <a:rPr lang="ar-SA" sz="2200" b="1" dirty="0">
                <a:solidFill>
                  <a:schemeClr val="tx1">
                    <a:lumMod val="65000"/>
                    <a:lumOff val="35000"/>
                  </a:schemeClr>
                </a:solidFill>
                <a:latin typeface="Tw Cen MT" panose="020B0602020104020603" pitchFamily="34" charset="0"/>
              </a:rPr>
              <a:t> عمل منتديات نقاش اصغر ومفصّلة حسب النوع  وتشجع المحادثات التفاعلية.</a:t>
            </a:r>
          </a:p>
          <a:p>
            <a:pPr marL="342900" indent="-342900" algn="r" rtl="1">
              <a:lnSpc>
                <a:spcPct val="107000"/>
              </a:lnSpc>
              <a:buFont typeface="Wingdings" panose="05000000000000000000" pitchFamily="2" charset="2"/>
              <a:buChar char="ü"/>
            </a:pPr>
            <a:r>
              <a:rPr lang="ar-SA" sz="2200" b="1" dirty="0">
                <a:solidFill>
                  <a:schemeClr val="tx1">
                    <a:lumMod val="65000"/>
                    <a:lumOff val="35000"/>
                  </a:schemeClr>
                </a:solidFill>
                <a:latin typeface="Tw Cen MT" panose="020B0602020104020603" pitchFamily="34" charset="0"/>
              </a:rPr>
              <a:t> تدريب قادة المجتمع حيث أن القادة هم أعضاء مجتمع موثوق بهم يمكن أن يكونوا أكثر فعالية في نقل الرسائل من موظفي المعونة. و بغض النظر عن نوع الأحداث التي يتم عقدها، فمن المهم أن تأخذ بعين الاعتبار الحساسية الثقافية، وتعكس حواجز اللغة المحلية وأدوار الجنسين،</a:t>
            </a:r>
          </a:p>
          <a:p>
            <a:pPr marL="342900" indent="-342900" algn="r" rtl="1">
              <a:lnSpc>
                <a:spcPct val="107000"/>
              </a:lnSpc>
              <a:buFont typeface="Wingdings" panose="05000000000000000000" pitchFamily="2" charset="2"/>
              <a:buChar char="ü"/>
            </a:pPr>
            <a:r>
              <a:rPr lang="ar-SA" sz="2200" b="1" dirty="0">
                <a:solidFill>
                  <a:schemeClr val="tx1">
                    <a:lumMod val="65000"/>
                    <a:lumOff val="35000"/>
                  </a:schemeClr>
                </a:solidFill>
                <a:latin typeface="Tw Cen MT" panose="020B0602020104020603" pitchFamily="34" charset="0"/>
              </a:rPr>
              <a:t>.ينبغي أن تقوم آلية تقديم الشكاوى المجتمعية بإجراء اتصالات خاصة مع مجموعات النساء والمدارس مجموعات أخرى من السكان التي حددتها مشاورات المجتمعات المحلية على أنه ضعيفة بشكل خاص. </a:t>
            </a:r>
          </a:p>
          <a:p>
            <a:endParaRPr lang="en-US" dirty="0"/>
          </a:p>
        </p:txBody>
      </p:sp>
      <p:pic>
        <p:nvPicPr>
          <p:cNvPr id="5" name="صورة 4">
            <a:extLst>
              <a:ext uri="{FF2B5EF4-FFF2-40B4-BE49-F238E27FC236}">
                <a16:creationId xmlns:a16="http://schemas.microsoft.com/office/drawing/2014/main" id="{599F9C3A-7025-4838-BF13-A75F1A25D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2115" y="2749725"/>
            <a:ext cx="2473367" cy="1578099"/>
          </a:xfrm>
          <a:prstGeom prst="rect">
            <a:avLst/>
          </a:prstGeom>
        </p:spPr>
      </p:pic>
    </p:spTree>
    <p:extLst>
      <p:ext uri="{BB962C8B-B14F-4D97-AF65-F5344CB8AC3E}">
        <p14:creationId xmlns:p14="http://schemas.microsoft.com/office/powerpoint/2010/main" val="316698546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wipe(right)">
                                      <p:cBhvr>
                                        <p:cTn id="7"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37">
            <a:extLst>
              <a:ext uri="{FF2B5EF4-FFF2-40B4-BE49-F238E27FC236}">
                <a16:creationId xmlns:a16="http://schemas.microsoft.com/office/drawing/2014/main" id="{C6B712DD-932F-4B22-B3EF-EB3F221CE719}"/>
              </a:ext>
            </a:extLst>
          </p:cNvPr>
          <p:cNvGrpSpPr/>
          <p:nvPr/>
        </p:nvGrpSpPr>
        <p:grpSpPr>
          <a:xfrm>
            <a:off x="-290920" y="0"/>
            <a:ext cx="12482920" cy="6913626"/>
            <a:chOff x="-9296849" y="0"/>
            <a:chExt cx="12482920" cy="6913626"/>
          </a:xfrm>
        </p:grpSpPr>
        <p:sp>
          <p:nvSpPr>
            <p:cNvPr id="58" name="Rectangle 14">
              <a:extLst>
                <a:ext uri="{FF2B5EF4-FFF2-40B4-BE49-F238E27FC236}">
                  <a16:creationId xmlns:a16="http://schemas.microsoft.com/office/drawing/2014/main" id="{2C4AE12C-63B9-4C7D-AD8A-8322F09C06AB}"/>
                </a:ext>
              </a:extLst>
            </p:cNvPr>
            <p:cNvSpPr/>
            <p:nvPr/>
          </p:nvSpPr>
          <p:spPr>
            <a:xfrm>
              <a:off x="-9296849" y="0"/>
              <a:ext cx="12482920" cy="6858000"/>
            </a:xfrm>
            <a:prstGeom prst="rect">
              <a:avLst/>
            </a:prstGeom>
            <a:solidFill>
              <a:srgbClr val="FAFA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15">
              <a:extLst>
                <a:ext uri="{FF2B5EF4-FFF2-40B4-BE49-F238E27FC236}">
                  <a16:creationId xmlns:a16="http://schemas.microsoft.com/office/drawing/2014/main" id="{91D18FAE-289B-4C55-B174-0FCA9E9DE592}"/>
                </a:ext>
              </a:extLst>
            </p:cNvPr>
            <p:cNvSpPr/>
            <p:nvPr/>
          </p:nvSpPr>
          <p:spPr>
            <a:xfrm>
              <a:off x="2728871" y="5274588"/>
              <a:ext cx="457200" cy="1583412"/>
            </a:xfrm>
            <a:prstGeom prst="rect">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16">
              <a:extLst>
                <a:ext uri="{FF2B5EF4-FFF2-40B4-BE49-F238E27FC236}">
                  <a16:creationId xmlns:a16="http://schemas.microsoft.com/office/drawing/2014/main" id="{C1A9B421-2412-4DEF-9A04-BBBFD4277573}"/>
                </a:ext>
              </a:extLst>
            </p:cNvPr>
            <p:cNvSpPr txBox="1"/>
            <p:nvPr/>
          </p:nvSpPr>
          <p:spPr>
            <a:xfrm rot="16200000">
              <a:off x="2113012" y="5863274"/>
              <a:ext cx="1639038" cy="461665"/>
            </a:xfrm>
            <a:prstGeom prst="rect">
              <a:avLst/>
            </a:prstGeom>
            <a:noFill/>
          </p:spPr>
          <p:txBody>
            <a:bodyPr wrap="square" rtlCol="0">
              <a:spAutoFit/>
            </a:bodyPr>
            <a:lstStyle/>
            <a:p>
              <a:pPr algn="ctr"/>
              <a:r>
                <a:rPr lang="ar-YE" sz="2400" b="1" dirty="0">
                  <a:solidFill>
                    <a:srgbClr val="F0EEF0"/>
                  </a:solidFill>
                  <a:latin typeface="Tw Cen MT" panose="020B0602020104020603" pitchFamily="34" charset="0"/>
                </a:rPr>
                <a:t>مقدمة</a:t>
              </a:r>
              <a:endParaRPr lang="en-US" sz="2400" b="1" dirty="0">
                <a:solidFill>
                  <a:srgbClr val="F0EEF0"/>
                </a:solidFill>
                <a:latin typeface="Tw Cen MT" panose="020B0602020104020603" pitchFamily="34" charset="0"/>
              </a:endParaRPr>
            </a:p>
          </p:txBody>
        </p:sp>
      </p:grpSp>
      <p:sp>
        <p:nvSpPr>
          <p:cNvPr id="97" name="Oval 7">
            <a:extLst>
              <a:ext uri="{FF2B5EF4-FFF2-40B4-BE49-F238E27FC236}">
                <a16:creationId xmlns:a16="http://schemas.microsoft.com/office/drawing/2014/main" id="{A60914DE-EE69-46FD-9A72-37DAC3703D74}"/>
              </a:ext>
            </a:extLst>
          </p:cNvPr>
          <p:cNvSpPr/>
          <p:nvPr/>
        </p:nvSpPr>
        <p:spPr>
          <a:xfrm>
            <a:off x="10477255" y="4011747"/>
            <a:ext cx="682070" cy="682070"/>
          </a:xfrm>
          <a:prstGeom prst="ellipse">
            <a:avLst/>
          </a:prstGeom>
          <a:solidFill>
            <a:schemeClr val="tx2">
              <a:lumMod val="60000"/>
              <a:lumOff val="40000"/>
            </a:schemeClr>
          </a:solidFill>
          <a:ln>
            <a:noFill/>
          </a:ln>
          <a:effectLst>
            <a:outerShdw blurRad="762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30">
            <a:extLst>
              <a:ext uri="{FF2B5EF4-FFF2-40B4-BE49-F238E27FC236}">
                <a16:creationId xmlns:a16="http://schemas.microsoft.com/office/drawing/2014/main" id="{536A67F6-428D-4282-B919-2B8619C3AE26}"/>
              </a:ext>
            </a:extLst>
          </p:cNvPr>
          <p:cNvSpPr txBox="1"/>
          <p:nvPr/>
        </p:nvSpPr>
        <p:spPr>
          <a:xfrm>
            <a:off x="4346951" y="296939"/>
            <a:ext cx="5386594" cy="1200329"/>
          </a:xfrm>
          <a:prstGeom prst="rect">
            <a:avLst/>
          </a:prstGeom>
          <a:noFill/>
        </p:spPr>
        <p:txBody>
          <a:bodyPr wrap="square" rtlCol="0">
            <a:spAutoFit/>
          </a:bodyPr>
          <a:lstStyle/>
          <a:p>
            <a:pPr algn="ctr"/>
            <a:r>
              <a:rPr lang="ar-YE" sz="3600" b="1" dirty="0">
                <a:solidFill>
                  <a:srgbClr val="FF5969"/>
                </a:solidFill>
                <a:latin typeface="Tw Cen MT" panose="020B0602020104020603" pitchFamily="34" charset="0"/>
              </a:rPr>
              <a:t>تصميم رسائل الحماية من الاستغلال و الانتهاك </a:t>
            </a:r>
            <a:endParaRPr lang="en-US" sz="3600" b="1" dirty="0">
              <a:solidFill>
                <a:srgbClr val="FF5969"/>
              </a:solidFill>
              <a:latin typeface="Tw Cen MT" panose="020B0602020104020603" pitchFamily="34" charset="0"/>
            </a:endParaRPr>
          </a:p>
        </p:txBody>
      </p:sp>
      <p:sp>
        <p:nvSpPr>
          <p:cNvPr id="95" name="Oval 5">
            <a:extLst>
              <a:ext uri="{FF2B5EF4-FFF2-40B4-BE49-F238E27FC236}">
                <a16:creationId xmlns:a16="http://schemas.microsoft.com/office/drawing/2014/main" id="{DE996CC9-D0FF-4FE3-B6EF-ED33FFEAE759}"/>
              </a:ext>
            </a:extLst>
          </p:cNvPr>
          <p:cNvSpPr/>
          <p:nvPr/>
        </p:nvSpPr>
        <p:spPr>
          <a:xfrm>
            <a:off x="10465998" y="1631690"/>
            <a:ext cx="693327" cy="687381"/>
          </a:xfrm>
          <a:prstGeom prst="ellipse">
            <a:avLst/>
          </a:prstGeom>
          <a:solidFill>
            <a:srgbClr val="FF5969"/>
          </a:solidFill>
          <a:ln>
            <a:noFill/>
          </a:ln>
          <a:effectLst>
            <a:outerShdw blurRad="762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0">
            <a:extLst>
              <a:ext uri="{FF2B5EF4-FFF2-40B4-BE49-F238E27FC236}">
                <a16:creationId xmlns:a16="http://schemas.microsoft.com/office/drawing/2014/main" id="{40161CA8-0853-4190-B1DC-819C6036FDA0}"/>
              </a:ext>
            </a:extLst>
          </p:cNvPr>
          <p:cNvSpPr txBox="1"/>
          <p:nvPr/>
        </p:nvSpPr>
        <p:spPr>
          <a:xfrm>
            <a:off x="3115823" y="2096799"/>
            <a:ext cx="7203244" cy="1938992"/>
          </a:xfrm>
          <a:prstGeom prst="rect">
            <a:avLst/>
          </a:prstGeom>
          <a:noFill/>
        </p:spPr>
        <p:txBody>
          <a:bodyPr wrap="square" rtlCol="0">
            <a:spAutoFit/>
          </a:bodyPr>
          <a:lstStyle/>
          <a:p>
            <a:pPr algn="r" rtl="1">
              <a:spcAft>
                <a:spcPts val="800"/>
              </a:spcAft>
            </a:pPr>
            <a:r>
              <a:rPr lang="ar-SA" sz="2400" dirty="0">
                <a:solidFill>
                  <a:schemeClr val="tx1">
                    <a:lumMod val="50000"/>
                    <a:lumOff val="50000"/>
                  </a:schemeClr>
                </a:solidFill>
                <a:latin typeface="Calibri" panose="020F0502020204030204" pitchFamily="34" charset="0"/>
                <a:ea typeface="Times New Roman" panose="02020603050405020304" pitchFamily="18" charset="0"/>
              </a:rPr>
              <a:t>يجب أن تستخدم المراسلة الرسومات والحد من النص قدر الإمكان. كما يجب أن تكون الشعارات والرسائل المكتوبة بسيطة ومترجمة إلى جميع اللغات ذات الصلة داخل المجتمع. </a:t>
            </a:r>
            <a:r>
              <a:rPr lang="ar-SA" sz="2400" dirty="0" err="1">
                <a:solidFill>
                  <a:schemeClr val="tx1">
                    <a:lumMod val="50000"/>
                    <a:lumOff val="50000"/>
                  </a:schemeClr>
                </a:solidFill>
                <a:latin typeface="Calibri" panose="020F0502020204030204" pitchFamily="34" charset="0"/>
                <a:ea typeface="Times New Roman" panose="02020603050405020304" pitchFamily="18" charset="0"/>
              </a:rPr>
              <a:t>بالاضافة</a:t>
            </a:r>
            <a:r>
              <a:rPr lang="ar-SA" sz="2400" dirty="0">
                <a:solidFill>
                  <a:schemeClr val="tx1">
                    <a:lumMod val="50000"/>
                    <a:lumOff val="50000"/>
                  </a:schemeClr>
                </a:solidFill>
                <a:latin typeface="Calibri" panose="020F0502020204030204" pitchFamily="34" charset="0"/>
                <a:ea typeface="Times New Roman" panose="02020603050405020304" pitchFamily="18" charset="0"/>
              </a:rPr>
              <a:t> الى ذلك، يجب تنويع الرسائل عبر وسائل الإعلام المطبوعة والمحادثات الإذاعية والمحادثات المجتمعية ومواد الاتصال في مجال تعليم المعلومات</a:t>
            </a:r>
          </a:p>
        </p:txBody>
      </p:sp>
      <p:sp>
        <p:nvSpPr>
          <p:cNvPr id="37" name="TextBox 30">
            <a:extLst>
              <a:ext uri="{FF2B5EF4-FFF2-40B4-BE49-F238E27FC236}">
                <a16:creationId xmlns:a16="http://schemas.microsoft.com/office/drawing/2014/main" id="{C718ECC1-5470-4433-B289-3A2CFDACFBC2}"/>
              </a:ext>
            </a:extLst>
          </p:cNvPr>
          <p:cNvSpPr txBox="1"/>
          <p:nvPr/>
        </p:nvSpPr>
        <p:spPr>
          <a:xfrm>
            <a:off x="5675086" y="1631690"/>
            <a:ext cx="4668731" cy="530145"/>
          </a:xfrm>
          <a:prstGeom prst="rect">
            <a:avLst/>
          </a:prstGeom>
          <a:noFill/>
        </p:spPr>
        <p:txBody>
          <a:bodyPr wrap="square" rtlCol="0">
            <a:spAutoFit/>
          </a:bodyPr>
          <a:lstStyle/>
          <a:p>
            <a:pPr algn="r" rtl="1">
              <a:lnSpc>
                <a:spcPct val="107000"/>
              </a:lnSpc>
              <a:spcAft>
                <a:spcPts val="800"/>
              </a:spcAft>
            </a:pPr>
            <a:r>
              <a:rPr lang="ar-SA" sz="2800" b="1" dirty="0">
                <a:solidFill>
                  <a:srgbClr val="FD6454"/>
                </a:solidFill>
                <a:latin typeface="Calibri" panose="020F0502020204030204" pitchFamily="34" charset="0"/>
                <a:ea typeface="Times New Roman" panose="02020603050405020304" pitchFamily="18" charset="0"/>
              </a:rPr>
              <a:t>للوصول إلى أكبر عدد من الأشخاص</a:t>
            </a:r>
            <a:endParaRPr lang="en-US" sz="2800" dirty="0">
              <a:solidFill>
                <a:srgbClr val="FD6454"/>
              </a:solidFill>
              <a:latin typeface="Calibri" panose="020F0502020204030204" pitchFamily="34" charset="0"/>
              <a:ea typeface="Calibri" panose="020F0502020204030204" pitchFamily="34" charset="0"/>
              <a:cs typeface="Arial" panose="020B0604020202020204" pitchFamily="34" charset="0"/>
            </a:endParaRPr>
          </a:p>
        </p:txBody>
      </p:sp>
      <p:sp>
        <p:nvSpPr>
          <p:cNvPr id="38" name="TextBox 30">
            <a:extLst>
              <a:ext uri="{FF2B5EF4-FFF2-40B4-BE49-F238E27FC236}">
                <a16:creationId xmlns:a16="http://schemas.microsoft.com/office/drawing/2014/main" id="{960B4595-957D-4453-8703-CC2CFC259D3B}"/>
              </a:ext>
            </a:extLst>
          </p:cNvPr>
          <p:cNvSpPr txBox="1"/>
          <p:nvPr/>
        </p:nvSpPr>
        <p:spPr>
          <a:xfrm>
            <a:off x="2873434" y="4561739"/>
            <a:ext cx="7472805" cy="1938992"/>
          </a:xfrm>
          <a:prstGeom prst="rect">
            <a:avLst/>
          </a:prstGeom>
          <a:noFill/>
        </p:spPr>
        <p:txBody>
          <a:bodyPr wrap="square" rtlCol="0">
            <a:spAutoFit/>
          </a:bodyPr>
          <a:lstStyle/>
          <a:p>
            <a:pPr algn="r" rtl="1">
              <a:spcAft>
                <a:spcPts val="800"/>
              </a:spcAft>
            </a:pPr>
            <a:r>
              <a:rPr lang="ar-SA" sz="2400" dirty="0">
                <a:solidFill>
                  <a:schemeClr val="tx1">
                    <a:lumMod val="50000"/>
                    <a:lumOff val="50000"/>
                  </a:schemeClr>
                </a:solidFill>
                <a:latin typeface="Calibri" panose="020F0502020204030204" pitchFamily="34" charset="0"/>
                <a:ea typeface="Times New Roman" panose="02020603050405020304" pitchFamily="18" charset="0"/>
              </a:rPr>
              <a:t>مثل العروض المسرحية الخاصة بالحماية من الاستغلال و الانتهاك التي يسنها أعضاء المجتمع أن تنقل الوعي وتحسن تملّك المجتمع للرسائل. و يعد المسرح أداة مرئية مفيدة تسمح للمجتمعات بالتعبير عن مفاهيم معقدة بطريقة مفهومة. كما يمكن للاستشارات المجتمعية أن تكون فعالة للغاية لمعرفة وسائل الإعلام التي تعمل بشكل أفضل بالنسبة لهم</a:t>
            </a:r>
          </a:p>
        </p:txBody>
      </p:sp>
      <p:sp>
        <p:nvSpPr>
          <p:cNvPr id="39" name="TextBox 30">
            <a:extLst>
              <a:ext uri="{FF2B5EF4-FFF2-40B4-BE49-F238E27FC236}">
                <a16:creationId xmlns:a16="http://schemas.microsoft.com/office/drawing/2014/main" id="{A4207B27-6CB1-49BD-82AE-3EA39D2F36BC}"/>
              </a:ext>
            </a:extLst>
          </p:cNvPr>
          <p:cNvSpPr txBox="1"/>
          <p:nvPr/>
        </p:nvSpPr>
        <p:spPr>
          <a:xfrm>
            <a:off x="6096000" y="4075136"/>
            <a:ext cx="4247817" cy="530145"/>
          </a:xfrm>
          <a:prstGeom prst="rect">
            <a:avLst/>
          </a:prstGeom>
          <a:noFill/>
        </p:spPr>
        <p:txBody>
          <a:bodyPr wrap="square" rtlCol="0">
            <a:spAutoFit/>
          </a:bodyPr>
          <a:lstStyle/>
          <a:p>
            <a:pPr algn="r" rtl="1">
              <a:lnSpc>
                <a:spcPct val="107000"/>
              </a:lnSpc>
              <a:spcAft>
                <a:spcPts val="800"/>
              </a:spcAft>
            </a:pPr>
            <a:r>
              <a:rPr lang="ar-SA" sz="2800" b="1" dirty="0">
                <a:solidFill>
                  <a:schemeClr val="accent1"/>
                </a:solidFill>
                <a:latin typeface="Calibri" panose="020F0502020204030204" pitchFamily="34" charset="0"/>
                <a:ea typeface="Times New Roman" panose="02020603050405020304" pitchFamily="18" charset="0"/>
              </a:rPr>
              <a:t>يمكن تصميم الرسائل الإبداعية </a:t>
            </a:r>
            <a:endParaRPr lang="en-US" sz="2800" dirty="0">
              <a:solidFill>
                <a:schemeClr val="accent1"/>
              </a:solidFill>
              <a:latin typeface="Calibri" panose="020F0502020204030204" pitchFamily="34" charset="0"/>
              <a:ea typeface="Calibri" panose="020F0502020204030204" pitchFamily="34" charset="0"/>
              <a:cs typeface="Arial" panose="020B0604020202020204" pitchFamily="34" charset="0"/>
            </a:endParaRPr>
          </a:p>
        </p:txBody>
      </p:sp>
      <p:grpSp>
        <p:nvGrpSpPr>
          <p:cNvPr id="62" name="Group 42">
            <a:extLst>
              <a:ext uri="{FF2B5EF4-FFF2-40B4-BE49-F238E27FC236}">
                <a16:creationId xmlns:a16="http://schemas.microsoft.com/office/drawing/2014/main" id="{55555FCA-F3D0-4CA1-BD4F-DC63B9414E21}"/>
              </a:ext>
            </a:extLst>
          </p:cNvPr>
          <p:cNvGrpSpPr/>
          <p:nvPr/>
        </p:nvGrpSpPr>
        <p:grpSpPr>
          <a:xfrm>
            <a:off x="-9767674" y="0"/>
            <a:ext cx="12482921" cy="6858000"/>
            <a:chOff x="-9766749" y="0"/>
            <a:chExt cx="12482921" cy="6858000"/>
          </a:xfrm>
        </p:grpSpPr>
        <p:sp>
          <p:nvSpPr>
            <p:cNvPr id="63" name="Rectangle 39">
              <a:extLst>
                <a:ext uri="{FF2B5EF4-FFF2-40B4-BE49-F238E27FC236}">
                  <a16:creationId xmlns:a16="http://schemas.microsoft.com/office/drawing/2014/main" id="{F4741F9D-3382-484F-A6FA-14CC837DB936}"/>
                </a:ext>
              </a:extLst>
            </p:cNvPr>
            <p:cNvSpPr/>
            <p:nvPr/>
          </p:nvSpPr>
          <p:spPr>
            <a:xfrm>
              <a:off x="-9766749" y="0"/>
              <a:ext cx="12482920" cy="6858000"/>
            </a:xfrm>
            <a:prstGeom prst="rect">
              <a:avLst/>
            </a:prstGeom>
            <a:solidFill>
              <a:srgbClr val="FAFA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40">
              <a:extLst>
                <a:ext uri="{FF2B5EF4-FFF2-40B4-BE49-F238E27FC236}">
                  <a16:creationId xmlns:a16="http://schemas.microsoft.com/office/drawing/2014/main" id="{773D8BEC-1724-4C82-B022-93D5CB34014C}"/>
                </a:ext>
              </a:extLst>
            </p:cNvPr>
            <p:cNvSpPr/>
            <p:nvPr/>
          </p:nvSpPr>
          <p:spPr>
            <a:xfrm>
              <a:off x="2258972" y="3325434"/>
              <a:ext cx="457200" cy="1949154"/>
            </a:xfrm>
            <a:prstGeom prst="rect">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41">
              <a:extLst>
                <a:ext uri="{FF2B5EF4-FFF2-40B4-BE49-F238E27FC236}">
                  <a16:creationId xmlns:a16="http://schemas.microsoft.com/office/drawing/2014/main" id="{F8003906-CDAC-4711-A335-5E2AAE6CBE0B}"/>
                </a:ext>
              </a:extLst>
            </p:cNvPr>
            <p:cNvSpPr txBox="1"/>
            <p:nvPr/>
          </p:nvSpPr>
          <p:spPr>
            <a:xfrm rot="16200000">
              <a:off x="1594703" y="4018157"/>
              <a:ext cx="1735859" cy="461665"/>
            </a:xfrm>
            <a:prstGeom prst="rect">
              <a:avLst/>
            </a:prstGeom>
            <a:noFill/>
          </p:spPr>
          <p:txBody>
            <a:bodyPr wrap="square" rtlCol="0">
              <a:spAutoFit/>
            </a:bodyPr>
            <a:lstStyle/>
            <a:p>
              <a:pPr algn="ctr"/>
              <a:r>
                <a:rPr lang="ar-YE" sz="2400" b="1" dirty="0">
                  <a:solidFill>
                    <a:srgbClr val="F0EEF0"/>
                  </a:solidFill>
                  <a:latin typeface="Tw Cen MT" panose="020B0602020104020603" pitchFamily="34" charset="0"/>
                </a:rPr>
                <a:t>مراحل المتابعة</a:t>
              </a:r>
              <a:endParaRPr lang="en-US" sz="2400" b="1" dirty="0">
                <a:solidFill>
                  <a:srgbClr val="F0EEF0"/>
                </a:solidFill>
                <a:latin typeface="Tw Cen MT" panose="020B0602020104020603" pitchFamily="34" charset="0"/>
              </a:endParaRPr>
            </a:p>
          </p:txBody>
        </p:sp>
      </p:grpSp>
      <p:grpSp>
        <p:nvGrpSpPr>
          <p:cNvPr id="67" name="Group 48">
            <a:extLst>
              <a:ext uri="{FF2B5EF4-FFF2-40B4-BE49-F238E27FC236}">
                <a16:creationId xmlns:a16="http://schemas.microsoft.com/office/drawing/2014/main" id="{2CF886FF-AAD6-4415-98DC-E650B8A6ADB7}"/>
              </a:ext>
            </a:extLst>
          </p:cNvPr>
          <p:cNvGrpSpPr/>
          <p:nvPr/>
        </p:nvGrpSpPr>
        <p:grpSpPr>
          <a:xfrm>
            <a:off x="-10226306" y="0"/>
            <a:ext cx="12482922" cy="6858000"/>
            <a:chOff x="-10231068" y="0"/>
            <a:chExt cx="12482922" cy="6858000"/>
          </a:xfrm>
        </p:grpSpPr>
        <p:sp>
          <p:nvSpPr>
            <p:cNvPr id="68" name="Rectangle 44">
              <a:extLst>
                <a:ext uri="{FF2B5EF4-FFF2-40B4-BE49-F238E27FC236}">
                  <a16:creationId xmlns:a16="http://schemas.microsoft.com/office/drawing/2014/main" id="{93A02940-E608-461D-8723-F7F12F65A236}"/>
                </a:ext>
              </a:extLst>
            </p:cNvPr>
            <p:cNvSpPr/>
            <p:nvPr/>
          </p:nvSpPr>
          <p:spPr>
            <a:xfrm>
              <a:off x="-10231068" y="0"/>
              <a:ext cx="12482920" cy="6858000"/>
            </a:xfrm>
            <a:prstGeom prst="rect">
              <a:avLst/>
            </a:prstGeom>
            <a:solidFill>
              <a:srgbClr val="FAFA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45">
              <a:extLst>
                <a:ext uri="{FF2B5EF4-FFF2-40B4-BE49-F238E27FC236}">
                  <a16:creationId xmlns:a16="http://schemas.microsoft.com/office/drawing/2014/main" id="{133DB6C8-DC84-47B2-85A3-DA876377E3E8}"/>
                </a:ext>
              </a:extLst>
            </p:cNvPr>
            <p:cNvSpPr/>
            <p:nvPr/>
          </p:nvSpPr>
          <p:spPr>
            <a:xfrm>
              <a:off x="1794654" y="1312710"/>
              <a:ext cx="457200" cy="20127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46">
              <a:extLst>
                <a:ext uri="{FF2B5EF4-FFF2-40B4-BE49-F238E27FC236}">
                  <a16:creationId xmlns:a16="http://schemas.microsoft.com/office/drawing/2014/main" id="{919A07D7-8398-4E26-9446-29905C91436A}"/>
                </a:ext>
              </a:extLst>
            </p:cNvPr>
            <p:cNvSpPr txBox="1"/>
            <p:nvPr/>
          </p:nvSpPr>
          <p:spPr>
            <a:xfrm rot="16200000">
              <a:off x="1075743" y="2088239"/>
              <a:ext cx="1845146" cy="461665"/>
            </a:xfrm>
            <a:prstGeom prst="rect">
              <a:avLst/>
            </a:prstGeom>
            <a:noFill/>
          </p:spPr>
          <p:txBody>
            <a:bodyPr wrap="square" rtlCol="0">
              <a:spAutoFit/>
            </a:bodyPr>
            <a:lstStyle/>
            <a:p>
              <a:pPr algn="ctr"/>
              <a:r>
                <a:rPr lang="ar-YE" sz="2400" b="1" dirty="0">
                  <a:solidFill>
                    <a:srgbClr val="F0EEF0"/>
                  </a:solidFill>
                  <a:latin typeface="Tw Cen MT" panose="020B0602020104020603" pitchFamily="34" charset="0"/>
                </a:rPr>
                <a:t>طرق التقييم</a:t>
              </a:r>
              <a:endParaRPr lang="en-US" sz="2400" b="1" dirty="0">
                <a:solidFill>
                  <a:srgbClr val="F0EEF0"/>
                </a:solidFill>
                <a:latin typeface="Tw Cen MT" panose="020B0602020104020603" pitchFamily="34" charset="0"/>
              </a:endParaRPr>
            </a:p>
          </p:txBody>
        </p:sp>
      </p:grpSp>
      <p:grpSp>
        <p:nvGrpSpPr>
          <p:cNvPr id="87" name="Group 54">
            <a:extLst>
              <a:ext uri="{FF2B5EF4-FFF2-40B4-BE49-F238E27FC236}">
                <a16:creationId xmlns:a16="http://schemas.microsoft.com/office/drawing/2014/main" id="{6BE03CB1-51B4-4DD4-84DC-D73713AE3E10}"/>
              </a:ext>
            </a:extLst>
          </p:cNvPr>
          <p:cNvGrpSpPr/>
          <p:nvPr/>
        </p:nvGrpSpPr>
        <p:grpSpPr>
          <a:xfrm>
            <a:off x="-10675329" y="-9525"/>
            <a:ext cx="12485409" cy="6867525"/>
            <a:chOff x="-10684854" y="-9525"/>
            <a:chExt cx="12485409" cy="6867525"/>
          </a:xfrm>
        </p:grpSpPr>
        <p:sp>
          <p:nvSpPr>
            <p:cNvPr id="88" name="Rectangle 50">
              <a:extLst>
                <a:ext uri="{FF2B5EF4-FFF2-40B4-BE49-F238E27FC236}">
                  <a16:creationId xmlns:a16="http://schemas.microsoft.com/office/drawing/2014/main" id="{8D1BD194-ED60-47A2-BB65-AACBCD6BD7A2}"/>
                </a:ext>
              </a:extLst>
            </p:cNvPr>
            <p:cNvSpPr/>
            <p:nvPr/>
          </p:nvSpPr>
          <p:spPr>
            <a:xfrm>
              <a:off x="-10684854" y="0"/>
              <a:ext cx="12482920" cy="6858000"/>
            </a:xfrm>
            <a:prstGeom prst="rect">
              <a:avLst/>
            </a:prstGeom>
            <a:solidFill>
              <a:srgbClr val="FAFA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51">
              <a:extLst>
                <a:ext uri="{FF2B5EF4-FFF2-40B4-BE49-F238E27FC236}">
                  <a16:creationId xmlns:a16="http://schemas.microsoft.com/office/drawing/2014/main" id="{86BEFC08-6C4F-42F2-B1AF-6FD3A4155CEF}"/>
                </a:ext>
              </a:extLst>
            </p:cNvPr>
            <p:cNvSpPr/>
            <p:nvPr/>
          </p:nvSpPr>
          <p:spPr>
            <a:xfrm>
              <a:off x="1343355" y="0"/>
              <a:ext cx="457200" cy="1322230"/>
            </a:xfrm>
            <a:prstGeom prst="rect">
              <a:avLst/>
            </a:prstGeom>
            <a:solidFill>
              <a:srgbClr val="FD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52">
              <a:extLst>
                <a:ext uri="{FF2B5EF4-FFF2-40B4-BE49-F238E27FC236}">
                  <a16:creationId xmlns:a16="http://schemas.microsoft.com/office/drawing/2014/main" id="{B0EA104C-1F1F-4857-9187-7707EAE2671D}"/>
                </a:ext>
              </a:extLst>
            </p:cNvPr>
            <p:cNvSpPr txBox="1"/>
            <p:nvPr/>
          </p:nvSpPr>
          <p:spPr>
            <a:xfrm rot="16200000">
              <a:off x="883415" y="466925"/>
              <a:ext cx="1322231" cy="369332"/>
            </a:xfrm>
            <a:prstGeom prst="rect">
              <a:avLst/>
            </a:prstGeom>
            <a:noFill/>
          </p:spPr>
          <p:txBody>
            <a:bodyPr wrap="square" rtlCol="0">
              <a:spAutoFit/>
            </a:bodyPr>
            <a:lstStyle/>
            <a:p>
              <a:pPr algn="ctr"/>
              <a:r>
                <a:rPr lang="ar-YE" b="1" dirty="0">
                  <a:solidFill>
                    <a:srgbClr val="F0EEF0"/>
                  </a:solidFill>
                  <a:latin typeface="Tw Cen MT" panose="020B0602020104020603" pitchFamily="34" charset="0"/>
                </a:rPr>
                <a:t>التغذية الراجعة</a:t>
              </a:r>
              <a:endParaRPr lang="en-US" b="1" dirty="0">
                <a:solidFill>
                  <a:srgbClr val="F0EEF0"/>
                </a:solidFill>
                <a:latin typeface="Tw Cen MT" panose="020B0602020104020603" pitchFamily="34" charset="0"/>
              </a:endParaRPr>
            </a:p>
          </p:txBody>
        </p:sp>
      </p:grpSp>
    </p:spTree>
    <p:extLst>
      <p:ext uri="{BB962C8B-B14F-4D97-AF65-F5344CB8AC3E}">
        <p14:creationId xmlns:p14="http://schemas.microsoft.com/office/powerpoint/2010/main" val="150546352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500" fill="hold"/>
                                        <p:tgtEl>
                                          <p:spTgt spid="95"/>
                                        </p:tgtEl>
                                        <p:attrNameLst>
                                          <p:attrName>ppt_w</p:attrName>
                                        </p:attrNameLst>
                                      </p:cBhvr>
                                      <p:tavLst>
                                        <p:tav tm="0">
                                          <p:val>
                                            <p:fltVal val="0"/>
                                          </p:val>
                                        </p:tav>
                                        <p:tav tm="100000">
                                          <p:val>
                                            <p:strVal val="#ppt_w"/>
                                          </p:val>
                                        </p:tav>
                                      </p:tavLst>
                                    </p:anim>
                                    <p:anim calcmode="lin" valueType="num">
                                      <p:cBhvr>
                                        <p:cTn id="8" dur="500" fill="hold"/>
                                        <p:tgtEl>
                                          <p:spTgt spid="95"/>
                                        </p:tgtEl>
                                        <p:attrNameLst>
                                          <p:attrName>ppt_h</p:attrName>
                                        </p:attrNameLst>
                                      </p:cBhvr>
                                      <p:tavLst>
                                        <p:tav tm="0">
                                          <p:val>
                                            <p:fltVal val="0"/>
                                          </p:val>
                                        </p:tav>
                                        <p:tav tm="100000">
                                          <p:val>
                                            <p:strVal val="#ppt_h"/>
                                          </p:val>
                                        </p:tav>
                                      </p:tavLst>
                                    </p:anim>
                                    <p:animEffect transition="in" filter="fade">
                                      <p:cBhvr>
                                        <p:cTn id="9" dur="500"/>
                                        <p:tgtEl>
                                          <p:spTgt spid="95"/>
                                        </p:tgtEl>
                                      </p:cBhvr>
                                    </p:animEffect>
                                  </p:childTnLst>
                                </p:cTn>
                              </p:par>
                              <p:par>
                                <p:cTn id="10" presetID="22" presetClass="entr" presetSubtype="2"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right)">
                                      <p:cBhvr>
                                        <p:cTn id="12" dur="75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right)">
                                      <p:cBhvr>
                                        <p:cTn id="17" dur="75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7"/>
                                        </p:tgtEl>
                                        <p:attrNameLst>
                                          <p:attrName>style.visibility</p:attrName>
                                        </p:attrNameLst>
                                      </p:cBhvr>
                                      <p:to>
                                        <p:strVal val="visible"/>
                                      </p:to>
                                    </p:set>
                                    <p:anim calcmode="lin" valueType="num">
                                      <p:cBhvr>
                                        <p:cTn id="22" dur="500" fill="hold"/>
                                        <p:tgtEl>
                                          <p:spTgt spid="97"/>
                                        </p:tgtEl>
                                        <p:attrNameLst>
                                          <p:attrName>ppt_w</p:attrName>
                                        </p:attrNameLst>
                                      </p:cBhvr>
                                      <p:tavLst>
                                        <p:tav tm="0">
                                          <p:val>
                                            <p:fltVal val="0"/>
                                          </p:val>
                                        </p:tav>
                                        <p:tav tm="100000">
                                          <p:val>
                                            <p:strVal val="#ppt_w"/>
                                          </p:val>
                                        </p:tav>
                                      </p:tavLst>
                                    </p:anim>
                                    <p:anim calcmode="lin" valueType="num">
                                      <p:cBhvr>
                                        <p:cTn id="23" dur="500" fill="hold"/>
                                        <p:tgtEl>
                                          <p:spTgt spid="97"/>
                                        </p:tgtEl>
                                        <p:attrNameLst>
                                          <p:attrName>ppt_h</p:attrName>
                                        </p:attrNameLst>
                                      </p:cBhvr>
                                      <p:tavLst>
                                        <p:tav tm="0">
                                          <p:val>
                                            <p:fltVal val="0"/>
                                          </p:val>
                                        </p:tav>
                                        <p:tav tm="100000">
                                          <p:val>
                                            <p:strVal val="#ppt_h"/>
                                          </p:val>
                                        </p:tav>
                                      </p:tavLst>
                                    </p:anim>
                                    <p:animEffect transition="in" filter="fade">
                                      <p:cBhvr>
                                        <p:cTn id="24" dur="500"/>
                                        <p:tgtEl>
                                          <p:spTgt spid="97"/>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right)">
                                      <p:cBhvr>
                                        <p:cTn id="27" dur="75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right)">
                                      <p:cBhvr>
                                        <p:cTn id="32" dur="75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2.70833E-6 0 L 0.74166 0.00532 " pathEditMode="relative" rAng="0" ptsTypes="AA">
                                      <p:cBhvr>
                                        <p:cTn id="36" dur="2000" fill="hold"/>
                                        <p:tgtEl>
                                          <p:spTgt spid="62"/>
                                        </p:tgtEl>
                                        <p:attrNameLst>
                                          <p:attrName>ppt_x</p:attrName>
                                          <p:attrName>ppt_y</p:attrName>
                                        </p:attrNameLst>
                                      </p:cBhvr>
                                      <p:rCtr x="37083"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5" grpId="0" animBg="1"/>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37">
            <a:extLst>
              <a:ext uri="{FF2B5EF4-FFF2-40B4-BE49-F238E27FC236}">
                <a16:creationId xmlns:a16="http://schemas.microsoft.com/office/drawing/2014/main" id="{C6B712DD-932F-4B22-B3EF-EB3F221CE719}"/>
              </a:ext>
            </a:extLst>
          </p:cNvPr>
          <p:cNvGrpSpPr/>
          <p:nvPr/>
        </p:nvGrpSpPr>
        <p:grpSpPr>
          <a:xfrm>
            <a:off x="-290920" y="0"/>
            <a:ext cx="12482920" cy="6913626"/>
            <a:chOff x="-9296849" y="0"/>
            <a:chExt cx="12482920" cy="6913626"/>
          </a:xfrm>
        </p:grpSpPr>
        <p:sp>
          <p:nvSpPr>
            <p:cNvPr id="58" name="Rectangle 14">
              <a:extLst>
                <a:ext uri="{FF2B5EF4-FFF2-40B4-BE49-F238E27FC236}">
                  <a16:creationId xmlns:a16="http://schemas.microsoft.com/office/drawing/2014/main" id="{2C4AE12C-63B9-4C7D-AD8A-8322F09C06AB}"/>
                </a:ext>
              </a:extLst>
            </p:cNvPr>
            <p:cNvSpPr/>
            <p:nvPr/>
          </p:nvSpPr>
          <p:spPr>
            <a:xfrm>
              <a:off x="-9296849" y="0"/>
              <a:ext cx="12482920" cy="6858000"/>
            </a:xfrm>
            <a:prstGeom prst="rect">
              <a:avLst/>
            </a:prstGeom>
            <a:solidFill>
              <a:srgbClr val="FAFA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15">
              <a:extLst>
                <a:ext uri="{FF2B5EF4-FFF2-40B4-BE49-F238E27FC236}">
                  <a16:creationId xmlns:a16="http://schemas.microsoft.com/office/drawing/2014/main" id="{91D18FAE-289B-4C55-B174-0FCA9E9DE592}"/>
                </a:ext>
              </a:extLst>
            </p:cNvPr>
            <p:cNvSpPr/>
            <p:nvPr/>
          </p:nvSpPr>
          <p:spPr>
            <a:xfrm>
              <a:off x="2728871" y="5274588"/>
              <a:ext cx="457200" cy="1583412"/>
            </a:xfrm>
            <a:prstGeom prst="rect">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16">
              <a:extLst>
                <a:ext uri="{FF2B5EF4-FFF2-40B4-BE49-F238E27FC236}">
                  <a16:creationId xmlns:a16="http://schemas.microsoft.com/office/drawing/2014/main" id="{C1A9B421-2412-4DEF-9A04-BBBFD4277573}"/>
                </a:ext>
              </a:extLst>
            </p:cNvPr>
            <p:cNvSpPr txBox="1"/>
            <p:nvPr/>
          </p:nvSpPr>
          <p:spPr>
            <a:xfrm rot="16200000">
              <a:off x="2113012" y="5863274"/>
              <a:ext cx="1639038" cy="461665"/>
            </a:xfrm>
            <a:prstGeom prst="rect">
              <a:avLst/>
            </a:prstGeom>
            <a:noFill/>
          </p:spPr>
          <p:txBody>
            <a:bodyPr wrap="square" rtlCol="0">
              <a:spAutoFit/>
            </a:bodyPr>
            <a:lstStyle/>
            <a:p>
              <a:pPr algn="ctr"/>
              <a:r>
                <a:rPr lang="ar-YE" sz="2400" b="1" dirty="0">
                  <a:solidFill>
                    <a:srgbClr val="F0EEF0"/>
                  </a:solidFill>
                  <a:latin typeface="Tw Cen MT" panose="020B0602020104020603" pitchFamily="34" charset="0"/>
                </a:rPr>
                <a:t>مقدمة</a:t>
              </a:r>
              <a:endParaRPr lang="en-US" sz="2400" b="1" dirty="0">
                <a:solidFill>
                  <a:srgbClr val="F0EEF0"/>
                </a:solidFill>
                <a:latin typeface="Tw Cen MT" panose="020B0602020104020603" pitchFamily="34" charset="0"/>
              </a:endParaRPr>
            </a:p>
          </p:txBody>
        </p:sp>
      </p:grpSp>
      <p:grpSp>
        <p:nvGrpSpPr>
          <p:cNvPr id="62" name="Group 42">
            <a:extLst>
              <a:ext uri="{FF2B5EF4-FFF2-40B4-BE49-F238E27FC236}">
                <a16:creationId xmlns:a16="http://schemas.microsoft.com/office/drawing/2014/main" id="{55555FCA-F3D0-4CA1-BD4F-DC63B9414E21}"/>
              </a:ext>
            </a:extLst>
          </p:cNvPr>
          <p:cNvGrpSpPr/>
          <p:nvPr/>
        </p:nvGrpSpPr>
        <p:grpSpPr>
          <a:xfrm>
            <a:off x="-739944" y="0"/>
            <a:ext cx="12482921" cy="6858000"/>
            <a:chOff x="-9766749" y="0"/>
            <a:chExt cx="12482921" cy="6858000"/>
          </a:xfrm>
        </p:grpSpPr>
        <p:sp>
          <p:nvSpPr>
            <p:cNvPr id="63" name="Rectangle 39">
              <a:extLst>
                <a:ext uri="{FF2B5EF4-FFF2-40B4-BE49-F238E27FC236}">
                  <a16:creationId xmlns:a16="http://schemas.microsoft.com/office/drawing/2014/main" id="{F4741F9D-3382-484F-A6FA-14CC837DB936}"/>
                </a:ext>
              </a:extLst>
            </p:cNvPr>
            <p:cNvSpPr/>
            <p:nvPr/>
          </p:nvSpPr>
          <p:spPr>
            <a:xfrm>
              <a:off x="-9766749" y="0"/>
              <a:ext cx="12482920" cy="6858000"/>
            </a:xfrm>
            <a:prstGeom prst="rect">
              <a:avLst/>
            </a:prstGeom>
            <a:solidFill>
              <a:srgbClr val="FAFA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40">
              <a:extLst>
                <a:ext uri="{FF2B5EF4-FFF2-40B4-BE49-F238E27FC236}">
                  <a16:creationId xmlns:a16="http://schemas.microsoft.com/office/drawing/2014/main" id="{773D8BEC-1724-4C82-B022-93D5CB34014C}"/>
                </a:ext>
              </a:extLst>
            </p:cNvPr>
            <p:cNvSpPr/>
            <p:nvPr/>
          </p:nvSpPr>
          <p:spPr>
            <a:xfrm>
              <a:off x="2258972" y="3325434"/>
              <a:ext cx="457200" cy="1949154"/>
            </a:xfrm>
            <a:prstGeom prst="rect">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41">
              <a:extLst>
                <a:ext uri="{FF2B5EF4-FFF2-40B4-BE49-F238E27FC236}">
                  <a16:creationId xmlns:a16="http://schemas.microsoft.com/office/drawing/2014/main" id="{F8003906-CDAC-4711-A335-5E2AAE6CBE0B}"/>
                </a:ext>
              </a:extLst>
            </p:cNvPr>
            <p:cNvSpPr txBox="1"/>
            <p:nvPr/>
          </p:nvSpPr>
          <p:spPr>
            <a:xfrm rot="16200000">
              <a:off x="1594703" y="4018157"/>
              <a:ext cx="1735859" cy="461665"/>
            </a:xfrm>
            <a:prstGeom prst="rect">
              <a:avLst/>
            </a:prstGeom>
            <a:noFill/>
          </p:spPr>
          <p:txBody>
            <a:bodyPr wrap="square" rtlCol="0">
              <a:spAutoFit/>
            </a:bodyPr>
            <a:lstStyle/>
            <a:p>
              <a:pPr algn="ctr"/>
              <a:r>
                <a:rPr lang="ar-YE" sz="2400" b="1" dirty="0">
                  <a:solidFill>
                    <a:srgbClr val="F0EEF0"/>
                  </a:solidFill>
                  <a:latin typeface="Tw Cen MT" panose="020B0602020104020603" pitchFamily="34" charset="0"/>
                </a:rPr>
                <a:t>مراحل المتابعة</a:t>
              </a:r>
              <a:endParaRPr lang="en-US" sz="2400" b="1" dirty="0">
                <a:solidFill>
                  <a:srgbClr val="F0EEF0"/>
                </a:solidFill>
                <a:latin typeface="Tw Cen MT" panose="020B0602020104020603" pitchFamily="34" charset="0"/>
              </a:endParaRPr>
            </a:p>
          </p:txBody>
        </p:sp>
      </p:grpSp>
      <p:grpSp>
        <p:nvGrpSpPr>
          <p:cNvPr id="67" name="Group 48">
            <a:extLst>
              <a:ext uri="{FF2B5EF4-FFF2-40B4-BE49-F238E27FC236}">
                <a16:creationId xmlns:a16="http://schemas.microsoft.com/office/drawing/2014/main" id="{2CF886FF-AAD6-4415-98DC-E650B8A6ADB7}"/>
              </a:ext>
            </a:extLst>
          </p:cNvPr>
          <p:cNvGrpSpPr/>
          <p:nvPr/>
        </p:nvGrpSpPr>
        <p:grpSpPr>
          <a:xfrm>
            <a:off x="-1188968" y="-9840"/>
            <a:ext cx="12482922" cy="6858000"/>
            <a:chOff x="-10231068" y="0"/>
            <a:chExt cx="12482922" cy="6858000"/>
          </a:xfrm>
        </p:grpSpPr>
        <p:sp>
          <p:nvSpPr>
            <p:cNvPr id="68" name="Rectangle 44">
              <a:extLst>
                <a:ext uri="{FF2B5EF4-FFF2-40B4-BE49-F238E27FC236}">
                  <a16:creationId xmlns:a16="http://schemas.microsoft.com/office/drawing/2014/main" id="{93A02940-E608-461D-8723-F7F12F65A236}"/>
                </a:ext>
              </a:extLst>
            </p:cNvPr>
            <p:cNvSpPr/>
            <p:nvPr/>
          </p:nvSpPr>
          <p:spPr>
            <a:xfrm>
              <a:off x="-10231068" y="0"/>
              <a:ext cx="12482920" cy="6858000"/>
            </a:xfrm>
            <a:prstGeom prst="rect">
              <a:avLst/>
            </a:prstGeom>
            <a:solidFill>
              <a:srgbClr val="FAFA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45">
              <a:extLst>
                <a:ext uri="{FF2B5EF4-FFF2-40B4-BE49-F238E27FC236}">
                  <a16:creationId xmlns:a16="http://schemas.microsoft.com/office/drawing/2014/main" id="{133DB6C8-DC84-47B2-85A3-DA876377E3E8}"/>
                </a:ext>
              </a:extLst>
            </p:cNvPr>
            <p:cNvSpPr/>
            <p:nvPr/>
          </p:nvSpPr>
          <p:spPr>
            <a:xfrm>
              <a:off x="1794654" y="1312710"/>
              <a:ext cx="457200" cy="20127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46">
              <a:extLst>
                <a:ext uri="{FF2B5EF4-FFF2-40B4-BE49-F238E27FC236}">
                  <a16:creationId xmlns:a16="http://schemas.microsoft.com/office/drawing/2014/main" id="{919A07D7-8398-4E26-9446-29905C91436A}"/>
                </a:ext>
              </a:extLst>
            </p:cNvPr>
            <p:cNvSpPr txBox="1"/>
            <p:nvPr/>
          </p:nvSpPr>
          <p:spPr>
            <a:xfrm rot="16200000">
              <a:off x="1075743" y="2088239"/>
              <a:ext cx="1845146" cy="461665"/>
            </a:xfrm>
            <a:prstGeom prst="rect">
              <a:avLst/>
            </a:prstGeom>
            <a:noFill/>
          </p:spPr>
          <p:txBody>
            <a:bodyPr wrap="square" rtlCol="0">
              <a:spAutoFit/>
            </a:bodyPr>
            <a:lstStyle/>
            <a:p>
              <a:pPr algn="ctr"/>
              <a:r>
                <a:rPr lang="ar-YE" sz="2400" b="1" dirty="0">
                  <a:solidFill>
                    <a:srgbClr val="F0EEF0"/>
                  </a:solidFill>
                  <a:latin typeface="Tw Cen MT" panose="020B0602020104020603" pitchFamily="34" charset="0"/>
                </a:rPr>
                <a:t>طرق التقييم</a:t>
              </a:r>
              <a:endParaRPr lang="en-US" sz="2400" b="1" dirty="0">
                <a:solidFill>
                  <a:srgbClr val="F0EEF0"/>
                </a:solidFill>
                <a:latin typeface="Tw Cen MT" panose="020B0602020104020603" pitchFamily="34" charset="0"/>
              </a:endParaRPr>
            </a:p>
          </p:txBody>
        </p:sp>
      </p:grpSp>
      <p:grpSp>
        <p:nvGrpSpPr>
          <p:cNvPr id="87" name="Group 54">
            <a:extLst>
              <a:ext uri="{FF2B5EF4-FFF2-40B4-BE49-F238E27FC236}">
                <a16:creationId xmlns:a16="http://schemas.microsoft.com/office/drawing/2014/main" id="{6BE03CB1-51B4-4DD4-84DC-D73713AE3E10}"/>
              </a:ext>
            </a:extLst>
          </p:cNvPr>
          <p:cNvGrpSpPr/>
          <p:nvPr/>
        </p:nvGrpSpPr>
        <p:grpSpPr>
          <a:xfrm>
            <a:off x="-1637172" y="-9841"/>
            <a:ext cx="12485409" cy="6867841"/>
            <a:chOff x="-10684854" y="-9841"/>
            <a:chExt cx="12485409" cy="6867841"/>
          </a:xfrm>
        </p:grpSpPr>
        <p:sp>
          <p:nvSpPr>
            <p:cNvPr id="88" name="Rectangle 50">
              <a:extLst>
                <a:ext uri="{FF2B5EF4-FFF2-40B4-BE49-F238E27FC236}">
                  <a16:creationId xmlns:a16="http://schemas.microsoft.com/office/drawing/2014/main" id="{8D1BD194-ED60-47A2-BB65-AACBCD6BD7A2}"/>
                </a:ext>
              </a:extLst>
            </p:cNvPr>
            <p:cNvSpPr/>
            <p:nvPr/>
          </p:nvSpPr>
          <p:spPr>
            <a:xfrm>
              <a:off x="-10684854" y="0"/>
              <a:ext cx="12482920" cy="6858000"/>
            </a:xfrm>
            <a:prstGeom prst="rect">
              <a:avLst/>
            </a:prstGeom>
            <a:solidFill>
              <a:srgbClr val="FAFA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51">
              <a:extLst>
                <a:ext uri="{FF2B5EF4-FFF2-40B4-BE49-F238E27FC236}">
                  <a16:creationId xmlns:a16="http://schemas.microsoft.com/office/drawing/2014/main" id="{86BEFC08-6C4F-42F2-B1AF-6FD3A4155CEF}"/>
                </a:ext>
              </a:extLst>
            </p:cNvPr>
            <p:cNvSpPr/>
            <p:nvPr/>
          </p:nvSpPr>
          <p:spPr>
            <a:xfrm>
              <a:off x="1343355" y="0"/>
              <a:ext cx="457200" cy="1322230"/>
            </a:xfrm>
            <a:prstGeom prst="rect">
              <a:avLst/>
            </a:prstGeom>
            <a:solidFill>
              <a:srgbClr val="FD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52">
              <a:extLst>
                <a:ext uri="{FF2B5EF4-FFF2-40B4-BE49-F238E27FC236}">
                  <a16:creationId xmlns:a16="http://schemas.microsoft.com/office/drawing/2014/main" id="{B0EA104C-1F1F-4857-9187-7707EAE2671D}"/>
                </a:ext>
              </a:extLst>
            </p:cNvPr>
            <p:cNvSpPr txBox="1"/>
            <p:nvPr/>
          </p:nvSpPr>
          <p:spPr>
            <a:xfrm rot="16200000">
              <a:off x="878497" y="471527"/>
              <a:ext cx="1332068" cy="369332"/>
            </a:xfrm>
            <a:prstGeom prst="rect">
              <a:avLst/>
            </a:prstGeom>
            <a:noFill/>
          </p:spPr>
          <p:txBody>
            <a:bodyPr wrap="square" rtlCol="0">
              <a:spAutoFit/>
            </a:bodyPr>
            <a:lstStyle/>
            <a:p>
              <a:pPr algn="ctr"/>
              <a:r>
                <a:rPr lang="ar-YE" b="1" dirty="0">
                  <a:solidFill>
                    <a:srgbClr val="F0EEF0"/>
                  </a:solidFill>
                  <a:latin typeface="Tw Cen MT" panose="020B0602020104020603" pitchFamily="34" charset="0"/>
                </a:rPr>
                <a:t>التغذية الراجعة</a:t>
              </a:r>
              <a:endParaRPr lang="en-US" b="1" dirty="0">
                <a:solidFill>
                  <a:srgbClr val="F0EEF0"/>
                </a:solidFill>
                <a:latin typeface="Tw Cen MT" panose="020B0602020104020603" pitchFamily="34" charset="0"/>
              </a:endParaRPr>
            </a:p>
          </p:txBody>
        </p:sp>
      </p:grpSp>
      <p:sp>
        <p:nvSpPr>
          <p:cNvPr id="120" name="TextBox 30">
            <a:extLst>
              <a:ext uri="{FF2B5EF4-FFF2-40B4-BE49-F238E27FC236}">
                <a16:creationId xmlns:a16="http://schemas.microsoft.com/office/drawing/2014/main" id="{536A67F6-428D-4282-B919-2B8619C3AE26}"/>
              </a:ext>
            </a:extLst>
          </p:cNvPr>
          <p:cNvSpPr txBox="1"/>
          <p:nvPr/>
        </p:nvSpPr>
        <p:spPr>
          <a:xfrm>
            <a:off x="3432852" y="296939"/>
            <a:ext cx="5386594" cy="646331"/>
          </a:xfrm>
          <a:prstGeom prst="rect">
            <a:avLst/>
          </a:prstGeom>
          <a:noFill/>
        </p:spPr>
        <p:txBody>
          <a:bodyPr wrap="square" rtlCol="0">
            <a:spAutoFit/>
          </a:bodyPr>
          <a:lstStyle/>
          <a:p>
            <a:pPr algn="ctr"/>
            <a:r>
              <a:rPr lang="ar-YE" sz="3600" b="1" dirty="0">
                <a:solidFill>
                  <a:srgbClr val="FF5969"/>
                </a:solidFill>
                <a:latin typeface="Tw Cen MT" panose="020B0602020104020603" pitchFamily="34" charset="0"/>
              </a:rPr>
              <a:t>بناء القدرات</a:t>
            </a:r>
          </a:p>
        </p:txBody>
      </p:sp>
      <p:sp>
        <p:nvSpPr>
          <p:cNvPr id="2" name="مربع نص 1">
            <a:extLst>
              <a:ext uri="{FF2B5EF4-FFF2-40B4-BE49-F238E27FC236}">
                <a16:creationId xmlns:a16="http://schemas.microsoft.com/office/drawing/2014/main" id="{7B77914F-2862-4AFC-84DF-701DD21F607E}"/>
              </a:ext>
            </a:extLst>
          </p:cNvPr>
          <p:cNvSpPr txBox="1"/>
          <p:nvPr/>
        </p:nvSpPr>
        <p:spPr>
          <a:xfrm>
            <a:off x="402336" y="2807208"/>
            <a:ext cx="914400" cy="369332"/>
          </a:xfrm>
          <a:prstGeom prst="rect">
            <a:avLst/>
          </a:prstGeom>
          <a:noFill/>
        </p:spPr>
        <p:txBody>
          <a:bodyPr wrap="square" rtlCol="0">
            <a:spAutoFit/>
          </a:bodyPr>
          <a:lstStyle/>
          <a:p>
            <a:endParaRPr lang="en-US" dirty="0"/>
          </a:p>
        </p:txBody>
      </p:sp>
      <p:sp>
        <p:nvSpPr>
          <p:cNvPr id="71" name="TextBox 17">
            <a:extLst>
              <a:ext uri="{FF2B5EF4-FFF2-40B4-BE49-F238E27FC236}">
                <a16:creationId xmlns:a16="http://schemas.microsoft.com/office/drawing/2014/main" id="{F0E601F8-B07D-46E4-BF0C-FBD4A9082AE7}"/>
              </a:ext>
            </a:extLst>
          </p:cNvPr>
          <p:cNvSpPr txBox="1"/>
          <p:nvPr/>
        </p:nvSpPr>
        <p:spPr>
          <a:xfrm>
            <a:off x="1566006" y="954852"/>
            <a:ext cx="8383092" cy="2060885"/>
          </a:xfrm>
          <a:prstGeom prst="rect">
            <a:avLst/>
          </a:prstGeom>
          <a:noFill/>
        </p:spPr>
        <p:txBody>
          <a:bodyPr wrap="square" rtlCol="0">
            <a:spAutoFit/>
          </a:bodyPr>
          <a:lstStyle/>
          <a:p>
            <a:pPr algn="r" rtl="1">
              <a:lnSpc>
                <a:spcPct val="150000"/>
              </a:lnSpc>
            </a:pPr>
            <a:r>
              <a:rPr lang="ar-YE" sz="2200" b="1" dirty="0">
                <a:solidFill>
                  <a:schemeClr val="tx1">
                    <a:lumMod val="65000"/>
                    <a:lumOff val="35000"/>
                  </a:schemeClr>
                </a:solidFill>
                <a:latin typeface="Tw Cen MT" panose="020B0602020104020603" pitchFamily="34" charset="0"/>
              </a:rPr>
              <a:t>في المجتمعات المحلية المتضررة التي تكون فيها الأمية شائعة، غالباً ما يحدد الأشخاص النازحون أصدقاءهم كمصدر أساسي للمعلومات عن الحماية من الاستغلال و الانتهاك و قد يكون من المفيد إجراء التدريبات لصالح المستفيدين المهتمين، من أجل بناء قدراتهم على رفع الوعي حول الحماية من الاستغلال و الانتهاك وآلية الشكاوى المجتمعية بين أقرانهم. </a:t>
            </a:r>
          </a:p>
        </p:txBody>
      </p:sp>
      <p:pic>
        <p:nvPicPr>
          <p:cNvPr id="5" name="صورة 4">
            <a:extLst>
              <a:ext uri="{FF2B5EF4-FFF2-40B4-BE49-F238E27FC236}">
                <a16:creationId xmlns:a16="http://schemas.microsoft.com/office/drawing/2014/main" id="{D730F32C-0161-49E4-9406-6BECDFC524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7610" y="3276268"/>
            <a:ext cx="4075831" cy="2882849"/>
          </a:xfrm>
          <a:prstGeom prst="rect">
            <a:avLst/>
          </a:prstGeom>
        </p:spPr>
      </p:pic>
      <p:pic>
        <p:nvPicPr>
          <p:cNvPr id="10" name="صورة 9">
            <a:extLst>
              <a:ext uri="{FF2B5EF4-FFF2-40B4-BE49-F238E27FC236}">
                <a16:creationId xmlns:a16="http://schemas.microsoft.com/office/drawing/2014/main" id="{FAE18867-60EF-478B-A2EB-946BCF326400}"/>
              </a:ext>
            </a:extLst>
          </p:cNvPr>
          <p:cNvPicPr>
            <a:picLocks noChangeAspect="1"/>
          </p:cNvPicPr>
          <p:nvPr/>
        </p:nvPicPr>
        <p:blipFill rotWithShape="1">
          <a:blip r:embed="rId3">
            <a:extLst>
              <a:ext uri="{28A0092B-C50C-407E-A947-70E740481C1C}">
                <a14:useLocalDpi xmlns:a14="http://schemas.microsoft.com/office/drawing/2010/main" val="0"/>
              </a:ext>
            </a:extLst>
          </a:blip>
          <a:srcRect l="19781" t="15849" r="4126"/>
          <a:stretch/>
        </p:blipFill>
        <p:spPr>
          <a:xfrm>
            <a:off x="5745383" y="3381060"/>
            <a:ext cx="4198820" cy="2653400"/>
          </a:xfrm>
          <a:prstGeom prst="rect">
            <a:avLst/>
          </a:prstGeom>
        </p:spPr>
      </p:pic>
    </p:spTree>
    <p:extLst>
      <p:ext uri="{BB962C8B-B14F-4D97-AF65-F5344CB8AC3E}">
        <p14:creationId xmlns:p14="http://schemas.microsoft.com/office/powerpoint/2010/main" val="370736616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wipe(right)">
                                      <p:cBhvr>
                                        <p:cTn id="7" dur="750"/>
                                        <p:tgtEl>
                                          <p:spTgt spid="1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1">
                                            <p:txEl>
                                              <p:pRg st="0" end="0"/>
                                            </p:txEl>
                                          </p:spTgt>
                                        </p:tgtEl>
                                        <p:attrNameLst>
                                          <p:attrName>style.visibility</p:attrName>
                                        </p:attrNameLst>
                                      </p:cBhvr>
                                      <p:to>
                                        <p:strVal val="visible"/>
                                      </p:to>
                                    </p:set>
                                    <p:animEffect transition="in" filter="wipe(up)">
                                      <p:cBhvr>
                                        <p:cTn id="12" dur="1500"/>
                                        <p:tgtEl>
                                          <p:spTgt spid="71">
                                            <p:txEl>
                                              <p:pRg st="0" end="0"/>
                                            </p:txEl>
                                          </p:spTgt>
                                        </p:tgtEl>
                                      </p:cBhvr>
                                    </p:animEffect>
                                  </p:childTnLst>
                                </p:cTn>
                              </p:par>
                              <p:par>
                                <p:cTn id="13" presetID="53" presetClass="entr" presetSubtype="16"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37">
            <a:extLst>
              <a:ext uri="{FF2B5EF4-FFF2-40B4-BE49-F238E27FC236}">
                <a16:creationId xmlns:a16="http://schemas.microsoft.com/office/drawing/2014/main" id="{C6B712DD-932F-4B22-B3EF-EB3F221CE719}"/>
              </a:ext>
            </a:extLst>
          </p:cNvPr>
          <p:cNvGrpSpPr/>
          <p:nvPr/>
        </p:nvGrpSpPr>
        <p:grpSpPr>
          <a:xfrm>
            <a:off x="-290920" y="0"/>
            <a:ext cx="12482920" cy="6913626"/>
            <a:chOff x="-9296849" y="0"/>
            <a:chExt cx="12482920" cy="6913626"/>
          </a:xfrm>
        </p:grpSpPr>
        <p:sp>
          <p:nvSpPr>
            <p:cNvPr id="58" name="Rectangle 14">
              <a:extLst>
                <a:ext uri="{FF2B5EF4-FFF2-40B4-BE49-F238E27FC236}">
                  <a16:creationId xmlns:a16="http://schemas.microsoft.com/office/drawing/2014/main" id="{2C4AE12C-63B9-4C7D-AD8A-8322F09C06AB}"/>
                </a:ext>
              </a:extLst>
            </p:cNvPr>
            <p:cNvSpPr/>
            <p:nvPr/>
          </p:nvSpPr>
          <p:spPr>
            <a:xfrm>
              <a:off x="-9296849" y="0"/>
              <a:ext cx="12482920" cy="6858000"/>
            </a:xfrm>
            <a:prstGeom prst="rect">
              <a:avLst/>
            </a:prstGeom>
            <a:solidFill>
              <a:srgbClr val="FAFA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15">
              <a:extLst>
                <a:ext uri="{FF2B5EF4-FFF2-40B4-BE49-F238E27FC236}">
                  <a16:creationId xmlns:a16="http://schemas.microsoft.com/office/drawing/2014/main" id="{91D18FAE-289B-4C55-B174-0FCA9E9DE592}"/>
                </a:ext>
              </a:extLst>
            </p:cNvPr>
            <p:cNvSpPr/>
            <p:nvPr/>
          </p:nvSpPr>
          <p:spPr>
            <a:xfrm>
              <a:off x="2728871" y="5274588"/>
              <a:ext cx="457200" cy="1583412"/>
            </a:xfrm>
            <a:prstGeom prst="rect">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16">
              <a:extLst>
                <a:ext uri="{FF2B5EF4-FFF2-40B4-BE49-F238E27FC236}">
                  <a16:creationId xmlns:a16="http://schemas.microsoft.com/office/drawing/2014/main" id="{C1A9B421-2412-4DEF-9A04-BBBFD4277573}"/>
                </a:ext>
              </a:extLst>
            </p:cNvPr>
            <p:cNvSpPr txBox="1"/>
            <p:nvPr/>
          </p:nvSpPr>
          <p:spPr>
            <a:xfrm rot="16200000">
              <a:off x="2113012" y="5863274"/>
              <a:ext cx="1639038" cy="461665"/>
            </a:xfrm>
            <a:prstGeom prst="rect">
              <a:avLst/>
            </a:prstGeom>
            <a:noFill/>
          </p:spPr>
          <p:txBody>
            <a:bodyPr wrap="square" rtlCol="0">
              <a:spAutoFit/>
            </a:bodyPr>
            <a:lstStyle/>
            <a:p>
              <a:pPr algn="ctr"/>
              <a:r>
                <a:rPr lang="ar-YE" sz="2400" b="1" dirty="0">
                  <a:solidFill>
                    <a:srgbClr val="F0EEF0"/>
                  </a:solidFill>
                  <a:latin typeface="Tw Cen MT" panose="020B0602020104020603" pitchFamily="34" charset="0"/>
                </a:rPr>
                <a:t>مقدمة</a:t>
              </a:r>
              <a:endParaRPr lang="en-US" sz="2400" b="1" dirty="0">
                <a:solidFill>
                  <a:srgbClr val="F0EEF0"/>
                </a:solidFill>
                <a:latin typeface="Tw Cen MT" panose="020B0602020104020603" pitchFamily="34" charset="0"/>
              </a:endParaRPr>
            </a:p>
          </p:txBody>
        </p:sp>
      </p:grpSp>
      <p:grpSp>
        <p:nvGrpSpPr>
          <p:cNvPr id="62" name="Group 42">
            <a:extLst>
              <a:ext uri="{FF2B5EF4-FFF2-40B4-BE49-F238E27FC236}">
                <a16:creationId xmlns:a16="http://schemas.microsoft.com/office/drawing/2014/main" id="{55555FCA-F3D0-4CA1-BD4F-DC63B9414E21}"/>
              </a:ext>
            </a:extLst>
          </p:cNvPr>
          <p:cNvGrpSpPr/>
          <p:nvPr/>
        </p:nvGrpSpPr>
        <p:grpSpPr>
          <a:xfrm>
            <a:off x="-761708" y="55626"/>
            <a:ext cx="12482921" cy="6858000"/>
            <a:chOff x="-9766749" y="0"/>
            <a:chExt cx="12482921" cy="6858000"/>
          </a:xfrm>
        </p:grpSpPr>
        <p:sp>
          <p:nvSpPr>
            <p:cNvPr id="63" name="Rectangle 39">
              <a:extLst>
                <a:ext uri="{FF2B5EF4-FFF2-40B4-BE49-F238E27FC236}">
                  <a16:creationId xmlns:a16="http://schemas.microsoft.com/office/drawing/2014/main" id="{F4741F9D-3382-484F-A6FA-14CC837DB936}"/>
                </a:ext>
              </a:extLst>
            </p:cNvPr>
            <p:cNvSpPr/>
            <p:nvPr/>
          </p:nvSpPr>
          <p:spPr>
            <a:xfrm>
              <a:off x="-9766749" y="0"/>
              <a:ext cx="12482920" cy="6858000"/>
            </a:xfrm>
            <a:prstGeom prst="rect">
              <a:avLst/>
            </a:prstGeom>
            <a:solidFill>
              <a:srgbClr val="FAFA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40">
              <a:extLst>
                <a:ext uri="{FF2B5EF4-FFF2-40B4-BE49-F238E27FC236}">
                  <a16:creationId xmlns:a16="http://schemas.microsoft.com/office/drawing/2014/main" id="{773D8BEC-1724-4C82-B022-93D5CB34014C}"/>
                </a:ext>
              </a:extLst>
            </p:cNvPr>
            <p:cNvSpPr/>
            <p:nvPr/>
          </p:nvSpPr>
          <p:spPr>
            <a:xfrm>
              <a:off x="2258972" y="3325434"/>
              <a:ext cx="457200" cy="1949154"/>
            </a:xfrm>
            <a:prstGeom prst="rect">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41">
              <a:extLst>
                <a:ext uri="{FF2B5EF4-FFF2-40B4-BE49-F238E27FC236}">
                  <a16:creationId xmlns:a16="http://schemas.microsoft.com/office/drawing/2014/main" id="{F8003906-CDAC-4711-A335-5E2AAE6CBE0B}"/>
                </a:ext>
              </a:extLst>
            </p:cNvPr>
            <p:cNvSpPr txBox="1"/>
            <p:nvPr/>
          </p:nvSpPr>
          <p:spPr>
            <a:xfrm rot="16200000">
              <a:off x="1594703" y="4018157"/>
              <a:ext cx="1735859" cy="461665"/>
            </a:xfrm>
            <a:prstGeom prst="rect">
              <a:avLst/>
            </a:prstGeom>
            <a:noFill/>
          </p:spPr>
          <p:txBody>
            <a:bodyPr wrap="square" rtlCol="0">
              <a:spAutoFit/>
            </a:bodyPr>
            <a:lstStyle/>
            <a:p>
              <a:pPr algn="ctr"/>
              <a:r>
                <a:rPr lang="ar-YE" sz="2400" b="1" dirty="0">
                  <a:solidFill>
                    <a:srgbClr val="F0EEF0"/>
                  </a:solidFill>
                  <a:latin typeface="Tw Cen MT" panose="020B0602020104020603" pitchFamily="34" charset="0"/>
                </a:rPr>
                <a:t>مراحل المتابعة</a:t>
              </a:r>
              <a:endParaRPr lang="en-US" sz="2400" b="1" dirty="0">
                <a:solidFill>
                  <a:srgbClr val="F0EEF0"/>
                </a:solidFill>
                <a:latin typeface="Tw Cen MT" panose="020B0602020104020603" pitchFamily="34" charset="0"/>
              </a:endParaRPr>
            </a:p>
          </p:txBody>
        </p:sp>
      </p:grpSp>
      <p:grpSp>
        <p:nvGrpSpPr>
          <p:cNvPr id="67" name="Group 48">
            <a:extLst>
              <a:ext uri="{FF2B5EF4-FFF2-40B4-BE49-F238E27FC236}">
                <a16:creationId xmlns:a16="http://schemas.microsoft.com/office/drawing/2014/main" id="{2CF886FF-AAD6-4415-98DC-E650B8A6ADB7}"/>
              </a:ext>
            </a:extLst>
          </p:cNvPr>
          <p:cNvGrpSpPr/>
          <p:nvPr/>
        </p:nvGrpSpPr>
        <p:grpSpPr>
          <a:xfrm>
            <a:off x="-10226306" y="0"/>
            <a:ext cx="12482922" cy="6858000"/>
            <a:chOff x="-10231068" y="0"/>
            <a:chExt cx="12482922" cy="6858000"/>
          </a:xfrm>
        </p:grpSpPr>
        <p:sp>
          <p:nvSpPr>
            <p:cNvPr id="68" name="Rectangle 44">
              <a:extLst>
                <a:ext uri="{FF2B5EF4-FFF2-40B4-BE49-F238E27FC236}">
                  <a16:creationId xmlns:a16="http://schemas.microsoft.com/office/drawing/2014/main" id="{93A02940-E608-461D-8723-F7F12F65A236}"/>
                </a:ext>
              </a:extLst>
            </p:cNvPr>
            <p:cNvSpPr/>
            <p:nvPr/>
          </p:nvSpPr>
          <p:spPr>
            <a:xfrm>
              <a:off x="-10231068" y="0"/>
              <a:ext cx="12482920" cy="6858000"/>
            </a:xfrm>
            <a:prstGeom prst="rect">
              <a:avLst/>
            </a:prstGeom>
            <a:solidFill>
              <a:srgbClr val="FAFA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45">
              <a:extLst>
                <a:ext uri="{FF2B5EF4-FFF2-40B4-BE49-F238E27FC236}">
                  <a16:creationId xmlns:a16="http://schemas.microsoft.com/office/drawing/2014/main" id="{133DB6C8-DC84-47B2-85A3-DA876377E3E8}"/>
                </a:ext>
              </a:extLst>
            </p:cNvPr>
            <p:cNvSpPr/>
            <p:nvPr/>
          </p:nvSpPr>
          <p:spPr>
            <a:xfrm>
              <a:off x="1794654" y="1312710"/>
              <a:ext cx="457200" cy="20127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46">
              <a:extLst>
                <a:ext uri="{FF2B5EF4-FFF2-40B4-BE49-F238E27FC236}">
                  <a16:creationId xmlns:a16="http://schemas.microsoft.com/office/drawing/2014/main" id="{919A07D7-8398-4E26-9446-29905C91436A}"/>
                </a:ext>
              </a:extLst>
            </p:cNvPr>
            <p:cNvSpPr txBox="1"/>
            <p:nvPr/>
          </p:nvSpPr>
          <p:spPr>
            <a:xfrm rot="16200000">
              <a:off x="1075743" y="2088239"/>
              <a:ext cx="1845146" cy="461665"/>
            </a:xfrm>
            <a:prstGeom prst="rect">
              <a:avLst/>
            </a:prstGeom>
            <a:noFill/>
          </p:spPr>
          <p:txBody>
            <a:bodyPr wrap="square" rtlCol="0">
              <a:spAutoFit/>
            </a:bodyPr>
            <a:lstStyle/>
            <a:p>
              <a:pPr algn="ctr"/>
              <a:r>
                <a:rPr lang="ar-YE" sz="2400" b="1" dirty="0">
                  <a:solidFill>
                    <a:srgbClr val="F0EEF0"/>
                  </a:solidFill>
                  <a:latin typeface="Tw Cen MT" panose="020B0602020104020603" pitchFamily="34" charset="0"/>
                </a:rPr>
                <a:t>طرق التقييم</a:t>
              </a:r>
              <a:endParaRPr lang="en-US" sz="2400" b="1" dirty="0">
                <a:solidFill>
                  <a:srgbClr val="F0EEF0"/>
                </a:solidFill>
                <a:latin typeface="Tw Cen MT" panose="020B0602020104020603" pitchFamily="34" charset="0"/>
              </a:endParaRPr>
            </a:p>
          </p:txBody>
        </p:sp>
      </p:grpSp>
      <p:grpSp>
        <p:nvGrpSpPr>
          <p:cNvPr id="87" name="Group 54">
            <a:extLst>
              <a:ext uri="{FF2B5EF4-FFF2-40B4-BE49-F238E27FC236}">
                <a16:creationId xmlns:a16="http://schemas.microsoft.com/office/drawing/2014/main" id="{6BE03CB1-51B4-4DD4-84DC-D73713AE3E10}"/>
              </a:ext>
            </a:extLst>
          </p:cNvPr>
          <p:cNvGrpSpPr/>
          <p:nvPr/>
        </p:nvGrpSpPr>
        <p:grpSpPr>
          <a:xfrm>
            <a:off x="-10675329" y="-9526"/>
            <a:ext cx="12485409" cy="6867526"/>
            <a:chOff x="-10684854" y="-9526"/>
            <a:chExt cx="12485409" cy="6867526"/>
          </a:xfrm>
        </p:grpSpPr>
        <p:sp>
          <p:nvSpPr>
            <p:cNvPr id="88" name="Rectangle 50">
              <a:extLst>
                <a:ext uri="{FF2B5EF4-FFF2-40B4-BE49-F238E27FC236}">
                  <a16:creationId xmlns:a16="http://schemas.microsoft.com/office/drawing/2014/main" id="{8D1BD194-ED60-47A2-BB65-AACBCD6BD7A2}"/>
                </a:ext>
              </a:extLst>
            </p:cNvPr>
            <p:cNvSpPr/>
            <p:nvPr/>
          </p:nvSpPr>
          <p:spPr>
            <a:xfrm>
              <a:off x="-10684854" y="0"/>
              <a:ext cx="12482920" cy="6858000"/>
            </a:xfrm>
            <a:prstGeom prst="rect">
              <a:avLst/>
            </a:prstGeom>
            <a:solidFill>
              <a:srgbClr val="FAFA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51">
              <a:extLst>
                <a:ext uri="{FF2B5EF4-FFF2-40B4-BE49-F238E27FC236}">
                  <a16:creationId xmlns:a16="http://schemas.microsoft.com/office/drawing/2014/main" id="{86BEFC08-6C4F-42F2-B1AF-6FD3A4155CEF}"/>
                </a:ext>
              </a:extLst>
            </p:cNvPr>
            <p:cNvSpPr/>
            <p:nvPr/>
          </p:nvSpPr>
          <p:spPr>
            <a:xfrm>
              <a:off x="1343355" y="0"/>
              <a:ext cx="457200" cy="1322230"/>
            </a:xfrm>
            <a:prstGeom prst="rect">
              <a:avLst/>
            </a:prstGeom>
            <a:solidFill>
              <a:srgbClr val="FD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52">
              <a:extLst>
                <a:ext uri="{FF2B5EF4-FFF2-40B4-BE49-F238E27FC236}">
                  <a16:creationId xmlns:a16="http://schemas.microsoft.com/office/drawing/2014/main" id="{B0EA104C-1F1F-4857-9187-7707EAE2671D}"/>
                </a:ext>
              </a:extLst>
            </p:cNvPr>
            <p:cNvSpPr txBox="1"/>
            <p:nvPr/>
          </p:nvSpPr>
          <p:spPr>
            <a:xfrm rot="16200000">
              <a:off x="883415" y="466924"/>
              <a:ext cx="1322231" cy="369332"/>
            </a:xfrm>
            <a:prstGeom prst="rect">
              <a:avLst/>
            </a:prstGeom>
            <a:noFill/>
          </p:spPr>
          <p:txBody>
            <a:bodyPr wrap="square" rtlCol="0">
              <a:spAutoFit/>
            </a:bodyPr>
            <a:lstStyle/>
            <a:p>
              <a:pPr algn="ctr"/>
              <a:r>
                <a:rPr lang="ar-YE" b="1" dirty="0">
                  <a:solidFill>
                    <a:srgbClr val="F0EEF0"/>
                  </a:solidFill>
                  <a:latin typeface="Tw Cen MT" panose="020B0602020104020603" pitchFamily="34" charset="0"/>
                </a:rPr>
                <a:t>التغذية الراجعة</a:t>
              </a:r>
              <a:endParaRPr lang="en-US" b="1" dirty="0">
                <a:solidFill>
                  <a:srgbClr val="F0EEF0"/>
                </a:solidFill>
                <a:latin typeface="Tw Cen MT" panose="020B0602020104020603" pitchFamily="34" charset="0"/>
              </a:endParaRPr>
            </a:p>
          </p:txBody>
        </p:sp>
      </p:grpSp>
      <p:sp>
        <p:nvSpPr>
          <p:cNvPr id="120" name="TextBox 30">
            <a:extLst>
              <a:ext uri="{FF2B5EF4-FFF2-40B4-BE49-F238E27FC236}">
                <a16:creationId xmlns:a16="http://schemas.microsoft.com/office/drawing/2014/main" id="{536A67F6-428D-4282-B919-2B8619C3AE26}"/>
              </a:ext>
            </a:extLst>
          </p:cNvPr>
          <p:cNvSpPr txBox="1"/>
          <p:nvPr/>
        </p:nvSpPr>
        <p:spPr>
          <a:xfrm>
            <a:off x="4347503" y="1248394"/>
            <a:ext cx="5386594" cy="7848302"/>
          </a:xfrm>
          <a:prstGeom prst="rect">
            <a:avLst/>
          </a:prstGeom>
          <a:noFill/>
        </p:spPr>
        <p:txBody>
          <a:bodyPr wrap="square" rtlCol="0">
            <a:spAutoFit/>
          </a:bodyPr>
          <a:lstStyle/>
          <a:p>
            <a:pPr algn="ctr" rtl="1"/>
            <a:r>
              <a:rPr lang="ar-YE" sz="3600" b="1" dirty="0">
                <a:solidFill>
                  <a:srgbClr val="FF5969"/>
                </a:solidFill>
                <a:latin typeface="Tw Cen MT" panose="020B0602020104020603" pitchFamily="34" charset="0"/>
              </a:rPr>
              <a:t>لمزيد من التوضيح يرجى مشاهدة الفيديو التالي </a:t>
            </a:r>
            <a:endParaRPr lang="en-US" sz="3600" b="1" dirty="0">
              <a:solidFill>
                <a:srgbClr val="FF5969"/>
              </a:solidFill>
              <a:latin typeface="Tw Cen MT" panose="020B0602020104020603" pitchFamily="34" charset="0"/>
            </a:endParaRPr>
          </a:p>
          <a:p>
            <a:pPr algn="ctr" rtl="1"/>
            <a:br>
              <a:rPr lang="ar-YE" sz="3600" b="1" dirty="0">
                <a:solidFill>
                  <a:srgbClr val="FF5969"/>
                </a:solidFill>
                <a:latin typeface="Tw Cen MT" panose="020B0602020104020603" pitchFamily="34" charset="0"/>
              </a:rPr>
            </a:br>
            <a:r>
              <a:rPr lang="en-US" sz="3600" b="1" dirty="0">
                <a:solidFill>
                  <a:srgbClr val="FF5969"/>
                </a:solidFill>
                <a:latin typeface="Tw Cen MT" panose="020B0602020104020603" pitchFamily="34" charset="0"/>
              </a:rPr>
              <a:t>https://www.youtube.com/watch?v=lg-gWS8WyIc</a:t>
            </a:r>
            <a:br>
              <a:rPr lang="en-US" sz="3600" b="1" dirty="0">
                <a:solidFill>
                  <a:srgbClr val="FF5969"/>
                </a:solidFill>
                <a:latin typeface="Tw Cen MT" panose="020B0602020104020603" pitchFamily="34" charset="0"/>
              </a:rPr>
            </a:br>
            <a:endParaRPr lang="en-US" sz="3600" b="1" dirty="0">
              <a:solidFill>
                <a:srgbClr val="FF5969"/>
              </a:solidFill>
              <a:latin typeface="Tw Cen MT" panose="020B0602020104020603" pitchFamily="34" charset="0"/>
            </a:endParaRPr>
          </a:p>
          <a:p>
            <a:pPr algn="ctr" rtl="1"/>
            <a:endParaRPr lang="en-US" sz="3600" b="1" dirty="0">
              <a:solidFill>
                <a:srgbClr val="FF5969"/>
              </a:solidFill>
              <a:latin typeface="Tw Cen MT" panose="020B0602020104020603" pitchFamily="34" charset="0"/>
            </a:endParaRPr>
          </a:p>
          <a:p>
            <a:pPr algn="ctr" rtl="1"/>
            <a:r>
              <a:rPr lang="ar-YE" sz="3600" b="1" dirty="0">
                <a:solidFill>
                  <a:srgbClr val="FF5969"/>
                </a:solidFill>
                <a:latin typeface="Tw Cen MT" panose="020B0602020104020603" pitchFamily="34" charset="0"/>
              </a:rPr>
              <a:t>مهارات تيسير توعية مجتمعية </a:t>
            </a:r>
            <a:endParaRPr lang="en-US" sz="3600" b="1" dirty="0">
              <a:solidFill>
                <a:srgbClr val="FF5969"/>
              </a:solidFill>
              <a:latin typeface="Tw Cen MT" panose="020B0602020104020603" pitchFamily="34" charset="0"/>
            </a:endParaRPr>
          </a:p>
          <a:p>
            <a:pPr algn="ctr" rtl="1"/>
            <a:endParaRPr lang="en-US" sz="3600" b="1" dirty="0">
              <a:solidFill>
                <a:srgbClr val="FF5969"/>
              </a:solidFill>
              <a:latin typeface="Tw Cen MT" panose="020B0602020104020603" pitchFamily="34" charset="0"/>
            </a:endParaRPr>
          </a:p>
          <a:p>
            <a:pPr algn="ctr" rtl="1"/>
            <a:endParaRPr lang="en-US" sz="3600" b="1" dirty="0">
              <a:solidFill>
                <a:srgbClr val="FF5969"/>
              </a:solidFill>
              <a:latin typeface="Tw Cen MT" panose="020B0602020104020603" pitchFamily="34" charset="0"/>
            </a:endParaRPr>
          </a:p>
          <a:p>
            <a:pPr algn="ctr" rtl="1"/>
            <a:br>
              <a:rPr lang="ar-YE" sz="3600" b="1" dirty="0">
                <a:solidFill>
                  <a:srgbClr val="FF5969"/>
                </a:solidFill>
                <a:latin typeface="Tw Cen MT" panose="020B0602020104020603" pitchFamily="34" charset="0"/>
              </a:rPr>
            </a:br>
            <a:r>
              <a:rPr lang="ar-YE" sz="3600" b="1" dirty="0">
                <a:solidFill>
                  <a:srgbClr val="FF5969"/>
                </a:solidFill>
                <a:latin typeface="Tw Cen MT" panose="020B0602020104020603" pitchFamily="34" charset="0"/>
              </a:rPr>
              <a:t> </a:t>
            </a:r>
            <a:br>
              <a:rPr lang="ar-YE" sz="3600" b="1" dirty="0">
                <a:solidFill>
                  <a:srgbClr val="FF5969"/>
                </a:solidFill>
                <a:latin typeface="Tw Cen MT" panose="020B0602020104020603" pitchFamily="34" charset="0"/>
              </a:rPr>
            </a:br>
            <a:r>
              <a:rPr lang="ar-YE" sz="3600" b="1" dirty="0">
                <a:solidFill>
                  <a:srgbClr val="FF5969"/>
                </a:solidFill>
                <a:latin typeface="Tw Cen MT" panose="020B0602020104020603" pitchFamily="34" charset="0"/>
              </a:rPr>
              <a:t> </a:t>
            </a:r>
            <a:br>
              <a:rPr lang="ar-YE" sz="3600" b="1" dirty="0">
                <a:solidFill>
                  <a:srgbClr val="FF5969"/>
                </a:solidFill>
                <a:latin typeface="Tw Cen MT" panose="020B0602020104020603" pitchFamily="34" charset="0"/>
              </a:rPr>
            </a:br>
            <a:endParaRPr lang="ar-YE" sz="3600" b="1" dirty="0">
              <a:solidFill>
                <a:srgbClr val="FF5969"/>
              </a:solidFill>
              <a:latin typeface="Tw Cen MT" panose="020B0602020104020603" pitchFamily="34" charset="0"/>
            </a:endParaRPr>
          </a:p>
        </p:txBody>
      </p:sp>
      <p:sp>
        <p:nvSpPr>
          <p:cNvPr id="2" name="مربع نص 1">
            <a:extLst>
              <a:ext uri="{FF2B5EF4-FFF2-40B4-BE49-F238E27FC236}">
                <a16:creationId xmlns:a16="http://schemas.microsoft.com/office/drawing/2014/main" id="{7B77914F-2862-4AFC-84DF-701DD21F607E}"/>
              </a:ext>
            </a:extLst>
          </p:cNvPr>
          <p:cNvSpPr txBox="1"/>
          <p:nvPr/>
        </p:nvSpPr>
        <p:spPr>
          <a:xfrm>
            <a:off x="402336" y="2807208"/>
            <a:ext cx="914400" cy="914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32930689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wipe(right)">
                                      <p:cBhvr>
                                        <p:cTn id="7"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37">
            <a:extLst>
              <a:ext uri="{FF2B5EF4-FFF2-40B4-BE49-F238E27FC236}">
                <a16:creationId xmlns:a16="http://schemas.microsoft.com/office/drawing/2014/main" id="{C6B712DD-932F-4B22-B3EF-EB3F221CE719}"/>
              </a:ext>
            </a:extLst>
          </p:cNvPr>
          <p:cNvGrpSpPr/>
          <p:nvPr/>
        </p:nvGrpSpPr>
        <p:grpSpPr>
          <a:xfrm>
            <a:off x="-290920" y="0"/>
            <a:ext cx="12482920" cy="6913626"/>
            <a:chOff x="-9296849" y="0"/>
            <a:chExt cx="12482920" cy="6913626"/>
          </a:xfrm>
        </p:grpSpPr>
        <p:sp>
          <p:nvSpPr>
            <p:cNvPr id="58" name="Rectangle 14">
              <a:extLst>
                <a:ext uri="{FF2B5EF4-FFF2-40B4-BE49-F238E27FC236}">
                  <a16:creationId xmlns:a16="http://schemas.microsoft.com/office/drawing/2014/main" id="{2C4AE12C-63B9-4C7D-AD8A-8322F09C06AB}"/>
                </a:ext>
              </a:extLst>
            </p:cNvPr>
            <p:cNvSpPr/>
            <p:nvPr/>
          </p:nvSpPr>
          <p:spPr>
            <a:xfrm>
              <a:off x="-9296849" y="0"/>
              <a:ext cx="12482920" cy="6858000"/>
            </a:xfrm>
            <a:prstGeom prst="rect">
              <a:avLst/>
            </a:prstGeom>
            <a:solidFill>
              <a:srgbClr val="FAFA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15">
              <a:extLst>
                <a:ext uri="{FF2B5EF4-FFF2-40B4-BE49-F238E27FC236}">
                  <a16:creationId xmlns:a16="http://schemas.microsoft.com/office/drawing/2014/main" id="{91D18FAE-289B-4C55-B174-0FCA9E9DE592}"/>
                </a:ext>
              </a:extLst>
            </p:cNvPr>
            <p:cNvSpPr/>
            <p:nvPr/>
          </p:nvSpPr>
          <p:spPr>
            <a:xfrm>
              <a:off x="2728871" y="5274588"/>
              <a:ext cx="457200" cy="1583412"/>
            </a:xfrm>
            <a:prstGeom prst="rect">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16">
              <a:extLst>
                <a:ext uri="{FF2B5EF4-FFF2-40B4-BE49-F238E27FC236}">
                  <a16:creationId xmlns:a16="http://schemas.microsoft.com/office/drawing/2014/main" id="{C1A9B421-2412-4DEF-9A04-BBBFD4277573}"/>
                </a:ext>
              </a:extLst>
            </p:cNvPr>
            <p:cNvSpPr txBox="1"/>
            <p:nvPr/>
          </p:nvSpPr>
          <p:spPr>
            <a:xfrm rot="16200000">
              <a:off x="2113012" y="5863274"/>
              <a:ext cx="1639038" cy="461665"/>
            </a:xfrm>
            <a:prstGeom prst="rect">
              <a:avLst/>
            </a:prstGeom>
            <a:noFill/>
          </p:spPr>
          <p:txBody>
            <a:bodyPr wrap="square" rtlCol="0">
              <a:spAutoFit/>
            </a:bodyPr>
            <a:lstStyle/>
            <a:p>
              <a:pPr algn="ctr"/>
              <a:r>
                <a:rPr lang="ar-YE" sz="2400" b="1" dirty="0">
                  <a:solidFill>
                    <a:srgbClr val="F0EEF0"/>
                  </a:solidFill>
                  <a:latin typeface="Tw Cen MT" panose="020B0602020104020603" pitchFamily="34" charset="0"/>
                </a:rPr>
                <a:t>مقدمة</a:t>
              </a:r>
              <a:endParaRPr lang="en-US" sz="2400" b="1" dirty="0">
                <a:solidFill>
                  <a:srgbClr val="F0EEF0"/>
                </a:solidFill>
                <a:latin typeface="Tw Cen MT" panose="020B0602020104020603" pitchFamily="34" charset="0"/>
              </a:endParaRPr>
            </a:p>
          </p:txBody>
        </p:sp>
      </p:grpSp>
      <p:grpSp>
        <p:nvGrpSpPr>
          <p:cNvPr id="62" name="Group 42">
            <a:extLst>
              <a:ext uri="{FF2B5EF4-FFF2-40B4-BE49-F238E27FC236}">
                <a16:creationId xmlns:a16="http://schemas.microsoft.com/office/drawing/2014/main" id="{55555FCA-F3D0-4CA1-BD4F-DC63B9414E21}"/>
              </a:ext>
            </a:extLst>
          </p:cNvPr>
          <p:cNvGrpSpPr/>
          <p:nvPr/>
        </p:nvGrpSpPr>
        <p:grpSpPr>
          <a:xfrm>
            <a:off x="-761708" y="27813"/>
            <a:ext cx="12482921" cy="6858000"/>
            <a:chOff x="-9766749" y="0"/>
            <a:chExt cx="12482921" cy="6858000"/>
          </a:xfrm>
        </p:grpSpPr>
        <p:sp>
          <p:nvSpPr>
            <p:cNvPr id="63" name="Rectangle 39">
              <a:extLst>
                <a:ext uri="{FF2B5EF4-FFF2-40B4-BE49-F238E27FC236}">
                  <a16:creationId xmlns:a16="http://schemas.microsoft.com/office/drawing/2014/main" id="{F4741F9D-3382-484F-A6FA-14CC837DB936}"/>
                </a:ext>
              </a:extLst>
            </p:cNvPr>
            <p:cNvSpPr/>
            <p:nvPr/>
          </p:nvSpPr>
          <p:spPr>
            <a:xfrm>
              <a:off x="-9766749" y="0"/>
              <a:ext cx="12482920" cy="6858000"/>
            </a:xfrm>
            <a:prstGeom prst="rect">
              <a:avLst/>
            </a:prstGeom>
            <a:solidFill>
              <a:srgbClr val="FAFA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40">
              <a:extLst>
                <a:ext uri="{FF2B5EF4-FFF2-40B4-BE49-F238E27FC236}">
                  <a16:creationId xmlns:a16="http://schemas.microsoft.com/office/drawing/2014/main" id="{773D8BEC-1724-4C82-B022-93D5CB34014C}"/>
                </a:ext>
              </a:extLst>
            </p:cNvPr>
            <p:cNvSpPr/>
            <p:nvPr/>
          </p:nvSpPr>
          <p:spPr>
            <a:xfrm>
              <a:off x="2258972" y="3325434"/>
              <a:ext cx="457200" cy="1949154"/>
            </a:xfrm>
            <a:prstGeom prst="rect">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41">
              <a:extLst>
                <a:ext uri="{FF2B5EF4-FFF2-40B4-BE49-F238E27FC236}">
                  <a16:creationId xmlns:a16="http://schemas.microsoft.com/office/drawing/2014/main" id="{F8003906-CDAC-4711-A335-5E2AAE6CBE0B}"/>
                </a:ext>
              </a:extLst>
            </p:cNvPr>
            <p:cNvSpPr txBox="1"/>
            <p:nvPr/>
          </p:nvSpPr>
          <p:spPr>
            <a:xfrm rot="16200000">
              <a:off x="1594703" y="4018157"/>
              <a:ext cx="1735859" cy="461665"/>
            </a:xfrm>
            <a:prstGeom prst="rect">
              <a:avLst/>
            </a:prstGeom>
            <a:noFill/>
          </p:spPr>
          <p:txBody>
            <a:bodyPr wrap="square" rtlCol="0">
              <a:spAutoFit/>
            </a:bodyPr>
            <a:lstStyle/>
            <a:p>
              <a:pPr algn="ctr"/>
              <a:r>
                <a:rPr lang="ar-YE" sz="2400" b="1" dirty="0">
                  <a:solidFill>
                    <a:srgbClr val="F0EEF0"/>
                  </a:solidFill>
                  <a:latin typeface="Tw Cen MT" panose="020B0602020104020603" pitchFamily="34" charset="0"/>
                </a:rPr>
                <a:t>مراحل المتابعة</a:t>
              </a:r>
              <a:endParaRPr lang="en-US" sz="2400" b="1" dirty="0">
                <a:solidFill>
                  <a:srgbClr val="F0EEF0"/>
                </a:solidFill>
                <a:latin typeface="Tw Cen MT" panose="020B0602020104020603" pitchFamily="34" charset="0"/>
              </a:endParaRPr>
            </a:p>
          </p:txBody>
        </p:sp>
      </p:grpSp>
      <p:grpSp>
        <p:nvGrpSpPr>
          <p:cNvPr id="67" name="Group 48">
            <a:extLst>
              <a:ext uri="{FF2B5EF4-FFF2-40B4-BE49-F238E27FC236}">
                <a16:creationId xmlns:a16="http://schemas.microsoft.com/office/drawing/2014/main" id="{2CF886FF-AAD6-4415-98DC-E650B8A6ADB7}"/>
              </a:ext>
            </a:extLst>
          </p:cNvPr>
          <p:cNvGrpSpPr/>
          <p:nvPr/>
        </p:nvGrpSpPr>
        <p:grpSpPr>
          <a:xfrm>
            <a:off x="-10226306" y="0"/>
            <a:ext cx="12482922" cy="6858000"/>
            <a:chOff x="-10231068" y="0"/>
            <a:chExt cx="12482922" cy="6858000"/>
          </a:xfrm>
        </p:grpSpPr>
        <p:sp>
          <p:nvSpPr>
            <p:cNvPr id="68" name="Rectangle 44">
              <a:extLst>
                <a:ext uri="{FF2B5EF4-FFF2-40B4-BE49-F238E27FC236}">
                  <a16:creationId xmlns:a16="http://schemas.microsoft.com/office/drawing/2014/main" id="{93A02940-E608-461D-8723-F7F12F65A236}"/>
                </a:ext>
              </a:extLst>
            </p:cNvPr>
            <p:cNvSpPr/>
            <p:nvPr/>
          </p:nvSpPr>
          <p:spPr>
            <a:xfrm>
              <a:off x="-10231068" y="0"/>
              <a:ext cx="12482920" cy="6858000"/>
            </a:xfrm>
            <a:prstGeom prst="rect">
              <a:avLst/>
            </a:prstGeom>
            <a:solidFill>
              <a:srgbClr val="FAFA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45">
              <a:extLst>
                <a:ext uri="{FF2B5EF4-FFF2-40B4-BE49-F238E27FC236}">
                  <a16:creationId xmlns:a16="http://schemas.microsoft.com/office/drawing/2014/main" id="{133DB6C8-DC84-47B2-85A3-DA876377E3E8}"/>
                </a:ext>
              </a:extLst>
            </p:cNvPr>
            <p:cNvSpPr/>
            <p:nvPr/>
          </p:nvSpPr>
          <p:spPr>
            <a:xfrm>
              <a:off x="1794654" y="1312710"/>
              <a:ext cx="457200" cy="20127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46">
              <a:extLst>
                <a:ext uri="{FF2B5EF4-FFF2-40B4-BE49-F238E27FC236}">
                  <a16:creationId xmlns:a16="http://schemas.microsoft.com/office/drawing/2014/main" id="{919A07D7-8398-4E26-9446-29905C91436A}"/>
                </a:ext>
              </a:extLst>
            </p:cNvPr>
            <p:cNvSpPr txBox="1"/>
            <p:nvPr/>
          </p:nvSpPr>
          <p:spPr>
            <a:xfrm rot="16200000">
              <a:off x="1075743" y="2088239"/>
              <a:ext cx="1845146" cy="461665"/>
            </a:xfrm>
            <a:prstGeom prst="rect">
              <a:avLst/>
            </a:prstGeom>
            <a:noFill/>
          </p:spPr>
          <p:txBody>
            <a:bodyPr wrap="square" rtlCol="0">
              <a:spAutoFit/>
            </a:bodyPr>
            <a:lstStyle/>
            <a:p>
              <a:pPr algn="ctr"/>
              <a:r>
                <a:rPr lang="ar-YE" sz="2400" b="1" dirty="0">
                  <a:solidFill>
                    <a:srgbClr val="F0EEF0"/>
                  </a:solidFill>
                  <a:latin typeface="Tw Cen MT" panose="020B0602020104020603" pitchFamily="34" charset="0"/>
                </a:rPr>
                <a:t>طرق التقييم</a:t>
              </a:r>
              <a:endParaRPr lang="en-US" sz="2400" b="1" dirty="0">
                <a:solidFill>
                  <a:srgbClr val="F0EEF0"/>
                </a:solidFill>
                <a:latin typeface="Tw Cen MT" panose="020B0602020104020603" pitchFamily="34" charset="0"/>
              </a:endParaRPr>
            </a:p>
          </p:txBody>
        </p:sp>
      </p:grpSp>
      <p:grpSp>
        <p:nvGrpSpPr>
          <p:cNvPr id="87" name="Group 54">
            <a:extLst>
              <a:ext uri="{FF2B5EF4-FFF2-40B4-BE49-F238E27FC236}">
                <a16:creationId xmlns:a16="http://schemas.microsoft.com/office/drawing/2014/main" id="{6BE03CB1-51B4-4DD4-84DC-D73713AE3E10}"/>
              </a:ext>
            </a:extLst>
          </p:cNvPr>
          <p:cNvGrpSpPr/>
          <p:nvPr/>
        </p:nvGrpSpPr>
        <p:grpSpPr>
          <a:xfrm>
            <a:off x="-10675329" y="-3"/>
            <a:ext cx="12485409" cy="6858003"/>
            <a:chOff x="-10684854" y="-3"/>
            <a:chExt cx="12485409" cy="6858003"/>
          </a:xfrm>
        </p:grpSpPr>
        <p:sp>
          <p:nvSpPr>
            <p:cNvPr id="88" name="Rectangle 50">
              <a:extLst>
                <a:ext uri="{FF2B5EF4-FFF2-40B4-BE49-F238E27FC236}">
                  <a16:creationId xmlns:a16="http://schemas.microsoft.com/office/drawing/2014/main" id="{8D1BD194-ED60-47A2-BB65-AACBCD6BD7A2}"/>
                </a:ext>
              </a:extLst>
            </p:cNvPr>
            <p:cNvSpPr/>
            <p:nvPr/>
          </p:nvSpPr>
          <p:spPr>
            <a:xfrm>
              <a:off x="-10684854" y="0"/>
              <a:ext cx="12482920" cy="6858000"/>
            </a:xfrm>
            <a:prstGeom prst="rect">
              <a:avLst/>
            </a:prstGeom>
            <a:solidFill>
              <a:srgbClr val="FAFA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51">
              <a:extLst>
                <a:ext uri="{FF2B5EF4-FFF2-40B4-BE49-F238E27FC236}">
                  <a16:creationId xmlns:a16="http://schemas.microsoft.com/office/drawing/2014/main" id="{86BEFC08-6C4F-42F2-B1AF-6FD3A4155CEF}"/>
                </a:ext>
              </a:extLst>
            </p:cNvPr>
            <p:cNvSpPr/>
            <p:nvPr/>
          </p:nvSpPr>
          <p:spPr>
            <a:xfrm>
              <a:off x="1343355" y="0"/>
              <a:ext cx="457200" cy="1322230"/>
            </a:xfrm>
            <a:prstGeom prst="rect">
              <a:avLst/>
            </a:prstGeom>
            <a:solidFill>
              <a:srgbClr val="FD6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52">
              <a:extLst>
                <a:ext uri="{FF2B5EF4-FFF2-40B4-BE49-F238E27FC236}">
                  <a16:creationId xmlns:a16="http://schemas.microsoft.com/office/drawing/2014/main" id="{B0EA104C-1F1F-4857-9187-7707EAE2671D}"/>
                </a:ext>
              </a:extLst>
            </p:cNvPr>
            <p:cNvSpPr txBox="1"/>
            <p:nvPr/>
          </p:nvSpPr>
          <p:spPr>
            <a:xfrm rot="16200000">
              <a:off x="879755" y="480108"/>
              <a:ext cx="1329553" cy="369332"/>
            </a:xfrm>
            <a:prstGeom prst="rect">
              <a:avLst/>
            </a:prstGeom>
            <a:noFill/>
          </p:spPr>
          <p:txBody>
            <a:bodyPr wrap="square" rtlCol="0">
              <a:spAutoFit/>
            </a:bodyPr>
            <a:lstStyle/>
            <a:p>
              <a:pPr algn="ctr"/>
              <a:r>
                <a:rPr lang="ar-YE" b="1" dirty="0">
                  <a:solidFill>
                    <a:srgbClr val="F0EEF0"/>
                  </a:solidFill>
                  <a:latin typeface="Tw Cen MT" panose="020B0602020104020603" pitchFamily="34" charset="0"/>
                </a:rPr>
                <a:t>التغذية الراجعة</a:t>
              </a:r>
              <a:endParaRPr lang="en-US" b="1" dirty="0">
                <a:solidFill>
                  <a:srgbClr val="F0EEF0"/>
                </a:solidFill>
                <a:latin typeface="Tw Cen MT" panose="020B0602020104020603" pitchFamily="34" charset="0"/>
              </a:endParaRPr>
            </a:p>
          </p:txBody>
        </p:sp>
      </p:grpSp>
      <p:sp>
        <p:nvSpPr>
          <p:cNvPr id="120" name="TextBox 30">
            <a:extLst>
              <a:ext uri="{FF2B5EF4-FFF2-40B4-BE49-F238E27FC236}">
                <a16:creationId xmlns:a16="http://schemas.microsoft.com/office/drawing/2014/main" id="{536A67F6-428D-4282-B919-2B8619C3AE26}"/>
              </a:ext>
            </a:extLst>
          </p:cNvPr>
          <p:cNvSpPr txBox="1"/>
          <p:nvPr/>
        </p:nvSpPr>
        <p:spPr>
          <a:xfrm>
            <a:off x="4346951" y="296939"/>
            <a:ext cx="5386594" cy="646331"/>
          </a:xfrm>
          <a:prstGeom prst="rect">
            <a:avLst/>
          </a:prstGeom>
          <a:noFill/>
        </p:spPr>
        <p:txBody>
          <a:bodyPr wrap="square" rtlCol="0">
            <a:spAutoFit/>
          </a:bodyPr>
          <a:lstStyle/>
          <a:p>
            <a:pPr algn="ctr"/>
            <a:r>
              <a:rPr lang="ar-YE" sz="3600" b="1" dirty="0">
                <a:solidFill>
                  <a:srgbClr val="FF5969"/>
                </a:solidFill>
                <a:latin typeface="Tw Cen MT" panose="020B0602020104020603" pitchFamily="34" charset="0"/>
              </a:rPr>
              <a:t>تثقيف المجتمع الأوسع</a:t>
            </a:r>
          </a:p>
        </p:txBody>
      </p:sp>
      <p:sp>
        <p:nvSpPr>
          <p:cNvPr id="2" name="مربع نص 1">
            <a:extLst>
              <a:ext uri="{FF2B5EF4-FFF2-40B4-BE49-F238E27FC236}">
                <a16:creationId xmlns:a16="http://schemas.microsoft.com/office/drawing/2014/main" id="{7B77914F-2862-4AFC-84DF-701DD21F607E}"/>
              </a:ext>
            </a:extLst>
          </p:cNvPr>
          <p:cNvSpPr txBox="1"/>
          <p:nvPr/>
        </p:nvSpPr>
        <p:spPr>
          <a:xfrm>
            <a:off x="402336" y="2807208"/>
            <a:ext cx="914400" cy="914400"/>
          </a:xfrm>
          <a:prstGeom prst="rect">
            <a:avLst/>
          </a:prstGeom>
          <a:noFill/>
        </p:spPr>
        <p:txBody>
          <a:bodyPr wrap="square" rtlCol="0">
            <a:spAutoFit/>
          </a:bodyPr>
          <a:lstStyle/>
          <a:p>
            <a:endParaRPr lang="en-US" dirty="0"/>
          </a:p>
        </p:txBody>
      </p:sp>
      <p:pic>
        <p:nvPicPr>
          <p:cNvPr id="21" name="صورة 20">
            <a:extLst>
              <a:ext uri="{FF2B5EF4-FFF2-40B4-BE49-F238E27FC236}">
                <a16:creationId xmlns:a16="http://schemas.microsoft.com/office/drawing/2014/main" id="{7BDEBAB9-8EC6-4A7C-9BF4-D290043C4865}"/>
              </a:ext>
            </a:extLst>
          </p:cNvPr>
          <p:cNvPicPr>
            <a:picLocks noChangeAspect="1"/>
          </p:cNvPicPr>
          <p:nvPr/>
        </p:nvPicPr>
        <p:blipFill rotWithShape="1">
          <a:blip r:embed="rId2">
            <a:extLst>
              <a:ext uri="{28A0092B-C50C-407E-A947-70E740481C1C}">
                <a14:useLocalDpi xmlns:a14="http://schemas.microsoft.com/office/drawing/2010/main" val="0"/>
              </a:ext>
            </a:extLst>
          </a:blip>
          <a:srcRect l="50000" t="36726" r="2047" b="44778"/>
          <a:stretch/>
        </p:blipFill>
        <p:spPr>
          <a:xfrm>
            <a:off x="4958979" y="1020642"/>
            <a:ext cx="5791351" cy="1257012"/>
          </a:xfrm>
          <a:prstGeom prst="rect">
            <a:avLst/>
          </a:prstGeom>
        </p:spPr>
      </p:pic>
      <p:sp>
        <p:nvSpPr>
          <p:cNvPr id="22" name="TextBox 30">
            <a:extLst>
              <a:ext uri="{FF2B5EF4-FFF2-40B4-BE49-F238E27FC236}">
                <a16:creationId xmlns:a16="http://schemas.microsoft.com/office/drawing/2014/main" id="{B98F5E32-8A63-4427-9BBC-7A871C8BC291}"/>
              </a:ext>
            </a:extLst>
          </p:cNvPr>
          <p:cNvSpPr txBox="1"/>
          <p:nvPr/>
        </p:nvSpPr>
        <p:spPr>
          <a:xfrm>
            <a:off x="5119649" y="1417589"/>
            <a:ext cx="4852296" cy="646331"/>
          </a:xfrm>
          <a:prstGeom prst="rect">
            <a:avLst/>
          </a:prstGeom>
          <a:noFill/>
        </p:spPr>
        <p:txBody>
          <a:bodyPr wrap="square" rtlCol="0">
            <a:spAutoFit/>
          </a:bodyPr>
          <a:lstStyle/>
          <a:p>
            <a:pPr algn="ctr" rtl="1"/>
            <a:r>
              <a:rPr lang="ar-YE" sz="3600" b="1" dirty="0">
                <a:solidFill>
                  <a:schemeClr val="bg1"/>
                </a:solidFill>
                <a:latin typeface="Tw Cen MT" panose="020B0602020104020603" pitchFamily="34" charset="0"/>
              </a:rPr>
              <a:t>استخدام المسرحيات </a:t>
            </a:r>
          </a:p>
        </p:txBody>
      </p:sp>
      <p:pic>
        <p:nvPicPr>
          <p:cNvPr id="23" name="صورة 22">
            <a:extLst>
              <a:ext uri="{FF2B5EF4-FFF2-40B4-BE49-F238E27FC236}">
                <a16:creationId xmlns:a16="http://schemas.microsoft.com/office/drawing/2014/main" id="{60B8D950-A1FB-46D2-85AB-212ACAD533DE}"/>
              </a:ext>
            </a:extLst>
          </p:cNvPr>
          <p:cNvPicPr>
            <a:picLocks noChangeAspect="1"/>
          </p:cNvPicPr>
          <p:nvPr/>
        </p:nvPicPr>
        <p:blipFill rotWithShape="1">
          <a:blip r:embed="rId3">
            <a:extLst>
              <a:ext uri="{28A0092B-C50C-407E-A947-70E740481C1C}">
                <a14:useLocalDpi xmlns:a14="http://schemas.microsoft.com/office/drawing/2010/main" val="0"/>
              </a:ext>
            </a:extLst>
          </a:blip>
          <a:srcRect l="50125" t="57249" r="1922" b="24256"/>
          <a:stretch/>
        </p:blipFill>
        <p:spPr>
          <a:xfrm>
            <a:off x="4974701" y="4279326"/>
            <a:ext cx="5791352" cy="1257012"/>
          </a:xfrm>
          <a:prstGeom prst="rect">
            <a:avLst/>
          </a:prstGeom>
        </p:spPr>
      </p:pic>
      <p:sp>
        <p:nvSpPr>
          <p:cNvPr id="24" name="TextBox 30">
            <a:extLst>
              <a:ext uri="{FF2B5EF4-FFF2-40B4-BE49-F238E27FC236}">
                <a16:creationId xmlns:a16="http://schemas.microsoft.com/office/drawing/2014/main" id="{6C91C681-ED37-4E23-B876-C6F1FEF0CE18}"/>
              </a:ext>
            </a:extLst>
          </p:cNvPr>
          <p:cNvSpPr txBox="1"/>
          <p:nvPr/>
        </p:nvSpPr>
        <p:spPr>
          <a:xfrm>
            <a:off x="5188818" y="4598233"/>
            <a:ext cx="4717120" cy="646331"/>
          </a:xfrm>
          <a:prstGeom prst="rect">
            <a:avLst/>
          </a:prstGeom>
          <a:noFill/>
        </p:spPr>
        <p:txBody>
          <a:bodyPr wrap="square" rtlCol="0">
            <a:spAutoFit/>
          </a:bodyPr>
          <a:lstStyle/>
          <a:p>
            <a:pPr algn="ctr"/>
            <a:r>
              <a:rPr lang="ar-YE" sz="3600" b="1" dirty="0">
                <a:solidFill>
                  <a:schemeClr val="bg1"/>
                </a:solidFill>
                <a:latin typeface="Tw Cen MT" panose="020B0602020104020603" pitchFamily="34" charset="0"/>
              </a:rPr>
              <a:t>القنوات الاذاعية </a:t>
            </a:r>
          </a:p>
        </p:txBody>
      </p:sp>
      <p:pic>
        <p:nvPicPr>
          <p:cNvPr id="25" name="صورة 24">
            <a:extLst>
              <a:ext uri="{FF2B5EF4-FFF2-40B4-BE49-F238E27FC236}">
                <a16:creationId xmlns:a16="http://schemas.microsoft.com/office/drawing/2014/main" id="{CD1D62D9-F355-4B79-A6B9-B9C248C54566}"/>
              </a:ext>
            </a:extLst>
          </p:cNvPr>
          <p:cNvPicPr>
            <a:picLocks noChangeAspect="1"/>
          </p:cNvPicPr>
          <p:nvPr/>
        </p:nvPicPr>
        <p:blipFill rotWithShape="1">
          <a:blip r:embed="rId4">
            <a:extLst>
              <a:ext uri="{28A0092B-C50C-407E-A947-70E740481C1C}">
                <a14:useLocalDpi xmlns:a14="http://schemas.microsoft.com/office/drawing/2010/main" val="0"/>
              </a:ext>
            </a:extLst>
          </a:blip>
          <a:srcRect l="1273" t="38671" r="51145" b="44149"/>
          <a:stretch/>
        </p:blipFill>
        <p:spPr>
          <a:xfrm flipH="1">
            <a:off x="4778990" y="2724837"/>
            <a:ext cx="5971340" cy="1175798"/>
          </a:xfrm>
          <a:prstGeom prst="rect">
            <a:avLst/>
          </a:prstGeom>
        </p:spPr>
      </p:pic>
      <p:sp>
        <p:nvSpPr>
          <p:cNvPr id="27" name="TextBox 30">
            <a:extLst>
              <a:ext uri="{FF2B5EF4-FFF2-40B4-BE49-F238E27FC236}">
                <a16:creationId xmlns:a16="http://schemas.microsoft.com/office/drawing/2014/main" id="{5166AA61-5AB5-40D9-9A0B-8C6DB81C1F9C}"/>
              </a:ext>
            </a:extLst>
          </p:cNvPr>
          <p:cNvSpPr txBox="1"/>
          <p:nvPr/>
        </p:nvSpPr>
        <p:spPr>
          <a:xfrm>
            <a:off x="5361713" y="3003095"/>
            <a:ext cx="3189335" cy="646331"/>
          </a:xfrm>
          <a:prstGeom prst="rect">
            <a:avLst/>
          </a:prstGeom>
          <a:noFill/>
        </p:spPr>
        <p:txBody>
          <a:bodyPr wrap="square" rtlCol="0">
            <a:spAutoFit/>
          </a:bodyPr>
          <a:lstStyle/>
          <a:p>
            <a:pPr algn="r" rtl="1"/>
            <a:r>
              <a:rPr lang="ar-YE" sz="3600" b="1" dirty="0">
                <a:solidFill>
                  <a:schemeClr val="bg1"/>
                </a:solidFill>
                <a:latin typeface="Tw Cen MT" panose="020B0602020104020603" pitchFamily="34" charset="0"/>
              </a:rPr>
              <a:t>الموسيقا</a:t>
            </a:r>
          </a:p>
        </p:txBody>
      </p:sp>
      <p:pic>
        <p:nvPicPr>
          <p:cNvPr id="6" name="صورة 5">
            <a:extLst>
              <a:ext uri="{FF2B5EF4-FFF2-40B4-BE49-F238E27FC236}">
                <a16:creationId xmlns:a16="http://schemas.microsoft.com/office/drawing/2014/main" id="{AB323D7C-DC79-46A8-B006-E0A34D83FC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7242" y="971083"/>
            <a:ext cx="2251045" cy="2251045"/>
          </a:xfrm>
          <a:prstGeom prst="rect">
            <a:avLst/>
          </a:prstGeom>
        </p:spPr>
      </p:pic>
    </p:spTree>
    <p:extLst>
      <p:ext uri="{BB962C8B-B14F-4D97-AF65-F5344CB8AC3E}">
        <p14:creationId xmlns:p14="http://schemas.microsoft.com/office/powerpoint/2010/main" val="288038364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wipe(right)">
                                      <p:cBhvr>
                                        <p:cTn id="7" dur="500"/>
                                        <p:tgtEl>
                                          <p:spTgt spid="1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right)">
                                      <p:cBhvr>
                                        <p:cTn id="12" dur="500"/>
                                        <p:tgtEl>
                                          <p:spTgt spid="21"/>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right)">
                                      <p:cBhvr>
                                        <p:cTn id="15" dur="75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right)">
                                      <p:cBhvr>
                                        <p:cTn id="28" dur="500"/>
                                        <p:tgtEl>
                                          <p:spTgt spid="23"/>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right)">
                                      <p:cBhvr>
                                        <p:cTn id="31"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22" grpId="0"/>
      <p:bldP spid="24" grpId="0"/>
      <p:bldP spid="27"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3426</TotalTime>
  <Words>521</Words>
  <Application>Microsoft Office PowerPoint</Application>
  <PresentationFormat>شاشة عريضة</PresentationFormat>
  <Paragraphs>67</Paragraphs>
  <Slides>8</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8</vt:i4>
      </vt:variant>
    </vt:vector>
  </HeadingPairs>
  <TitlesOfParts>
    <vt:vector size="15" baseType="lpstr">
      <vt:lpstr>AdobeArabic-Regular</vt:lpstr>
      <vt:lpstr>Arial</vt:lpstr>
      <vt:lpstr>Calibri</vt:lpstr>
      <vt:lpstr>Calibri Light</vt:lpstr>
      <vt:lpstr>Tw Cen MT</vt:lpstr>
      <vt:lpstr>Wingdings</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Nahid Ahmed</dc:creator>
  <cp:lastModifiedBy>Main Admin</cp:lastModifiedBy>
  <cp:revision>232</cp:revision>
  <dcterms:created xsi:type="dcterms:W3CDTF">2018-05-05T13:17:07Z</dcterms:created>
  <dcterms:modified xsi:type="dcterms:W3CDTF">2021-02-05T20:31:20Z</dcterms:modified>
</cp:coreProperties>
</file>