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handoutMasterIdLst>
    <p:handoutMasterId r:id="rId35"/>
  </p:handoutMasterIdLst>
  <p:sldIdLst>
    <p:sldId id="256" r:id="rId2"/>
    <p:sldId id="262" r:id="rId3"/>
    <p:sldId id="263" r:id="rId4"/>
    <p:sldId id="264" r:id="rId5"/>
    <p:sldId id="265" r:id="rId6"/>
    <p:sldId id="270" r:id="rId7"/>
    <p:sldId id="271" r:id="rId8"/>
    <p:sldId id="272" r:id="rId9"/>
    <p:sldId id="266" r:id="rId10"/>
    <p:sldId id="285" r:id="rId11"/>
    <p:sldId id="286" r:id="rId12"/>
    <p:sldId id="287" r:id="rId13"/>
    <p:sldId id="288" r:id="rId14"/>
    <p:sldId id="289" r:id="rId15"/>
    <p:sldId id="290" r:id="rId16"/>
    <p:sldId id="293" r:id="rId17"/>
    <p:sldId id="294" r:id="rId18"/>
    <p:sldId id="354" r:id="rId19"/>
    <p:sldId id="355" r:id="rId20"/>
    <p:sldId id="295" r:id="rId21"/>
    <p:sldId id="296" r:id="rId22"/>
    <p:sldId id="299" r:id="rId23"/>
    <p:sldId id="300" r:id="rId24"/>
    <p:sldId id="301" r:id="rId25"/>
    <p:sldId id="302" r:id="rId26"/>
    <p:sldId id="303" r:id="rId27"/>
    <p:sldId id="322" r:id="rId28"/>
    <p:sldId id="334" r:id="rId29"/>
    <p:sldId id="335" r:id="rId30"/>
    <p:sldId id="336" r:id="rId31"/>
    <p:sldId id="337" r:id="rId32"/>
    <p:sldId id="350" r:id="rId33"/>
  </p:sldIdLst>
  <p:sldSz cx="12192000" cy="6858000"/>
  <p:notesSz cx="6858000" cy="9144000"/>
  <p:embeddedFontLst>
    <p:embeddedFont>
      <p:font typeface="Zawgyi-One" panose="00000603000000000203" pitchFamily="2" charset="2"/>
      <p:regular r:id="rId36"/>
    </p:embeddedFont>
    <p:embeddedFont>
      <p:font typeface="Corbel" panose="020B0503020204020204" pitchFamily="34" charset="0"/>
      <p:regular r:id="rId37"/>
      <p:bold r:id="rId38"/>
      <p:italic r:id="rId39"/>
      <p:boldItalic r:id="rId40"/>
    </p:embeddedFont>
    <p:embeddedFont>
      <p:font typeface="Gill Sans" panose="020B0604020202020204" charset="0"/>
      <p:regular r:id="rId41"/>
      <p:bold r:id="rId42"/>
    </p:embeddedFont>
    <p:embeddedFont>
      <p:font typeface="Pyidaungsu" panose="020B0604020202020204" charset="0"/>
      <p:regular r:id="rId43"/>
      <p:bold r:id="rId44"/>
    </p:embeddedFont>
    <p:embeddedFont>
      <p:font typeface="Open Sans"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3" roundtripDataSignature="AMtx7miZzk4gEeJ1s9Ok0H4hhvoOLGJQ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ilia Truffer" initials="" lastIdx="2" clrIdx="0"/>
  <p:cmAuthor id="1" name="Lian Yong"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4371A7-938E-4A62-B743-8BC813AC6599}">
  <a:tblStyle styleId="{A14371A7-938E-4A62-B743-8BC813AC659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987" autoAdjust="0"/>
    <p:restoredTop sz="95065" autoAdjust="0"/>
  </p:normalViewPr>
  <p:slideViewPr>
    <p:cSldViewPr snapToGrid="0">
      <p:cViewPr varScale="1">
        <p:scale>
          <a:sx n="89" d="100"/>
          <a:sy n="89" d="100"/>
        </p:scale>
        <p:origin x="91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10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103" Type="http://customschemas.google.com/relationships/presentationmetadata" Target="metadata"/><Relationship Id="rId10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0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B9F0D2-8FDB-41C3-8A88-25B43870C25B}" type="datetimeFigureOut">
              <a:rPr lang="en-US" smtClean="0"/>
              <a:t>9/30/2021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50D6B3-B011-4E11-B643-14D4D510F635}" type="slidenum">
              <a:rPr lang="en-US" smtClean="0"/>
              <a:t>‹#›</a:t>
            </a:fld>
            <a:endParaRPr lang="en-US"/>
          </a:p>
        </p:txBody>
      </p:sp>
    </p:spTree>
    <p:extLst>
      <p:ext uri="{BB962C8B-B14F-4D97-AF65-F5344CB8AC3E}">
        <p14:creationId xmlns:p14="http://schemas.microsoft.com/office/powerpoint/2010/main" val="283474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25203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6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u="sng"/>
              <a:t>ACTIVITY GOALS</a:t>
            </a:r>
            <a:endParaRPr/>
          </a:p>
          <a:p>
            <a:pPr marL="171450" lvl="0" indent="-171450" algn="l" rtl="0">
              <a:spcBef>
                <a:spcPts val="0"/>
              </a:spcBef>
              <a:spcAft>
                <a:spcPts val="0"/>
              </a:spcAft>
              <a:buClr>
                <a:schemeClr val="dk1"/>
              </a:buClr>
              <a:buSzPts val="1200"/>
              <a:buFont typeface="Arial"/>
              <a:buChar char="•"/>
            </a:pPr>
            <a:r>
              <a:rPr lang="en-US" sz="1200"/>
              <a:t>To validate the participant’s initial understanding of the concepts of Sexual Exploitation, Sexual Abuse and Sexual Harassment</a:t>
            </a:r>
            <a:endParaRPr/>
          </a:p>
          <a:p>
            <a:pPr marL="171450" lvl="0" indent="-171450" algn="l" rtl="0">
              <a:spcBef>
                <a:spcPts val="0"/>
              </a:spcBef>
              <a:spcAft>
                <a:spcPts val="0"/>
              </a:spcAft>
              <a:buClr>
                <a:schemeClr val="dk1"/>
              </a:buClr>
              <a:buSzPts val="1200"/>
              <a:buFont typeface="Arial"/>
              <a:buChar char="•"/>
            </a:pPr>
            <a:r>
              <a:rPr lang="en-US" sz="1200"/>
              <a:t>To address any misconceptions by clearly defining each concept and providing contextual examples</a:t>
            </a:r>
            <a:endParaRPr/>
          </a:p>
          <a:p>
            <a:pPr marL="0" lvl="0" indent="0" algn="l" rtl="0">
              <a:spcBef>
                <a:spcPts val="0"/>
              </a:spcBef>
              <a:spcAft>
                <a:spcPts val="0"/>
              </a:spcAft>
              <a:buNone/>
            </a:pPr>
            <a:endParaRPr/>
          </a:p>
        </p:txBody>
      </p:sp>
      <p:sp>
        <p:nvSpPr>
          <p:cNvPr id="341" name="Google Shape;34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4568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21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07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33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57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91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000" b="1" u="sng"/>
              <a:t>FACILITATOR INSTRUCTIONS</a:t>
            </a:r>
            <a:endParaRPr/>
          </a:p>
          <a:p>
            <a:pPr marL="0" lvl="0" indent="0" algn="just" rtl="0">
              <a:spcBef>
                <a:spcPts val="0"/>
              </a:spcBef>
              <a:spcAft>
                <a:spcPts val="0"/>
              </a:spcAft>
              <a:buNone/>
            </a:pPr>
            <a:r>
              <a:rPr lang="en-US" sz="1000"/>
              <a:t>Duration: 15 mins</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Ask a spokesperson for one of the teams to share the results of their analysis for </a:t>
            </a:r>
            <a:r>
              <a:rPr lang="en-US" sz="1000" b="1" u="sng"/>
              <a:t>one</a:t>
            </a:r>
            <a:r>
              <a:rPr lang="en-US" sz="1000" b="1"/>
              <a:t> term.</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After the spokesperson is finished, CLICK on the term they have chosen to reveal the definition.</a:t>
            </a:r>
            <a:endParaRPr/>
          </a:p>
          <a:p>
            <a:pPr marL="685800" lvl="1" indent="-228600" algn="just" rtl="0">
              <a:spcBef>
                <a:spcPts val="0"/>
              </a:spcBef>
              <a:spcAft>
                <a:spcPts val="0"/>
              </a:spcAft>
              <a:buClr>
                <a:schemeClr val="dk1"/>
              </a:buClr>
              <a:buSzPts val="1000"/>
              <a:buFont typeface="Arial"/>
              <a:buChar char="•"/>
            </a:pPr>
            <a:r>
              <a:rPr lang="en-US" sz="1000"/>
              <a:t>Emphasize that only </a:t>
            </a:r>
            <a:r>
              <a:rPr lang="en-US" sz="1000" u="sng"/>
              <a:t>some</a:t>
            </a:r>
            <a:r>
              <a:rPr lang="en-US" sz="1000"/>
              <a:t> examples of each term are shown on screen; they should not be considered as complete lists</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Verbally emphasize certain key points as you reveal each definition:</a:t>
            </a:r>
            <a:endParaRPr/>
          </a:p>
          <a:p>
            <a:pPr marL="628650" lvl="1" indent="-171450" algn="just" rtl="0">
              <a:spcBef>
                <a:spcPts val="300"/>
              </a:spcBef>
              <a:spcAft>
                <a:spcPts val="0"/>
              </a:spcAft>
              <a:buClr>
                <a:schemeClr val="dk1"/>
              </a:buClr>
              <a:buSzPts val="1000"/>
              <a:buFont typeface="Arial"/>
              <a:buChar char="•"/>
            </a:pPr>
            <a:r>
              <a:rPr lang="en-US" sz="1000" b="1"/>
              <a:t>Sexual Exploitation (SE): </a:t>
            </a:r>
            <a:r>
              <a:rPr lang="en-US" sz="1000"/>
              <a:t>SE is basically using a situation of power to get sex. It often involves exchanging something for sex or for sexual favours. It includes hiring sex workers / hostesses / prostitutes, even if prostitution is legal in that country. In SE, the perpetrator is a humanitarian aid worker (i.e. one of ‘us’) whereas the victim is a beneficiary, a person of concern, or other person in a position of vulnerability. In a situation of SE, the perpetrator is the person that benefits the most from the sexual activity. SE includes the threat of SE as well as actual SE.</a:t>
            </a:r>
            <a:endParaRPr/>
          </a:p>
          <a:p>
            <a:pPr marL="628650" lvl="1" indent="-171450" algn="just" rtl="0">
              <a:spcBef>
                <a:spcPts val="300"/>
              </a:spcBef>
              <a:spcAft>
                <a:spcPts val="0"/>
              </a:spcAft>
              <a:buClr>
                <a:schemeClr val="dk1"/>
              </a:buClr>
              <a:buSzPts val="1000"/>
              <a:buFont typeface="Arial"/>
              <a:buChar char="•"/>
            </a:pPr>
            <a:r>
              <a:rPr lang="en-US" sz="1000" b="1"/>
              <a:t>Sexual Abuse (SA): </a:t>
            </a:r>
            <a:r>
              <a:rPr lang="en-US" sz="1000"/>
              <a:t>SA involves sexual assault, by force or coercion. It includes not only rape, but any other sexual activity that is not consented. Any sexual activity with a child (under 18 years old) is considered as both SA and child abuse. In SA, the perpetrator is a humanitarian aid worker (i.e. one of ‘us’) whereas the victim is a beneficiary, a person of concern, or other person in a position of vulnerability. SA includes the threat of an unwanted sexual act as well as the act itself.</a:t>
            </a:r>
            <a:endParaRPr/>
          </a:p>
          <a:p>
            <a:pPr marL="1085850" lvl="2" indent="-171450" algn="just" rtl="0">
              <a:spcBef>
                <a:spcPts val="300"/>
              </a:spcBef>
              <a:spcAft>
                <a:spcPts val="0"/>
              </a:spcAft>
              <a:buClr>
                <a:schemeClr val="dk1"/>
              </a:buClr>
              <a:buSzPts val="1000"/>
              <a:buFont typeface="Arial"/>
              <a:buChar char="•"/>
            </a:pPr>
            <a:r>
              <a:rPr lang="en-US" sz="1000"/>
              <a:t>An example of a threat which could be considered sexual abuse is </a:t>
            </a:r>
            <a:r>
              <a:rPr lang="en-US" sz="1000" i="1" u="sng"/>
              <a:t>I overheard a colleague say to a beneficiary that he would like to kiss her because she looks pretty today.</a:t>
            </a:r>
            <a:endParaRPr/>
          </a:p>
          <a:p>
            <a:pPr marL="628650" lvl="1" indent="-171450" algn="just" rtl="0">
              <a:spcBef>
                <a:spcPts val="300"/>
              </a:spcBef>
              <a:spcAft>
                <a:spcPts val="0"/>
              </a:spcAft>
              <a:buClr>
                <a:schemeClr val="dk1"/>
              </a:buClr>
              <a:buSzPts val="1000"/>
              <a:buFont typeface="Arial"/>
              <a:buChar char="•"/>
            </a:pPr>
            <a:r>
              <a:rPr lang="en-US" sz="1000" b="1"/>
              <a:t>Sexual Harassment (SH): </a:t>
            </a:r>
            <a:r>
              <a:rPr lang="en-US" sz="1000"/>
              <a:t>SH is any unwelcome words, acts, or gestures of a sexual nature. SH can include sexual assault, including attempted sexual assault, attempted rape and raping. The perspective of the person targeted by the conduct decides what is reasonable or not in terms of unacceptable behaviour. In SH, both the perpetrator and the victim are employees working in the same organization.</a:t>
            </a:r>
            <a:endParaRPr/>
          </a:p>
          <a:p>
            <a:pPr marL="457200" lvl="1" indent="0" algn="just" rtl="0">
              <a:spcBef>
                <a:spcPts val="0"/>
              </a:spcBef>
              <a:spcAft>
                <a:spcPts val="0"/>
              </a:spcAft>
              <a:buNone/>
            </a:pPr>
            <a:endParaRPr sz="1000"/>
          </a:p>
          <a:p>
            <a:pPr marL="228600" lvl="0" indent="-228600" algn="just" rtl="0">
              <a:spcBef>
                <a:spcPts val="0"/>
              </a:spcBef>
              <a:spcAft>
                <a:spcPts val="0"/>
              </a:spcAft>
              <a:buClr>
                <a:schemeClr val="dk1"/>
              </a:buClr>
              <a:buSzPts val="1000"/>
              <a:buFont typeface="Calibri"/>
              <a:buAutoNum type="arabicPeriod"/>
            </a:pPr>
            <a:r>
              <a:rPr lang="en-US" sz="1000" b="1"/>
              <a:t>Repeat Steps 1 to 3 until all of the terms have been revealed.</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Once all 3 definitions have been revealed, present the key messages below:</a:t>
            </a:r>
            <a:endParaRPr/>
          </a:p>
          <a:p>
            <a:pPr marL="628650" lvl="1" indent="-171450" algn="just" rtl="0">
              <a:spcBef>
                <a:spcPts val="0"/>
              </a:spcBef>
              <a:spcAft>
                <a:spcPts val="0"/>
              </a:spcAft>
              <a:buClr>
                <a:schemeClr val="dk1"/>
              </a:buClr>
              <a:buSzPts val="1000"/>
              <a:buFont typeface="Arial"/>
              <a:buChar char="•"/>
            </a:pPr>
            <a:r>
              <a:rPr lang="en-US" sz="1000"/>
              <a:t>All three terms are forms of sexual misconduct.</a:t>
            </a:r>
            <a:endParaRPr/>
          </a:p>
          <a:p>
            <a:pPr marL="628650" lvl="1" indent="-171450" algn="just" rtl="0">
              <a:spcBef>
                <a:spcPts val="0"/>
              </a:spcBef>
              <a:spcAft>
                <a:spcPts val="0"/>
              </a:spcAft>
              <a:buClr>
                <a:schemeClr val="dk1"/>
              </a:buClr>
              <a:buSzPts val="1000"/>
              <a:buFont typeface="Arial"/>
              <a:buChar char="•"/>
            </a:pPr>
            <a:r>
              <a:rPr lang="en-US" sz="1000"/>
              <a:t>When referring to sexual misconduct, the term “employee” includes all employees of an organization, regardless of contract type or duration.</a:t>
            </a:r>
            <a:endParaRPr/>
          </a:p>
          <a:p>
            <a:pPr marL="628650" lvl="1" indent="-171450" algn="just" rtl="0">
              <a:spcBef>
                <a:spcPts val="0"/>
              </a:spcBef>
              <a:spcAft>
                <a:spcPts val="0"/>
              </a:spcAft>
              <a:buClr>
                <a:schemeClr val="dk1"/>
              </a:buClr>
              <a:buSzPts val="1000"/>
              <a:buFont typeface="Arial"/>
              <a:buChar char="•"/>
            </a:pPr>
            <a:r>
              <a:rPr lang="en-US" sz="1000"/>
              <a:t>All three forms of sexual misconduct are based on power differentials, and often unequal gender relations as well.</a:t>
            </a:r>
            <a:endParaRPr/>
          </a:p>
          <a:p>
            <a:pPr marL="628650" lvl="1" indent="-171450" algn="just" rtl="0">
              <a:spcBef>
                <a:spcPts val="0"/>
              </a:spcBef>
              <a:spcAft>
                <a:spcPts val="0"/>
              </a:spcAft>
              <a:buClr>
                <a:schemeClr val="dk1"/>
              </a:buClr>
              <a:buSzPts val="1000"/>
              <a:buFont typeface="Arial"/>
              <a:buChar char="•"/>
            </a:pPr>
            <a:r>
              <a:rPr lang="en-US" sz="1000"/>
              <a:t>All three forms of sexual misconduct are considered serious misconduct.</a:t>
            </a:r>
            <a:endParaRPr/>
          </a:p>
          <a:p>
            <a:pPr marL="628650" lvl="1" indent="-171450" algn="just" rtl="0">
              <a:spcBef>
                <a:spcPts val="0"/>
              </a:spcBef>
              <a:spcAft>
                <a:spcPts val="0"/>
              </a:spcAft>
              <a:buClr>
                <a:schemeClr val="dk1"/>
              </a:buClr>
              <a:buSzPts val="1000"/>
              <a:buFont typeface="Arial"/>
              <a:buChar char="•"/>
            </a:pPr>
            <a:r>
              <a:rPr lang="en-US" sz="1000"/>
              <a:t>The definitions shown on screen are based on official UN documents. However, each organization has its own policy and you should know what the policy in your organization is.</a:t>
            </a:r>
            <a:endParaRPr/>
          </a:p>
          <a:p>
            <a:pPr marL="0" lvl="0" indent="0" algn="l" rtl="0">
              <a:spcBef>
                <a:spcPts val="0"/>
              </a:spcBef>
              <a:spcAft>
                <a:spcPts val="0"/>
              </a:spcAft>
              <a:buNone/>
            </a:pPr>
            <a:endParaRPr/>
          </a:p>
        </p:txBody>
      </p:sp>
      <p:sp>
        <p:nvSpPr>
          <p:cNvPr id="465" name="Google Shape;46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63161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820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5202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Open Sans"/>
              <a:buNone/>
            </a:pPr>
            <a:r>
              <a:rPr lang="en-US" b="1">
                <a:latin typeface="Open Sans"/>
                <a:ea typeface="Open Sans"/>
                <a:cs typeface="Open Sans"/>
                <a:sym typeface="Open Sans"/>
              </a:rPr>
              <a:t>Sexual exploitation and abuse is a form of gender-based violence </a:t>
            </a:r>
            <a:r>
              <a:rPr lang="en-US">
                <a:latin typeface="Open Sans"/>
                <a:ea typeface="Open Sans"/>
                <a:cs typeface="Open Sans"/>
                <a:sym typeface="Open Sans"/>
              </a:rPr>
              <a:t>that constitutes an abuse of power by aid workers against the affected population.</a:t>
            </a:r>
            <a:endParaRPr/>
          </a:p>
          <a:p>
            <a:pPr marL="0" marR="0" lvl="0" indent="0" algn="l" rtl="0">
              <a:lnSpc>
                <a:spcPct val="100000"/>
              </a:lnSpc>
              <a:spcBef>
                <a:spcPts val="0"/>
              </a:spcBef>
              <a:spcAft>
                <a:spcPts val="0"/>
              </a:spcAft>
              <a:buClr>
                <a:schemeClr val="dk1"/>
              </a:buClr>
              <a:buSzPts val="1200"/>
              <a:buFont typeface="Calibri"/>
              <a:buNone/>
            </a:pPr>
            <a:endParaRPr>
              <a:latin typeface="Open Sans"/>
              <a:ea typeface="Open Sans"/>
              <a:cs typeface="Open Sans"/>
              <a:sym typeface="Open Sans"/>
            </a:endParaRPr>
          </a:p>
          <a:p>
            <a:pPr marL="0" lvl="0" indent="0" algn="l" rtl="0">
              <a:spcBef>
                <a:spcPts val="0"/>
              </a:spcBef>
              <a:spcAft>
                <a:spcPts val="0"/>
              </a:spcAft>
              <a:buNone/>
            </a:pPr>
            <a:endParaRPr/>
          </a:p>
        </p:txBody>
      </p:sp>
      <p:sp>
        <p:nvSpPr>
          <p:cNvPr id="565" name="Google Shape;56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547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051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44146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4324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f01a71e3ec_1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gf01a71e3ec_1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35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6" name="Google Shape;6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21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https://vimeo.com/447788009/1aab0948e6</a:t>
            </a:r>
            <a:endParaRPr/>
          </a:p>
        </p:txBody>
      </p:sp>
      <p:sp>
        <p:nvSpPr>
          <p:cNvPr id="666" name="Google Shape;66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91305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https://vimeo.com/447788009/1aab0948e6</a:t>
            </a:r>
            <a:endParaRPr/>
          </a:p>
        </p:txBody>
      </p:sp>
      <p:sp>
        <p:nvSpPr>
          <p:cNvPr id="676" name="Google Shape;67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77712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65100" algn="l" rtl="0">
              <a:spcBef>
                <a:spcPts val="0"/>
              </a:spcBef>
              <a:spcAft>
                <a:spcPts val="0"/>
              </a:spcAft>
              <a:buClr>
                <a:schemeClr val="dk1"/>
              </a:buClr>
              <a:buSzPts val="1000"/>
              <a:buFont typeface="Calibri"/>
              <a:buNone/>
            </a:pPr>
            <a:endParaRPr sz="1000" b="1"/>
          </a:p>
          <a:p>
            <a:pPr marL="0" lvl="0" indent="0" algn="l" rtl="0">
              <a:spcBef>
                <a:spcPts val="0"/>
              </a:spcBef>
              <a:spcAft>
                <a:spcPts val="0"/>
              </a:spcAft>
              <a:buNone/>
            </a:pPr>
            <a:endParaRPr sz="1000"/>
          </a:p>
        </p:txBody>
      </p:sp>
      <p:sp>
        <p:nvSpPr>
          <p:cNvPr id="686" name="Google Shape;68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0748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000" b="1" u="sng" dirty="0"/>
              <a:t>FACILITATOR INSTRUCTIONS</a:t>
            </a:r>
            <a:endParaRPr dirty="0"/>
          </a:p>
          <a:p>
            <a:pPr marL="0" lvl="0" indent="0" algn="just" rtl="0">
              <a:spcBef>
                <a:spcPts val="0"/>
              </a:spcBef>
              <a:spcAft>
                <a:spcPts val="0"/>
              </a:spcAft>
              <a:buNone/>
            </a:pPr>
            <a:r>
              <a:rPr lang="en-US" sz="1000" dirty="0"/>
              <a:t>Duration: 10 </a:t>
            </a:r>
            <a:r>
              <a:rPr lang="en-US" sz="1000" dirty="0" err="1"/>
              <a:t>mins</a:t>
            </a:r>
            <a:endParaRPr dirty="0"/>
          </a:p>
          <a:p>
            <a:pPr marL="0" lvl="0" indent="0" algn="just" rtl="0">
              <a:spcBef>
                <a:spcPts val="0"/>
              </a:spcBef>
              <a:spcAft>
                <a:spcPts val="0"/>
              </a:spcAft>
              <a:buNone/>
            </a:pPr>
            <a:endParaRPr sz="1000" dirty="0"/>
          </a:p>
          <a:p>
            <a:pPr marL="255451" lvl="0" indent="-255451" algn="just" rtl="0">
              <a:spcBef>
                <a:spcPts val="0"/>
              </a:spcBef>
              <a:spcAft>
                <a:spcPts val="0"/>
              </a:spcAft>
              <a:buClr>
                <a:schemeClr val="dk1"/>
              </a:buClr>
              <a:buSzPts val="1000"/>
              <a:buFont typeface="Calibri"/>
              <a:buAutoNum type="arabicPeriod"/>
            </a:pPr>
            <a:r>
              <a:rPr lang="en-US" sz="1000" b="1" dirty="0"/>
              <a:t>Explain that, if you are approached by </a:t>
            </a:r>
            <a:r>
              <a:rPr lang="en-US" sz="1000" b="1" u="sng" dirty="0"/>
              <a:t>any victim, witness, or other individual affected by any form of sexual misconduct</a:t>
            </a:r>
            <a:r>
              <a:rPr lang="en-US" sz="1000" b="1" dirty="0"/>
              <a:t> (SEA and/or SH), you can provide a supportive response.</a:t>
            </a:r>
            <a:endParaRPr dirty="0"/>
          </a:p>
          <a:p>
            <a:pPr marL="255451" lvl="0" indent="-191951" algn="just" rtl="0">
              <a:spcBef>
                <a:spcPts val="0"/>
              </a:spcBef>
              <a:spcAft>
                <a:spcPts val="0"/>
              </a:spcAft>
              <a:buClr>
                <a:schemeClr val="dk1"/>
              </a:buClr>
              <a:buSzPts val="1000"/>
              <a:buFont typeface="Calibri"/>
              <a:buNone/>
            </a:pPr>
            <a:endParaRPr sz="1000" b="1" dirty="0"/>
          </a:p>
          <a:p>
            <a:pPr marL="255451" lvl="0" indent="-255451" algn="just" rtl="0">
              <a:spcBef>
                <a:spcPts val="0"/>
              </a:spcBef>
              <a:spcAft>
                <a:spcPts val="0"/>
              </a:spcAft>
              <a:buClr>
                <a:schemeClr val="dk1"/>
              </a:buClr>
              <a:buSzPts val="1000"/>
              <a:buFont typeface="Calibri"/>
              <a:buAutoNum type="arabicPeriod"/>
            </a:pPr>
            <a:r>
              <a:rPr lang="en-US" sz="1000" b="1" dirty="0"/>
              <a:t>[CLICK] Empathize:</a:t>
            </a:r>
            <a:endParaRPr dirty="0"/>
          </a:p>
          <a:p>
            <a:pPr marL="738758" lvl="1" indent="-255451" algn="just" rtl="0">
              <a:spcBef>
                <a:spcPts val="0"/>
              </a:spcBef>
              <a:spcAft>
                <a:spcPts val="0"/>
              </a:spcAft>
              <a:buClr>
                <a:schemeClr val="dk1"/>
              </a:buClr>
              <a:buSzPts val="1000"/>
              <a:buFont typeface="Arial"/>
              <a:buChar char="•"/>
            </a:pPr>
            <a:r>
              <a:rPr lang="en-US" sz="1000" dirty="0"/>
              <a:t>The victim is the person the most affected by the misconduct, but close family members, peers and witnesses can also be deeply affected.</a:t>
            </a:r>
            <a:endParaRPr dirty="0"/>
          </a:p>
          <a:p>
            <a:pPr marL="738758" lvl="1" indent="-255451" algn="just" rtl="0">
              <a:spcBef>
                <a:spcPts val="0"/>
              </a:spcBef>
              <a:spcAft>
                <a:spcPts val="0"/>
              </a:spcAft>
              <a:buClr>
                <a:schemeClr val="dk1"/>
              </a:buClr>
              <a:buSzPts val="1000"/>
              <a:buFont typeface="Arial"/>
              <a:buChar char="•"/>
            </a:pPr>
            <a:r>
              <a:rPr lang="en-US" sz="1000" dirty="0"/>
              <a:t>Put yourself in the person’s shoes.</a:t>
            </a:r>
            <a:endParaRPr dirty="0"/>
          </a:p>
          <a:p>
            <a:pPr marL="738758" lvl="1" indent="-255451" algn="just" rtl="0">
              <a:spcBef>
                <a:spcPts val="0"/>
              </a:spcBef>
              <a:spcAft>
                <a:spcPts val="0"/>
              </a:spcAft>
              <a:buClr>
                <a:schemeClr val="dk1"/>
              </a:buClr>
              <a:buSzPts val="1000"/>
              <a:buFont typeface="Arial"/>
              <a:buChar char="•"/>
            </a:pPr>
            <a:r>
              <a:rPr lang="en-US" sz="1000" dirty="0"/>
              <a:t>Reassure the person that what they say will remain private and confidential.</a:t>
            </a:r>
            <a:endParaRPr dirty="0"/>
          </a:p>
          <a:p>
            <a:pPr marL="738758" lvl="1" indent="-191951" algn="just" rtl="0">
              <a:spcBef>
                <a:spcPts val="0"/>
              </a:spcBef>
              <a:spcAft>
                <a:spcPts val="0"/>
              </a:spcAft>
              <a:buClr>
                <a:schemeClr val="dk1"/>
              </a:buClr>
              <a:buSzPts val="1000"/>
              <a:buFont typeface="Arial"/>
              <a:buNone/>
            </a:pPr>
            <a:endParaRPr sz="1000" dirty="0"/>
          </a:p>
          <a:p>
            <a:pPr marL="255451" lvl="0" indent="-255451" algn="just" rtl="0">
              <a:spcBef>
                <a:spcPts val="0"/>
              </a:spcBef>
              <a:spcAft>
                <a:spcPts val="0"/>
              </a:spcAft>
              <a:buClr>
                <a:schemeClr val="dk1"/>
              </a:buClr>
              <a:buSzPts val="1000"/>
              <a:buFont typeface="Calibri"/>
              <a:buAutoNum type="arabicPeriod"/>
            </a:pPr>
            <a:r>
              <a:rPr lang="en-US" sz="1000" b="1" dirty="0"/>
              <a:t>[CLICK] Listen:</a:t>
            </a:r>
            <a:endParaRPr dirty="0"/>
          </a:p>
          <a:p>
            <a:pPr marL="738758" lvl="1" indent="-255451" algn="just" rtl="0">
              <a:spcBef>
                <a:spcPts val="0"/>
              </a:spcBef>
              <a:spcAft>
                <a:spcPts val="0"/>
              </a:spcAft>
              <a:buClr>
                <a:schemeClr val="dk1"/>
              </a:buClr>
              <a:buSzPts val="1000"/>
              <a:buFont typeface="Arial"/>
              <a:buChar char="•"/>
            </a:pPr>
            <a:r>
              <a:rPr lang="en-US" sz="1000" dirty="0"/>
              <a:t>Remain calm, even if the situation is emotional.</a:t>
            </a:r>
            <a:endParaRPr dirty="0"/>
          </a:p>
          <a:p>
            <a:pPr marL="738758" lvl="1" indent="-255451" algn="just" rtl="0">
              <a:spcBef>
                <a:spcPts val="0"/>
              </a:spcBef>
              <a:spcAft>
                <a:spcPts val="0"/>
              </a:spcAft>
              <a:buClr>
                <a:schemeClr val="dk1"/>
              </a:buClr>
              <a:buSzPts val="1000"/>
              <a:buFont typeface="Arial"/>
              <a:buChar char="•"/>
            </a:pPr>
            <a:r>
              <a:rPr lang="en-US" sz="1000" dirty="0"/>
              <a:t>Be mindful of words or reactions that can trigger more emotional stress for the person.</a:t>
            </a:r>
            <a:endParaRPr dirty="0"/>
          </a:p>
          <a:p>
            <a:pPr marL="738758" lvl="1" indent="-255451" algn="just" rtl="0">
              <a:spcBef>
                <a:spcPts val="0"/>
              </a:spcBef>
              <a:spcAft>
                <a:spcPts val="0"/>
              </a:spcAft>
              <a:buClr>
                <a:schemeClr val="dk1"/>
              </a:buClr>
              <a:buSzPts val="1000"/>
              <a:buFont typeface="Arial"/>
              <a:buChar char="•"/>
            </a:pPr>
            <a:r>
              <a:rPr lang="en-US" sz="1000" dirty="0"/>
              <a:t>Ask the person if they need any support.</a:t>
            </a:r>
            <a:endParaRPr dirty="0"/>
          </a:p>
          <a:p>
            <a:pPr marL="738758" lvl="1" indent="-191951" algn="just" rtl="0">
              <a:spcBef>
                <a:spcPts val="0"/>
              </a:spcBef>
              <a:spcAft>
                <a:spcPts val="0"/>
              </a:spcAft>
              <a:buClr>
                <a:schemeClr val="dk1"/>
              </a:buClr>
              <a:buSzPts val="1000"/>
              <a:buFont typeface="Arial"/>
              <a:buNone/>
            </a:pPr>
            <a:endParaRPr sz="1000" dirty="0"/>
          </a:p>
          <a:p>
            <a:pPr marL="255451" lvl="0" indent="-255451" algn="just" rtl="0">
              <a:spcBef>
                <a:spcPts val="0"/>
              </a:spcBef>
              <a:spcAft>
                <a:spcPts val="0"/>
              </a:spcAft>
              <a:buClr>
                <a:schemeClr val="dk1"/>
              </a:buClr>
              <a:buSzPts val="1000"/>
              <a:buFont typeface="Calibri"/>
              <a:buAutoNum type="arabicPeriod"/>
            </a:pPr>
            <a:r>
              <a:rPr lang="en-US" sz="1000" b="1" dirty="0"/>
              <a:t>[CLICK] Take action:</a:t>
            </a:r>
            <a:endParaRPr dirty="0"/>
          </a:p>
          <a:p>
            <a:pPr marL="738758" lvl="1" indent="-255451" algn="just" rtl="0">
              <a:spcBef>
                <a:spcPts val="0"/>
              </a:spcBef>
              <a:spcAft>
                <a:spcPts val="0"/>
              </a:spcAft>
              <a:buClr>
                <a:schemeClr val="dk1"/>
              </a:buClr>
              <a:buSzPts val="1000"/>
              <a:buFont typeface="Arial"/>
              <a:buChar char="•"/>
            </a:pPr>
            <a:r>
              <a:rPr lang="en-US" sz="1000" dirty="0"/>
              <a:t>Ask the person for their consent to take any action whatsoever, particularly if it involves sharing their personal data.</a:t>
            </a:r>
            <a:endParaRPr dirty="0"/>
          </a:p>
          <a:p>
            <a:pPr marL="738758" lvl="1" indent="-255451" algn="just" rtl="0">
              <a:spcBef>
                <a:spcPts val="0"/>
              </a:spcBef>
              <a:spcAft>
                <a:spcPts val="0"/>
              </a:spcAft>
              <a:buClr>
                <a:schemeClr val="dk1"/>
              </a:buClr>
              <a:buSzPts val="1000"/>
              <a:buFont typeface="Arial"/>
              <a:buChar char="•"/>
            </a:pPr>
            <a:r>
              <a:rPr lang="en-US" sz="1000" dirty="0"/>
              <a:t>Refer (or provide) appropriate services for support and assistance.</a:t>
            </a:r>
            <a:endParaRPr dirty="0"/>
          </a:p>
          <a:p>
            <a:pPr marL="738758" lvl="1" indent="-255451" algn="just" rtl="0">
              <a:spcBef>
                <a:spcPts val="0"/>
              </a:spcBef>
              <a:spcAft>
                <a:spcPts val="0"/>
              </a:spcAft>
              <a:buClr>
                <a:schemeClr val="dk1"/>
              </a:buClr>
              <a:buSzPts val="1000"/>
              <a:buFont typeface="Arial"/>
              <a:buChar char="•"/>
            </a:pPr>
            <a:r>
              <a:rPr lang="en-US" sz="1000" dirty="0"/>
              <a:t>Focus on the person’s immediate needs, including their safety.</a:t>
            </a:r>
            <a:endParaRPr dirty="0"/>
          </a:p>
          <a:p>
            <a:pPr marL="738758" lvl="1" indent="-255451" algn="just" rtl="0">
              <a:spcBef>
                <a:spcPts val="0"/>
              </a:spcBef>
              <a:spcAft>
                <a:spcPts val="0"/>
              </a:spcAft>
              <a:buClr>
                <a:schemeClr val="dk1"/>
              </a:buClr>
              <a:buSzPts val="1000"/>
              <a:buFont typeface="Arial"/>
              <a:buChar char="•"/>
            </a:pPr>
            <a:r>
              <a:rPr lang="en-US" sz="1000" dirty="0"/>
              <a:t>Maintain a safe environment for the person</a:t>
            </a:r>
            <a:endParaRPr dirty="0"/>
          </a:p>
          <a:p>
            <a:pPr marL="738758" lvl="1" indent="-255451" algn="just" rtl="0">
              <a:spcBef>
                <a:spcPts val="0"/>
              </a:spcBef>
              <a:spcAft>
                <a:spcPts val="0"/>
              </a:spcAft>
              <a:buClr>
                <a:schemeClr val="dk1"/>
              </a:buClr>
              <a:buSzPts val="1000"/>
              <a:buFont typeface="Arial"/>
              <a:buChar char="•"/>
            </a:pPr>
            <a:r>
              <a:rPr lang="en-US" sz="1000" dirty="0"/>
              <a:t>Apply the Do No Harm principle (will my choice of actions have negative consequences on the victim?).</a:t>
            </a:r>
            <a:endParaRPr dirty="0"/>
          </a:p>
          <a:p>
            <a:pPr marL="255451" lvl="0" indent="-191951" algn="just" rtl="0">
              <a:spcBef>
                <a:spcPts val="0"/>
              </a:spcBef>
              <a:spcAft>
                <a:spcPts val="0"/>
              </a:spcAft>
              <a:buClr>
                <a:schemeClr val="dk1"/>
              </a:buClr>
              <a:buSzPts val="1000"/>
              <a:buFont typeface="Calibri"/>
              <a:buNone/>
            </a:pPr>
            <a:endParaRPr sz="1000" b="1" dirty="0"/>
          </a:p>
          <a:p>
            <a:pPr marL="255451" lvl="0" indent="-255451" algn="just" rtl="0">
              <a:spcBef>
                <a:spcPts val="0"/>
              </a:spcBef>
              <a:spcAft>
                <a:spcPts val="0"/>
              </a:spcAft>
              <a:buClr>
                <a:schemeClr val="dk1"/>
              </a:buClr>
              <a:buSzPts val="1000"/>
              <a:buFont typeface="Calibri"/>
              <a:buAutoNum type="arabicPeriod"/>
            </a:pPr>
            <a:r>
              <a:rPr lang="en-US" sz="1000" b="1" dirty="0"/>
              <a:t>Emphasize the following key messages:</a:t>
            </a:r>
            <a:endParaRPr dirty="0"/>
          </a:p>
          <a:p>
            <a:pPr marL="738758" lvl="1" indent="-255451" algn="just" rtl="0">
              <a:spcBef>
                <a:spcPts val="0"/>
              </a:spcBef>
              <a:spcAft>
                <a:spcPts val="0"/>
              </a:spcAft>
              <a:buClr>
                <a:schemeClr val="dk1"/>
              </a:buClr>
              <a:buSzPts val="1000"/>
              <a:buFont typeface="Arial"/>
              <a:buChar char="•"/>
            </a:pPr>
            <a:r>
              <a:rPr lang="en-US" sz="1000" dirty="0"/>
              <a:t>We can all help make a situation of sexual misconduct less harmful we respond appropriately.</a:t>
            </a:r>
            <a:endParaRPr dirty="0"/>
          </a:p>
          <a:p>
            <a:pPr marL="738758" lvl="1" indent="-255451" algn="just" rtl="0">
              <a:spcBef>
                <a:spcPts val="0"/>
              </a:spcBef>
              <a:spcAft>
                <a:spcPts val="0"/>
              </a:spcAft>
              <a:buClr>
                <a:schemeClr val="dk1"/>
              </a:buClr>
              <a:buSzPts val="1000"/>
              <a:buFont typeface="Arial"/>
              <a:buChar char="•"/>
            </a:pPr>
            <a:r>
              <a:rPr lang="en-US" sz="1000" dirty="0"/>
              <a:t>Part of responding appropriately is also reporting (next module).</a:t>
            </a:r>
            <a:endParaRPr dirty="0"/>
          </a:p>
        </p:txBody>
      </p:sp>
      <p:sp>
        <p:nvSpPr>
          <p:cNvPr id="811" name="Google Shape;81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99008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a:t>FACILITATOR INSTRUCTIONS</a:t>
            </a:r>
            <a:endParaRPr/>
          </a:p>
          <a:p>
            <a:pPr marL="0" lvl="0" indent="0" algn="l" rtl="0">
              <a:spcBef>
                <a:spcPts val="0"/>
              </a:spcBef>
              <a:spcAft>
                <a:spcPts val="0"/>
              </a:spcAft>
              <a:buNone/>
            </a:pPr>
            <a:r>
              <a:rPr lang="en-US" sz="1000"/>
              <a:t>Duration: 2 mins</a:t>
            </a:r>
            <a:endParaRPr/>
          </a:p>
          <a:p>
            <a:pPr marL="483306" lvl="1" indent="0" algn="l" rtl="0">
              <a:spcBef>
                <a:spcPts val="0"/>
              </a:spcBef>
              <a:spcAft>
                <a:spcPts val="0"/>
              </a:spcAft>
              <a:buNone/>
            </a:pPr>
            <a:endParaRPr sz="1000"/>
          </a:p>
          <a:p>
            <a:pPr marL="255078" lvl="0" indent="-255078" algn="l" rtl="0">
              <a:spcBef>
                <a:spcPts val="0"/>
              </a:spcBef>
              <a:spcAft>
                <a:spcPts val="0"/>
              </a:spcAft>
              <a:buClr>
                <a:schemeClr val="dk1"/>
              </a:buClr>
              <a:buSzPts val="1000"/>
              <a:buFont typeface="Calibri"/>
              <a:buAutoNum type="arabicPeriod"/>
            </a:pPr>
            <a:r>
              <a:rPr lang="en-US" sz="1000" b="1"/>
              <a:t>Underline that their obligations for reporting as an individual differs whether it is a situation of SEA versus SH.</a:t>
            </a:r>
            <a:endParaRPr/>
          </a:p>
          <a:p>
            <a:pPr marL="255078" lvl="0" indent="-191578" algn="l" rtl="0">
              <a:spcBef>
                <a:spcPts val="0"/>
              </a:spcBef>
              <a:spcAft>
                <a:spcPts val="0"/>
              </a:spcAft>
              <a:buClr>
                <a:schemeClr val="dk1"/>
              </a:buClr>
              <a:buSzPts val="1000"/>
              <a:buFont typeface="Calibri"/>
              <a:buNone/>
            </a:pPr>
            <a:endParaRPr sz="1000" b="1"/>
          </a:p>
          <a:p>
            <a:pPr marL="255078" lvl="0" indent="-255078" algn="l" rtl="0">
              <a:spcBef>
                <a:spcPts val="0"/>
              </a:spcBef>
              <a:spcAft>
                <a:spcPts val="0"/>
              </a:spcAft>
              <a:buClr>
                <a:schemeClr val="dk1"/>
              </a:buClr>
              <a:buSzPts val="1000"/>
              <a:buFont typeface="Calibri"/>
              <a:buAutoNum type="arabicPeriod"/>
            </a:pPr>
            <a:r>
              <a:rPr lang="en-US" sz="1000" b="1"/>
              <a:t>[CLICK] Remind them about their obligations for reporting SEA as an individual:</a:t>
            </a:r>
            <a:endParaRPr/>
          </a:p>
          <a:p>
            <a:pPr marL="738384" lvl="1" indent="-255077" algn="l" rtl="0">
              <a:spcBef>
                <a:spcPts val="0"/>
              </a:spcBef>
              <a:spcAft>
                <a:spcPts val="0"/>
              </a:spcAft>
              <a:buClr>
                <a:schemeClr val="dk1"/>
              </a:buClr>
              <a:buSzPts val="1000"/>
              <a:buFont typeface="Arial"/>
              <a:buChar char="•"/>
            </a:pPr>
            <a:r>
              <a:rPr lang="en-US" sz="1000" u="sng"/>
              <a:t>Every humanitarian aid worker has an obligation to formally report Sexual Exploitation and Abuse (SEA)</a:t>
            </a:r>
            <a:r>
              <a:rPr lang="en-US" sz="1000"/>
              <a:t>.</a:t>
            </a:r>
            <a:endParaRPr/>
          </a:p>
          <a:p>
            <a:pPr marL="738384" lvl="1" indent="-255077" algn="l" rtl="0">
              <a:spcBef>
                <a:spcPts val="0"/>
              </a:spcBef>
              <a:spcAft>
                <a:spcPts val="0"/>
              </a:spcAft>
              <a:buClr>
                <a:schemeClr val="dk1"/>
              </a:buClr>
              <a:buSzPts val="1000"/>
              <a:buFont typeface="Arial"/>
              <a:buChar char="•"/>
            </a:pPr>
            <a:r>
              <a:rPr lang="en-US" sz="1000"/>
              <a:t>Should they choose to disclose a case of SEA to a work colleague, this work colleague also has an obligation to formally report the situation.</a:t>
            </a:r>
            <a:endParaRPr/>
          </a:p>
          <a:p>
            <a:pPr marL="738384" lvl="1" indent="-191577" algn="l" rtl="0">
              <a:spcBef>
                <a:spcPts val="0"/>
              </a:spcBef>
              <a:spcAft>
                <a:spcPts val="0"/>
              </a:spcAft>
              <a:buClr>
                <a:schemeClr val="dk1"/>
              </a:buClr>
              <a:buSzPts val="1000"/>
              <a:buFont typeface="Arial"/>
              <a:buNone/>
            </a:pPr>
            <a:endParaRPr sz="1000"/>
          </a:p>
          <a:p>
            <a:pPr marL="255078" lvl="0" indent="-255078" algn="l" rtl="0">
              <a:spcBef>
                <a:spcPts val="0"/>
              </a:spcBef>
              <a:spcAft>
                <a:spcPts val="0"/>
              </a:spcAft>
              <a:buClr>
                <a:schemeClr val="dk1"/>
              </a:buClr>
              <a:buSzPts val="1000"/>
              <a:buFont typeface="Calibri"/>
              <a:buAutoNum type="arabicPeriod"/>
            </a:pPr>
            <a:r>
              <a:rPr lang="en-US" sz="1000" b="1"/>
              <a:t>[CLICK] Remind them about their obligations for reporting SH as an individual:</a:t>
            </a:r>
            <a:endParaRPr/>
          </a:p>
          <a:p>
            <a:pPr marL="738384" lvl="1" indent="-255077" algn="l" rtl="0">
              <a:spcBef>
                <a:spcPts val="0"/>
              </a:spcBef>
              <a:spcAft>
                <a:spcPts val="0"/>
              </a:spcAft>
              <a:buClr>
                <a:schemeClr val="dk1"/>
              </a:buClr>
              <a:buSzPts val="1000"/>
              <a:buFont typeface="Arial"/>
              <a:buChar char="•"/>
            </a:pPr>
            <a:r>
              <a:rPr lang="en-US" sz="1000"/>
              <a:t>Reporting Sexual Harassment (SH) is not always obligatory</a:t>
            </a:r>
            <a:endParaRPr/>
          </a:p>
          <a:p>
            <a:pPr marL="738384" lvl="1" indent="-255077" algn="l" rtl="0">
              <a:spcBef>
                <a:spcPts val="0"/>
              </a:spcBef>
              <a:spcAft>
                <a:spcPts val="0"/>
              </a:spcAft>
              <a:buClr>
                <a:schemeClr val="dk1"/>
              </a:buClr>
              <a:buSzPts val="1000"/>
              <a:buFont typeface="Arial"/>
              <a:buChar char="•"/>
            </a:pPr>
            <a:r>
              <a:rPr lang="en-US" sz="1000"/>
              <a:t>Their obligations to report SH depends on the specific policies of their organization</a:t>
            </a:r>
            <a:endParaRPr/>
          </a:p>
          <a:p>
            <a:pPr marL="738384" lvl="1" indent="-255077" algn="l" rtl="0">
              <a:spcBef>
                <a:spcPts val="0"/>
              </a:spcBef>
              <a:spcAft>
                <a:spcPts val="0"/>
              </a:spcAft>
              <a:buClr>
                <a:schemeClr val="dk1"/>
              </a:buClr>
              <a:buSzPts val="1000"/>
              <a:buFont typeface="Arial"/>
              <a:buChar char="•"/>
            </a:pPr>
            <a:r>
              <a:rPr lang="en-US" sz="1000"/>
              <a:t>For example, the consent of the victim may be needed when reporting SH</a:t>
            </a:r>
            <a:endParaRPr/>
          </a:p>
          <a:p>
            <a:pPr marL="0" lvl="0" indent="0" algn="l" rtl="0">
              <a:spcBef>
                <a:spcPts val="0"/>
              </a:spcBef>
              <a:spcAft>
                <a:spcPts val="0"/>
              </a:spcAft>
              <a:buNone/>
            </a:pPr>
            <a:endParaRPr sz="1000"/>
          </a:p>
        </p:txBody>
      </p:sp>
      <p:sp>
        <p:nvSpPr>
          <p:cNvPr id="947" name="Google Shape;947;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17472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p:txBody>
      </p:sp>
      <p:sp>
        <p:nvSpPr>
          <p:cNvPr id="964" name="Google Shape;96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40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712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Open Sans"/>
              <a:buNone/>
            </a:pPr>
            <a:r>
              <a:rPr lang="en-US" b="1">
                <a:latin typeface="Open Sans"/>
                <a:ea typeface="Open Sans"/>
                <a:cs typeface="Open Sans"/>
                <a:sym typeface="Open Sans"/>
              </a:rPr>
              <a:t>Sexual exploitation and abuse is a form of gender-based violence </a:t>
            </a:r>
            <a:r>
              <a:rPr lang="en-US">
                <a:latin typeface="Open Sans"/>
                <a:ea typeface="Open Sans"/>
                <a:cs typeface="Open Sans"/>
                <a:sym typeface="Open Sans"/>
              </a:rPr>
              <a:t>that constitutes an abuse of power by aid workers against the affected population.</a:t>
            </a:r>
            <a:endParaRPr/>
          </a:p>
          <a:p>
            <a:pPr marL="0" marR="0" lvl="0" indent="0" algn="l" rtl="0">
              <a:lnSpc>
                <a:spcPct val="100000"/>
              </a:lnSpc>
              <a:spcBef>
                <a:spcPts val="0"/>
              </a:spcBef>
              <a:spcAft>
                <a:spcPts val="0"/>
              </a:spcAft>
              <a:buClr>
                <a:schemeClr val="dk1"/>
              </a:buClr>
              <a:buSzPts val="1200"/>
              <a:buFont typeface="Calibri"/>
              <a:buNone/>
            </a:pPr>
            <a:endParaRPr>
              <a:latin typeface="Open Sans"/>
              <a:ea typeface="Open Sans"/>
              <a:cs typeface="Open Sans"/>
              <a:sym typeface="Open Sans"/>
            </a:endParaRPr>
          </a:p>
          <a:p>
            <a:pPr marL="0" lvl="0" indent="0" algn="l" rtl="0">
              <a:spcBef>
                <a:spcPts val="0"/>
              </a:spcBef>
              <a:spcAft>
                <a:spcPts val="0"/>
              </a:spcAft>
              <a:buNone/>
            </a:pPr>
            <a:endParaRPr/>
          </a:p>
        </p:txBody>
      </p:sp>
      <p:sp>
        <p:nvSpPr>
          <p:cNvPr id="978" name="Google Shape;97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99088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p:txBody>
      </p:sp>
      <p:sp>
        <p:nvSpPr>
          <p:cNvPr id="988" name="Google Shape;98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0102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f01a71e3ec_1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gf01a71e3ec_1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solidFill>
                  <a:schemeClr val="dk1"/>
                </a:solidFill>
                <a:latin typeface="Arial"/>
                <a:ea typeface="Arial"/>
                <a:cs typeface="Arial"/>
                <a:sym typeface="Arial"/>
              </a:rPr>
              <a:t>Victim/Survivor support: </a:t>
            </a:r>
            <a:r>
              <a:rPr lang="en-US">
                <a:solidFill>
                  <a:schemeClr val="dk1"/>
                </a:solidFill>
                <a:latin typeface="Arial"/>
                <a:ea typeface="Arial"/>
                <a:cs typeface="Arial"/>
                <a:sym typeface="Arial"/>
              </a:rPr>
              <a:t>Urgent medical assistance and counselling must be made available to anyone who was potentially harmed by any alleged sexual exploitation or sexual abuse. This will generally be through referral to the appropriate service provider. </a:t>
            </a:r>
            <a:endParaRPr b="1">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048" name="Google Shape;1048;gf01a71e3ec_1_2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9764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Afridas case: https://www.youtube.com/watch?v=-9zYHQanvRg&amp;ab_channel=Inter-AgencyStandingCommittee</a:t>
            </a:r>
            <a:endParaRPr/>
          </a:p>
          <a:p>
            <a:pPr marL="0" lvl="0" indent="0" algn="l" rtl="0">
              <a:spcBef>
                <a:spcPts val="0"/>
              </a:spcBef>
              <a:spcAft>
                <a:spcPts val="0"/>
              </a:spcAft>
              <a:buNone/>
            </a:pPr>
            <a:endParaRPr/>
          </a:p>
          <a:p>
            <a:pPr marL="0" lvl="0" indent="0" algn="just" rtl="0">
              <a:spcBef>
                <a:spcPts val="0"/>
              </a:spcBef>
              <a:spcAft>
                <a:spcPts val="0"/>
              </a:spcAft>
              <a:buNone/>
            </a:pPr>
            <a:r>
              <a:rPr lang="en-US" sz="1200" b="1" u="sng"/>
              <a:t>ACTIVITY GOALS</a:t>
            </a:r>
            <a:endParaRPr/>
          </a:p>
          <a:p>
            <a:pPr marL="171450" lvl="0" indent="-171450" algn="just" rtl="0">
              <a:spcBef>
                <a:spcPts val="0"/>
              </a:spcBef>
              <a:spcAft>
                <a:spcPts val="0"/>
              </a:spcAft>
              <a:buClr>
                <a:schemeClr val="dk1"/>
              </a:buClr>
              <a:buSzPts val="1200"/>
              <a:buFont typeface="Arial"/>
              <a:buChar char="•"/>
            </a:pPr>
            <a:r>
              <a:rPr lang="en-US" sz="1200"/>
              <a:t>To contextualize the problem of sexual misconduct within a humanitarian aid setting</a:t>
            </a:r>
            <a:endParaRPr/>
          </a:p>
          <a:p>
            <a:pPr marL="171450" lvl="0" indent="-171450" algn="just" rtl="0">
              <a:spcBef>
                <a:spcPts val="0"/>
              </a:spcBef>
              <a:spcAft>
                <a:spcPts val="0"/>
              </a:spcAft>
              <a:buClr>
                <a:schemeClr val="dk1"/>
              </a:buClr>
              <a:buSzPts val="1200"/>
              <a:buFont typeface="Arial"/>
              <a:buChar char="•"/>
            </a:pPr>
            <a:r>
              <a:rPr lang="en-US" sz="1200"/>
              <a:t>To initiate discussions about the different elements that are linked to sexual misconduct</a:t>
            </a:r>
            <a:endParaRPr/>
          </a:p>
          <a:p>
            <a:pPr marL="171450" lvl="0" indent="-171450" algn="just" rtl="0">
              <a:spcBef>
                <a:spcPts val="0"/>
              </a:spcBef>
              <a:spcAft>
                <a:spcPts val="0"/>
              </a:spcAft>
              <a:buClr>
                <a:schemeClr val="dk1"/>
              </a:buClr>
              <a:buSzPts val="1200"/>
              <a:buFont typeface="Arial"/>
              <a:buChar char="•"/>
            </a:pPr>
            <a:r>
              <a:rPr lang="en-US" sz="1200"/>
              <a:t>To get the learners to personally, socially and emotionally value the importance of protection from sexual misconduct</a:t>
            </a:r>
            <a:endParaRPr/>
          </a:p>
          <a:p>
            <a:pPr marL="0" marR="0" lvl="0" indent="0" algn="just"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0657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67106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63913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lvl="1" indent="-171450" algn="just" rtl="0">
              <a:spcBef>
                <a:spcPts val="0"/>
              </a:spcBef>
              <a:spcAft>
                <a:spcPts val="0"/>
              </a:spcAft>
              <a:buClr>
                <a:schemeClr val="dk1"/>
              </a:buClr>
              <a:buSzPts val="1000"/>
              <a:buFont typeface="Arial"/>
              <a:buChar char="•"/>
            </a:pPr>
            <a:r>
              <a:rPr lang="en-US" sz="1000" b="1"/>
              <a:t>Key messages related to power:</a:t>
            </a:r>
            <a:endParaRPr/>
          </a:p>
          <a:p>
            <a:pPr marL="628650" lvl="1" indent="-107950" algn="just" rtl="0">
              <a:spcBef>
                <a:spcPts val="600"/>
              </a:spcBef>
              <a:spcAft>
                <a:spcPts val="0"/>
              </a:spcAft>
              <a:buClr>
                <a:schemeClr val="dk1"/>
              </a:buClr>
              <a:buSzPts val="1000"/>
              <a:buFont typeface="Arial"/>
              <a:buNone/>
            </a:pPr>
            <a:endParaRPr sz="1000" b="1"/>
          </a:p>
          <a:p>
            <a:pPr marL="628650" lvl="1" indent="-171450" algn="just" rtl="0">
              <a:spcBef>
                <a:spcPts val="600"/>
              </a:spcBef>
              <a:spcAft>
                <a:spcPts val="0"/>
              </a:spcAft>
              <a:buClr>
                <a:schemeClr val="dk1"/>
              </a:buClr>
              <a:buSzPts val="1000"/>
              <a:buFont typeface="Arial"/>
              <a:buChar char="•"/>
            </a:pPr>
            <a:r>
              <a:rPr lang="en-US" sz="1000"/>
              <a:t>People with power can be government, men, adults, police, military, supervisors, etc.</a:t>
            </a:r>
            <a:endParaRPr/>
          </a:p>
          <a:p>
            <a:pPr marL="628650" lvl="1" indent="-171450" algn="just" rtl="0">
              <a:spcBef>
                <a:spcPts val="600"/>
              </a:spcBef>
              <a:spcAft>
                <a:spcPts val="0"/>
              </a:spcAft>
              <a:buClr>
                <a:schemeClr val="dk1"/>
              </a:buClr>
              <a:buSzPts val="1000"/>
              <a:buFont typeface="Arial"/>
              <a:buChar char="•"/>
            </a:pPr>
            <a:r>
              <a:rPr lang="en-US" sz="1000"/>
              <a:t>Power is the ability to influence or control.  It includes access to decision-making processes.</a:t>
            </a:r>
            <a:endParaRPr/>
          </a:p>
          <a:p>
            <a:pPr marL="628650" lvl="1" indent="-171450" algn="just" rtl="0">
              <a:spcBef>
                <a:spcPts val="600"/>
              </a:spcBef>
              <a:spcAft>
                <a:spcPts val="0"/>
              </a:spcAft>
              <a:buClr>
                <a:schemeClr val="dk1"/>
              </a:buClr>
              <a:buSzPts val="1000"/>
              <a:buFont typeface="Arial"/>
              <a:buChar char="•"/>
            </a:pPr>
            <a:r>
              <a:rPr lang="en-US" sz="1000"/>
              <a:t>There are many sources of power that are not only related to a formal position of authority, including money, gender, culture, age, etc.</a:t>
            </a:r>
            <a:endParaRPr/>
          </a:p>
          <a:p>
            <a:pPr marL="628650" lvl="1" indent="-171450" algn="just" rtl="0">
              <a:spcBef>
                <a:spcPts val="600"/>
              </a:spcBef>
              <a:spcAft>
                <a:spcPts val="0"/>
              </a:spcAft>
              <a:buClr>
                <a:schemeClr val="dk1"/>
              </a:buClr>
              <a:buSzPts val="1000"/>
              <a:buFont typeface="Arial"/>
              <a:buChar char="•"/>
            </a:pPr>
            <a:r>
              <a:rPr lang="en-US" sz="1000"/>
              <a:t>Power and vulnerability is dynamic and can shift, depending on the context. Power can be influenced by factors such as social structure, surrounding community, office environment, etc.</a:t>
            </a:r>
            <a:endParaRPr sz="1000"/>
          </a:p>
          <a:p>
            <a:pPr marL="0" lvl="0" indent="0" algn="l" rtl="0">
              <a:spcBef>
                <a:spcPts val="0"/>
              </a:spcBef>
              <a:spcAft>
                <a:spcPts val="0"/>
              </a:spcAft>
              <a:buNone/>
            </a:pPr>
            <a:endParaRPr/>
          </a:p>
        </p:txBody>
      </p:sp>
      <p:sp>
        <p:nvSpPr>
          <p:cNvPr id="311" name="Google Shape;31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18853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 humanitarians, we work in areas that are affected by conflicts, disasters and poverty, where people will do everything to access food or get some services.</a:t>
            </a:r>
            <a:endParaRPr b="0"/>
          </a:p>
          <a:p>
            <a:pPr marL="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We have power. By driving our big white cars and distributing assistance we are perceived as people who have power. There is always a power imbalance between NGO workers and beneficiaries. It is easy to misunderstand and take advantage of beneficiaries’ vulnerability.</a:t>
            </a:r>
            <a:endParaRPr b="0"/>
          </a:p>
          <a:p>
            <a:pPr marL="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Make sure participants understand the difference between SEA of beneficiaries, wider GBV issues and sexual harassment. </a:t>
            </a:r>
            <a:endParaRPr b="0"/>
          </a:p>
          <a:p>
            <a:pPr marL="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In many cases our staff do not perceive engaging with prostitutes as SEA. They feel there is a consent and clarity when it comes to the terms of the transaction. It is a service they pay for and no one – girls or boys - is forced to engage. Remind them of the power imbalance and that we work in highly vulnerable context where people will do anything to survive and feed their families. Many times staff will use as a justification to engage with prostitutes the fact they are away from families and they have biological needs. Ask what systems and procedures does your agency have in place to address the issue of prolonged separation from families. (e.g. R&amp;R) </a:t>
            </a:r>
            <a:endParaRPr b="0"/>
          </a:p>
          <a:p>
            <a:pPr marL="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Remind participants that they are on duty “24/7” [i.e. there is no time when you are not bound by it]. And that they are required to uphold the obligations, when it comes to SEA, even outside their official working hours.</a:t>
            </a:r>
            <a:endParaRPr b="0"/>
          </a:p>
          <a:p>
            <a:pPr marL="0" lvl="0" indent="0" algn="l" rtl="0">
              <a:spcBef>
                <a:spcPts val="0"/>
              </a:spcBef>
              <a:spcAft>
                <a:spcPts val="0"/>
              </a:spcAft>
              <a:buNone/>
            </a:pPr>
            <a:endParaRPr/>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7058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000" b="1" u="sng"/>
              <a:t>FACILITATOR INSTRUCTIONS</a:t>
            </a:r>
            <a:endParaRPr/>
          </a:p>
          <a:p>
            <a:pPr marL="0" lvl="0" indent="0" algn="just" rtl="0">
              <a:spcBef>
                <a:spcPts val="0"/>
              </a:spcBef>
              <a:spcAft>
                <a:spcPts val="0"/>
              </a:spcAft>
              <a:buNone/>
            </a:pPr>
            <a:r>
              <a:rPr lang="en-US" sz="1000"/>
              <a:t>Duration: 10 mins</a:t>
            </a:r>
            <a:endParaRPr/>
          </a:p>
          <a:p>
            <a:pPr marL="0" lvl="0" indent="0" algn="just" rtl="0">
              <a:spcBef>
                <a:spcPts val="0"/>
              </a:spcBef>
              <a:spcAft>
                <a:spcPts val="0"/>
              </a:spcAft>
              <a:buNone/>
            </a:pPr>
            <a:endParaRPr sz="1000"/>
          </a:p>
          <a:p>
            <a:pPr marL="228600" lvl="0" indent="-228600" algn="just" rtl="0">
              <a:spcBef>
                <a:spcPts val="0"/>
              </a:spcBef>
              <a:spcAft>
                <a:spcPts val="0"/>
              </a:spcAft>
              <a:buClr>
                <a:schemeClr val="dk1"/>
              </a:buClr>
              <a:buSzPts val="1000"/>
              <a:buFont typeface="Calibri"/>
              <a:buAutoNum type="arabicPeriod"/>
            </a:pPr>
            <a:r>
              <a:rPr lang="en-US" sz="1000" b="1"/>
              <a:t>Before the participants start to share their results of their case study analysis, as them who they feel the victim is in the story. Once a consensus has been made (that Afrida is the victim), CLICK on Afrida and then continue to the next step.</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Ask a spokesperson for one of the teams to share the results of their analysis for </a:t>
            </a:r>
            <a:r>
              <a:rPr lang="en-US" sz="1000" b="1" u="sng"/>
              <a:t>one</a:t>
            </a:r>
            <a:r>
              <a:rPr lang="en-US" sz="1000" b="1"/>
              <a:t> character.</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After the spokesperson is finished, CLICK on the PICTURE of each character they have chosen to reveal key information.</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Allow the participants to discuss if needed.</a:t>
            </a:r>
            <a:endParaRPr/>
          </a:p>
          <a:p>
            <a:pPr marL="628650" lvl="1" indent="-171450" algn="just" rtl="0">
              <a:spcBef>
                <a:spcPts val="0"/>
              </a:spcBef>
              <a:spcAft>
                <a:spcPts val="0"/>
              </a:spcAft>
              <a:buClr>
                <a:schemeClr val="dk1"/>
              </a:buClr>
              <a:buSzPts val="1000"/>
              <a:buFont typeface="Arial"/>
              <a:buChar char="•"/>
            </a:pPr>
            <a:r>
              <a:rPr lang="en-US" sz="1000"/>
              <a:t>Try to keep the discussion focused, as time for this activity is limited.</a:t>
            </a:r>
            <a:endParaRPr/>
          </a:p>
          <a:p>
            <a:pPr marL="628650" lvl="1" indent="-107950" algn="just" rtl="0">
              <a:spcBef>
                <a:spcPts val="0"/>
              </a:spcBef>
              <a:spcAft>
                <a:spcPts val="0"/>
              </a:spcAft>
              <a:buClr>
                <a:schemeClr val="dk1"/>
              </a:buClr>
              <a:buSzPts val="1000"/>
              <a:buFont typeface="Arial"/>
              <a:buNone/>
            </a:pPr>
            <a:endParaRPr sz="1000"/>
          </a:p>
          <a:p>
            <a:pPr marL="228600" lvl="0" indent="-228600" algn="just" rtl="0">
              <a:spcBef>
                <a:spcPts val="0"/>
              </a:spcBef>
              <a:spcAft>
                <a:spcPts val="0"/>
              </a:spcAft>
              <a:buClr>
                <a:schemeClr val="dk1"/>
              </a:buClr>
              <a:buSzPts val="1000"/>
              <a:buFont typeface="Calibri"/>
              <a:buAutoNum type="arabicPeriod"/>
            </a:pPr>
            <a:r>
              <a:rPr lang="en-US" sz="1000" b="1"/>
              <a:t>Repeat Steps 1 to 3 until all of the characters have been revealed.</a:t>
            </a:r>
            <a:endParaRPr/>
          </a:p>
          <a:p>
            <a:pPr marL="228600" lvl="0" indent="-165100" algn="just" rtl="0">
              <a:spcBef>
                <a:spcPts val="0"/>
              </a:spcBef>
              <a:spcAft>
                <a:spcPts val="0"/>
              </a:spcAft>
              <a:buClr>
                <a:schemeClr val="dk1"/>
              </a:buClr>
              <a:buSzPts val="1000"/>
              <a:buFont typeface="Calibri"/>
              <a:buNone/>
            </a:pPr>
            <a:endParaRPr sz="1000" b="1"/>
          </a:p>
          <a:p>
            <a:pPr marL="228600" lvl="0" indent="-228600" algn="just" rtl="0">
              <a:spcBef>
                <a:spcPts val="0"/>
              </a:spcBef>
              <a:spcAft>
                <a:spcPts val="0"/>
              </a:spcAft>
              <a:buClr>
                <a:schemeClr val="dk1"/>
              </a:buClr>
              <a:buSzPts val="1000"/>
              <a:buFont typeface="Calibri"/>
              <a:buAutoNum type="arabicPeriod"/>
            </a:pPr>
            <a:r>
              <a:rPr lang="en-US" sz="1000" b="1"/>
              <a:t>Conclude the activity by presenting the key messages below:</a:t>
            </a:r>
            <a:endParaRPr/>
          </a:p>
          <a:p>
            <a:pPr marL="628650" lvl="1" indent="-171450" algn="just" rtl="0">
              <a:spcBef>
                <a:spcPts val="0"/>
              </a:spcBef>
              <a:spcAft>
                <a:spcPts val="0"/>
              </a:spcAft>
              <a:buClr>
                <a:schemeClr val="dk1"/>
              </a:buClr>
              <a:buSzPts val="1000"/>
              <a:buFont typeface="Arial"/>
              <a:buChar char="•"/>
            </a:pPr>
            <a:r>
              <a:rPr lang="en-US" sz="1000"/>
              <a:t>Violence and exploitation are almost always linked to power. Those who have more power can exploit and abuse others. Those who have the least power are most likely to be exploited and abused.</a:t>
            </a:r>
            <a:endParaRPr/>
          </a:p>
          <a:p>
            <a:pPr marL="628650" lvl="1" indent="-171450" algn="just" rtl="0">
              <a:spcBef>
                <a:spcPts val="0"/>
              </a:spcBef>
              <a:spcAft>
                <a:spcPts val="0"/>
              </a:spcAft>
              <a:buClr>
                <a:schemeClr val="dk1"/>
              </a:buClr>
              <a:buSzPts val="1000"/>
              <a:buFont typeface="Arial"/>
              <a:buChar char="•"/>
            </a:pPr>
            <a:r>
              <a:rPr lang="en-US" sz="1000"/>
              <a:t>Today we are talking very specifically about abuses that happen at the hands of those providing humanitarian assistance and protection.</a:t>
            </a:r>
            <a:endParaRPr/>
          </a:p>
          <a:p>
            <a:pPr marL="628650" lvl="1" indent="-171450" algn="just" rtl="0">
              <a:spcBef>
                <a:spcPts val="0"/>
              </a:spcBef>
              <a:spcAft>
                <a:spcPts val="0"/>
              </a:spcAft>
              <a:buClr>
                <a:schemeClr val="dk1"/>
              </a:buClr>
              <a:buSzPts val="1000"/>
              <a:buFont typeface="Arial"/>
              <a:buChar char="•"/>
            </a:pPr>
            <a:r>
              <a:rPr lang="en-US" sz="1000"/>
              <a:t>It is important to bear in mind the context in which this occurs and to realize that this is part of a much larger problem of gender-based violence.</a:t>
            </a:r>
            <a:endParaRPr/>
          </a:p>
          <a:p>
            <a:pPr marL="0" lvl="0" indent="0" algn="l" rtl="0">
              <a:spcBef>
                <a:spcPts val="0"/>
              </a:spcBef>
              <a:spcAft>
                <a:spcPts val="0"/>
              </a:spcAft>
              <a:buNone/>
            </a:pPr>
            <a:endParaRPr/>
          </a:p>
        </p:txBody>
      </p:sp>
      <p:sp>
        <p:nvSpPr>
          <p:cNvPr id="213" name="Google Shape;21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4114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gf01a71e3ec_1_69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f01a71e3ec_1_69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f01a71e3ec_1_6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f01a71e3ec_1_6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f01a71e3ec_1_6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162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gf01a71e3ec_1_7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f01a71e3ec_1_75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gf01a71e3ec_1_7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gf01a71e3ec_1_7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f01a71e3ec_1_7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226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gf01a71e3ec_1_75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f01a71e3ec_1_75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gf01a71e3ec_1_7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f01a71e3ec_1_7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f01a71e3ec_1_7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86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gf01a71e3ec_1_7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f01a71e3ec_1_70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f01a71e3ec_1_7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f01a71e3ec_1_7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f01a71e3ec_1_7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569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gf01a71e3ec_1_70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f01a71e3ec_1_70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f01a71e3ec_1_7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f01a71e3ec_1_7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f01a71e3ec_1_7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898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gf01a71e3ec_1_7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f01a71e3ec_1_71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f01a71e3ec_1_71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f01a71e3ec_1_7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f01a71e3ec_1_7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f01a71e3ec_1_7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745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gf01a71e3ec_1_71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f01a71e3ec_1_71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f01a71e3ec_1_71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f01a71e3ec_1_71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f01a71e3ec_1_71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f01a71e3ec_1_7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f01a71e3ec_1_7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f01a71e3ec_1_7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4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gf01a71e3ec_1_7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f01a71e3ec_1_7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f01a71e3ec_1_7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f01a71e3ec_1_7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206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gf01a71e3ec_1_7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f01a71e3ec_1_7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f01a71e3ec_1_7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08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gf01a71e3ec_1_7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f01a71e3ec_1_73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6" name="Google Shape;136;gf01a71e3ec_1_73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7" name="Google Shape;137;gf01a71e3ec_1_7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f01a71e3ec_1_7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f01a71e3ec_1_7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48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gf01a71e3ec_1_74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f01a71e3ec_1_744"/>
          <p:cNvSpPr>
            <a:spLocks noGrp="1"/>
          </p:cNvSpPr>
          <p:nvPr>
            <p:ph type="pic" idx="2"/>
          </p:nvPr>
        </p:nvSpPr>
        <p:spPr>
          <a:xfrm>
            <a:off x="5183188" y="987425"/>
            <a:ext cx="6172200" cy="4873500"/>
          </a:xfrm>
          <a:prstGeom prst="rect">
            <a:avLst/>
          </a:prstGeom>
          <a:noFill/>
          <a:ln>
            <a:noFill/>
          </a:ln>
        </p:spPr>
      </p:sp>
      <p:sp>
        <p:nvSpPr>
          <p:cNvPr id="143" name="Google Shape;143;gf01a71e3ec_1_74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4" name="Google Shape;144;gf01a71e3ec_1_7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f01a71e3ec_1_7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f01a71e3ec_1_7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711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84"/>
        <p:cNvGrpSpPr/>
        <p:nvPr/>
      </p:nvGrpSpPr>
      <p:grpSpPr>
        <a:xfrm>
          <a:off x="0" y="0"/>
          <a:ext cx="0" cy="0"/>
          <a:chOff x="0" y="0"/>
          <a:chExt cx="0" cy="0"/>
        </a:xfrm>
      </p:grpSpPr>
      <p:sp>
        <p:nvSpPr>
          <p:cNvPr id="85" name="Google Shape;85;gf01a71e3ec_1_6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f01a71e3ec_1_68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f01a71e3ec_1_6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f01a71e3ec_1_6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f01a71e3ec_1_6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6045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447788009/1aab0948e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5934618" y="4470400"/>
            <a:ext cx="6257382" cy="2387600"/>
          </a:xfrm>
          <a:prstGeom prst="rect">
            <a:avLst/>
          </a:prstGeom>
          <a:noFill/>
          <a:ln>
            <a:noFill/>
          </a:ln>
        </p:spPr>
        <p:txBody>
          <a:bodyPr spcFirstLastPara="1" wrap="square" lIns="91425" tIns="45700" rIns="91425" bIns="45700" anchor="b" anchorCtr="0">
            <a:noAutofit/>
          </a:bodyPr>
          <a:lstStyle/>
          <a:p>
            <a:pPr lvl="0">
              <a:buClr>
                <a:srgbClr val="FFFFFF"/>
              </a:buClr>
              <a:buSzPts val="4400"/>
            </a:pP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3600" b="1" dirty="0">
                <a:solidFill>
                  <a:schemeClr val="tx1"/>
                </a:solidFill>
                <a:latin typeface="Pyidaungsu" pitchFamily="34" charset="0"/>
                <a:ea typeface="Open Sans"/>
                <a:cs typeface="Pyidaungsu" pitchFamily="34" charset="0"/>
                <a:sym typeface="Open Sans"/>
              </a:rPr>
              <a:t/>
            </a:r>
            <a:br>
              <a:rPr lang="en-US" sz="3600" b="1" dirty="0">
                <a:solidFill>
                  <a:schemeClr val="tx1"/>
                </a:solidFill>
                <a:latin typeface="Pyidaungsu" pitchFamily="34" charset="0"/>
                <a:ea typeface="Open Sans"/>
                <a:cs typeface="Pyidaungsu" pitchFamily="34" charset="0"/>
                <a:sym typeface="Open Sans"/>
              </a:rPr>
            </a:br>
            <a:r>
              <a:rPr lang="en-US" sz="3200" b="1" dirty="0" err="1">
                <a:solidFill>
                  <a:schemeClr val="tx1"/>
                </a:solidFill>
                <a:latin typeface="Pyidaungsu" pitchFamily="34" charset="0"/>
                <a:ea typeface="Open Sans"/>
                <a:cs typeface="Pyidaungsu" pitchFamily="34" charset="0"/>
                <a:sym typeface="Open Sans"/>
              </a:rPr>
              <a:t>အရပ်ဖက်လူ့အဖွဲ့အစည်းများ</a:t>
            </a:r>
            <a:r>
              <a:rPr lang="en-US" sz="3200" b="1" dirty="0">
                <a:solidFill>
                  <a:schemeClr val="tx1"/>
                </a:solidFill>
                <a:latin typeface="Pyidaungsu" pitchFamily="34" charset="0"/>
                <a:ea typeface="Open Sans"/>
                <a:cs typeface="Pyidaungsu" pitchFamily="34" charset="0"/>
                <a:sym typeface="Open Sans"/>
              </a:rPr>
              <a:t/>
            </a:r>
            <a:br>
              <a:rPr lang="en-US" sz="3200" b="1" dirty="0">
                <a:solidFill>
                  <a:schemeClr val="tx1"/>
                </a:solidFill>
                <a:latin typeface="Pyidaungsu" pitchFamily="34" charset="0"/>
                <a:ea typeface="Open Sans"/>
                <a:cs typeface="Pyidaungsu" pitchFamily="34" charset="0"/>
                <a:sym typeface="Open Sans"/>
              </a:rPr>
            </a:br>
            <a:r>
              <a:rPr lang="en-US" sz="3200" b="1" dirty="0" err="1">
                <a:solidFill>
                  <a:schemeClr val="tx1"/>
                </a:solidFill>
                <a:latin typeface="Pyidaungsu" pitchFamily="34" charset="0"/>
                <a:ea typeface="Open Sans"/>
                <a:cs typeface="Pyidaungsu" pitchFamily="34" charset="0"/>
                <a:sym typeface="Open Sans"/>
              </a:rPr>
              <a:t>အတွက</a:t>
            </a:r>
            <a:r>
              <a:rPr lang="en-US" sz="3200" b="1" dirty="0">
                <a:solidFill>
                  <a:schemeClr val="tx1"/>
                </a:solidFill>
                <a:latin typeface="Pyidaungsu" pitchFamily="34" charset="0"/>
                <a:ea typeface="Open Sans"/>
                <a:cs typeface="Pyidaungsu" pitchFamily="34" charset="0"/>
                <a:sym typeface="Open Sans"/>
              </a:rPr>
              <a:t>် </a:t>
            </a:r>
            <a:br>
              <a:rPr lang="en-US" sz="3200" b="1" dirty="0">
                <a:solidFill>
                  <a:schemeClr val="tx1"/>
                </a:solidFill>
                <a:latin typeface="Pyidaungsu" pitchFamily="34" charset="0"/>
                <a:ea typeface="Open Sans"/>
                <a:cs typeface="Pyidaungsu" pitchFamily="34" charset="0"/>
                <a:sym typeface="Open Sans"/>
              </a:rPr>
            </a:br>
            <a:r>
              <a:rPr lang="my-MM" sz="3200" b="1" dirty="0">
                <a:solidFill>
                  <a:schemeClr val="tx1"/>
                </a:solidFill>
                <a:latin typeface="Pyidaungsu" pitchFamily="34" charset="0"/>
                <a:ea typeface="Open Sans"/>
                <a:cs typeface="Pyidaungsu" pitchFamily="34" charset="0"/>
                <a:sym typeface="Open Sans"/>
              </a:rPr>
              <a:t>လိင်ပိုင်းဆိုင်ရာ အမြတ်ထုတ်ခြင်းနှင့် အလွဲသုံးစားလုပ်ခြင်းအားတားဆီး</a:t>
            </a:r>
            <a:r>
              <a:rPr lang="en-US" sz="3200" b="1" dirty="0">
                <a:solidFill>
                  <a:schemeClr val="tx1"/>
                </a:solidFill>
                <a:latin typeface="Pyidaungsu" pitchFamily="34" charset="0"/>
                <a:ea typeface="Open Sans"/>
                <a:cs typeface="Pyidaungsu" pitchFamily="34" charset="0"/>
                <a:sym typeface="Open Sans"/>
              </a:rPr>
              <a:t/>
            </a:r>
            <a:br>
              <a:rPr lang="en-US" sz="3200" b="1" dirty="0">
                <a:solidFill>
                  <a:schemeClr val="tx1"/>
                </a:solidFill>
                <a:latin typeface="Pyidaungsu" pitchFamily="34" charset="0"/>
                <a:ea typeface="Open Sans"/>
                <a:cs typeface="Pyidaungsu" pitchFamily="34" charset="0"/>
                <a:sym typeface="Open Sans"/>
              </a:rPr>
            </a:br>
            <a:r>
              <a:rPr lang="my-MM" sz="3200" b="1" dirty="0">
                <a:solidFill>
                  <a:schemeClr val="tx1"/>
                </a:solidFill>
                <a:latin typeface="Pyidaungsu" pitchFamily="34" charset="0"/>
                <a:ea typeface="Open Sans"/>
                <a:cs typeface="Pyidaungsu" pitchFamily="34" charset="0"/>
                <a:sym typeface="Open Sans"/>
              </a:rPr>
              <a:t>ကာကွယ်ခြင်း</a:t>
            </a:r>
            <a:r>
              <a:rPr lang="en-US" sz="3200" b="1" dirty="0">
                <a:solidFill>
                  <a:schemeClr val="tx1"/>
                </a:solidFill>
                <a:latin typeface="Pyidaungsu" pitchFamily="34" charset="0"/>
                <a:ea typeface="Open Sans"/>
                <a:cs typeface="Pyidaungsu" pitchFamily="34" charset="0"/>
                <a:sym typeface="Open Sans"/>
              </a:rPr>
              <a:t> </a:t>
            </a:r>
            <a:r>
              <a:rPr lang="en-US" sz="3200" b="1" dirty="0" err="1">
                <a:solidFill>
                  <a:schemeClr val="tx1"/>
                </a:solidFill>
                <a:latin typeface="Pyidaungsu" pitchFamily="34" charset="0"/>
                <a:ea typeface="Open Sans"/>
                <a:cs typeface="Pyidaungsu" pitchFamily="34" charset="0"/>
                <a:sym typeface="Open Sans"/>
              </a:rPr>
              <a:t>ဆိုင်ရာ</a:t>
            </a:r>
            <a:r>
              <a:rPr lang="en-US" sz="3200" b="1" dirty="0">
                <a:solidFill>
                  <a:schemeClr val="tx1"/>
                </a:solidFill>
                <a:latin typeface="Pyidaungsu" pitchFamily="34" charset="0"/>
                <a:ea typeface="Open Sans"/>
                <a:cs typeface="Pyidaungsu" pitchFamily="34" charset="0"/>
                <a:sym typeface="Open Sans"/>
              </a:rPr>
              <a:t> </a:t>
            </a:r>
            <a:r>
              <a:rPr lang="en-US" sz="3200" b="1" dirty="0" err="1">
                <a:solidFill>
                  <a:schemeClr val="tx1"/>
                </a:solidFill>
                <a:latin typeface="Pyidaungsu" pitchFamily="34" charset="0"/>
                <a:ea typeface="Open Sans"/>
                <a:cs typeface="Pyidaungsu" pitchFamily="34" charset="0"/>
                <a:sym typeface="Open Sans"/>
              </a:rPr>
              <a:t>သင်တန်း</a:t>
            </a:r>
            <a:r>
              <a:rPr lang="en-US" sz="4000" b="1" dirty="0">
                <a:solidFill>
                  <a:srgbClr val="FFFFFF"/>
                </a:solidFill>
                <a:latin typeface="Pyidaungsu" pitchFamily="34" charset="0"/>
                <a:ea typeface="Open Sans"/>
                <a:cs typeface="Pyidaungsu" pitchFamily="34" charset="0"/>
                <a:sym typeface="Open Sans"/>
              </a:rPr>
              <a:t/>
            </a:r>
            <a:br>
              <a:rPr lang="en-US" sz="40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r>
              <a:rPr lang="en-US" sz="4400" b="1" dirty="0" err="1">
                <a:solidFill>
                  <a:schemeClr val="accent1"/>
                </a:solidFill>
                <a:latin typeface="Pyidaungsu" pitchFamily="34" charset="0"/>
                <a:ea typeface="Open Sans"/>
                <a:cs typeface="Pyidaungsu" pitchFamily="34" charset="0"/>
                <a:sym typeface="Open Sans"/>
              </a:rPr>
              <a:t>ပထမရက</a:t>
            </a:r>
            <a:r>
              <a:rPr lang="en-US" sz="4400" b="1" dirty="0">
                <a:solidFill>
                  <a:schemeClr val="accent1"/>
                </a:solidFill>
                <a:latin typeface="Pyidaungsu" pitchFamily="34" charset="0"/>
                <a:ea typeface="Open Sans"/>
                <a:cs typeface="Pyidaungsu" pitchFamily="34" charset="0"/>
                <a:sym typeface="Open Sans"/>
              </a:rPr>
              <a:t>်</a:t>
            </a:r>
            <a:r>
              <a:rPr lang="en-US" sz="4400" b="1" dirty="0">
                <a:solidFill>
                  <a:srgbClr val="FFFFFF"/>
                </a:solidFill>
                <a:latin typeface="Pyidaungsu" pitchFamily="34" charset="0"/>
                <a:ea typeface="Open Sans"/>
                <a:cs typeface="Pyidaungsu" pitchFamily="34" charset="0"/>
                <a:sym typeface="Open Sans"/>
              </a:rPr>
              <a:t/>
            </a:r>
            <a:br>
              <a:rPr lang="en-US" sz="4400" b="1" dirty="0">
                <a:solidFill>
                  <a:srgbClr val="FFFFFF"/>
                </a:solidFill>
                <a:latin typeface="Pyidaungsu" pitchFamily="34" charset="0"/>
                <a:ea typeface="Open Sans"/>
                <a:cs typeface="Pyidaungsu" pitchFamily="34" charset="0"/>
                <a:sym typeface="Open Sans"/>
              </a:rPr>
            </a:br>
            <a:endParaRPr sz="4400" dirty="0">
              <a:latin typeface="Pyidaungsu" pitchFamily="34" charset="0"/>
              <a:cs typeface="Pyidaungsu" pitchFamily="34" charset="0"/>
            </a:endParaRPr>
          </a:p>
        </p:txBody>
      </p:sp>
      <p:pic>
        <p:nvPicPr>
          <p:cNvPr id="90" name="Google Shape;90;p1" descr="Une image contenant jouet&#10;&#10;Description générée automatiquement"/>
          <p:cNvPicPr preferRelativeResize="0"/>
          <p:nvPr/>
        </p:nvPicPr>
        <p:blipFill rotWithShape="1">
          <a:blip r:embed="rId3">
            <a:alphaModFix/>
          </a:blip>
          <a:srcRect/>
          <a:stretch/>
        </p:blipFill>
        <p:spPr>
          <a:xfrm>
            <a:off x="-1347950" y="795968"/>
            <a:ext cx="10457278" cy="6079524"/>
          </a:xfrm>
          <a:prstGeom prst="rect">
            <a:avLst/>
          </a:prstGeom>
          <a:noFill/>
          <a:ln>
            <a:noFill/>
          </a:ln>
        </p:spPr>
      </p:pic>
      <p:pic>
        <p:nvPicPr>
          <p:cNvPr id="92" name="Google Shape;92;p1" descr="A picture containing drawing&#10;&#10;Description automatically generated"/>
          <p:cNvPicPr preferRelativeResize="0"/>
          <p:nvPr/>
        </p:nvPicPr>
        <p:blipFill rotWithShape="1">
          <a:blip r:embed="rId4">
            <a:alphaModFix/>
          </a:blip>
          <a:srcRect/>
          <a:stretch/>
        </p:blipFill>
        <p:spPr>
          <a:xfrm>
            <a:off x="7419530" y="349594"/>
            <a:ext cx="2735009" cy="5718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16" descr="Une image contenant signe&#10;&#10;Description générée automatiquement"/>
          <p:cNvPicPr preferRelativeResize="0"/>
          <p:nvPr/>
        </p:nvPicPr>
        <p:blipFill rotWithShape="1">
          <a:blip r:embed="rId3">
            <a:alphaModFix/>
          </a:blip>
          <a:srcRect/>
          <a:stretch/>
        </p:blipFill>
        <p:spPr>
          <a:xfrm flipH="1">
            <a:off x="0" y="1554957"/>
            <a:ext cx="9218604" cy="5359399"/>
          </a:xfrm>
          <a:prstGeom prst="rect">
            <a:avLst/>
          </a:prstGeom>
          <a:noFill/>
          <a:ln>
            <a:noFill/>
          </a:ln>
        </p:spPr>
      </p:pic>
      <p:sp>
        <p:nvSpPr>
          <p:cNvPr id="344" name="Google Shape;344;p16"/>
          <p:cNvSpPr/>
          <p:nvPr/>
        </p:nvSpPr>
        <p:spPr>
          <a:xfrm>
            <a:off x="7825839" y="1704109"/>
            <a:ext cx="4366160" cy="2881746"/>
          </a:xfrm>
          <a:prstGeom prst="rect">
            <a:avLst/>
          </a:prstGeom>
          <a:solidFill>
            <a:srgbClr val="006C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Pyidaungsu" pitchFamily="34" charset="0"/>
              <a:ea typeface="Calibri"/>
              <a:cs typeface="Pyidaungsu" pitchFamily="34" charset="0"/>
              <a:sym typeface="Calibri"/>
            </a:endParaRPr>
          </a:p>
        </p:txBody>
      </p:sp>
      <p:sp>
        <p:nvSpPr>
          <p:cNvPr id="346" name="Google Shape;346;p16"/>
          <p:cNvSpPr txBox="1"/>
          <p:nvPr/>
        </p:nvSpPr>
        <p:spPr>
          <a:xfrm>
            <a:off x="7963389" y="3162664"/>
            <a:ext cx="4432858" cy="73246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30434"/>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Open Sans"/>
                <a:ea typeface="Open Sans"/>
                <a:cs typeface="Open Sans"/>
                <a:sym typeface="Open Sans"/>
              </a:rPr>
              <a:t>SEA</a:t>
            </a:r>
            <a:r>
              <a:rPr kumimoji="0" lang="my-MM" sz="3200" b="1" i="0" u="none" strike="noStrike" kern="0" cap="none" spc="0" normalizeH="0" baseline="0" noProof="0" dirty="0">
                <a:ln>
                  <a:noFill/>
                </a:ln>
                <a:solidFill>
                  <a:srgbClr val="FFFFFF"/>
                </a:solidFill>
                <a:effectLst/>
                <a:uLnTx/>
                <a:uFillTx/>
                <a:latin typeface="Open Sans"/>
                <a:ea typeface="Open Sans"/>
                <a:cs typeface="Open Sans"/>
                <a:sym typeface="Open Sans"/>
              </a:rPr>
              <a:t> </a:t>
            </a:r>
            <a:r>
              <a:rPr kumimoji="0" lang="my-MM" sz="3200" b="1" i="0" u="none" strike="noStrike" kern="0" cap="none" spc="0" normalizeH="0" baseline="0" noProof="0" dirty="0">
                <a:ln>
                  <a:noFill/>
                </a:ln>
                <a:solidFill>
                  <a:srgbClr val="FFFFFF"/>
                </a:solidFill>
                <a:effectLst/>
                <a:uLnTx/>
                <a:uFillTx/>
                <a:latin typeface="Pyidaungsu" pitchFamily="34" charset="0"/>
                <a:ea typeface="Open Sans"/>
                <a:cs typeface="Pyidaungsu" pitchFamily="34" charset="0"/>
                <a:sym typeface="Open Sans"/>
              </a:rPr>
              <a:t>အဓိပ္ပာယ်ဖွင့်ဆိုခြင်း</a:t>
            </a:r>
            <a:endParaRPr kumimoji="0"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p:txBody>
      </p:sp>
      <p:sp>
        <p:nvSpPr>
          <p:cNvPr id="347" name="Google Shape;347;p16"/>
          <p:cNvSpPr/>
          <p:nvPr/>
        </p:nvSpPr>
        <p:spPr>
          <a:xfrm>
            <a:off x="7825840" y="4565522"/>
            <a:ext cx="4366160" cy="20805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3442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a:spLocks noGrp="1"/>
          </p:cNvSpPr>
          <p:nvPr>
            <p:ph type="title"/>
          </p:nvPr>
        </p:nvSpPr>
        <p:spPr>
          <a:xfrm>
            <a:off x="1891604" y="605417"/>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tx1"/>
                </a:solidFill>
                <a:latin typeface="Pyidaungsu" pitchFamily="34" charset="0"/>
                <a:ea typeface="Open Sans"/>
                <a:cs typeface="Pyidaungsu" pitchFamily="34" charset="0"/>
                <a:sym typeface="Open Sans"/>
              </a:rPr>
              <a:t>SEA </a:t>
            </a:r>
            <a:r>
              <a:rPr lang="my-MM" b="1" dirty="0">
                <a:solidFill>
                  <a:schemeClr val="tx1"/>
                </a:solidFill>
                <a:latin typeface="Pyidaungsu" pitchFamily="34" charset="0"/>
                <a:ea typeface="Open Sans"/>
                <a:cs typeface="Pyidaungsu" pitchFamily="34" charset="0"/>
                <a:sym typeface="Open Sans"/>
              </a:rPr>
              <a:t>အဓိပ္ပာယ်ဖွင့်ဆိုခြင်း</a:t>
            </a:r>
            <a:endParaRPr dirty="0">
              <a:solidFill>
                <a:schemeClr val="tx1"/>
              </a:solidFill>
              <a:latin typeface="Pyidaungsu" pitchFamily="34" charset="0"/>
              <a:cs typeface="Pyidaungsu" pitchFamily="34" charset="0"/>
            </a:endParaRPr>
          </a:p>
        </p:txBody>
      </p:sp>
      <p:sp>
        <p:nvSpPr>
          <p:cNvPr id="342" name="Google Shape;342;p17"/>
          <p:cNvSpPr txBox="1"/>
          <p:nvPr/>
        </p:nvSpPr>
        <p:spPr>
          <a:xfrm>
            <a:off x="1448558" y="2285399"/>
            <a:ext cx="5240598" cy="3130088"/>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ကိုကျော် အလုပ်လုပ်ကိုင်နေသည့် နေရာသည်</a:t>
            </a:r>
          </a:p>
          <a:p>
            <a:pPr marL="2540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ပြည်တန်ဆာလုပ်ငန်း</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ကို တရားဝင်ခွင့်ပြုထားသည်။ ဒါကို သိလျက်ဖြင့် ကိုကျော်သည်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အကျိုးခံစားခွင</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ရှိသူ</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beneficiary</a:t>
            </a:r>
            <a:r>
              <a:rPr kumimoji="0" lang="my-MM"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လိင်ပိုင်းဆိုင်ရာကိစ္စအတွက် ငွေပေးရန် ကမ်းလှမ်းသည်။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ကိုကျော်သည</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နိုင်ငံ</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တကာ</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NGO</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တွင</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အလုပ်လုပ</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ကိုင</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နေ</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သူဖြစ်သည</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endParaRPr kumimoji="0"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endParaRPr kumimoji="0"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p:txBody>
      </p:sp>
      <p:sp>
        <p:nvSpPr>
          <p:cNvPr id="343" name="Google Shape;343;p17"/>
          <p:cNvSpPr txBox="1"/>
          <p:nvPr/>
        </p:nvSpPr>
        <p:spPr>
          <a:xfrm>
            <a:off x="7158400" y="4310338"/>
            <a:ext cx="4729200" cy="360099"/>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2000" b="1" i="0" u="none" strike="noStrike" kern="0" cap="none" spc="0" normalizeH="0" baseline="0" noProof="0">
                <a:ln>
                  <a:noFill/>
                </a:ln>
                <a:solidFill>
                  <a:srgbClr val="000000"/>
                </a:solidFill>
                <a:effectLst/>
                <a:uLnTx/>
                <a:uFillTx/>
                <a:latin typeface="Pyidaungsu" pitchFamily="34" charset="0"/>
                <a:cs typeface="Pyidaungsu" pitchFamily="34" charset="0"/>
                <a:sym typeface="Arial"/>
              </a:rPr>
              <a:t>ခ။ လိင်ပိုင်းဆိုင်ရာ မဖွယ်မရာပြုခြင်း (SA)</a:t>
            </a:r>
            <a:endParaRPr kumimoji="0" sz="2400" b="1" i="0" u="none" strike="noStrike" kern="0" cap="none" spc="0" normalizeH="0" baseline="0" noProof="0">
              <a:ln>
                <a:noFill/>
              </a:ln>
              <a:solidFill>
                <a:srgbClr val="000000"/>
              </a:solidFill>
              <a:effectLst/>
              <a:uLnTx/>
              <a:uFillTx/>
              <a:latin typeface="Pyidaungsu" pitchFamily="34" charset="0"/>
              <a:ea typeface="Corbel"/>
              <a:cs typeface="Pyidaungsu" pitchFamily="34" charset="0"/>
              <a:sym typeface="Corbel"/>
            </a:endParaRPr>
          </a:p>
        </p:txBody>
      </p:sp>
      <p:sp>
        <p:nvSpPr>
          <p:cNvPr id="344" name="Google Shape;344;p17"/>
          <p:cNvSpPr txBox="1"/>
          <p:nvPr/>
        </p:nvSpPr>
        <p:spPr>
          <a:xfrm>
            <a:off x="7193850" y="4847225"/>
            <a:ext cx="5145900" cy="342081"/>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900" b="1" i="0" u="none" strike="noStrike" kern="0" cap="none" spc="0" normalizeH="0" baseline="0" noProof="0">
                <a:ln>
                  <a:noFill/>
                </a:ln>
                <a:solidFill>
                  <a:srgbClr val="000000"/>
                </a:solidFill>
                <a:effectLst/>
                <a:uLnTx/>
                <a:uFillTx/>
                <a:latin typeface="Pyidaungsu" pitchFamily="34" charset="0"/>
                <a:cs typeface="Pyidaungsu" pitchFamily="34" charset="0"/>
                <a:sym typeface="Arial"/>
              </a:rPr>
              <a:t>ဂ။ လိင်ပိုင်းဆိုင်ရာထိပါးနှောက်ယှက်ခြင်း (SH)</a:t>
            </a:r>
            <a:endParaRPr kumimoji="0" sz="1900" b="1" i="0" u="none" strike="noStrike" kern="0" cap="none" spc="0" normalizeH="0" baseline="0" noProof="0">
              <a:ln>
                <a:noFill/>
              </a:ln>
              <a:solidFill>
                <a:srgbClr val="000000"/>
              </a:solidFill>
              <a:effectLst/>
              <a:uLnTx/>
              <a:uFillTx/>
              <a:latin typeface="Pyidaungsu" pitchFamily="34" charset="0"/>
              <a:ea typeface="Corbel"/>
              <a:cs typeface="Pyidaungsu" pitchFamily="34" charset="0"/>
              <a:sym typeface="Corbel"/>
            </a:endParaRPr>
          </a:p>
        </p:txBody>
      </p:sp>
      <p:cxnSp>
        <p:nvCxnSpPr>
          <p:cNvPr id="345" name="Google Shape;345;p17"/>
          <p:cNvCxnSpPr/>
          <p:nvPr/>
        </p:nvCxnSpPr>
        <p:spPr>
          <a:xfrm>
            <a:off x="6745605" y="2777251"/>
            <a:ext cx="0" cy="2791644"/>
          </a:xfrm>
          <a:prstGeom prst="straightConnector1">
            <a:avLst/>
          </a:prstGeom>
          <a:noFill/>
          <a:ln w="38100" cap="flat" cmpd="sng">
            <a:solidFill>
              <a:schemeClr val="dk1"/>
            </a:solidFill>
            <a:prstDash val="solid"/>
            <a:miter lim="800000"/>
            <a:headEnd type="none" w="sm" len="sm"/>
            <a:tailEnd type="none" w="sm" len="sm"/>
          </a:ln>
        </p:spPr>
      </p:cxnSp>
      <p:sp>
        <p:nvSpPr>
          <p:cNvPr id="346" name="Google Shape;346;p17"/>
          <p:cNvSpPr txBox="1"/>
          <p:nvPr/>
        </p:nvSpPr>
        <p:spPr>
          <a:xfrm>
            <a:off x="7149404" y="2675795"/>
            <a:ext cx="9763532" cy="7386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dirty="0">
                <a:ln>
                  <a:noFill/>
                </a:ln>
                <a:solidFill>
                  <a:srgbClr val="006CB6"/>
                </a:solidFill>
                <a:effectLst/>
                <a:uLnTx/>
                <a:uFillTx/>
                <a:latin typeface="Times New Roman"/>
                <a:ea typeface="Times New Roman"/>
                <a:cs typeface="Times New Roman"/>
                <a:sym typeface="Times New Roman"/>
              </a:rPr>
              <a:t>Which term</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dirty="0">
                <a:ln>
                  <a:noFill/>
                </a:ln>
                <a:solidFill>
                  <a:srgbClr val="006CB6"/>
                </a:solidFill>
                <a:effectLst/>
                <a:uLnTx/>
                <a:uFillTx/>
                <a:latin typeface="Times New Roman"/>
                <a:ea typeface="Times New Roman"/>
                <a:cs typeface="Times New Roman"/>
                <a:sym typeface="Times New Roman"/>
              </a:rPr>
              <a:t>best describes this situation?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 name="Google Shape;350;p17"/>
          <p:cNvSpPr/>
          <p:nvPr/>
        </p:nvSpPr>
        <p:spPr>
          <a:xfrm>
            <a:off x="7149400" y="3628125"/>
            <a:ext cx="4350600" cy="6291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yidaungsu" pitchFamily="34" charset="0"/>
              <a:cs typeface="Pyidaungsu" pitchFamily="34" charset="0"/>
              <a:sym typeface="Arial"/>
            </a:endParaRPr>
          </a:p>
        </p:txBody>
      </p:sp>
      <p:sp>
        <p:nvSpPr>
          <p:cNvPr id="351" name="Google Shape;351;p17"/>
          <p:cNvSpPr txBox="1"/>
          <p:nvPr/>
        </p:nvSpPr>
        <p:spPr>
          <a:xfrm>
            <a:off x="7193850" y="3804075"/>
            <a:ext cx="4362600" cy="324063"/>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က။ </a:t>
            </a:r>
            <a:r>
              <a:rPr kumimoji="0" lang="en-US" sz="18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လိင်ပိုင်းဆိုင်ရာခေါင</a:t>
            </a: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18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ပုံဖြတ်ခြင်း</a:t>
            </a: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(SE)</a:t>
            </a:r>
            <a:endParaRPr kumimoji="0" sz="18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spTree>
    <p:extLst>
      <p:ext uri="{BB962C8B-B14F-4D97-AF65-F5344CB8AC3E}">
        <p14:creationId xmlns:p14="http://schemas.microsoft.com/office/powerpoint/2010/main" val="12831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8"/>
          <p:cNvSpPr txBox="1">
            <a:spLocks noGrp="1"/>
          </p:cNvSpPr>
          <p:nvPr>
            <p:ph type="title"/>
          </p:nvPr>
        </p:nvSpPr>
        <p:spPr>
          <a:xfrm>
            <a:off x="1988592" y="582995"/>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tx1"/>
                </a:solidFill>
                <a:latin typeface="Pyidaungsu" pitchFamily="34" charset="0"/>
                <a:ea typeface="Open Sans"/>
                <a:cs typeface="Pyidaungsu" pitchFamily="34" charset="0"/>
                <a:sym typeface="Open Sans"/>
              </a:rPr>
              <a:t>SEA </a:t>
            </a:r>
            <a:r>
              <a:rPr lang="my-MM" b="1" dirty="0">
                <a:solidFill>
                  <a:schemeClr val="tx1"/>
                </a:solidFill>
                <a:latin typeface="Pyidaungsu" pitchFamily="34" charset="0"/>
                <a:ea typeface="Open Sans"/>
                <a:cs typeface="Pyidaungsu" pitchFamily="34" charset="0"/>
                <a:sym typeface="Open Sans"/>
              </a:rPr>
              <a:t>အဓိပ္ပာယ်ဖွင့်ဆိုခြင်း</a:t>
            </a:r>
            <a:endParaRPr dirty="0">
              <a:solidFill>
                <a:schemeClr val="tx1"/>
              </a:solidFill>
              <a:latin typeface="Pyidaungsu" pitchFamily="34" charset="0"/>
              <a:cs typeface="Pyidaungsu" pitchFamily="34" charset="0"/>
            </a:endParaRPr>
          </a:p>
        </p:txBody>
      </p:sp>
      <p:sp>
        <p:nvSpPr>
          <p:cNvPr id="357" name="Google Shape;357;p18"/>
          <p:cNvSpPr txBox="1"/>
          <p:nvPr/>
        </p:nvSpPr>
        <p:spPr>
          <a:xfrm>
            <a:off x="1598523" y="2325546"/>
            <a:ext cx="5055771" cy="3693319"/>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NGO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တစ်ခု</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မှ incentive worker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အကျိုးခံစာခွင</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ရှိသူများကို</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အားပေးသည</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အနေဖြင</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ခန</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ထားသော</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လုပ်သား</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အဖြစ</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အလုပ်လုပ်နေသော</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ဒုက္ခသည</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တစ်ဦးသည</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အမျိုးသမီးဒုက္ခသည်တစ်ဦး</a:t>
            </a:r>
            <a:r>
              <a:rPr kumimoji="0" lang="my-MM"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လူမရှိသည</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ဂိုဒေါင်တစ်ခု</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သို</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အစားအစာများ</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လာယူရန</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လှည</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ဖျားသွေးဆောင</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အဓမ္မပြုကျင</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ပါသည</a:t>
            </a:r>
            <a:r>
              <a:rPr kumimoji="0" lang="en-US"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endParaRPr kumimoji="0" sz="20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endParaRPr>
          </a:p>
        </p:txBody>
      </p:sp>
      <p:cxnSp>
        <p:nvCxnSpPr>
          <p:cNvPr id="358" name="Google Shape;358;p18"/>
          <p:cNvCxnSpPr/>
          <p:nvPr/>
        </p:nvCxnSpPr>
        <p:spPr>
          <a:xfrm>
            <a:off x="6842593" y="2754829"/>
            <a:ext cx="0" cy="2791644"/>
          </a:xfrm>
          <a:prstGeom prst="straightConnector1">
            <a:avLst/>
          </a:prstGeom>
          <a:noFill/>
          <a:ln w="38100" cap="flat" cmpd="sng">
            <a:solidFill>
              <a:schemeClr val="dk1"/>
            </a:solidFill>
            <a:prstDash val="solid"/>
            <a:miter lim="800000"/>
            <a:headEnd type="none" w="sm" len="sm"/>
            <a:tailEnd type="none" w="sm" len="sm"/>
          </a:ln>
        </p:spPr>
      </p:cxnSp>
      <p:sp>
        <p:nvSpPr>
          <p:cNvPr id="359" name="Google Shape;359;p18"/>
          <p:cNvSpPr txBox="1"/>
          <p:nvPr/>
        </p:nvSpPr>
        <p:spPr>
          <a:xfrm>
            <a:off x="7246392" y="2653373"/>
            <a:ext cx="9763532" cy="7386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a:ln>
                  <a:noFill/>
                </a:ln>
                <a:solidFill>
                  <a:srgbClr val="006CB6"/>
                </a:solidFill>
                <a:effectLst/>
                <a:uLnTx/>
                <a:uFillTx/>
                <a:latin typeface="Times New Roman"/>
                <a:ea typeface="Times New Roman"/>
                <a:cs typeface="Times New Roman"/>
                <a:sym typeface="Times New Roman"/>
              </a:rPr>
              <a:t>Which term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a:ln>
                  <a:noFill/>
                </a:ln>
                <a:solidFill>
                  <a:srgbClr val="006CB6"/>
                </a:solidFill>
                <a:effectLst/>
                <a:uLnTx/>
                <a:uFillTx/>
                <a:latin typeface="Times New Roman"/>
                <a:ea typeface="Times New Roman"/>
                <a:cs typeface="Times New Roman"/>
                <a:sym typeface="Times New Roman"/>
              </a:rPr>
              <a:t>best describes this situation?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8"/>
          <p:cNvSpPr txBox="1"/>
          <p:nvPr/>
        </p:nvSpPr>
        <p:spPr>
          <a:xfrm>
            <a:off x="7158400" y="4310338"/>
            <a:ext cx="4729200" cy="360099"/>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2000" b="1" i="0" u="none" strike="noStrike" kern="0" cap="none" spc="0" normalizeH="0" baseline="0" noProof="0">
                <a:ln>
                  <a:noFill/>
                </a:ln>
                <a:solidFill>
                  <a:srgbClr val="000000"/>
                </a:solidFill>
                <a:effectLst/>
                <a:uLnTx/>
                <a:uFillTx/>
                <a:latin typeface="Pyidaungsu" pitchFamily="34" charset="0"/>
                <a:cs typeface="Pyidaungsu" pitchFamily="34" charset="0"/>
                <a:sym typeface="Arial"/>
              </a:rPr>
              <a:t>ခ။ လိင်ပိုင်းဆိုင်ရာ မဖွယ်မရာပြုခြင်း (SA)</a:t>
            </a:r>
            <a:endParaRPr kumimoji="0" sz="2400" b="1" i="0" u="none" strike="noStrike" kern="0" cap="none" spc="0" normalizeH="0" baseline="0" noProof="0">
              <a:ln>
                <a:noFill/>
              </a:ln>
              <a:solidFill>
                <a:srgbClr val="000000"/>
              </a:solidFill>
              <a:effectLst/>
              <a:uLnTx/>
              <a:uFillTx/>
              <a:latin typeface="Pyidaungsu" pitchFamily="34" charset="0"/>
              <a:ea typeface="Corbel"/>
              <a:cs typeface="Pyidaungsu" pitchFamily="34" charset="0"/>
              <a:sym typeface="Corbel"/>
            </a:endParaRPr>
          </a:p>
        </p:txBody>
      </p:sp>
      <p:sp>
        <p:nvSpPr>
          <p:cNvPr id="364" name="Google Shape;364;p18"/>
          <p:cNvSpPr txBox="1"/>
          <p:nvPr/>
        </p:nvSpPr>
        <p:spPr>
          <a:xfrm>
            <a:off x="7193850" y="4847225"/>
            <a:ext cx="5145900" cy="342081"/>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900" b="1" i="0" u="none" strike="noStrike" kern="0" cap="none" spc="0" normalizeH="0" baseline="0" noProof="0">
                <a:ln>
                  <a:noFill/>
                </a:ln>
                <a:solidFill>
                  <a:srgbClr val="000000"/>
                </a:solidFill>
                <a:effectLst/>
                <a:uLnTx/>
                <a:uFillTx/>
                <a:latin typeface="Pyidaungsu" pitchFamily="34" charset="0"/>
                <a:cs typeface="Pyidaungsu" pitchFamily="34" charset="0"/>
                <a:sym typeface="Arial"/>
              </a:rPr>
              <a:t>ဂ။ လိင်ပိုင်းဆိုင်ရာထိပါးနှောက်ယှက်ခြင်း (SH)</a:t>
            </a:r>
            <a:endParaRPr kumimoji="0" sz="1900" b="1" i="0" u="none" strike="noStrike" kern="0" cap="none" spc="0" normalizeH="0" baseline="0" noProof="0">
              <a:ln>
                <a:noFill/>
              </a:ln>
              <a:solidFill>
                <a:srgbClr val="000000"/>
              </a:solidFill>
              <a:effectLst/>
              <a:uLnTx/>
              <a:uFillTx/>
              <a:latin typeface="Pyidaungsu" pitchFamily="34" charset="0"/>
              <a:ea typeface="Corbel"/>
              <a:cs typeface="Pyidaungsu" pitchFamily="34" charset="0"/>
              <a:sym typeface="Corbel"/>
            </a:endParaRPr>
          </a:p>
        </p:txBody>
      </p:sp>
      <p:sp>
        <p:nvSpPr>
          <p:cNvPr id="365" name="Google Shape;365;p18"/>
          <p:cNvSpPr txBox="1"/>
          <p:nvPr/>
        </p:nvSpPr>
        <p:spPr>
          <a:xfrm>
            <a:off x="7193850" y="3804075"/>
            <a:ext cx="4362600" cy="324063"/>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က။ </a:t>
            </a:r>
            <a:r>
              <a:rPr kumimoji="0" lang="en-US" sz="18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လိင်ပိုင်းဆိုင်ရာခေါင်ပုံဖြတ်ခြင်း</a:t>
            </a: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(SE)</a:t>
            </a:r>
            <a:endParaRPr kumimoji="0" sz="18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sp>
        <p:nvSpPr>
          <p:cNvPr id="366" name="Google Shape;366;p18"/>
          <p:cNvSpPr/>
          <p:nvPr/>
        </p:nvSpPr>
        <p:spPr>
          <a:xfrm>
            <a:off x="7158400" y="4149700"/>
            <a:ext cx="4729200" cy="6291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yidaungsu" pitchFamily="34" charset="0"/>
              <a:cs typeface="Pyidaungsu" pitchFamily="34" charset="0"/>
              <a:sym typeface="Arial"/>
            </a:endParaRPr>
          </a:p>
        </p:txBody>
      </p:sp>
    </p:spTree>
    <p:extLst>
      <p:ext uri="{BB962C8B-B14F-4D97-AF65-F5344CB8AC3E}">
        <p14:creationId xmlns:p14="http://schemas.microsoft.com/office/powerpoint/2010/main" val="4028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fade">
                                      <p:cBhvr>
                                        <p:cTn id="12"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9"/>
          <p:cNvSpPr txBox="1">
            <a:spLocks noGrp="1"/>
          </p:cNvSpPr>
          <p:nvPr>
            <p:ph type="title"/>
          </p:nvPr>
        </p:nvSpPr>
        <p:spPr>
          <a:xfrm>
            <a:off x="1947025" y="596850"/>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tx1"/>
                </a:solidFill>
                <a:latin typeface="Pyidaungsu" pitchFamily="34" charset="0"/>
                <a:ea typeface="Open Sans"/>
                <a:cs typeface="Pyidaungsu" pitchFamily="34" charset="0"/>
                <a:sym typeface="Open Sans"/>
              </a:rPr>
              <a:t>SEA </a:t>
            </a:r>
            <a:r>
              <a:rPr lang="my-MM" b="1" dirty="0">
                <a:solidFill>
                  <a:schemeClr val="tx1"/>
                </a:solidFill>
                <a:latin typeface="Pyidaungsu" pitchFamily="34" charset="0"/>
                <a:ea typeface="Open Sans"/>
                <a:cs typeface="Pyidaungsu" pitchFamily="34" charset="0"/>
                <a:sym typeface="Open Sans"/>
              </a:rPr>
              <a:t>အဓိပ္ပာယ်ဖွင့်ဆိုခြင်း</a:t>
            </a:r>
            <a:endParaRPr dirty="0">
              <a:latin typeface="Pyidaungsu" pitchFamily="34" charset="0"/>
              <a:cs typeface="Pyidaungsu" pitchFamily="34" charset="0"/>
            </a:endParaRPr>
          </a:p>
        </p:txBody>
      </p:sp>
      <p:sp>
        <p:nvSpPr>
          <p:cNvPr id="372" name="Google Shape;372;p19"/>
          <p:cNvSpPr txBox="1"/>
          <p:nvPr/>
        </p:nvSpPr>
        <p:spPr>
          <a:xfrm>
            <a:off x="1493824" y="2622411"/>
            <a:ext cx="5307202" cy="3046988"/>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ကိုလွင</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သည</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CSO</a:t>
            </a:r>
            <a:r>
              <a:rPr kumimoji="0" lang="my-MM"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အဖွဲ</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မှဝန်ထမ်းတစ</a:t>
            </a:r>
            <a:r>
              <a:rPr kumimoji="0" lang="my-MM"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်ဦး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ဖြစ်ပြီး</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လုပ်ဖေ</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ဆောင်ဖက်များအား</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a:t>
            </a:r>
            <a:r>
              <a:rPr kumimoji="0" lang="my-MM"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ဆိုင်ရာ</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သင</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တော်မှုမရှိသောပုံများအား</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ပုံမှန</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မျှ</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ဝေနေပါသည</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င်းသည</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သူ၏လုပ်ဖေ</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ဆောင</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ဖက်များအား</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200" b="0"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အရှက်ရစေပါသည</a:t>
            </a:r>
            <a:r>
              <a:rPr kumimoji="0" lang="en-US"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endParaRPr kumimoji="0" sz="2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22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endParaRPr>
          </a:p>
        </p:txBody>
      </p:sp>
      <p:cxnSp>
        <p:nvCxnSpPr>
          <p:cNvPr id="373" name="Google Shape;373;p19"/>
          <p:cNvCxnSpPr/>
          <p:nvPr/>
        </p:nvCxnSpPr>
        <p:spPr>
          <a:xfrm>
            <a:off x="6801026" y="2768684"/>
            <a:ext cx="0" cy="2791644"/>
          </a:xfrm>
          <a:prstGeom prst="straightConnector1">
            <a:avLst/>
          </a:prstGeom>
          <a:noFill/>
          <a:ln w="38100" cap="flat" cmpd="sng">
            <a:solidFill>
              <a:schemeClr val="dk1"/>
            </a:solidFill>
            <a:prstDash val="solid"/>
            <a:miter lim="800000"/>
            <a:headEnd type="none" w="sm" len="sm"/>
            <a:tailEnd type="none" w="sm" len="sm"/>
          </a:ln>
        </p:spPr>
      </p:cxnSp>
      <p:sp>
        <p:nvSpPr>
          <p:cNvPr id="374" name="Google Shape;374;p19"/>
          <p:cNvSpPr txBox="1"/>
          <p:nvPr/>
        </p:nvSpPr>
        <p:spPr>
          <a:xfrm>
            <a:off x="7204825" y="2667228"/>
            <a:ext cx="9763532" cy="7386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a:ln>
                  <a:noFill/>
                </a:ln>
                <a:solidFill>
                  <a:srgbClr val="006CB6"/>
                </a:solidFill>
                <a:effectLst/>
                <a:uLnTx/>
                <a:uFillTx/>
                <a:latin typeface="Times New Roman"/>
                <a:ea typeface="Times New Roman"/>
                <a:cs typeface="Times New Roman"/>
                <a:sym typeface="Times New Roman"/>
              </a:rPr>
              <a:t>Which term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a:ln>
                  <a:noFill/>
                </a:ln>
                <a:solidFill>
                  <a:srgbClr val="006CB6"/>
                </a:solidFill>
                <a:effectLst/>
                <a:uLnTx/>
                <a:uFillTx/>
                <a:latin typeface="Times New Roman"/>
                <a:ea typeface="Times New Roman"/>
                <a:cs typeface="Times New Roman"/>
                <a:sym typeface="Times New Roman"/>
              </a:rPr>
              <a:t>best describes this situation?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19"/>
          <p:cNvSpPr txBox="1"/>
          <p:nvPr/>
        </p:nvSpPr>
        <p:spPr>
          <a:xfrm>
            <a:off x="7158400" y="4310338"/>
            <a:ext cx="4729200" cy="360099"/>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20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ခ။ </a:t>
            </a:r>
            <a:r>
              <a:rPr kumimoji="0" lang="en-US" sz="20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a:t>
            </a:r>
            <a:r>
              <a:rPr kumimoji="0" lang="en-US" sz="20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မဖွယ်မရာပြုခြင်း</a:t>
            </a:r>
            <a:r>
              <a:rPr kumimoji="0" lang="en-US" sz="20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(SA)</a:t>
            </a:r>
            <a:endParaRPr kumimoji="0" sz="24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sp>
        <p:nvSpPr>
          <p:cNvPr id="379" name="Google Shape;379;p19"/>
          <p:cNvSpPr txBox="1"/>
          <p:nvPr/>
        </p:nvSpPr>
        <p:spPr>
          <a:xfrm>
            <a:off x="7193850" y="4847225"/>
            <a:ext cx="5145900" cy="342081"/>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9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ဂ။ </a:t>
            </a:r>
            <a:r>
              <a:rPr kumimoji="0" lang="en-US" sz="19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လိင်ပိုင်းဆိုင်ရာထိပါးနှောက်ယှက်ခြင်း</a:t>
            </a:r>
            <a:r>
              <a:rPr kumimoji="0" lang="en-US" sz="19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(SH)</a:t>
            </a:r>
            <a:endParaRPr kumimoji="0" sz="19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sp>
        <p:nvSpPr>
          <p:cNvPr id="380" name="Google Shape;380;p19"/>
          <p:cNvSpPr txBox="1"/>
          <p:nvPr/>
        </p:nvSpPr>
        <p:spPr>
          <a:xfrm>
            <a:off x="7193850" y="3804075"/>
            <a:ext cx="4362600" cy="324063"/>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က။ </a:t>
            </a:r>
            <a:r>
              <a:rPr kumimoji="0" lang="en-US" sz="18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လိင်ပိုင်းဆိုင်ရာခေါင</a:t>
            </a: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18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ပုံဖြတ်ခြင်း</a:t>
            </a: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(SE)</a:t>
            </a:r>
            <a:endParaRPr kumimoji="0" sz="18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sp>
        <p:nvSpPr>
          <p:cNvPr id="381" name="Google Shape;381;p19"/>
          <p:cNvSpPr/>
          <p:nvPr/>
        </p:nvSpPr>
        <p:spPr>
          <a:xfrm>
            <a:off x="7177125" y="4678925"/>
            <a:ext cx="4915200" cy="6291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yidaungsu" pitchFamily="34" charset="0"/>
              <a:cs typeface="Pyidaungsu" pitchFamily="34" charset="0"/>
              <a:sym typeface="Arial"/>
            </a:endParaRPr>
          </a:p>
        </p:txBody>
      </p:sp>
    </p:spTree>
    <p:extLst>
      <p:ext uri="{BB962C8B-B14F-4D97-AF65-F5344CB8AC3E}">
        <p14:creationId xmlns:p14="http://schemas.microsoft.com/office/powerpoint/2010/main" val="778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1"/>
                                        </p:tgtEl>
                                        <p:attrNameLst>
                                          <p:attrName>style.visibility</p:attrName>
                                        </p:attrNameLst>
                                      </p:cBhvr>
                                      <p:to>
                                        <p:strVal val="visible"/>
                                      </p:to>
                                    </p:set>
                                    <p:animEffect transition="in" filter="fade">
                                      <p:cBhvr>
                                        <p:cTn id="12"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0"/>
          <p:cNvSpPr txBox="1">
            <a:spLocks noGrp="1"/>
          </p:cNvSpPr>
          <p:nvPr>
            <p:ph type="title"/>
          </p:nvPr>
        </p:nvSpPr>
        <p:spPr>
          <a:xfrm>
            <a:off x="1947025" y="582995"/>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tx1"/>
                </a:solidFill>
                <a:latin typeface="Pyidaungsu" pitchFamily="34" charset="0"/>
                <a:ea typeface="Open Sans"/>
                <a:cs typeface="Pyidaungsu" pitchFamily="34" charset="0"/>
                <a:sym typeface="Open Sans"/>
              </a:rPr>
              <a:t>SEA </a:t>
            </a:r>
            <a:r>
              <a:rPr lang="my-MM" b="1" dirty="0">
                <a:solidFill>
                  <a:schemeClr val="tx1"/>
                </a:solidFill>
                <a:latin typeface="Pyidaungsu" pitchFamily="34" charset="0"/>
                <a:ea typeface="Open Sans"/>
                <a:cs typeface="Pyidaungsu" pitchFamily="34" charset="0"/>
                <a:sym typeface="Open Sans"/>
              </a:rPr>
              <a:t>အဓိပ္ပာယ်ဖွင့်ဆိုခြင်း</a:t>
            </a:r>
            <a:endParaRPr dirty="0">
              <a:latin typeface="Pyidaungsu" pitchFamily="34" charset="0"/>
              <a:cs typeface="Pyidaungsu" pitchFamily="34" charset="0"/>
            </a:endParaRPr>
          </a:p>
        </p:txBody>
      </p:sp>
      <p:sp>
        <p:nvSpPr>
          <p:cNvPr id="396" name="Google Shape;396;p20"/>
          <p:cNvSpPr txBox="1"/>
          <p:nvPr/>
        </p:nvSpPr>
        <p:spPr>
          <a:xfrm>
            <a:off x="1415113" y="2653373"/>
            <a:ext cx="5322789" cy="212365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အသက</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၁၇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နှစ်သာရှိသေးသော</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မြန်မာမိန်းမပျို</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လေးသည</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နိ</a:t>
            </a:r>
            <a:r>
              <a:rPr kumimoji="0" lang="my-MM"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င်ငံတကာတွင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အလုပ်လုပ်နေသော</a:t>
            </a:r>
            <a:endParaRPr kumimoji="0" sz="14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ဝန်ထမ်းတစ်ယောက်နှင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ချစ်ကြိုက်ခဲ့ပြီး</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လိင်ဆက်ဆံမှုရှိခဲ့ကြသည</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endParaRPr kumimoji="0" sz="14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p:txBody>
      </p:sp>
      <p:cxnSp>
        <p:nvCxnSpPr>
          <p:cNvPr id="397" name="Google Shape;397;p20"/>
          <p:cNvCxnSpPr/>
          <p:nvPr/>
        </p:nvCxnSpPr>
        <p:spPr>
          <a:xfrm>
            <a:off x="6801026" y="2754829"/>
            <a:ext cx="0" cy="2791644"/>
          </a:xfrm>
          <a:prstGeom prst="straightConnector1">
            <a:avLst/>
          </a:prstGeom>
          <a:noFill/>
          <a:ln w="38100" cap="flat" cmpd="sng">
            <a:solidFill>
              <a:schemeClr val="dk1"/>
            </a:solidFill>
            <a:prstDash val="solid"/>
            <a:miter lim="800000"/>
            <a:headEnd type="none" w="sm" len="sm"/>
            <a:tailEnd type="none" w="sm" len="sm"/>
          </a:ln>
        </p:spPr>
      </p:cxnSp>
      <p:sp>
        <p:nvSpPr>
          <p:cNvPr id="398" name="Google Shape;398;p20"/>
          <p:cNvSpPr txBox="1"/>
          <p:nvPr/>
        </p:nvSpPr>
        <p:spPr>
          <a:xfrm>
            <a:off x="7204825" y="2653373"/>
            <a:ext cx="9763532" cy="7386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a:ln>
                  <a:noFill/>
                </a:ln>
                <a:solidFill>
                  <a:srgbClr val="006CB6"/>
                </a:solidFill>
                <a:effectLst/>
                <a:uLnTx/>
                <a:uFillTx/>
                <a:latin typeface="Times New Roman"/>
                <a:ea typeface="Times New Roman"/>
                <a:cs typeface="Times New Roman"/>
                <a:sym typeface="Times New Roman"/>
              </a:rPr>
              <a:t>Which term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0" cap="none" spc="0" normalizeH="0" baseline="0" noProof="0">
                <a:ln>
                  <a:noFill/>
                </a:ln>
                <a:solidFill>
                  <a:srgbClr val="006CB6"/>
                </a:solidFill>
                <a:effectLst/>
                <a:uLnTx/>
                <a:uFillTx/>
                <a:latin typeface="Times New Roman"/>
                <a:ea typeface="Times New Roman"/>
                <a:cs typeface="Times New Roman"/>
                <a:sym typeface="Times New Roman"/>
              </a:rPr>
              <a:t>best describes this situation?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78;p19"/>
          <p:cNvSpPr txBox="1"/>
          <p:nvPr/>
        </p:nvSpPr>
        <p:spPr>
          <a:xfrm>
            <a:off x="7158400" y="4310338"/>
            <a:ext cx="4729200" cy="360099"/>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20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ခ။ </a:t>
            </a:r>
            <a:r>
              <a:rPr kumimoji="0" lang="en-US" sz="20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a:t>
            </a:r>
            <a:r>
              <a:rPr kumimoji="0" lang="en-US" sz="20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a:t>
            </a:r>
            <a:r>
              <a:rPr kumimoji="0" lang="en-US" sz="20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မဖွယ်မရာပြုခြင်း</a:t>
            </a:r>
            <a:r>
              <a:rPr kumimoji="0" lang="en-US" sz="20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(SA)</a:t>
            </a:r>
            <a:endParaRPr kumimoji="0" sz="24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sp>
        <p:nvSpPr>
          <p:cNvPr id="13" name="Google Shape;379;p19"/>
          <p:cNvSpPr txBox="1"/>
          <p:nvPr/>
        </p:nvSpPr>
        <p:spPr>
          <a:xfrm>
            <a:off x="7193850" y="4847225"/>
            <a:ext cx="5145900" cy="342081"/>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9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ဂ။ </a:t>
            </a:r>
            <a:r>
              <a:rPr kumimoji="0" lang="en-US" sz="19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လိင်ပိုင်းဆိုင်ရာထိပါးနှောက်ယှက်ခြင်း</a:t>
            </a:r>
            <a:r>
              <a:rPr kumimoji="0" lang="en-US" sz="19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(SH)</a:t>
            </a:r>
            <a:endParaRPr kumimoji="0" sz="19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sp>
        <p:nvSpPr>
          <p:cNvPr id="14" name="Google Shape;380;p19"/>
          <p:cNvSpPr txBox="1"/>
          <p:nvPr/>
        </p:nvSpPr>
        <p:spPr>
          <a:xfrm>
            <a:off x="7193850" y="3804075"/>
            <a:ext cx="4362600" cy="324063"/>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က။ </a:t>
            </a:r>
            <a:r>
              <a:rPr kumimoji="0" lang="en-US" sz="18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လိင်ပိုင်းဆိုင်ရာခေါင</a:t>
            </a: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my-MM"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a:t>
            </a:r>
            <a:r>
              <a:rPr kumimoji="0" lang="en-US" sz="18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ပုံဖြတ်ခြင်း</a:t>
            </a: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(SE)</a:t>
            </a:r>
            <a:endParaRPr kumimoji="0" sz="18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sp>
        <p:nvSpPr>
          <p:cNvPr id="15" name="Google Shape;350;p17"/>
          <p:cNvSpPr/>
          <p:nvPr/>
        </p:nvSpPr>
        <p:spPr>
          <a:xfrm>
            <a:off x="7158400" y="4179685"/>
            <a:ext cx="4350600" cy="6291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Pyidaungsu" pitchFamily="34" charset="0"/>
              <a:cs typeface="Pyidaungsu" pitchFamily="34" charset="0"/>
              <a:sym typeface="Arial"/>
            </a:endParaRPr>
          </a:p>
        </p:txBody>
      </p:sp>
    </p:spTree>
    <p:extLst>
      <p:ext uri="{BB962C8B-B14F-4D97-AF65-F5344CB8AC3E}">
        <p14:creationId xmlns:p14="http://schemas.microsoft.com/office/powerpoint/2010/main" val="29737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500"/>
                                        <p:tgtEl>
                                          <p:spTgt spid="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1"/>
          <p:cNvSpPr txBox="1">
            <a:spLocks noGrp="1"/>
          </p:cNvSpPr>
          <p:nvPr>
            <p:ph type="title"/>
          </p:nvPr>
        </p:nvSpPr>
        <p:spPr>
          <a:xfrm>
            <a:off x="2002437" y="582995"/>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tx1"/>
                </a:solidFill>
                <a:latin typeface="Pyidaungsu" pitchFamily="34" charset="0"/>
                <a:ea typeface="Open Sans"/>
                <a:cs typeface="Pyidaungsu" pitchFamily="34" charset="0"/>
                <a:sym typeface="Open Sans"/>
              </a:rPr>
              <a:t>SEA </a:t>
            </a:r>
            <a:r>
              <a:rPr lang="my-MM" b="1" dirty="0">
                <a:solidFill>
                  <a:schemeClr val="tx1"/>
                </a:solidFill>
                <a:latin typeface="Pyidaungsu" pitchFamily="34" charset="0"/>
                <a:ea typeface="Open Sans"/>
                <a:cs typeface="Pyidaungsu" pitchFamily="34" charset="0"/>
                <a:sym typeface="Open Sans"/>
              </a:rPr>
              <a:t>အဓိပ္ပာယ်ဖွင့်ဆိုခြင်း</a:t>
            </a:r>
            <a:endParaRPr dirty="0">
              <a:latin typeface="Pyidaungsu" pitchFamily="34" charset="0"/>
              <a:cs typeface="Pyidaungsu" pitchFamily="34" charset="0"/>
            </a:endParaRPr>
          </a:p>
        </p:txBody>
      </p:sp>
      <p:sp>
        <p:nvSpPr>
          <p:cNvPr id="410" name="Google Shape;410;p21"/>
          <p:cNvSpPr txBox="1"/>
          <p:nvPr/>
        </p:nvSpPr>
        <p:spPr>
          <a:xfrm>
            <a:off x="1657473" y="2360986"/>
            <a:ext cx="5003445" cy="318548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ကိုကျော်နှင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မခိုင်သည</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NGO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ဝန်ထမ်းများ</a:t>
            </a:r>
            <a:r>
              <a:rPr kumimoji="0" lang="my-MM"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ဖြစ်ကြပြီး</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အဖွဲ့အစည်းတစ်ခုတည်းတွင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အလုပ်တူတူ</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လုပ်ကြသည</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သူတို့သည</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တစ်ယောက်နှင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တစ်ယောက</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ချစ်က</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မ်း</a:t>
            </a:r>
            <a:r>
              <a:rPr kumimoji="0" lang="my-MM"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ဝင်နေကြပြီး</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နောက်နှစ်တွင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လက်ထပ်ဖို</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ရည်ရွယ်ထားကြသည</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411" name="Google Shape;411;p21"/>
          <p:cNvCxnSpPr/>
          <p:nvPr/>
        </p:nvCxnSpPr>
        <p:spPr>
          <a:xfrm>
            <a:off x="6856438" y="2754829"/>
            <a:ext cx="0" cy="2791644"/>
          </a:xfrm>
          <a:prstGeom prst="straightConnector1">
            <a:avLst/>
          </a:prstGeom>
          <a:noFill/>
          <a:ln w="38100" cap="flat" cmpd="sng">
            <a:solidFill>
              <a:schemeClr val="dk1"/>
            </a:solidFill>
            <a:prstDash val="solid"/>
            <a:miter lim="800000"/>
            <a:headEnd type="none" w="sm" len="sm"/>
            <a:tailEnd type="none" w="sm" len="sm"/>
          </a:ln>
        </p:spPr>
      </p:cxnSp>
      <p:sp>
        <p:nvSpPr>
          <p:cNvPr id="14" name="Google Shape;363;p18"/>
          <p:cNvSpPr txBox="1"/>
          <p:nvPr/>
        </p:nvSpPr>
        <p:spPr>
          <a:xfrm>
            <a:off x="7158400" y="3600556"/>
            <a:ext cx="4729200" cy="360099"/>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2000" b="1" i="0" u="none" strike="noStrike" kern="0" cap="none" spc="0" normalizeH="0" baseline="0" noProof="0">
                <a:ln>
                  <a:noFill/>
                </a:ln>
                <a:solidFill>
                  <a:srgbClr val="000000"/>
                </a:solidFill>
                <a:effectLst/>
                <a:uLnTx/>
                <a:uFillTx/>
                <a:latin typeface="Pyidaungsu" pitchFamily="34" charset="0"/>
                <a:cs typeface="Pyidaungsu" pitchFamily="34" charset="0"/>
                <a:sym typeface="Arial"/>
              </a:rPr>
              <a:t>ခ။ လိင်ပိုင်းဆိုင်ရာ မဖွယ်မရာပြုခြင်း (SA)</a:t>
            </a:r>
            <a:endParaRPr kumimoji="0" sz="2400" b="1" i="0" u="none" strike="noStrike" kern="0" cap="none" spc="0" normalizeH="0" baseline="0" noProof="0">
              <a:ln>
                <a:noFill/>
              </a:ln>
              <a:solidFill>
                <a:srgbClr val="000000"/>
              </a:solidFill>
              <a:effectLst/>
              <a:uLnTx/>
              <a:uFillTx/>
              <a:latin typeface="Pyidaungsu" pitchFamily="34" charset="0"/>
              <a:ea typeface="Corbel"/>
              <a:cs typeface="Pyidaungsu" pitchFamily="34" charset="0"/>
              <a:sym typeface="Corbel"/>
            </a:endParaRPr>
          </a:p>
        </p:txBody>
      </p:sp>
      <p:sp>
        <p:nvSpPr>
          <p:cNvPr id="15" name="Google Shape;364;p18"/>
          <p:cNvSpPr txBox="1"/>
          <p:nvPr/>
        </p:nvSpPr>
        <p:spPr>
          <a:xfrm>
            <a:off x="7193850" y="4137443"/>
            <a:ext cx="5145900" cy="342081"/>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900" b="1" i="0" u="none" strike="noStrike" kern="0" cap="none" spc="0" normalizeH="0" baseline="0" noProof="0">
                <a:ln>
                  <a:noFill/>
                </a:ln>
                <a:solidFill>
                  <a:srgbClr val="000000"/>
                </a:solidFill>
                <a:effectLst/>
                <a:uLnTx/>
                <a:uFillTx/>
                <a:latin typeface="Pyidaungsu" pitchFamily="34" charset="0"/>
                <a:cs typeface="Pyidaungsu" pitchFamily="34" charset="0"/>
                <a:sym typeface="Arial"/>
              </a:rPr>
              <a:t>ဂ။ လိင်ပိုင်းဆိုင်ရာထိပါးနှောက်ယှက်ခြင်း (SH)</a:t>
            </a:r>
            <a:endParaRPr kumimoji="0" sz="1900" b="1" i="0" u="none" strike="noStrike" kern="0" cap="none" spc="0" normalizeH="0" baseline="0" noProof="0">
              <a:ln>
                <a:noFill/>
              </a:ln>
              <a:solidFill>
                <a:srgbClr val="000000"/>
              </a:solidFill>
              <a:effectLst/>
              <a:uLnTx/>
              <a:uFillTx/>
              <a:latin typeface="Pyidaungsu" pitchFamily="34" charset="0"/>
              <a:ea typeface="Corbel"/>
              <a:cs typeface="Pyidaungsu" pitchFamily="34" charset="0"/>
              <a:sym typeface="Corbel"/>
            </a:endParaRPr>
          </a:p>
        </p:txBody>
      </p:sp>
      <p:sp>
        <p:nvSpPr>
          <p:cNvPr id="16" name="Google Shape;365;p18"/>
          <p:cNvSpPr txBox="1"/>
          <p:nvPr/>
        </p:nvSpPr>
        <p:spPr>
          <a:xfrm>
            <a:off x="7193850" y="3094293"/>
            <a:ext cx="4362600" cy="324063"/>
          </a:xfrm>
          <a:prstGeom prst="rect">
            <a:avLst/>
          </a:prstGeom>
          <a:noFill/>
          <a:ln>
            <a:noFill/>
          </a:ln>
        </p:spPr>
        <p:txBody>
          <a:bodyPr spcFirstLastPara="1" wrap="square" lIns="0" tIns="0" rIns="0" bIns="0" anchor="t" anchorCtr="0">
            <a:spAutoFit/>
          </a:bodyPr>
          <a:lstStyle/>
          <a:p>
            <a:pPr marL="25400" marR="0" lvl="0" indent="0" algn="l" defTabSz="914400" rtl="0" eaLnBrk="1" fontAlgn="auto" latinLnBrk="0" hangingPunct="1">
              <a:lnSpc>
                <a:spcPct val="116727"/>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က။ </a:t>
            </a:r>
            <a:r>
              <a:rPr kumimoji="0" lang="en-US" sz="1800" b="1" i="0" u="none" strike="noStrike" kern="0" cap="none" spc="0" normalizeH="0" baseline="0" noProof="0" dirty="0" err="1">
                <a:ln>
                  <a:noFill/>
                </a:ln>
                <a:solidFill>
                  <a:srgbClr val="000000"/>
                </a:solidFill>
                <a:effectLst/>
                <a:uLnTx/>
                <a:uFillTx/>
                <a:latin typeface="Pyidaungsu" pitchFamily="34" charset="0"/>
                <a:cs typeface="Pyidaungsu" pitchFamily="34" charset="0"/>
                <a:sym typeface="Arial"/>
              </a:rPr>
              <a:t>လိင်ပိုင်းဆိုင်ရာခေါင်ပုံဖြတ်ခြင်း</a:t>
            </a:r>
            <a:r>
              <a:rPr kumimoji="0" lang="en-US" sz="1800" b="1"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rPr>
              <a:t> (SE)</a:t>
            </a:r>
            <a:endParaRPr kumimoji="0" sz="1800" b="1" i="0" u="none" strike="noStrike" kern="0" cap="none" spc="0" normalizeH="0" baseline="0" noProof="0" dirty="0">
              <a:ln>
                <a:noFill/>
              </a:ln>
              <a:solidFill>
                <a:srgbClr val="000000"/>
              </a:solidFill>
              <a:effectLst/>
              <a:uLnTx/>
              <a:uFillTx/>
              <a:latin typeface="Pyidaungsu" pitchFamily="34" charset="0"/>
              <a:ea typeface="Corbel"/>
              <a:cs typeface="Pyidaungsu" pitchFamily="34" charset="0"/>
              <a:sym typeface="Corbel"/>
            </a:endParaRPr>
          </a:p>
        </p:txBody>
      </p:sp>
      <p:cxnSp>
        <p:nvCxnSpPr>
          <p:cNvPr id="3" name="Straight Connector 2"/>
          <p:cNvCxnSpPr/>
          <p:nvPr/>
        </p:nvCxnSpPr>
        <p:spPr>
          <a:xfrm>
            <a:off x="7707086" y="2859314"/>
            <a:ext cx="2786743" cy="17852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577943" y="2360986"/>
            <a:ext cx="522514" cy="270450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539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531396" y="126531"/>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tx1"/>
                </a:solidFill>
                <a:latin typeface="Pyidaungsu" pitchFamily="34" charset="0"/>
                <a:ea typeface="Open Sans"/>
                <a:cs typeface="Pyidaungsu" pitchFamily="34" charset="0"/>
                <a:sym typeface="Open Sans"/>
              </a:rPr>
              <a:t>SEA </a:t>
            </a:r>
            <a:r>
              <a:rPr lang="my-MM" b="1" dirty="0">
                <a:solidFill>
                  <a:schemeClr val="tx1"/>
                </a:solidFill>
                <a:latin typeface="Pyidaungsu" pitchFamily="34" charset="0"/>
                <a:ea typeface="Open Sans"/>
                <a:cs typeface="Pyidaungsu" pitchFamily="34" charset="0"/>
                <a:sym typeface="Open Sans"/>
              </a:rPr>
              <a:t>အဓိပ္ပယ်ဖွင့်ဆိုခြင်း</a:t>
            </a:r>
            <a:endParaRPr dirty="0">
              <a:latin typeface="Pyidaungsu" pitchFamily="34" charset="0"/>
              <a:cs typeface="Pyidaungsu" pitchFamily="34" charset="0"/>
            </a:endParaRPr>
          </a:p>
        </p:txBody>
      </p:sp>
      <p:sp>
        <p:nvSpPr>
          <p:cNvPr id="469" name="Google Shape;469;p24"/>
          <p:cNvSpPr txBox="1"/>
          <p:nvPr/>
        </p:nvSpPr>
        <p:spPr>
          <a:xfrm>
            <a:off x="1389352" y="1087229"/>
            <a:ext cx="10400193" cy="5170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my-MM" sz="2300" b="1" i="0" u="none" strike="noStrike" kern="0" cap="none" spc="0" normalizeH="0" baseline="0" noProof="0" dirty="0">
                <a:ln>
                  <a:noFill/>
                </a:ln>
                <a:solidFill>
                  <a:srgbClr val="006CB6"/>
                </a:solidFill>
                <a:effectLst/>
                <a:uLnTx/>
                <a:uFillTx/>
                <a:latin typeface="Pyidaungsu" pitchFamily="34" charset="0"/>
                <a:ea typeface="Open Sans"/>
                <a:cs typeface="Pyidaungsu" pitchFamily="34" charset="0"/>
                <a:sym typeface="Open Sans"/>
              </a:rPr>
              <a:t>မေးခွန်း ၃ - အောက်ဖော်ပြပါ အချက်များအား သင်ဘယ်လို အဓိပ္ပ</a:t>
            </a:r>
            <a:r>
              <a:rPr kumimoji="0" lang="en-US" sz="2300" b="1" i="0" u="none" strike="noStrike" kern="0" cap="none" spc="0" normalizeH="0" baseline="0" noProof="0" dirty="0">
                <a:ln>
                  <a:noFill/>
                </a:ln>
                <a:solidFill>
                  <a:srgbClr val="006CB6"/>
                </a:solidFill>
                <a:effectLst/>
                <a:uLnTx/>
                <a:uFillTx/>
                <a:latin typeface="Pyidaungsu" pitchFamily="34" charset="0"/>
                <a:ea typeface="Open Sans"/>
                <a:cs typeface="Pyidaungsu" pitchFamily="34" charset="0"/>
                <a:sym typeface="Open Sans"/>
              </a:rPr>
              <a:t>ာ</a:t>
            </a:r>
            <a:r>
              <a:rPr kumimoji="0" lang="my-MM" sz="2300" b="1" i="0" u="none" strike="noStrike" kern="0" cap="none" spc="0" normalizeH="0" baseline="0" noProof="0" dirty="0">
                <a:ln>
                  <a:noFill/>
                </a:ln>
                <a:solidFill>
                  <a:srgbClr val="006CB6"/>
                </a:solidFill>
                <a:effectLst/>
                <a:uLnTx/>
                <a:uFillTx/>
                <a:latin typeface="Pyidaungsu" pitchFamily="34" charset="0"/>
                <a:ea typeface="Open Sans"/>
                <a:cs typeface="Pyidaungsu" pitchFamily="34" charset="0"/>
                <a:sym typeface="Open Sans"/>
              </a:rPr>
              <a:t>ယ်ဖွင့်ဆိုမည်နည်း?</a:t>
            </a:r>
          </a:p>
        </p:txBody>
      </p:sp>
      <p:grpSp>
        <p:nvGrpSpPr>
          <p:cNvPr id="3" name="Group 2">
            <a:extLst>
              <a:ext uri="{FF2B5EF4-FFF2-40B4-BE49-F238E27FC236}">
                <a16:creationId xmlns:a16="http://schemas.microsoft.com/office/drawing/2014/main" xmlns="" id="{479C5950-5999-4872-B2F8-9F7DFB06A0BC}"/>
              </a:ext>
            </a:extLst>
          </p:cNvPr>
          <p:cNvGrpSpPr/>
          <p:nvPr/>
        </p:nvGrpSpPr>
        <p:grpSpPr>
          <a:xfrm>
            <a:off x="1387350" y="1604252"/>
            <a:ext cx="10928400" cy="4771514"/>
            <a:chOff x="2123964" y="2003663"/>
            <a:chExt cx="9407949" cy="4282300"/>
          </a:xfrm>
        </p:grpSpPr>
        <p:sp>
          <p:nvSpPr>
            <p:cNvPr id="471" name="Google Shape;471;p24"/>
            <p:cNvSpPr txBox="1"/>
            <p:nvPr/>
          </p:nvSpPr>
          <p:spPr>
            <a:xfrm>
              <a:off x="3521523" y="2003663"/>
              <a:ext cx="2481565" cy="330070"/>
            </a:xfrm>
            <a:prstGeom prst="rect">
              <a:avLst/>
            </a:prstGeom>
            <a:solidFill>
              <a:srgbClr val="CA6F16"/>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လိင်ပိုင်းဆိုင်ရာခေါင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ပုံဖြတ်ခြင်း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(SE)</a:t>
              </a:r>
              <a:endParaRPr kumimoji="0"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2" name="Google Shape;472;p24"/>
            <p:cNvSpPr txBox="1"/>
            <p:nvPr/>
          </p:nvSpPr>
          <p:spPr>
            <a:xfrm>
              <a:off x="6090020" y="2003663"/>
              <a:ext cx="2671589" cy="330070"/>
            </a:xfrm>
            <a:prstGeom prst="rect">
              <a:avLst/>
            </a:prstGeom>
            <a:solidFill>
              <a:srgbClr val="CA6F16"/>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လိင်ပိုင်းဆိုင်ရာမဖွယ်မရာ</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ပြုခြင်း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(SA)</a:t>
              </a:r>
              <a:endParaRPr kumimoji="0"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3" name="Google Shape;473;p24"/>
            <p:cNvSpPr txBox="1"/>
            <p:nvPr/>
          </p:nvSpPr>
          <p:spPr>
            <a:xfrm>
              <a:off x="8833489" y="2003663"/>
              <a:ext cx="2587023" cy="330070"/>
            </a:xfrm>
            <a:prstGeom prst="rect">
              <a:avLst/>
            </a:prstGeom>
            <a:solidFill>
              <a:srgbClr val="CA6F16"/>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လိင်ပိုင်းဆိုင်ရာထိပါးနှောက်ယှက်ခြင်း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(SH)</a:t>
              </a:r>
              <a:endParaRPr kumimoji="0"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4" name="Google Shape;474;p24"/>
            <p:cNvSpPr txBox="1"/>
            <p:nvPr/>
          </p:nvSpPr>
          <p:spPr>
            <a:xfrm>
              <a:off x="2127651" y="2230225"/>
              <a:ext cx="1184071" cy="370800"/>
            </a:xfrm>
            <a:prstGeom prst="rect">
              <a:avLst/>
            </a:prstGeom>
            <a:solidFill>
              <a:srgbClr val="006C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ဘယ်သူ</a:t>
              </a:r>
              <a:endParaRPr kumimoji="0"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5" name="Google Shape;475;p24"/>
            <p:cNvSpPr txBox="1"/>
            <p:nvPr/>
          </p:nvSpPr>
          <p:spPr>
            <a:xfrm>
              <a:off x="2131715" y="2636200"/>
              <a:ext cx="1188000" cy="1817821"/>
            </a:xfrm>
            <a:prstGeom prst="rect">
              <a:avLst/>
            </a:prstGeom>
            <a:solidFill>
              <a:srgbClr val="006C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ဘာကြောင့်</a:t>
              </a:r>
              <a:endParaRPr kumimoji="0"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6" name="Google Shape;476;p24"/>
            <p:cNvSpPr txBox="1"/>
            <p:nvPr/>
          </p:nvSpPr>
          <p:spPr>
            <a:xfrm>
              <a:off x="2123964" y="4581830"/>
              <a:ext cx="1187758" cy="1704133"/>
            </a:xfrm>
            <a:prstGeom prst="rect">
              <a:avLst/>
            </a:prstGeom>
            <a:solidFill>
              <a:srgbClr val="006C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500" b="1" i="0" u="none" strike="noStrike" kern="0" cap="none" spc="0" normalizeH="0" baseline="0" noProof="0" dirty="0">
                  <a:ln>
                    <a:noFill/>
                  </a:ln>
                  <a:solidFill>
                    <a:srgbClr val="FFFFFF"/>
                  </a:solidFill>
                  <a:effectLst/>
                  <a:uLnTx/>
                  <a:uFillTx/>
                  <a:latin typeface="Pyidaungsu" panose="020B0502040204020203" pitchFamily="34" charset="0"/>
                  <a:cs typeface="Pyidaungsu" panose="020B0502040204020203" pitchFamily="34" charset="0"/>
                  <a:sym typeface="Corbel"/>
                </a:rPr>
                <a:t>ဥပမာများ</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7" name="Google Shape;477;p24"/>
            <p:cNvSpPr txBox="1"/>
            <p:nvPr/>
          </p:nvSpPr>
          <p:spPr>
            <a:xfrm>
              <a:off x="3565337" y="2292041"/>
              <a:ext cx="2481217" cy="369332"/>
            </a:xfrm>
            <a:prstGeom prst="rect">
              <a:avLst/>
            </a:prstGeom>
            <a:noFill/>
            <a:ln>
              <a:noFill/>
            </a:ln>
          </p:spPr>
          <p:txBody>
            <a:bodyPr spcFirstLastPara="1" wrap="square" lIns="91425" tIns="45700" rIns="91425" bIns="45700" anchor="t"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US" sz="15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a:t>
              </a:r>
              <a:r>
                <a:rPr kumimoji="0" lang="en-US" sz="15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န်ုတို</a:t>
              </a:r>
              <a:r>
                <a:rPr kumimoji="0" lang="en-US" sz="15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 </a:t>
              </a:r>
              <a:r>
                <a:rPr kumimoji="0" lang="en-US" sz="15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လူမှုပတ်ဝန်းကျင</a:t>
              </a:r>
              <a:r>
                <a:rPr kumimoji="0" lang="en-US" sz="15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a:t>
              </a:r>
              <a:r>
                <a:rPr kumimoji="0" lang="en-US" sz="15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နေထိုင်သူများ</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78" name="Google Shape;478;p24"/>
            <p:cNvSpPr txBox="1"/>
            <p:nvPr/>
          </p:nvSpPr>
          <p:spPr>
            <a:xfrm>
              <a:off x="3503716" y="2738800"/>
              <a:ext cx="2481217" cy="1584000"/>
            </a:xfrm>
            <a:prstGeom prst="rect">
              <a:avLst/>
            </a:prstGeom>
            <a:solidFill>
              <a:schemeClr val="dk1">
                <a:alpha val="9803"/>
              </a:schemeClr>
            </a:solidFill>
            <a:ln>
              <a:noFill/>
            </a:ln>
          </p:spPr>
          <p:txBody>
            <a:bodyPr spcFirstLastPara="1" wrap="square" lIns="91425" tIns="45700" rIns="91425" bIns="45700" anchor="ctr"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5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ယုံကြည်မှု ၊ ပါဝါ မညီမျှမှုနှင့် ခုခံနိုင်မှုအားနည်းခြင်းကို အသုံးချ ကျူးလွန်ခြင်း</a:t>
              </a: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5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ကျူးလွန်ခံရသူ၏ လိင်ပိုင်းဆိုင်ရာ အပြုအမှုမှတဆင့် အမြတ်ရခြင်း</a:t>
              </a:r>
            </a:p>
          </p:txBody>
        </p:sp>
        <p:sp>
          <p:nvSpPr>
            <p:cNvPr id="479" name="Google Shape;479;p24"/>
            <p:cNvSpPr txBox="1"/>
            <p:nvPr/>
          </p:nvSpPr>
          <p:spPr>
            <a:xfrm>
              <a:off x="3281773" y="4964737"/>
              <a:ext cx="2764780" cy="1308460"/>
            </a:xfrm>
            <a:prstGeom prst="rect">
              <a:avLst/>
            </a:prstGeom>
            <a:noFill/>
            <a:ln>
              <a:noFill/>
            </a:ln>
          </p:spPr>
          <p:txBody>
            <a:bodyPr spcFirstLastPara="1" wrap="square" lIns="91425" tIns="45700" rIns="91425" bIns="45700" anchor="ctr"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5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လိင်ဆက်ဆံ</a:t>
              </a:r>
              <a:r>
                <a:rPr kumimoji="0" lang="en-US" sz="15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ခြင်းအားဖြင</a:t>
              </a:r>
              <a:r>
                <a:rPr kumimoji="0" lang="en-US" sz="15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a:t>
              </a:r>
              <a:r>
                <a:rPr kumimoji="0" lang="my-MM" sz="15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အလုပ်ပေးခြင်း ၊ လက်ဆောင်/ ငွေကြေးပေးခြင်း</a:t>
              </a:r>
              <a:r>
                <a:rPr kumimoji="0" lang="en-US" sz="15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တို့လဲလှယ်ခြင်း</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လိင်ဆက်ဆံနိုင်ရန်အတွက် ဝန်ဆောင်မှု များအား ကြန့်ကြာအောင်ပြုခြင်း/</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ခြိမ်းခြောက</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ခြင်း</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5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ပြည့်တန်ဆာ ငှားခြင်း</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လိင်ပိုင်းဆိုင်ရာခေါင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ပုံဖြတ</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ရန် ခြိမ်း ခြောက်ခြင်း</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endParaRPr>
            </a:p>
          </p:txBody>
        </p:sp>
        <p:sp>
          <p:nvSpPr>
            <p:cNvPr id="480" name="Google Shape;480;p24"/>
            <p:cNvSpPr txBox="1"/>
            <p:nvPr/>
          </p:nvSpPr>
          <p:spPr>
            <a:xfrm>
              <a:off x="6200231" y="2391689"/>
              <a:ext cx="2479579" cy="369332"/>
            </a:xfrm>
            <a:prstGeom prst="rect">
              <a:avLst/>
            </a:prstGeom>
            <a:noFill/>
            <a:ln>
              <a:noFill/>
            </a:ln>
          </p:spPr>
          <p:txBody>
            <a:bodyPr spcFirstLastPara="1" wrap="square" lIns="91425" tIns="45700" rIns="91425" bIns="45700" anchor="t"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500" b="1" i="0" u="none" strike="noStrike" kern="0" cap="none" spc="0" normalizeH="0" baseline="0" noProof="0" dirty="0">
                  <a:ln>
                    <a:noFill/>
                  </a:ln>
                  <a:solidFill>
                    <a:srgbClr val="000000"/>
                  </a:solidFill>
                  <a:effectLst/>
                  <a:uLnTx/>
                  <a:uFillTx/>
                  <a:latin typeface="Pyidaungsu" pitchFamily="34" charset="0"/>
                  <a:ea typeface="Corbel"/>
                  <a:cs typeface="Pyidaungsu" panose="020B0502040204020203" pitchFamily="34" charset="0"/>
                  <a:sym typeface="Corbel"/>
                </a:rPr>
                <a:t>ကျွန်ုတို့ + လူမှုပတ်ဝန်းကျင် နေထိုင်သူများ</a:t>
              </a:r>
              <a:endParaRPr kumimoji="0" lang="my-MM"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81" name="Google Shape;481;p24"/>
            <p:cNvSpPr txBox="1"/>
            <p:nvPr/>
          </p:nvSpPr>
          <p:spPr>
            <a:xfrm>
              <a:off x="6082644" y="2748398"/>
              <a:ext cx="2686340" cy="1584000"/>
            </a:xfrm>
            <a:prstGeom prst="rect">
              <a:avLst/>
            </a:prstGeom>
            <a:noFill/>
            <a:ln>
              <a:noFill/>
            </a:ln>
          </p:spPr>
          <p:txBody>
            <a:bodyPr spcFirstLastPara="1" wrap="square" lIns="91425" tIns="45700" rIns="91425" bIns="45700" anchor="ctr"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လိင်ပိုင်းဆိုင်ရာကိစ္စအတွက်</a:t>
              </a:r>
              <a:endPar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ရုပ်ပိုင်းဆိုင်ရာ</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အတင်းအကြပ်ပြုခြင်း</a:t>
              </a:r>
              <a:endPar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အတင်းအဓမ္မ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ခြိမ်းခြောက်ခြင်း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အင်အားသုံးခြင်း</a:t>
              </a:r>
              <a:endParaRPr kumimoji="0"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82" name="Google Shape;482;p24"/>
            <p:cNvSpPr txBox="1"/>
            <p:nvPr/>
          </p:nvSpPr>
          <p:spPr>
            <a:xfrm>
              <a:off x="6168932" y="4455376"/>
              <a:ext cx="2592677" cy="1817821"/>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အတင်းအဓမ္မ (မလိုလား</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သော</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နမ်းခြင်း ၊ ထိထွေ့ခြင်း ၊ ဆွဲရမ်းခြင်း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ပွတ်သပ်ခြင်း</a:t>
              </a:r>
              <a:endPar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မလိုလားသော</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လိင်ပိုင်းဆိုင် ရာ အပြုအမှုများ</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ဖြင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ခြိမ်းခြောက် ခြင်း</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မုဒိမ်းကျင့် (သို့) မုဒိမ်းကျင့်ရန် ကြိုး ပမ်းခြင်း </a:t>
              </a:r>
              <a:endParaRPr kumimoji="0" lang="en-US"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95250" marR="0" lvl="0" indent="-952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ကလေးသူငယ်နှင့်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မည်ကဲ့သို့သော</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လိင်ဆက်ဆံခြင်းမဆို</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a:t>
              </a:r>
              <a:endParaRPr kumimoji="0" sz="14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endParaRPr>
            </a:p>
          </p:txBody>
        </p:sp>
        <p:sp>
          <p:nvSpPr>
            <p:cNvPr id="483" name="Google Shape;483;p24"/>
            <p:cNvSpPr txBox="1"/>
            <p:nvPr/>
          </p:nvSpPr>
          <p:spPr>
            <a:xfrm>
              <a:off x="8916280" y="2399316"/>
              <a:ext cx="2484845" cy="369332"/>
            </a:xfrm>
            <a:prstGeom prst="rect">
              <a:avLst/>
            </a:prstGeom>
            <a:noFill/>
            <a:ln>
              <a:noFill/>
            </a:ln>
          </p:spPr>
          <p:txBody>
            <a:bodyPr spcFirstLastPara="1" wrap="square" lIns="91425" tIns="45700" rIns="91425" bIns="45700" anchor="t" anchorCtr="0">
              <a:noAutofit/>
            </a:bodyPr>
            <a:lstStyle/>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my-MM" sz="15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ကျွန်ုတို့</a:t>
              </a:r>
              <a:r>
                <a:rPr kumimoji="0" lang="en-US" sz="15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 </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ကျွန်ုတို့ </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84" name="Google Shape;484;p24"/>
            <p:cNvSpPr txBox="1"/>
            <p:nvPr/>
          </p:nvSpPr>
          <p:spPr>
            <a:xfrm>
              <a:off x="8820519" y="2738800"/>
              <a:ext cx="2711394" cy="1584000"/>
            </a:xfrm>
            <a:prstGeom prst="rect">
              <a:avLst/>
            </a:prstGeom>
            <a:solidFill>
              <a:schemeClr val="dk1">
                <a:alpha val="9803"/>
              </a:schemeClr>
            </a:solidFill>
            <a:ln>
              <a:noFill/>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600"/>
                </a:spcBef>
                <a:spcAft>
                  <a:spcPts val="0"/>
                </a:spcAft>
                <a:buClr>
                  <a:srgbClr val="000000"/>
                </a:buClr>
                <a:buSzPts val="1500"/>
                <a:buFont typeface="Arial" panose="020B0604020202020204" pitchFamily="34" charset="0"/>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မလိုလားသော လိင်အပြုအမူ ပြုရန် အားထုတ်ခြင်း ကျူးလွန်ခြင်း</a:t>
              </a:r>
              <a:endPar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000000"/>
                </a:buClr>
                <a:buSzPts val="1500"/>
                <a:buFont typeface="Arial" panose="020B0604020202020204" pitchFamily="34" charset="0"/>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ကြောက်လန်</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ဖွယ</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ခြိမ်းခြောက်</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သော</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ပတ်ဝန်းကျင်ဖန်တီးခြင်း</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 ပြုမှုရန်</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အလုပ်သဘော</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အခြေအနေ တရပ်ဖန်တီးခြင်း</a:t>
              </a:r>
              <a:endPar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485" name="Google Shape;485;p24"/>
            <p:cNvSpPr txBox="1"/>
            <p:nvPr/>
          </p:nvSpPr>
          <p:spPr>
            <a:xfrm>
              <a:off x="8636345" y="4559594"/>
              <a:ext cx="2764780" cy="1584000"/>
            </a:xfrm>
            <a:prstGeom prst="rect">
              <a:avLst/>
            </a:prstGeom>
            <a:noFill/>
            <a:ln>
              <a:noFill/>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ထိတွေ့ခြင်း ၊ နမ်းခြင်း ( သို့ ) အလုပ် ထဲရှိ လုပ်ဖော်ကိုင်ဖက်အား မဖွယ်ရာ ပြောခြင်း</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လိင်ပိုင်းဆိုင်ရာမဖွယ်မရာပြု</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ရန</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ကြိုးပမ်းခြင်း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သို</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ပြုကျင</a:t>
              </a:r>
              <a:r>
                <a:rPr kumimoji="0" lang="en-US"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ခြင်း</a:t>
              </a:r>
              <a:endPar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my-MM" sz="1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မုဒိမ်းကျင့်ခြင်း ( သို့ ) ကျင့်ရန် ကြိုးပမ်းခြင်း</a:t>
              </a:r>
            </a:p>
            <a:p>
              <a:pPr marL="95250" marR="0" lvl="0" indent="-95250" algn="l" defTabSz="914400" rtl="0" eaLnBrk="1" fontAlgn="auto" latinLnBrk="0" hangingPunct="1">
                <a:lnSpc>
                  <a:spcPct val="100000"/>
                </a:lnSpc>
                <a:spcBef>
                  <a:spcPts val="0"/>
                </a:spcBef>
                <a:spcAft>
                  <a:spcPts val="0"/>
                </a:spcAft>
                <a:buClr>
                  <a:srgbClr val="000000"/>
                </a:buClr>
                <a:buSzPts val="1500"/>
                <a:buFont typeface="Arial"/>
                <a:buChar char="•"/>
                <a:tabLst/>
                <a:defRPr/>
              </a:pPr>
              <a:endParaRPr kumimoji="0"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grpSp>
    </p:spTree>
    <p:extLst>
      <p:ext uri="{BB962C8B-B14F-4D97-AF65-F5344CB8AC3E}">
        <p14:creationId xmlns:p14="http://schemas.microsoft.com/office/powerpoint/2010/main" val="311346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5"/>
          <p:cNvSpPr txBox="1">
            <a:spLocks noGrp="1"/>
          </p:cNvSpPr>
          <p:nvPr>
            <p:ph type="title"/>
          </p:nvPr>
        </p:nvSpPr>
        <p:spPr>
          <a:xfrm>
            <a:off x="1678712" y="349594"/>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tx1"/>
                </a:solidFill>
                <a:latin typeface="Pyidaungsu" pitchFamily="34" charset="0"/>
                <a:ea typeface="Open Sans"/>
                <a:cs typeface="Pyidaungsu" pitchFamily="34" charset="0"/>
                <a:sym typeface="Open Sans"/>
              </a:rPr>
              <a:t>SEA </a:t>
            </a:r>
            <a:r>
              <a:rPr lang="my-MM" b="1" dirty="0">
                <a:solidFill>
                  <a:schemeClr val="tx1"/>
                </a:solidFill>
                <a:latin typeface="Pyidaungsu" pitchFamily="34" charset="0"/>
                <a:ea typeface="Open Sans"/>
                <a:cs typeface="Pyidaungsu" pitchFamily="34" charset="0"/>
                <a:sym typeface="Open Sans"/>
              </a:rPr>
              <a:t>အဓိပ္ပယ်ဖွင့်ဆိုခြင်း</a:t>
            </a:r>
            <a:endParaRPr dirty="0">
              <a:latin typeface="Pyidaungsu" pitchFamily="34" charset="0"/>
              <a:cs typeface="Pyidaungsu" pitchFamily="34" charset="0"/>
            </a:endParaRPr>
          </a:p>
        </p:txBody>
      </p:sp>
      <p:sp>
        <p:nvSpPr>
          <p:cNvPr id="493" name="Google Shape;493;p25"/>
          <p:cNvSpPr txBox="1"/>
          <p:nvPr/>
        </p:nvSpPr>
        <p:spPr>
          <a:xfrm>
            <a:off x="2010424" y="2653373"/>
            <a:ext cx="9604653" cy="3539430"/>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200000"/>
              </a:lnSpc>
              <a:spcBef>
                <a:spcPts val="0"/>
              </a:spcBef>
              <a:spcAft>
                <a:spcPts val="0"/>
              </a:spcAft>
              <a:buClr>
                <a:srgbClr val="000000"/>
              </a:buClr>
              <a:buSzPts val="1800"/>
              <a:buFont typeface="Calibri"/>
              <a:buAutoNum type="arabicPeriod"/>
              <a:tabLst/>
              <a:defRPr/>
            </a:pP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လိင်ပိုင်းဆိုင်ရာ</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ထိပါးနှောင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ယှက်ခြင်း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(Workplace Sexual Harassment)</a:t>
            </a:r>
            <a:endParaRPr kumimoji="0" sz="14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457200" marR="0" lvl="0" indent="-457200" algn="l" defTabSz="914400" rtl="0" eaLnBrk="1" fontAlgn="auto" latinLnBrk="0" hangingPunct="1">
              <a:lnSpc>
                <a:spcPct val="200000"/>
              </a:lnSpc>
              <a:spcBef>
                <a:spcPts val="0"/>
              </a:spcBef>
              <a:spcAft>
                <a:spcPts val="0"/>
              </a:spcAft>
              <a:buClr>
                <a:srgbClr val="000000"/>
              </a:buClr>
              <a:buSzPts val="1800"/>
              <a:buFont typeface="Calibri"/>
              <a:buAutoNum type="arabicPeriod"/>
              <a:tabLst/>
              <a:defRPr/>
            </a:pP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လုပ်ငန်းခွင်တွင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အနိုင်ကျင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ခြင်း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(Workplace Bullying) </a:t>
            </a:r>
            <a:endParaRPr kumimoji="0" sz="14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457200" marR="0" lvl="0" indent="-457200" algn="l" defTabSz="914400" rtl="0" eaLnBrk="1" fontAlgn="auto" latinLnBrk="0" hangingPunct="1">
              <a:lnSpc>
                <a:spcPct val="200000"/>
              </a:lnSpc>
              <a:spcBef>
                <a:spcPts val="0"/>
              </a:spcBef>
              <a:spcAft>
                <a:spcPts val="0"/>
              </a:spcAft>
              <a:buClr>
                <a:srgbClr val="000000"/>
              </a:buClr>
              <a:buSzPts val="1800"/>
              <a:buFont typeface="Calibri"/>
              <a:buAutoNum type="arabicPeriod"/>
              <a:tabLst/>
              <a:defRPr/>
            </a:pP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ရပ်ရွာလူမှုအသိုင်းအဝိုင်းအတွင်း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အချင်းချင်း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အကြမ်းဖက်ခြင်း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(Sexual or gender-based violence)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လိင်အကြမ်းဖက်မှုသို့မဟုတ်ကျားမအခြေပြုအကြမ်းဖက်တို</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3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အပါအဝင</a:t>
            </a:r>
            <a:r>
              <a:rPr kumimoji="0" lang="en-US" sz="23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endParaRPr kumimoji="0" sz="14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p:txBody>
      </p:sp>
      <p:sp>
        <p:nvSpPr>
          <p:cNvPr id="495" name="Google Shape;495;p25"/>
          <p:cNvSpPr txBox="1"/>
          <p:nvPr/>
        </p:nvSpPr>
        <p:spPr>
          <a:xfrm>
            <a:off x="1851545" y="1650733"/>
            <a:ext cx="9763532" cy="7694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006CB6"/>
                </a:solidFill>
                <a:effectLst/>
                <a:uLnTx/>
                <a:uFillTx/>
                <a:latin typeface="Pyidaungsu" pitchFamily="34" charset="0"/>
                <a:ea typeface="Open Sans"/>
                <a:cs typeface="Pyidaungsu" pitchFamily="34" charset="0"/>
                <a:sym typeface="Open Sans"/>
              </a:rPr>
              <a:t>လိင်ပိုင်းဆိုင်ရာ ခေါင်းပုံဖြတ်မှုနှင့် မဖွယ်မရာပြုမှုတွင် </a:t>
            </a:r>
            <a:r>
              <a:rPr kumimoji="0" lang="en-US" sz="2500" b="1" i="0" u="sng" strike="noStrike" kern="0" cap="none" spc="0" normalizeH="0" baseline="0" noProof="0">
                <a:ln>
                  <a:noFill/>
                </a:ln>
                <a:solidFill>
                  <a:srgbClr val="006CB6"/>
                </a:solidFill>
                <a:effectLst/>
                <a:uLnTx/>
                <a:uFillTx/>
                <a:latin typeface="Pyidaungsu" pitchFamily="34" charset="0"/>
                <a:ea typeface="Open Sans"/>
                <a:cs typeface="Pyidaungsu" pitchFamily="34" charset="0"/>
                <a:sym typeface="Open Sans"/>
              </a:rPr>
              <a:t>အကျုံးမဝင်သည့် </a:t>
            </a:r>
            <a:r>
              <a:rPr kumimoji="0" lang="en-US" sz="2500" b="1" i="0" u="none" strike="noStrike" kern="0" cap="none" spc="0" normalizeH="0" baseline="0" noProof="0">
                <a:ln>
                  <a:noFill/>
                </a:ln>
                <a:solidFill>
                  <a:srgbClr val="006CB6"/>
                </a:solidFill>
                <a:effectLst/>
                <a:uLnTx/>
                <a:uFillTx/>
                <a:latin typeface="Pyidaungsu" pitchFamily="34" charset="0"/>
                <a:ea typeface="Open Sans"/>
                <a:cs typeface="Pyidaungsu" pitchFamily="34" charset="0"/>
                <a:sym typeface="Open Sans"/>
              </a:rPr>
              <a:t>အရာများမှာ အဘယ်နည်း။ </a:t>
            </a:r>
            <a:endParaRPr kumimoji="0" sz="2500" b="1" i="0" u="none" strike="noStrike" kern="0" cap="none" spc="0" normalizeH="0" baseline="0" noProof="0">
              <a:ln>
                <a:noFill/>
              </a:ln>
              <a:solidFill>
                <a:srgbClr val="006CB6"/>
              </a:solidFill>
              <a:effectLst/>
              <a:uLnTx/>
              <a:uFillTx/>
              <a:latin typeface="Pyidaungsu" pitchFamily="34" charset="0"/>
              <a:ea typeface="Open Sans"/>
              <a:cs typeface="Pyidaungsu" pitchFamily="34" charset="0"/>
              <a:sym typeface="Open Sans"/>
            </a:endParaRPr>
          </a:p>
        </p:txBody>
      </p:sp>
    </p:spTree>
    <p:extLst>
      <p:ext uri="{BB962C8B-B14F-4D97-AF65-F5344CB8AC3E}">
        <p14:creationId xmlns:p14="http://schemas.microsoft.com/office/powerpoint/2010/main" val="399473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cxnSp>
        <p:nvCxnSpPr>
          <p:cNvPr id="550" name="Google Shape;550;p25"/>
          <p:cNvCxnSpPr/>
          <p:nvPr/>
        </p:nvCxnSpPr>
        <p:spPr>
          <a:xfrm>
            <a:off x="5928193" y="3142760"/>
            <a:ext cx="0" cy="2791644"/>
          </a:xfrm>
          <a:prstGeom prst="straightConnector1">
            <a:avLst/>
          </a:prstGeom>
          <a:noFill/>
          <a:ln w="38100" cap="flat" cmpd="sng">
            <a:solidFill>
              <a:schemeClr val="dk1"/>
            </a:solidFill>
            <a:prstDash val="solid"/>
            <a:miter lim="800000"/>
            <a:headEnd type="none" w="sm" len="sm"/>
            <a:tailEnd type="none" w="sm" len="sm"/>
          </a:ln>
        </p:spPr>
      </p:cxnSp>
      <p:sp>
        <p:nvSpPr>
          <p:cNvPr id="551" name="Google Shape;551;p25"/>
          <p:cNvSpPr txBox="1"/>
          <p:nvPr/>
        </p:nvSpPr>
        <p:spPr>
          <a:xfrm>
            <a:off x="6400806" y="2300583"/>
            <a:ext cx="5515800" cy="44627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မိန်းကလေးတစ်ယောက်သည</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အခြား</a:t>
            </a:r>
            <a:r>
              <a:rPr kumimoji="0" lang="en-US" sz="2000" b="0" i="0" u="sng"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စစ်ရှောင်စခန်းတွင်နေထိုင်သူတစ်ဉီး</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မုဒိမ်းကျင</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ခြင်းခံလိုက်ရသည</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နှင</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endParaRPr kumimoji="0" sz="1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မိန်းကလေးတစ်ယောက်သည</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စစ်ရှောင်စခန်းမန်နေဂျာ၏မုဒိမ်းကျင</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ခြင်းခံလိုက်ရသည</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b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b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r>
            <a:b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b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အမျိုးသမီး၏လင်ယောက</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ားသည</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သူ့အားဆေးခန်းသို</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ပေးမသွားပ</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endParaRPr kumimoji="0" sz="1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457200" marR="0" lvl="1"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နှင</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endParaRPr kumimoji="0" sz="1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000" b="0" i="0" u="sng"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အကူအညီပေးဝန်ထမ်းတစ်ဉီး</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သည</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စစ်ရှောင်စခန်းတွင်းနေထိုင်သူအား</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သူနှင</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လိင်ဆက်ဆံမည်ဟု</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သဘောမတူပါက</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ဆေးကုသရန</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ခွင</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r>
              <a:rPr kumimoji="0" lang="en-US" sz="2000" b="0" i="0" u="none" strike="noStrike" kern="0" cap="none" spc="0" normalizeH="0" baseline="0" noProof="0" dirty="0" err="1">
                <a:ln>
                  <a:noFill/>
                </a:ln>
                <a:solidFill>
                  <a:srgbClr val="000000"/>
                </a:solidFill>
                <a:effectLst/>
                <a:uLnTx/>
                <a:uFillTx/>
                <a:latin typeface="Pyidaungsu" pitchFamily="34" charset="0"/>
                <a:ea typeface="Open Sans"/>
                <a:cs typeface="Pyidaungsu" pitchFamily="34" charset="0"/>
                <a:sym typeface="Open Sans"/>
              </a:rPr>
              <a:t>မပြုပ</a:t>
            </a:r>
            <a:r>
              <a:rPr kumimoji="0" lang="en-US" sz="2000" b="0" i="0" u="none" strike="noStrike" kern="0" cap="none" spc="0" normalizeH="0" baseline="0" noProof="0" dirty="0">
                <a:ln>
                  <a:noFill/>
                </a:ln>
                <a:solidFill>
                  <a:srgbClr val="000000"/>
                </a:solidFill>
                <a:effectLst/>
                <a:uLnTx/>
                <a:uFillTx/>
                <a:latin typeface="Pyidaungsu" pitchFamily="34" charset="0"/>
                <a:ea typeface="Open Sans"/>
                <a:cs typeface="Pyidaungsu" pitchFamily="34" charset="0"/>
                <a:sym typeface="Open Sans"/>
              </a:rPr>
              <a:t>ါ</a:t>
            </a:r>
            <a:endParaRPr kumimoji="0" sz="12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p:txBody>
      </p:sp>
      <p:sp>
        <p:nvSpPr>
          <p:cNvPr id="553" name="Google Shape;553;p25"/>
          <p:cNvSpPr txBox="1"/>
          <p:nvPr/>
        </p:nvSpPr>
        <p:spPr>
          <a:xfrm>
            <a:off x="1466278" y="198677"/>
            <a:ext cx="10515600" cy="1325563"/>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4400"/>
              <a:buFont typeface="Open Sans"/>
              <a:buNone/>
              <a:tabLst/>
              <a:defRPr/>
            </a:pPr>
            <a:r>
              <a:rPr kumimoji="0" lang="en-US" sz="44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SEA </a:t>
            </a:r>
            <a:r>
              <a:rPr kumimoji="0" lang="en-US" sz="44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အားအဓိပ္ပါယ်ဖွင</a:t>
            </a:r>
            <a:r>
              <a:rPr kumimoji="0" lang="en-US" sz="44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a:t>
            </a:r>
            <a:r>
              <a:rPr kumimoji="0" lang="en-US" sz="44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ဆိုခြင်း</a:t>
            </a:r>
            <a:r>
              <a:rPr kumimoji="0" lang="en-US" sz="44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 SEA </a:t>
            </a:r>
            <a:r>
              <a:rPr kumimoji="0" lang="en-US" sz="44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နှင</a:t>
            </a:r>
            <a:r>
              <a:rPr kumimoji="0" lang="en-US" sz="44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 GBV </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554" name="Google Shape;554;p25"/>
          <p:cNvSpPr/>
          <p:nvPr/>
        </p:nvSpPr>
        <p:spPr>
          <a:xfrm>
            <a:off x="1397021" y="4749852"/>
            <a:ext cx="4335654" cy="180045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dirty="0" err="1">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သဲလွန်စ</a:t>
            </a:r>
            <a:r>
              <a:rPr kumimoji="0" lang="en-US" sz="2500" b="0" i="0" u="none" strike="noStrike" kern="0" cap="none" spc="0" normalizeH="0" baseline="0" noProof="0" dirty="0">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 </a:t>
            </a:r>
            <a:r>
              <a:rPr kumimoji="0" lang="en-US" sz="2500" b="0" i="0" u="none" strike="noStrike" kern="0" cap="none" spc="0" normalizeH="0" baseline="0" noProof="0" dirty="0" err="1">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ကျူးလွန်သူကမည်သူဖြစ်သလဲ</a:t>
            </a:r>
            <a:endParaRPr kumimoji="0" sz="2500" b="0" i="0" u="none" strike="noStrike" kern="0" cap="none" spc="0" normalizeH="0" baseline="0" noProof="0" dirty="0">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Pyidaungsu" panose="020B0502040204020203" pitchFamily="34" charset="0"/>
                <a:ea typeface="Calibri"/>
                <a:cs typeface="Pyidaungsu" panose="020B0502040204020203" pitchFamily="34" charset="0"/>
                <a:sym typeface="Calibri"/>
              </a:rPr>
              <a:t/>
            </a:r>
            <a:br>
              <a:rPr kumimoji="0" lang="en-US" sz="1800" b="0" i="0" u="none" strike="noStrike" kern="0" cap="none" spc="0" normalizeH="0" baseline="0" noProof="0" dirty="0">
                <a:ln>
                  <a:noFill/>
                </a:ln>
                <a:solidFill>
                  <a:srgbClr val="000000"/>
                </a:solidFill>
                <a:effectLst/>
                <a:uLnTx/>
                <a:uFillTx/>
                <a:latin typeface="Pyidaungsu" panose="020B0502040204020203" pitchFamily="34" charset="0"/>
                <a:ea typeface="Calibri"/>
                <a:cs typeface="Pyidaungsu" panose="020B0502040204020203" pitchFamily="34" charset="0"/>
                <a:sym typeface="Calibri"/>
              </a:rPr>
            </a:br>
            <a:endParaRPr kumimoji="0" sz="1800" b="0" i="0" u="none" strike="noStrike" kern="0" cap="none" spc="0" normalizeH="0" baseline="0" noProof="0" dirty="0">
              <a:ln>
                <a:noFill/>
              </a:ln>
              <a:solidFill>
                <a:srgbClr val="000000"/>
              </a:solidFill>
              <a:effectLst/>
              <a:uLnTx/>
              <a:uFillTx/>
              <a:latin typeface="Pyidaungsu" panose="020B0502040204020203" pitchFamily="34" charset="0"/>
              <a:ea typeface="Calibri"/>
              <a:cs typeface="Pyidaungsu" panose="020B0502040204020203" pitchFamily="34" charset="0"/>
              <a:sym typeface="Calibri"/>
            </a:endParaRPr>
          </a:p>
        </p:txBody>
      </p:sp>
      <p:pic>
        <p:nvPicPr>
          <p:cNvPr id="555" name="Google Shape;555;p25" descr="Shape&#10;&#10;Description automatically generated with low confidence"/>
          <p:cNvPicPr preferRelativeResize="0"/>
          <p:nvPr/>
        </p:nvPicPr>
        <p:blipFill rotWithShape="1">
          <a:blip r:embed="rId3">
            <a:alphaModFix/>
          </a:blip>
          <a:srcRect/>
          <a:stretch/>
        </p:blipFill>
        <p:spPr>
          <a:xfrm>
            <a:off x="1466278" y="2300583"/>
            <a:ext cx="2471568" cy="2471568"/>
          </a:xfrm>
          <a:prstGeom prst="rect">
            <a:avLst/>
          </a:prstGeom>
          <a:noFill/>
          <a:ln>
            <a:noFill/>
          </a:ln>
        </p:spPr>
      </p:pic>
      <p:sp>
        <p:nvSpPr>
          <p:cNvPr id="559" name="Google Shape;559;p25"/>
          <p:cNvSpPr txBox="1"/>
          <p:nvPr/>
        </p:nvSpPr>
        <p:spPr>
          <a:xfrm>
            <a:off x="1740708" y="1283561"/>
            <a:ext cx="9763532" cy="44627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dirty="0" err="1">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ဖြစ်ရပ်သည</a:t>
            </a:r>
            <a:r>
              <a:rPr kumimoji="0" lang="en-US" sz="2900" b="1" i="0" u="none" strike="noStrike" kern="0" cap="none" spc="0" normalizeH="0" baseline="0" noProof="0" dirty="0">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 SEA </a:t>
            </a:r>
            <a:r>
              <a:rPr kumimoji="0" lang="en-US" sz="2900" b="1" i="0" u="none" strike="noStrike" kern="0" cap="none" spc="0" normalizeH="0" baseline="0" noProof="0" dirty="0" err="1">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လား</a:t>
            </a:r>
            <a:r>
              <a:rPr kumimoji="0" lang="en-US" sz="2900" b="1" i="0" u="none" strike="noStrike" kern="0" cap="none" spc="0" normalizeH="0" baseline="0" noProof="0" dirty="0">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 GBV </a:t>
            </a:r>
            <a:r>
              <a:rPr kumimoji="0" lang="en-US" sz="2900" b="1" i="0" u="none" strike="noStrike" kern="0" cap="none" spc="0" normalizeH="0" baseline="0" noProof="0" dirty="0" err="1">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လားဆိုတာ</a:t>
            </a:r>
            <a:r>
              <a:rPr kumimoji="0" lang="en-US" sz="2900" b="1" i="0" u="none" strike="noStrike" kern="0" cap="none" spc="0" normalizeH="0" baseline="0" noProof="0" dirty="0">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 </a:t>
            </a:r>
            <a:r>
              <a:rPr kumimoji="0" lang="en-US" sz="2900" b="1" i="0" u="none" strike="noStrike" kern="0" cap="none" spc="0" normalizeH="0" baseline="0" noProof="0" dirty="0" err="1">
                <a:ln>
                  <a:noFill/>
                </a:ln>
                <a:solidFill>
                  <a:srgbClr val="006CB6"/>
                </a:solidFill>
                <a:effectLst/>
                <a:uLnTx/>
                <a:uFillTx/>
                <a:latin typeface="Pyidaungsu" panose="020B0502040204020203" pitchFamily="34" charset="0"/>
                <a:ea typeface="Open Sans"/>
                <a:cs typeface="Pyidaungsu" panose="020B0502040204020203" pitchFamily="34" charset="0"/>
                <a:sym typeface="Open Sans"/>
              </a:rPr>
              <a:t>မည်သို့သိနိုင်မည်လဲ</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3" name="Rectangle 2"/>
          <p:cNvSpPr/>
          <p:nvPr/>
        </p:nvSpPr>
        <p:spPr>
          <a:xfrm>
            <a:off x="6260124" y="3277772"/>
            <a:ext cx="5542670" cy="829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88967" y="5399649"/>
            <a:ext cx="5542670" cy="1363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05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6"/>
          <p:cNvSpPr txBox="1">
            <a:spLocks noGrp="1"/>
          </p:cNvSpPr>
          <p:nvPr>
            <p:ph type="title"/>
          </p:nvPr>
        </p:nvSpPr>
        <p:spPr>
          <a:xfrm>
            <a:off x="1537856" y="772312"/>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lt1"/>
                </a:solidFill>
                <a:latin typeface="Open Sans"/>
                <a:ea typeface="Open Sans"/>
                <a:cs typeface="Open Sans"/>
                <a:sym typeface="Open Sans"/>
              </a:rPr>
              <a:t> </a:t>
            </a:r>
            <a:r>
              <a:rPr lang="en-US" b="1" dirty="0">
                <a:solidFill>
                  <a:schemeClr val="lt1"/>
                </a:solidFill>
                <a:latin typeface="Pyidaungsu" panose="020B0502040204020203" pitchFamily="34" charset="0"/>
                <a:ea typeface="Open Sans"/>
                <a:cs typeface="Pyidaungsu" panose="020B0502040204020203" pitchFamily="34" charset="0"/>
                <a:sym typeface="Open Sans"/>
              </a:rPr>
              <a:t>SEA </a:t>
            </a:r>
            <a:r>
              <a:rPr lang="my-MM" b="1" dirty="0">
                <a:solidFill>
                  <a:schemeClr val="lt1"/>
                </a:solidFill>
                <a:latin typeface="Pyidaungsu" panose="020B0502040204020203" pitchFamily="34" charset="0"/>
                <a:ea typeface="Open Sans"/>
                <a:cs typeface="Pyidaungsu" panose="020B0502040204020203" pitchFamily="34" charset="0"/>
                <a:sym typeface="Open Sans"/>
              </a:rPr>
              <a:t>အားအဓိပ္ပါယ်ဖွင့်ဆိုခြင်း– </a:t>
            </a:r>
            <a:r>
              <a:rPr lang="en-US" b="1" dirty="0">
                <a:solidFill>
                  <a:schemeClr val="lt1"/>
                </a:solidFill>
                <a:latin typeface="Pyidaungsu" panose="020B0502040204020203" pitchFamily="34" charset="0"/>
                <a:ea typeface="Open Sans"/>
                <a:cs typeface="Pyidaungsu" panose="020B0502040204020203" pitchFamily="34" charset="0"/>
                <a:sym typeface="Open Sans"/>
              </a:rPr>
              <a:t>SEA </a:t>
            </a:r>
            <a:r>
              <a:rPr lang="my-MM" b="1" dirty="0">
                <a:solidFill>
                  <a:schemeClr val="lt1"/>
                </a:solidFill>
                <a:latin typeface="Pyidaungsu" panose="020B0502040204020203" pitchFamily="34" charset="0"/>
                <a:ea typeface="Open Sans"/>
                <a:cs typeface="Pyidaungsu" panose="020B0502040204020203" pitchFamily="34" charset="0"/>
                <a:sym typeface="Open Sans"/>
              </a:rPr>
              <a:t>နှင့် </a:t>
            </a:r>
            <a:r>
              <a:rPr lang="en-US" b="1" dirty="0">
                <a:solidFill>
                  <a:schemeClr val="lt1"/>
                </a:solidFill>
                <a:latin typeface="Pyidaungsu" panose="020B0502040204020203" pitchFamily="34" charset="0"/>
                <a:ea typeface="Open Sans"/>
                <a:cs typeface="Pyidaungsu" panose="020B0502040204020203" pitchFamily="34" charset="0"/>
                <a:sym typeface="Open Sans"/>
              </a:rPr>
              <a:t>GBV </a:t>
            </a:r>
            <a:endParaRPr lang="en-US" dirty="0">
              <a:latin typeface="Pyidaungsu" panose="020B0502040204020203" pitchFamily="34" charset="0"/>
              <a:cs typeface="Pyidaungsu" panose="020B0502040204020203" pitchFamily="34" charset="0"/>
            </a:endParaRPr>
          </a:p>
        </p:txBody>
      </p:sp>
      <p:sp>
        <p:nvSpPr>
          <p:cNvPr id="569" name="Google Shape;569;p26"/>
          <p:cNvSpPr txBox="1"/>
          <p:nvPr/>
        </p:nvSpPr>
        <p:spPr>
          <a:xfrm>
            <a:off x="4904510" y="1962503"/>
            <a:ext cx="7148946" cy="4478109"/>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2200"/>
              <a:buFont typeface="Arial"/>
              <a:buChar char="•"/>
              <a:tabLst/>
              <a:defRPr/>
            </a:pPr>
            <a:r>
              <a:rPr kumimoji="0" lang="en-US" sz="2000" b="1"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လိင်ပိုင်းဆိုင်ရာ</a:t>
            </a:r>
            <a:r>
              <a:rPr kumimoji="0" lang="en-US" sz="2000" b="1"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000" b="1"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အမြတ်ထုတ်ခြင်းနှင</a:t>
            </a:r>
            <a:r>
              <a:rPr kumimoji="0" lang="en-US" sz="2000" b="1"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000" b="1"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အလွဲသုံးစားလုပ်ခြင်း</a:t>
            </a:r>
            <a:r>
              <a:rPr kumimoji="0" lang="en-US" sz="2000" b="1"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000" b="1"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သည</a:t>
            </a:r>
            <a:r>
              <a:rPr kumimoji="0" lang="en-US" sz="2000" b="1"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000" b="1"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ကျားမအခြေပြုအကြမ်းဖက်မှု</a:t>
            </a:r>
            <a:r>
              <a:rPr kumimoji="0" lang="en-US" sz="2000" b="1"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000" b="1"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အမျိုးအစားတစ်ခုဖြစ်သည</a:t>
            </a:r>
            <a:r>
              <a:rPr kumimoji="0" lang="en-US" sz="2000" b="1"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endParaRPr kumimoji="0"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endParaRPr>
          </a:p>
          <a:p>
            <a:pPr marL="285750" marR="0" lvl="0" indent="-285750" algn="l" defTabSz="914400" rtl="0" eaLnBrk="1" fontAlgn="auto" latinLnBrk="0" hangingPunct="1">
              <a:lnSpc>
                <a:spcPct val="100000"/>
              </a:lnSpc>
              <a:spcBef>
                <a:spcPts val="0"/>
              </a:spcBef>
              <a:spcAft>
                <a:spcPts val="0"/>
              </a:spcAft>
              <a:buClr>
                <a:srgbClr val="000000"/>
              </a:buClr>
              <a:buSzPts val="2200"/>
              <a:buFont typeface="Arial"/>
              <a:buChar char="•"/>
              <a:tabLst/>
              <a:defRPr/>
            </a:pP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SEA and GBV </a:t>
            </a:r>
            <a:r>
              <a:rPr kumimoji="0" lang="en-US" sz="20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တို</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20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အဓိကကွာခြားချက်များ</a:t>
            </a:r>
            <a:endParaRPr kumimoji="0"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800100" marR="0" lvl="1" indent="-342900" algn="l" defTabSz="914400" rtl="0" eaLnBrk="1" fontAlgn="auto" latinLnBrk="0" hangingPunct="1">
              <a:lnSpc>
                <a:spcPct val="100000"/>
              </a:lnSpc>
              <a:spcBef>
                <a:spcPts val="1000"/>
              </a:spcBef>
              <a:spcAft>
                <a:spcPts val="0"/>
              </a:spcAft>
              <a:buClr>
                <a:srgbClr val="000000"/>
              </a:buClr>
              <a:buSzPts val="2200"/>
              <a:buFont typeface="Noto Sans Symbols"/>
              <a:buChar char="❖"/>
              <a:tabLst/>
              <a:defRPr/>
            </a:pP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PSEA </a:t>
            </a:r>
            <a:r>
              <a:rPr kumimoji="0" lang="en-US" sz="20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သည</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မဖြစ်အနေသတင်းပို</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တိုင်ကြားရန</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0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တာဝန်ရှိသည</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p>
          <a:p>
            <a:pPr marL="800100" marR="0" lvl="1" indent="-342900" algn="l" defTabSz="914400" rtl="0" eaLnBrk="1" fontAlgn="auto" latinLnBrk="0" hangingPunct="1">
              <a:lnSpc>
                <a:spcPct val="100000"/>
              </a:lnSpc>
              <a:spcBef>
                <a:spcPts val="1000"/>
              </a:spcBef>
              <a:spcAft>
                <a:spcPts val="0"/>
              </a:spcAft>
              <a:buClr>
                <a:srgbClr val="000000"/>
              </a:buClr>
              <a:buSzPts val="2200"/>
              <a:buFont typeface="Noto Sans Symbols"/>
              <a:buChar char="❖"/>
              <a:tabLst/>
              <a:defRPr/>
            </a:pP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SEA </a:t>
            </a:r>
            <a:r>
              <a:rPr kumimoji="0" lang="my-MM"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အားတုန့်ပြန်ဆောင်ရွက်ခြင်းတွင် ရှင်သန်ကျန်ရစ်သူအား ဝန်ဆောင်မှုများအတွက် လွှဲပြောင်းညွှန်းပို့ခြင်းနှင့် တိုင်ကြားခြင်းအားလိုအပ်သောနောက်ဆက်တွဲလုပ်ဆောင်ချက်များနှင့်၊ လိုအပ်ပါက စုံစမ်းစစ်ဆေးရေး ပြုလုပ်ရန်လိုအပ်ပါသည်။</a:t>
            </a:r>
            <a:endPar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endParaRPr>
          </a:p>
          <a:p>
            <a:pPr marL="800100" marR="0" lvl="1" indent="-342900" algn="l" defTabSz="914400" rtl="0" eaLnBrk="1" fontAlgn="auto" latinLnBrk="0" hangingPunct="1">
              <a:lnSpc>
                <a:spcPct val="100000"/>
              </a:lnSpc>
              <a:spcBef>
                <a:spcPts val="1000"/>
              </a:spcBef>
              <a:spcAft>
                <a:spcPts val="0"/>
              </a:spcAft>
              <a:buClr>
                <a:srgbClr val="000000"/>
              </a:buClr>
              <a:buSzPts val="2200"/>
              <a:buFont typeface="Noto Sans Symbols"/>
              <a:buChar char="❖"/>
              <a:tabLst/>
              <a:defRPr/>
            </a:pP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SEA</a:t>
            </a:r>
            <a:r>
              <a:rPr kumimoji="0" lang="my-MM"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ဖြစ်စဉ်အား တုန့်ပြန်ဆောင်ရွက်ခြင်းတွင် ပါဝင်သော အဖွဲ့များသည် </a:t>
            </a:r>
            <a:r>
              <a:rPr kumimoji="0" lang="en-US"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GBV </a:t>
            </a:r>
            <a:r>
              <a:rPr kumimoji="0" lang="my-MM"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ဖြစ်စဉ်အား ထောက်ပံ့ခြင်း၊ စီမံခန့်ခွဲခြင်းတွင် ပါဝင်သော အဖွဲ့များနှင့် ကွာခြားပါသည်။ </a:t>
            </a:r>
            <a:endParaRPr kumimoji="0" sz="20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endParaRPr>
          </a:p>
        </p:txBody>
      </p:sp>
      <p:sp>
        <p:nvSpPr>
          <p:cNvPr id="572" name="Google Shape;572;p26"/>
          <p:cNvSpPr/>
          <p:nvPr/>
        </p:nvSpPr>
        <p:spPr>
          <a:xfrm>
            <a:off x="673135" y="3423659"/>
            <a:ext cx="4253622" cy="2816003"/>
          </a:xfrm>
          <a:prstGeom prst="rect">
            <a:avLst/>
          </a:prstGeom>
          <a:solidFill>
            <a:srgbClr val="006CB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700"/>
              <a:buFont typeface="Arial"/>
              <a:buNone/>
              <a:tabLst/>
              <a:defRPr/>
            </a:pPr>
            <a:r>
              <a:rPr kumimoji="0" lang="my-MM" sz="1400" b="0"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လိင်ပိုင်းဆိုင်ရာ အမြတ်ထုတ်ခြင်း၊ မဖွယ်မရာပြုခြင်း၊ ထိကပါးနှောက်ယှက်ခြင်း တို့ပါဝင်သော ခြုံငုံသော ကျယ်ပြန့်သော အသုံးအနှုံးတစ်ခုဖြစ်ပါသည်။ </a:t>
            </a:r>
            <a:endParaRPr kumimoji="0" lang="en-US" sz="1400" b="0"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endParaRPr>
          </a:p>
          <a:p>
            <a:pPr marL="0" marR="0" lvl="0" indent="0" algn="ctr" defTabSz="914400" rtl="0" eaLnBrk="1" fontAlgn="auto" latinLnBrk="0" hangingPunct="1">
              <a:lnSpc>
                <a:spcPct val="100000"/>
              </a:lnSpc>
              <a:spcBef>
                <a:spcPts val="0"/>
              </a:spcBef>
              <a:spcAft>
                <a:spcPts val="0"/>
              </a:spcAft>
              <a:buClr>
                <a:srgbClr val="FFFFFF"/>
              </a:buClr>
              <a:buSzPts val="1700"/>
              <a:buFont typeface="Arial"/>
              <a:buNone/>
              <a:tabLst/>
              <a:defRPr/>
            </a:pPr>
            <a:endParaRPr kumimoji="0" lang="en-US" sz="1400" b="0"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endParaRPr>
          </a:p>
          <a:p>
            <a:pPr marL="0" marR="0" lvl="0" indent="0" algn="ctr" defTabSz="914400" rtl="0" eaLnBrk="1" fontAlgn="auto" latinLnBrk="0" hangingPunct="1">
              <a:lnSpc>
                <a:spcPct val="100000"/>
              </a:lnSpc>
              <a:spcBef>
                <a:spcPts val="0"/>
              </a:spcBef>
              <a:spcAft>
                <a:spcPts val="0"/>
              </a:spcAft>
              <a:buClr>
                <a:srgbClr val="FFFFFF"/>
              </a:buClr>
              <a:buSzPts val="1700"/>
              <a:buFont typeface="Arial"/>
              <a:buNone/>
              <a:tabLst/>
              <a:defRPr/>
            </a:pPr>
            <a:r>
              <a:rPr kumimoji="0" lang="en-US" sz="1400" b="0"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GBV </a:t>
            </a:r>
            <a:r>
              <a:rPr kumimoji="0" lang="my-MM" sz="1400" b="0"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သည် တစ်စုံတစ်ယောက်၏ ကျားမဖြစ်တည်ခြင်း (သို့) ကျားမဖြစ်တည်ခြင်း တစ်ခုအား အကြမ်းဖက်မှုက အချိုးမညီမျှစွာ သက်ရောက်ခြင်း တို့ကြောင့် တစ်စုံတစ်အောက်အပေါ် သက်ရောက်ခြင်းဖြစ်သည်။ </a:t>
            </a:r>
            <a:endParaRPr kumimoji="0" sz="1400" b="0"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endParaRPr>
          </a:p>
        </p:txBody>
      </p:sp>
      <p:sp>
        <p:nvSpPr>
          <p:cNvPr id="573" name="Google Shape;573;p26"/>
          <p:cNvSpPr/>
          <p:nvPr/>
        </p:nvSpPr>
        <p:spPr>
          <a:xfrm>
            <a:off x="1129611" y="2472235"/>
            <a:ext cx="3348046" cy="906214"/>
          </a:xfrm>
          <a:prstGeom prst="rect">
            <a:avLst/>
          </a:prstGeom>
          <a:solidFill>
            <a:srgbClr val="006CB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Open Sans"/>
              <a:buNone/>
              <a:tabLst/>
              <a:defRPr/>
            </a:pPr>
            <a:r>
              <a:rPr kumimoji="0" lang="en-US" sz="18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ကျားမအခြေပြုအကြမ်းဖက်မှု</a:t>
            </a:r>
            <a:r>
              <a:rPr kumimoji="0" lang="en-US" sz="18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 (GBV)</a:t>
            </a:r>
            <a:endParaRPr kumimoji="0" sz="18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endParaRPr>
          </a:p>
        </p:txBody>
      </p:sp>
    </p:spTree>
    <p:extLst>
      <p:ext uri="{BB962C8B-B14F-4D97-AF65-F5344CB8AC3E}">
        <p14:creationId xmlns:p14="http://schemas.microsoft.com/office/powerpoint/2010/main" val="14900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Open Sans"/>
              <a:buNone/>
            </a:pPr>
            <a:r>
              <a:rPr lang="en-US" b="1" dirty="0" err="1">
                <a:solidFill>
                  <a:schemeClr val="tx1"/>
                </a:solidFill>
                <a:latin typeface="Pyidaungsu" pitchFamily="34" charset="0"/>
                <a:ea typeface="Open Sans"/>
                <a:cs typeface="Pyidaungsu" pitchFamily="34" charset="0"/>
                <a:sym typeface="Open Sans"/>
              </a:rPr>
              <a:t>ရည်ရွယ်ချက်များ</a:t>
            </a:r>
            <a:endParaRPr dirty="0">
              <a:solidFill>
                <a:schemeClr val="tx1"/>
              </a:solidFill>
              <a:latin typeface="Pyidaungsu" pitchFamily="34" charset="0"/>
              <a:cs typeface="Pyidaungsu" pitchFamily="34" charset="0"/>
            </a:endParaRPr>
          </a:p>
        </p:txBody>
      </p:sp>
      <p:sp>
        <p:nvSpPr>
          <p:cNvPr id="159" name="Google Shape;159;p5"/>
          <p:cNvSpPr txBox="1"/>
          <p:nvPr/>
        </p:nvSpPr>
        <p:spPr>
          <a:xfrm>
            <a:off x="838200" y="1636404"/>
            <a:ext cx="2526438" cy="175432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00" b="1" dirty="0" err="1">
                <a:solidFill>
                  <a:schemeClr val="dk1"/>
                </a:solidFill>
                <a:latin typeface="Pyidaungsu" pitchFamily="34" charset="0"/>
                <a:cs typeface="Pyidaungsu" pitchFamily="34" charset="0"/>
                <a:sym typeface="Corbel"/>
              </a:rPr>
              <a:t>လိင်ပိုင်းဆိုင်ရာ</a:t>
            </a:r>
            <a:r>
              <a:rPr lang="en-US" sz="1900" b="1" dirty="0">
                <a:solidFill>
                  <a:schemeClr val="dk1"/>
                </a:solidFill>
                <a:latin typeface="Pyidaungsu" pitchFamily="34" charset="0"/>
                <a:cs typeface="Pyidaungsu" pitchFamily="34" charset="0"/>
                <a:sym typeface="Corbel"/>
              </a:rPr>
              <a:t> </a:t>
            </a:r>
            <a:r>
              <a:rPr lang="en-US" sz="1900" b="1" dirty="0" err="1">
                <a:solidFill>
                  <a:schemeClr val="dk1"/>
                </a:solidFill>
                <a:latin typeface="Pyidaungsu" pitchFamily="34" charset="0"/>
                <a:cs typeface="Pyidaungsu" pitchFamily="34" charset="0"/>
                <a:sym typeface="Corbel"/>
              </a:rPr>
              <a:t>လက်မခံနိုင်သော</a:t>
            </a:r>
            <a:r>
              <a:rPr lang="en-US" sz="1900" b="1" dirty="0">
                <a:solidFill>
                  <a:schemeClr val="dk1"/>
                </a:solidFill>
                <a:latin typeface="Pyidaungsu" pitchFamily="34" charset="0"/>
                <a:cs typeface="Pyidaungsu" pitchFamily="34" charset="0"/>
                <a:sym typeface="Corbel"/>
              </a:rPr>
              <a:t> </a:t>
            </a:r>
            <a:r>
              <a:rPr lang="en-US" sz="1900" b="1" dirty="0" err="1">
                <a:solidFill>
                  <a:schemeClr val="dk1"/>
                </a:solidFill>
                <a:latin typeface="Pyidaungsu" pitchFamily="34" charset="0"/>
                <a:cs typeface="Pyidaungsu" pitchFamily="34" charset="0"/>
                <a:sym typeface="Corbel"/>
              </a:rPr>
              <a:t>ချိုးဖောက်သောအပြုအမူများအား</a:t>
            </a:r>
            <a:r>
              <a:rPr lang="en-US" sz="1900" b="1" dirty="0">
                <a:solidFill>
                  <a:schemeClr val="dk1"/>
                </a:solidFill>
                <a:latin typeface="Pyidaungsu" pitchFamily="34" charset="0"/>
                <a:cs typeface="Pyidaungsu" pitchFamily="34" charset="0"/>
                <a:sym typeface="Corbel"/>
              </a:rPr>
              <a:t> </a:t>
            </a:r>
            <a:r>
              <a:rPr lang="en-US" sz="1900" b="1" dirty="0" err="1">
                <a:solidFill>
                  <a:schemeClr val="dk1"/>
                </a:solidFill>
                <a:latin typeface="Pyidaungsu" pitchFamily="34" charset="0"/>
                <a:cs typeface="Pyidaungsu" pitchFamily="34" charset="0"/>
                <a:sym typeface="Corbel"/>
              </a:rPr>
              <a:t>အဓိပ္ပာယ်ဖွင</a:t>
            </a:r>
            <a:r>
              <a:rPr lang="en-US" sz="1900" b="1" dirty="0">
                <a:solidFill>
                  <a:schemeClr val="dk1"/>
                </a:solidFill>
                <a:latin typeface="Pyidaungsu" pitchFamily="34" charset="0"/>
                <a:cs typeface="Pyidaungsu" pitchFamily="34" charset="0"/>
                <a:sym typeface="Corbel"/>
              </a:rPr>
              <a:t>့်</a:t>
            </a:r>
            <a:r>
              <a:rPr lang="en-US" sz="1900" b="1" dirty="0" err="1">
                <a:solidFill>
                  <a:schemeClr val="dk1"/>
                </a:solidFill>
                <a:latin typeface="Pyidaungsu" pitchFamily="34" charset="0"/>
                <a:cs typeface="Pyidaungsu" pitchFamily="34" charset="0"/>
                <a:sym typeface="Corbel"/>
              </a:rPr>
              <a:t>ဆိုနိုင်ရန်နှင</a:t>
            </a:r>
            <a:r>
              <a:rPr lang="en-US" sz="1900" b="1" dirty="0">
                <a:solidFill>
                  <a:schemeClr val="dk1"/>
                </a:solidFill>
                <a:latin typeface="Pyidaungsu" pitchFamily="34" charset="0"/>
                <a:cs typeface="Pyidaungsu" pitchFamily="34" charset="0"/>
                <a:sym typeface="Corbel"/>
              </a:rPr>
              <a:t>့် </a:t>
            </a:r>
            <a:r>
              <a:rPr lang="en-US" sz="1900" b="1" dirty="0" err="1">
                <a:solidFill>
                  <a:schemeClr val="dk1"/>
                </a:solidFill>
                <a:latin typeface="Pyidaungsu" pitchFamily="34" charset="0"/>
                <a:cs typeface="Pyidaungsu" pitchFamily="34" charset="0"/>
                <a:sym typeface="Corbel"/>
              </a:rPr>
              <a:t>သိရှိနိုင်စေရန</a:t>
            </a:r>
            <a:r>
              <a:rPr lang="en-US" sz="1900" b="1" dirty="0">
                <a:solidFill>
                  <a:schemeClr val="dk1"/>
                </a:solidFill>
                <a:latin typeface="Pyidaungsu" pitchFamily="34" charset="0"/>
                <a:cs typeface="Pyidaungsu" pitchFamily="34" charset="0"/>
                <a:sym typeface="Corbel"/>
              </a:rPr>
              <a:t>်</a:t>
            </a:r>
            <a:endParaRPr dirty="0">
              <a:latin typeface="Pyidaungsu" pitchFamily="34" charset="0"/>
              <a:cs typeface="Pyidaungsu" pitchFamily="34" charset="0"/>
            </a:endParaRPr>
          </a:p>
        </p:txBody>
      </p:sp>
      <p:sp>
        <p:nvSpPr>
          <p:cNvPr id="160" name="Google Shape;160;p5"/>
          <p:cNvSpPr txBox="1"/>
          <p:nvPr/>
        </p:nvSpPr>
        <p:spPr>
          <a:xfrm>
            <a:off x="3320776" y="1782598"/>
            <a:ext cx="2526438" cy="116955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00" b="1" dirty="0" err="1">
                <a:solidFill>
                  <a:schemeClr val="dk1"/>
                </a:solidFill>
                <a:latin typeface="Pyidaungsu" pitchFamily="34" charset="0"/>
                <a:ea typeface="Corbel"/>
                <a:cs typeface="Pyidaungsu" pitchFamily="34" charset="0"/>
                <a:sym typeface="Corbel"/>
              </a:rPr>
              <a:t>လက်ခံနိုင်ဖွယ်ရှိသောအပြုအမူနှင</a:t>
            </a:r>
            <a:r>
              <a:rPr lang="en-US" sz="1900" b="1" dirty="0">
                <a:solidFill>
                  <a:schemeClr val="dk1"/>
                </a:solidFill>
                <a:latin typeface="Pyidaungsu" pitchFamily="34" charset="0"/>
                <a:ea typeface="Corbel"/>
                <a:cs typeface="Pyidaungsu" pitchFamily="34" charset="0"/>
                <a:sym typeface="Corbel"/>
              </a:rPr>
              <a:t>့် </a:t>
            </a:r>
            <a:r>
              <a:rPr lang="en-US" sz="1900" b="1" dirty="0" err="1">
                <a:solidFill>
                  <a:schemeClr val="dk1"/>
                </a:solidFill>
                <a:latin typeface="Pyidaungsu" pitchFamily="34" charset="0"/>
                <a:ea typeface="Corbel"/>
                <a:cs typeface="Pyidaungsu" pitchFamily="34" charset="0"/>
                <a:sym typeface="Corbel"/>
              </a:rPr>
              <a:t>လက်ခံနိုင်ဖွယ်မရှိသောအပြုအမူကိုသိရှိရန</a:t>
            </a:r>
            <a:r>
              <a:rPr lang="en-US" sz="1900" b="1" dirty="0">
                <a:solidFill>
                  <a:schemeClr val="dk1"/>
                </a:solidFill>
                <a:latin typeface="Pyidaungsu" pitchFamily="34" charset="0"/>
                <a:ea typeface="Corbel"/>
                <a:cs typeface="Pyidaungsu" pitchFamily="34" charset="0"/>
                <a:sym typeface="Corbel"/>
              </a:rPr>
              <a:t>်</a:t>
            </a:r>
            <a:endParaRPr dirty="0">
              <a:latin typeface="Pyidaungsu" pitchFamily="34" charset="0"/>
              <a:cs typeface="Pyidaungsu" pitchFamily="34" charset="0"/>
            </a:endParaRPr>
          </a:p>
        </p:txBody>
      </p:sp>
      <p:sp>
        <p:nvSpPr>
          <p:cNvPr id="161" name="Google Shape;161;p5"/>
          <p:cNvSpPr txBox="1"/>
          <p:nvPr/>
        </p:nvSpPr>
        <p:spPr>
          <a:xfrm>
            <a:off x="6133470" y="1757996"/>
            <a:ext cx="1558083" cy="175432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00" b="1" dirty="0" err="1">
                <a:solidFill>
                  <a:schemeClr val="dk1"/>
                </a:solidFill>
                <a:latin typeface="Pyidaungsu" pitchFamily="34" charset="0"/>
                <a:ea typeface="Corbel"/>
                <a:cs typeface="Pyidaungsu" pitchFamily="34" charset="0"/>
                <a:sym typeface="Corbel"/>
              </a:rPr>
              <a:t>အကြမ်းဖက်ခံရသူများကိုအလေးထားပီး</a:t>
            </a:r>
            <a:r>
              <a:rPr lang="en-US" sz="1900" b="1" dirty="0">
                <a:solidFill>
                  <a:schemeClr val="dk1"/>
                </a:solidFill>
                <a:latin typeface="Pyidaungsu" pitchFamily="34" charset="0"/>
                <a:ea typeface="Corbel"/>
                <a:cs typeface="Pyidaungsu" pitchFamily="34" charset="0"/>
                <a:sym typeface="Corbel"/>
              </a:rPr>
              <a:t> </a:t>
            </a:r>
            <a:r>
              <a:rPr lang="en-US" sz="1900" b="1" dirty="0" err="1">
                <a:solidFill>
                  <a:schemeClr val="dk1"/>
                </a:solidFill>
                <a:latin typeface="Pyidaungsu" pitchFamily="34" charset="0"/>
                <a:ea typeface="Corbel"/>
                <a:cs typeface="Pyidaungsu" pitchFamily="34" charset="0"/>
                <a:sym typeface="Corbel"/>
              </a:rPr>
              <a:t>ကနဦးလိုအပ်ချက်များကိုလုပ်ပေးခြင်း</a:t>
            </a:r>
            <a:endParaRPr dirty="0">
              <a:latin typeface="Pyidaungsu" pitchFamily="34" charset="0"/>
              <a:cs typeface="Pyidaungsu" pitchFamily="34" charset="0"/>
            </a:endParaRPr>
          </a:p>
        </p:txBody>
      </p:sp>
      <p:sp>
        <p:nvSpPr>
          <p:cNvPr id="162" name="Google Shape;162;p5"/>
          <p:cNvSpPr txBox="1"/>
          <p:nvPr/>
        </p:nvSpPr>
        <p:spPr>
          <a:xfrm>
            <a:off x="7977809" y="1344016"/>
            <a:ext cx="2915478" cy="175432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00" b="1" dirty="0" err="1">
                <a:solidFill>
                  <a:schemeClr val="dk1"/>
                </a:solidFill>
                <a:latin typeface="Pyidaungsu" pitchFamily="34" charset="0"/>
                <a:ea typeface="Corbel"/>
                <a:cs typeface="Pyidaungsu" pitchFamily="34" charset="0"/>
                <a:sym typeface="Corbel"/>
              </a:rPr>
              <a:t>လိင်ပိုင်းဆိုင်ရာ</a:t>
            </a:r>
            <a:r>
              <a:rPr lang="en-US" sz="1900" b="1" dirty="0">
                <a:solidFill>
                  <a:schemeClr val="dk1"/>
                </a:solidFill>
                <a:latin typeface="Pyidaungsu" pitchFamily="34" charset="0"/>
                <a:ea typeface="Corbel"/>
                <a:cs typeface="Pyidaungsu" pitchFamily="34" charset="0"/>
                <a:sym typeface="Corbel"/>
              </a:rPr>
              <a:t> </a:t>
            </a:r>
            <a:r>
              <a:rPr lang="en-US" sz="1900" b="1" dirty="0" err="1">
                <a:solidFill>
                  <a:schemeClr val="dk1"/>
                </a:solidFill>
                <a:latin typeface="Pyidaungsu" pitchFamily="34" charset="0"/>
                <a:ea typeface="Corbel"/>
                <a:cs typeface="Pyidaungsu" pitchFamily="34" charset="0"/>
                <a:sym typeface="Corbel"/>
              </a:rPr>
              <a:t>ကျုးလွန်ချိုးဖောက်ခြင်းတွေ့ရှိပါက</a:t>
            </a:r>
            <a:r>
              <a:rPr lang="en-US" sz="1900" b="1" dirty="0">
                <a:solidFill>
                  <a:schemeClr val="dk1"/>
                </a:solidFill>
                <a:latin typeface="Pyidaungsu" pitchFamily="34" charset="0"/>
                <a:ea typeface="Corbel"/>
                <a:cs typeface="Pyidaungsu" pitchFamily="34" charset="0"/>
                <a:sym typeface="Corbel"/>
              </a:rPr>
              <a:t> </a:t>
            </a:r>
            <a:r>
              <a:rPr lang="en-US" sz="1900" b="1" dirty="0" err="1">
                <a:solidFill>
                  <a:schemeClr val="dk1"/>
                </a:solidFill>
                <a:latin typeface="Pyidaungsu" pitchFamily="34" charset="0"/>
                <a:ea typeface="Corbel"/>
                <a:cs typeface="Pyidaungsu" pitchFamily="34" charset="0"/>
                <a:sym typeface="Corbel"/>
              </a:rPr>
              <a:t>အရေးယူရန</a:t>
            </a:r>
            <a:r>
              <a:rPr lang="en-US" sz="1900" b="1" dirty="0">
                <a:solidFill>
                  <a:schemeClr val="dk1"/>
                </a:solidFill>
                <a:latin typeface="Pyidaungsu" pitchFamily="34" charset="0"/>
                <a:ea typeface="Corbel"/>
                <a:cs typeface="Pyidaungsu" pitchFamily="34" charset="0"/>
                <a:sym typeface="Corbel"/>
              </a:rPr>
              <a:t>် </a:t>
            </a:r>
            <a:r>
              <a:rPr lang="en-US" sz="1900" b="1" dirty="0" err="1">
                <a:solidFill>
                  <a:schemeClr val="dk1"/>
                </a:solidFill>
                <a:latin typeface="Pyidaungsu" pitchFamily="34" charset="0"/>
                <a:ea typeface="Corbel"/>
                <a:cs typeface="Pyidaungsu" pitchFamily="34" charset="0"/>
                <a:sym typeface="Corbel"/>
              </a:rPr>
              <a:t>လိုသောအခ</a:t>
            </a:r>
            <a:r>
              <a:rPr lang="en-US" sz="1900" b="1" dirty="0">
                <a:solidFill>
                  <a:schemeClr val="dk1"/>
                </a:solidFill>
                <a:latin typeface="Pyidaungsu" pitchFamily="34" charset="0"/>
                <a:ea typeface="Corbel"/>
                <a:cs typeface="Pyidaungsu" pitchFamily="34" charset="0"/>
                <a:sym typeface="Corbel"/>
              </a:rPr>
              <a:t>ါ </a:t>
            </a:r>
            <a:r>
              <a:rPr lang="en-US" sz="1900" b="1" dirty="0" err="1">
                <a:solidFill>
                  <a:schemeClr val="dk1"/>
                </a:solidFill>
                <a:latin typeface="Pyidaungsu" pitchFamily="34" charset="0"/>
                <a:ea typeface="Corbel"/>
                <a:cs typeface="Pyidaungsu" pitchFamily="34" charset="0"/>
                <a:sym typeface="Corbel"/>
              </a:rPr>
              <a:t>သင</a:t>
            </a:r>
            <a:r>
              <a:rPr lang="en-US" sz="1900" b="1" dirty="0">
                <a:solidFill>
                  <a:schemeClr val="dk1"/>
                </a:solidFill>
                <a:latin typeface="Pyidaungsu" pitchFamily="34" charset="0"/>
                <a:ea typeface="Corbel"/>
                <a:cs typeface="Pyidaungsu" pitchFamily="34" charset="0"/>
                <a:sym typeface="Corbel"/>
              </a:rPr>
              <a:t>်၏</a:t>
            </a:r>
            <a:r>
              <a:rPr lang="en-US" sz="1900" b="1" dirty="0" err="1">
                <a:solidFill>
                  <a:schemeClr val="dk1"/>
                </a:solidFill>
                <a:latin typeface="Pyidaungsu" pitchFamily="34" charset="0"/>
                <a:ea typeface="Corbel"/>
                <a:cs typeface="Pyidaungsu" pitchFamily="34" charset="0"/>
                <a:sym typeface="Corbel"/>
              </a:rPr>
              <a:t>အခန်းကဏ္တ</a:t>
            </a:r>
            <a:r>
              <a:rPr lang="en-US" sz="1900" b="1" dirty="0">
                <a:solidFill>
                  <a:schemeClr val="dk1"/>
                </a:solidFill>
                <a:latin typeface="Pyidaungsu" pitchFamily="34" charset="0"/>
                <a:ea typeface="Corbel"/>
                <a:cs typeface="Pyidaungsu" pitchFamily="34" charset="0"/>
                <a:sym typeface="Corbel"/>
              </a:rPr>
              <a:t>၊ </a:t>
            </a:r>
            <a:r>
              <a:rPr lang="en-US" sz="1900" b="1" dirty="0" err="1">
                <a:solidFill>
                  <a:schemeClr val="dk1"/>
                </a:solidFill>
                <a:latin typeface="Pyidaungsu" pitchFamily="34" charset="0"/>
                <a:ea typeface="Corbel"/>
                <a:cs typeface="Pyidaungsu" pitchFamily="34" charset="0"/>
                <a:sym typeface="Corbel"/>
              </a:rPr>
              <a:t>တာဝန်များနှင</a:t>
            </a:r>
            <a:r>
              <a:rPr lang="en-US" sz="1900" b="1" dirty="0">
                <a:solidFill>
                  <a:schemeClr val="dk1"/>
                </a:solidFill>
                <a:latin typeface="Pyidaungsu" pitchFamily="34" charset="0"/>
                <a:ea typeface="Corbel"/>
                <a:cs typeface="Pyidaungsu" pitchFamily="34" charset="0"/>
                <a:sym typeface="Corbel"/>
              </a:rPr>
              <a:t>့်</a:t>
            </a:r>
            <a:r>
              <a:rPr lang="en-US" sz="1900" b="1" dirty="0" err="1">
                <a:solidFill>
                  <a:schemeClr val="dk1"/>
                </a:solidFill>
                <a:latin typeface="Pyidaungsu" pitchFamily="34" charset="0"/>
                <a:ea typeface="Corbel"/>
                <a:cs typeface="Pyidaungsu" pitchFamily="34" charset="0"/>
                <a:sym typeface="Corbel"/>
              </a:rPr>
              <a:t>အမြင်များကို</a:t>
            </a:r>
            <a:endParaRPr lang="en-US" sz="1900" b="1" dirty="0">
              <a:solidFill>
                <a:schemeClr val="dk1"/>
              </a:solidFill>
              <a:latin typeface="Pyidaungsu" pitchFamily="34" charset="0"/>
              <a:ea typeface="Corbel"/>
              <a:cs typeface="Pyidaungsu" pitchFamily="34" charset="0"/>
              <a:sym typeface="Corbel"/>
            </a:endParaRPr>
          </a:p>
          <a:p>
            <a:pPr marL="0" marR="0" lvl="0" indent="0" algn="l" rtl="0">
              <a:spcBef>
                <a:spcPts val="0"/>
              </a:spcBef>
              <a:spcAft>
                <a:spcPts val="0"/>
              </a:spcAft>
              <a:buNone/>
            </a:pPr>
            <a:r>
              <a:rPr lang="en-US" sz="1900" b="1" dirty="0" err="1">
                <a:solidFill>
                  <a:schemeClr val="dk1"/>
                </a:solidFill>
                <a:latin typeface="Pyidaungsu" pitchFamily="34" charset="0"/>
                <a:ea typeface="Corbel"/>
                <a:cs typeface="Pyidaungsu" pitchFamily="34" charset="0"/>
                <a:sym typeface="Corbel"/>
              </a:rPr>
              <a:t>ရှင်းလင်းစွာသိရှိရန</a:t>
            </a:r>
            <a:r>
              <a:rPr lang="en-US" sz="1900" b="1" dirty="0">
                <a:solidFill>
                  <a:schemeClr val="dk1"/>
                </a:solidFill>
                <a:latin typeface="Pyidaungsu" pitchFamily="34" charset="0"/>
                <a:ea typeface="Corbel"/>
                <a:cs typeface="Pyidaungsu" pitchFamily="34" charset="0"/>
                <a:sym typeface="Corbel"/>
              </a:rPr>
              <a:t>်</a:t>
            </a:r>
            <a:endParaRPr dirty="0">
              <a:latin typeface="Pyidaungsu" pitchFamily="34" charset="0"/>
              <a:cs typeface="Pyidaungsu" pitchFamily="34" charset="0"/>
            </a:endParaRPr>
          </a:p>
        </p:txBody>
      </p:sp>
      <p:grpSp>
        <p:nvGrpSpPr>
          <p:cNvPr id="163" name="Google Shape;163;p5"/>
          <p:cNvGrpSpPr/>
          <p:nvPr/>
        </p:nvGrpSpPr>
        <p:grpSpPr>
          <a:xfrm>
            <a:off x="309139" y="3531875"/>
            <a:ext cx="11648662" cy="2161707"/>
            <a:chOff x="309139" y="3531875"/>
            <a:chExt cx="11648662" cy="2161707"/>
          </a:xfrm>
        </p:grpSpPr>
        <p:cxnSp>
          <p:nvCxnSpPr>
            <p:cNvPr id="164" name="Google Shape;164;p5"/>
            <p:cNvCxnSpPr/>
            <p:nvPr/>
          </p:nvCxnSpPr>
          <p:spPr>
            <a:xfrm>
              <a:off x="1133068" y="3531875"/>
              <a:ext cx="9763532" cy="0"/>
            </a:xfrm>
            <a:prstGeom prst="straightConnector1">
              <a:avLst/>
            </a:prstGeom>
            <a:noFill/>
            <a:ln w="38100" cap="flat" cmpd="sng">
              <a:solidFill>
                <a:schemeClr val="dk1"/>
              </a:solidFill>
              <a:prstDash val="solid"/>
              <a:miter lim="800000"/>
              <a:headEnd type="none" w="sm" len="sm"/>
              <a:tailEnd type="none" w="sm" len="sm"/>
            </a:ln>
          </p:spPr>
        </p:cxnSp>
        <p:sp>
          <p:nvSpPr>
            <p:cNvPr id="165" name="Google Shape;165;p5"/>
            <p:cNvSpPr txBox="1"/>
            <p:nvPr/>
          </p:nvSpPr>
          <p:spPr>
            <a:xfrm>
              <a:off x="309139" y="4308587"/>
              <a:ext cx="1164866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000" b="1" i="1" dirty="0">
                  <a:solidFill>
                    <a:srgbClr val="006CB6"/>
                  </a:solidFill>
                  <a:latin typeface="Pyidaungsu" pitchFamily="34" charset="0"/>
                  <a:cs typeface="Pyidaungsu" pitchFamily="34" charset="0"/>
                  <a:sym typeface="Times New Roman"/>
                </a:rPr>
                <a:t>ကျွ</a:t>
              </a:r>
              <a:r>
                <a:rPr lang="en-US" sz="3000" b="1" i="1" dirty="0" err="1">
                  <a:solidFill>
                    <a:srgbClr val="006CB6"/>
                  </a:solidFill>
                  <a:latin typeface="Pyidaungsu" pitchFamily="34" charset="0"/>
                  <a:cs typeface="Pyidaungsu" pitchFamily="34" charset="0"/>
                  <a:sym typeface="Times New Roman"/>
                </a:rPr>
                <a:t>န်ုပ်တို့အားလုံးအနေဖြင</a:t>
              </a:r>
              <a:r>
                <a:rPr lang="en-US" sz="3000" b="1" i="1" dirty="0">
                  <a:solidFill>
                    <a:srgbClr val="006CB6"/>
                  </a:solidFill>
                  <a:latin typeface="Pyidaungsu" pitchFamily="34" charset="0"/>
                  <a:cs typeface="Pyidaungsu" pitchFamily="34" charset="0"/>
                  <a:sym typeface="Times New Roman"/>
                </a:rPr>
                <a:t>့်  </a:t>
              </a:r>
              <a:r>
                <a:rPr lang="en-US" sz="3000" b="1" i="1" dirty="0" err="1">
                  <a:solidFill>
                    <a:srgbClr val="006CB6"/>
                  </a:solidFill>
                  <a:latin typeface="Pyidaungsu" pitchFamily="34" charset="0"/>
                  <a:cs typeface="Pyidaungsu" pitchFamily="34" charset="0"/>
                  <a:sym typeface="Times New Roman"/>
                </a:rPr>
                <a:t>လိင်ပိုင်းဆိုင်ရာ</a:t>
              </a:r>
              <a:r>
                <a:rPr lang="en-US" sz="3000" b="1" i="1" dirty="0">
                  <a:solidFill>
                    <a:srgbClr val="006CB6"/>
                  </a:solidFill>
                  <a:latin typeface="Pyidaungsu" pitchFamily="34" charset="0"/>
                  <a:cs typeface="Pyidaungsu" pitchFamily="34" charset="0"/>
                  <a:sym typeface="Times New Roman"/>
                </a:rPr>
                <a:t> </a:t>
              </a:r>
              <a:r>
                <a:rPr lang="en-US" sz="3000" b="1" i="1" dirty="0" err="1">
                  <a:solidFill>
                    <a:srgbClr val="006CB6"/>
                  </a:solidFill>
                  <a:latin typeface="Pyidaungsu" pitchFamily="34" charset="0"/>
                  <a:cs typeface="Pyidaungsu" pitchFamily="34" charset="0"/>
                  <a:sym typeface="Times New Roman"/>
                </a:rPr>
                <a:t>လက်မခံနိုင်သော</a:t>
              </a:r>
              <a:r>
                <a:rPr lang="en-US" sz="3000" b="1" i="1" dirty="0">
                  <a:solidFill>
                    <a:srgbClr val="006CB6"/>
                  </a:solidFill>
                  <a:latin typeface="Pyidaungsu" pitchFamily="34" charset="0"/>
                  <a:cs typeface="Pyidaungsu" pitchFamily="34" charset="0"/>
                  <a:sym typeface="Times New Roman"/>
                </a:rPr>
                <a:t> </a:t>
              </a:r>
              <a:r>
                <a:rPr lang="en-US" sz="3000" b="1" i="1" dirty="0" err="1">
                  <a:solidFill>
                    <a:srgbClr val="006CB6"/>
                  </a:solidFill>
                  <a:latin typeface="Pyidaungsu" pitchFamily="34" charset="0"/>
                  <a:cs typeface="Pyidaungsu" pitchFamily="34" charset="0"/>
                  <a:sym typeface="Times New Roman"/>
                </a:rPr>
                <a:t>ချိုးဖောက်သောအပြုအမူများအား</a:t>
              </a:r>
              <a:r>
                <a:rPr lang="en-US" sz="3000" b="1" i="1" dirty="0">
                  <a:solidFill>
                    <a:srgbClr val="006CB6"/>
                  </a:solidFill>
                  <a:latin typeface="Pyidaungsu" pitchFamily="34" charset="0"/>
                  <a:cs typeface="Pyidaungsu" pitchFamily="34" charset="0"/>
                  <a:sym typeface="Times New Roman"/>
                </a:rPr>
                <a:t> </a:t>
              </a:r>
              <a:r>
                <a:rPr lang="en-US" sz="3000" b="1" i="1" dirty="0" err="1">
                  <a:solidFill>
                    <a:srgbClr val="006CB6"/>
                  </a:solidFill>
                  <a:latin typeface="Pyidaungsu" pitchFamily="34" charset="0"/>
                  <a:cs typeface="Pyidaungsu" pitchFamily="34" charset="0"/>
                  <a:sym typeface="Times New Roman"/>
                </a:rPr>
                <a:t>အဆုံးသတ်ရန</a:t>
              </a:r>
              <a:r>
                <a:rPr lang="en-US" sz="3000" b="1" i="1" dirty="0">
                  <a:solidFill>
                    <a:srgbClr val="006CB6"/>
                  </a:solidFill>
                  <a:latin typeface="Pyidaungsu" pitchFamily="34" charset="0"/>
                  <a:cs typeface="Pyidaungsu" pitchFamily="34" charset="0"/>
                  <a:sym typeface="Times New Roman"/>
                </a:rPr>
                <a:t>် </a:t>
              </a:r>
              <a:r>
                <a:rPr lang="en-US" sz="3000" b="1" i="1" dirty="0" err="1">
                  <a:solidFill>
                    <a:srgbClr val="006CB6"/>
                  </a:solidFill>
                  <a:latin typeface="Pyidaungsu" pitchFamily="34" charset="0"/>
                  <a:cs typeface="Pyidaungsu" pitchFamily="34" charset="0"/>
                  <a:sym typeface="Times New Roman"/>
                </a:rPr>
                <a:t>မည်သို့ပါဝင်နိုင်မည်ကို</a:t>
              </a:r>
              <a:r>
                <a:rPr lang="en-US" sz="3000" b="1" i="1" dirty="0">
                  <a:solidFill>
                    <a:srgbClr val="006CB6"/>
                  </a:solidFill>
                  <a:latin typeface="Pyidaungsu" pitchFamily="34" charset="0"/>
                  <a:cs typeface="Pyidaungsu" pitchFamily="34" charset="0"/>
                  <a:sym typeface="Times New Roman"/>
                </a:rPr>
                <a:t> </a:t>
              </a:r>
              <a:r>
                <a:rPr lang="en-US" sz="3000" b="1" i="1" dirty="0" err="1">
                  <a:solidFill>
                    <a:srgbClr val="006CB6"/>
                  </a:solidFill>
                  <a:latin typeface="Pyidaungsu" pitchFamily="34" charset="0"/>
                  <a:cs typeface="Pyidaungsu" pitchFamily="34" charset="0"/>
                  <a:sym typeface="Times New Roman"/>
                </a:rPr>
                <a:t>နားလည်သိရှိရန</a:t>
              </a:r>
              <a:r>
                <a:rPr lang="en-US" sz="3000" b="1" i="1" dirty="0">
                  <a:solidFill>
                    <a:srgbClr val="006CB6"/>
                  </a:solidFill>
                  <a:latin typeface="Pyidaungsu" pitchFamily="34" charset="0"/>
                  <a:cs typeface="Pyidaungsu" pitchFamily="34" charset="0"/>
                  <a:sym typeface="Times New Roman"/>
                </a:rPr>
                <a:t>်</a:t>
              </a:r>
              <a:endParaRPr dirty="0">
                <a:latin typeface="Pyidaungsu" pitchFamily="34" charset="0"/>
                <a:cs typeface="Pyidaungsu"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500"/>
                                        <p:tgtEl>
                                          <p:spTgt spid="1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500"/>
                                        <p:tgtEl>
                                          <p:spTgt spid="1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3" name="Google Shape;583;p27"/>
          <p:cNvSpPr/>
          <p:nvPr/>
        </p:nvSpPr>
        <p:spPr>
          <a:xfrm>
            <a:off x="1629438" y="2052222"/>
            <a:ext cx="2841369" cy="1937024"/>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err="1">
                <a:solidFill>
                  <a:srgbClr val="FFFFFF"/>
                </a:solidFill>
                <a:latin typeface="Pyidaungsu" pitchFamily="34" charset="0"/>
                <a:ea typeface="Calibri"/>
                <a:cs typeface="Pyidaungsu" pitchFamily="34" charset="0"/>
                <a:sym typeface="Calibri"/>
              </a:rPr>
              <a:t>လိင်ဆိုတာဘာလဲ</a:t>
            </a:r>
            <a:r>
              <a:rPr kumimoji="0" lang="en-US" sz="1800" b="0" i="0" u="none" strike="noStrike" kern="0" cap="none" spc="0" normalizeH="0" baseline="0" noProof="0" dirty="0">
                <a:ln>
                  <a:noFill/>
                </a:ln>
                <a:solidFill>
                  <a:srgbClr val="FFFFFF"/>
                </a:solidFill>
                <a:effectLst/>
                <a:uLnTx/>
                <a:uFillTx/>
                <a:latin typeface="Pyidaungsu" pitchFamily="34" charset="0"/>
                <a:ea typeface="Calibri"/>
                <a:cs typeface="Pyidaungsu" pitchFamily="34" charset="0"/>
                <a:sym typeface="Calibri"/>
              </a:rPr>
              <a:t>?</a:t>
            </a:r>
            <a:endParaRPr kumimoji="0" sz="14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p:txBody>
      </p:sp>
      <p:sp>
        <p:nvSpPr>
          <p:cNvPr id="584" name="Google Shape;584;p27"/>
          <p:cNvSpPr/>
          <p:nvPr/>
        </p:nvSpPr>
        <p:spPr>
          <a:xfrm>
            <a:off x="2044171" y="4355706"/>
            <a:ext cx="2686594" cy="1937024"/>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r>
              <a:rPr lang="en-US" sz="2800" dirty="0" err="1">
                <a:solidFill>
                  <a:srgbClr val="FFFFFF"/>
                </a:solidFill>
                <a:latin typeface="Pyidaungsu" pitchFamily="34" charset="0"/>
                <a:ea typeface="Calibri"/>
                <a:cs typeface="Pyidaungsu" pitchFamily="34" charset="0"/>
                <a:sym typeface="Calibri"/>
              </a:rPr>
              <a:t>ကျားရေးရာဆိုတာဘာလဲ</a:t>
            </a:r>
            <a:r>
              <a:rPr kumimoji="0" lang="en-US" sz="2800" b="0" i="0" u="none" strike="noStrike" kern="0" cap="none" spc="0" normalizeH="0" baseline="0" noProof="0" dirty="0">
                <a:ln>
                  <a:noFill/>
                </a:ln>
                <a:solidFill>
                  <a:srgbClr val="FFFFFF"/>
                </a:solidFill>
                <a:effectLst/>
                <a:uLnTx/>
                <a:uFillTx/>
                <a:latin typeface="Pyidaungsu" pitchFamily="34" charset="0"/>
                <a:ea typeface="Calibri"/>
                <a:cs typeface="Pyidaungsu" pitchFamily="34" charset="0"/>
                <a:sym typeface="Calibri"/>
              </a:rPr>
              <a:t>?.</a:t>
            </a:r>
            <a:endParaRPr kumimoji="0" sz="1400" b="0" i="0" u="none" strike="noStrike" kern="0" cap="none" spc="0" normalizeH="0" baseline="0" noProof="0" dirty="0">
              <a:ln>
                <a:noFill/>
              </a:ln>
              <a:solidFill>
                <a:srgbClr val="000000"/>
              </a:solidFill>
              <a:effectLst/>
              <a:uLnTx/>
              <a:uFillTx/>
              <a:latin typeface="Pyidaungsu" pitchFamily="34" charset="0"/>
              <a:cs typeface="Pyidaungsu" pitchFamily="34" charset="0"/>
              <a:sym typeface="Arial"/>
            </a:endParaRPr>
          </a:p>
        </p:txBody>
      </p:sp>
      <p:sp>
        <p:nvSpPr>
          <p:cNvPr id="585" name="Google Shape;585;p27"/>
          <p:cNvSpPr txBox="1"/>
          <p:nvPr/>
        </p:nvSpPr>
        <p:spPr>
          <a:xfrm>
            <a:off x="1037534" y="142724"/>
            <a:ext cx="10515600" cy="1325563"/>
          </a:xfrm>
          <a:prstGeom prst="rect">
            <a:avLst/>
          </a:prstGeom>
          <a:noFill/>
          <a:ln>
            <a:noFill/>
          </a:ln>
        </p:spPr>
        <p:txBody>
          <a:bodyPr spcFirstLastPara="1" wrap="square" lIns="91425" tIns="45700" rIns="91425" bIns="45700" anchor="ctr" anchorCtr="0">
            <a:normAutofit/>
          </a:bodyPr>
          <a:lstStyle/>
          <a:p>
            <a:pPr lvl="0">
              <a:lnSpc>
                <a:spcPct val="90000"/>
              </a:lnSpc>
              <a:buClr>
                <a:srgbClr val="FFFFFF"/>
              </a:buClr>
              <a:buSzPts val="4400"/>
              <a:defRPr/>
            </a:pPr>
            <a:r>
              <a:rPr lang="en-US" sz="4400" b="1" dirty="0">
                <a:solidFill>
                  <a:schemeClr val="tx1"/>
                </a:solidFill>
                <a:latin typeface="Pyidaungsu" panose="020B0502040204020203" pitchFamily="34" charset="0"/>
                <a:ea typeface="Open Sans"/>
                <a:cs typeface="Pyidaungsu" panose="020B0502040204020203" pitchFamily="34" charset="0"/>
                <a:sym typeface="Open Sans"/>
              </a:rPr>
              <a:t>SEA </a:t>
            </a:r>
            <a:r>
              <a:rPr lang="my-MM" sz="4400" b="1" dirty="0">
                <a:solidFill>
                  <a:schemeClr val="tx1"/>
                </a:solidFill>
                <a:latin typeface="Pyidaungsu" panose="020B0502040204020203" pitchFamily="34" charset="0"/>
                <a:ea typeface="Open Sans"/>
                <a:cs typeface="Pyidaungsu" panose="020B0502040204020203" pitchFamily="34" charset="0"/>
                <a:sym typeface="Open Sans"/>
              </a:rPr>
              <a:t>အားအဓိပ္ပါယ်ဖွင့်ဆိုခြင်း– </a:t>
            </a:r>
            <a:r>
              <a:rPr lang="en-US" sz="4400" b="1" dirty="0">
                <a:solidFill>
                  <a:schemeClr val="tx1"/>
                </a:solidFill>
                <a:latin typeface="Pyidaungsu" panose="020B0502040204020203" pitchFamily="34" charset="0"/>
                <a:ea typeface="Open Sans"/>
                <a:cs typeface="Pyidaungsu" panose="020B0502040204020203" pitchFamily="34" charset="0"/>
                <a:sym typeface="Open Sans"/>
              </a:rPr>
              <a:t>SEA </a:t>
            </a:r>
            <a:r>
              <a:rPr lang="my-MM" sz="4400" b="1" dirty="0">
                <a:solidFill>
                  <a:schemeClr val="tx1"/>
                </a:solidFill>
                <a:latin typeface="Pyidaungsu" panose="020B0502040204020203" pitchFamily="34" charset="0"/>
                <a:ea typeface="Open Sans"/>
                <a:cs typeface="Pyidaungsu" panose="020B0502040204020203" pitchFamily="34" charset="0"/>
                <a:sym typeface="Open Sans"/>
              </a:rPr>
              <a:t>နှင့် </a:t>
            </a:r>
            <a:r>
              <a:rPr lang="en-US" sz="4400" b="1" dirty="0">
                <a:solidFill>
                  <a:schemeClr val="tx1"/>
                </a:solidFill>
                <a:latin typeface="Pyidaungsu" panose="020B0502040204020203" pitchFamily="34" charset="0"/>
                <a:ea typeface="Open Sans"/>
                <a:cs typeface="Pyidaungsu" panose="020B0502040204020203" pitchFamily="34" charset="0"/>
                <a:sym typeface="Open Sans"/>
              </a:rPr>
              <a:t>GBV</a:t>
            </a:r>
            <a:endParaRPr kumimoji="0" sz="4400" b="1" i="0" u="none" strike="noStrike" kern="0" cap="none" spc="0" normalizeH="0" baseline="0" noProof="0" dirty="0">
              <a:ln>
                <a:noFill/>
              </a:ln>
              <a:solidFill>
                <a:schemeClr val="tx1"/>
              </a:solidFill>
              <a:effectLst/>
              <a:uLnTx/>
              <a:uFillTx/>
              <a:latin typeface="Pyidaungsu" pitchFamily="34" charset="0"/>
              <a:ea typeface="Open Sans"/>
              <a:cs typeface="Pyidaungsu" pitchFamily="34" charset="0"/>
              <a:sym typeface="Open Sans"/>
            </a:endParaRPr>
          </a:p>
        </p:txBody>
      </p:sp>
      <p:sp>
        <p:nvSpPr>
          <p:cNvPr id="586" name="Google Shape;586;p27"/>
          <p:cNvSpPr txBox="1">
            <a:spLocks noGrp="1"/>
          </p:cNvSpPr>
          <p:nvPr>
            <p:ph type="title"/>
          </p:nvPr>
        </p:nvSpPr>
        <p:spPr>
          <a:xfrm>
            <a:off x="1664237" y="1242416"/>
            <a:ext cx="7464080" cy="626576"/>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dirty="0" err="1">
                <a:latin typeface="Pyidaungsu" pitchFamily="34" charset="0"/>
                <a:ea typeface="Arial"/>
                <a:cs typeface="Pyidaungsu" pitchFamily="34" charset="0"/>
                <a:sym typeface="Arial"/>
              </a:rPr>
              <a:t>လိင်နှင</a:t>
            </a:r>
            <a:r>
              <a:rPr lang="en-US" dirty="0">
                <a:latin typeface="Pyidaungsu" pitchFamily="34" charset="0"/>
                <a:ea typeface="Arial"/>
                <a:cs typeface="Pyidaungsu" pitchFamily="34" charset="0"/>
                <a:sym typeface="Arial"/>
              </a:rPr>
              <a:t>့် </a:t>
            </a:r>
            <a:r>
              <a:rPr lang="en-US" dirty="0" err="1">
                <a:latin typeface="Pyidaungsu" pitchFamily="34" charset="0"/>
                <a:ea typeface="Arial"/>
                <a:cs typeface="Pyidaungsu" pitchFamily="34" charset="0"/>
                <a:sym typeface="Arial"/>
              </a:rPr>
              <a:t>ကျားမရေးရာ</a:t>
            </a:r>
            <a:endParaRPr dirty="0">
              <a:latin typeface="Pyidaungsu" pitchFamily="34" charset="0"/>
              <a:cs typeface="Pyidaungsu" pitchFamily="34" charset="0"/>
            </a:endParaRPr>
          </a:p>
        </p:txBody>
      </p:sp>
      <p:graphicFrame>
        <p:nvGraphicFramePr>
          <p:cNvPr id="10" name="Group 15"/>
          <p:cNvGraphicFramePr>
            <a:graphicFrameLocks/>
          </p:cNvGraphicFramePr>
          <p:nvPr>
            <p:extLst>
              <p:ext uri="{D42A27DB-BD31-4B8C-83A1-F6EECF244321}">
                <p14:modId xmlns:p14="http://schemas.microsoft.com/office/powerpoint/2010/main" val="3692154934"/>
              </p:ext>
            </p:extLst>
          </p:nvPr>
        </p:nvGraphicFramePr>
        <p:xfrm>
          <a:off x="5141172" y="2242752"/>
          <a:ext cx="6895929" cy="4252239"/>
        </p:xfrm>
        <a:graphic>
          <a:graphicData uri="http://schemas.openxmlformats.org/drawingml/2006/table">
            <a:tbl>
              <a:tblPr>
                <a:tableStyleId>{2D5ABB26-0587-4C30-8999-92F81FD0307C}</a:tableStyleId>
              </a:tblPr>
              <a:tblGrid>
                <a:gridCol w="3459574">
                  <a:extLst>
                    <a:ext uri="{9D8B030D-6E8A-4147-A177-3AD203B41FA5}">
                      <a16:colId xmlns:a16="http://schemas.microsoft.com/office/drawing/2014/main" xmlns="" val="20000"/>
                    </a:ext>
                  </a:extLst>
                </a:gridCol>
                <a:gridCol w="3436355">
                  <a:extLst>
                    <a:ext uri="{9D8B030D-6E8A-4147-A177-3AD203B41FA5}">
                      <a16:colId xmlns:a16="http://schemas.microsoft.com/office/drawing/2014/main" xmlns="" val="20001"/>
                    </a:ext>
                  </a:extLst>
                </a:gridCol>
              </a:tblGrid>
              <a:tr h="397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Sex</a:t>
                      </a:r>
                      <a:endParaRPr kumimoji="0" lang="en-US" sz="1800" b="1" i="0" u="none" strike="noStrike" cap="none" normalizeH="0" baseline="0" dirty="0">
                        <a:ln>
                          <a:noFill/>
                        </a:ln>
                        <a:solidFill>
                          <a:schemeClr val="tx1"/>
                        </a:solidFill>
                        <a:effectLst/>
                        <a:latin typeface="+mn-lt"/>
                        <a:cs typeface="Arial" charset="0"/>
                      </a:endParaRPr>
                    </a:p>
                  </a:txBody>
                  <a:tcPr marL="95801" marR="95801" marT="34290" marB="34290" horzOverflow="overflow">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Gender</a:t>
                      </a:r>
                      <a:endParaRPr kumimoji="0" lang="en-US" sz="1800" b="1" i="0" u="none" strike="noStrike" cap="none" normalizeH="0" baseline="0" dirty="0">
                        <a:ln>
                          <a:noFill/>
                        </a:ln>
                        <a:solidFill>
                          <a:schemeClr val="tx1"/>
                        </a:solidFill>
                        <a:effectLst/>
                        <a:latin typeface="+mn-lt"/>
                        <a:cs typeface="Arial" charset="0"/>
                      </a:endParaRPr>
                    </a:p>
                  </a:txBody>
                  <a:tcPr marL="95801" marR="95801" marT="34290" marB="34290" horzOverflow="overflow">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97796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400" u="none" strike="noStrike" kern="1200" cap="none" normalizeH="0" baseline="0" dirty="0">
                        <a:ln>
                          <a:noFill/>
                        </a:ln>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က်ားနွင</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မ ၾ</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ကားရွိ</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ရုပ္ပိုင္းဆို္င္ရာ</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 ဇီ၀ေဗဒ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ပိုင္းဆိုင္ရာ</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ေမြးရာပ</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သြင</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္ၿ</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ပင္လကၡဏာမ်ား</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ကြဲၿပားၿခားနားခ်က</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a:t>
                      </a:r>
                    </a:p>
                  </a:txBody>
                  <a:tcPr marL="95801" marR="95801" marT="34290" marB="3429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အမ်ိဳးသားနွင</a:t>
                      </a: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အမ်ိဳးသမီးၾကားရွိ</a:t>
                      </a: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က်ား၊မေရးရာ</a:t>
                      </a: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ဆိုင္ရာ</a:t>
                      </a: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လူမွုေရးက</a:t>
                      </a:r>
                      <a:r>
                        <a:rPr kumimoji="0" lang="my-MM"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႑</a:t>
                      </a:r>
                      <a:endPar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endParaRPr>
                    </a:p>
                    <a:p>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ကြဲၿပားမွု</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endPar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endParaRPr>
                    </a:p>
                  </a:txBody>
                  <a:tcPr marL="95801" marR="95801" marT="34290" marB="34290" anchor="ctr"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4381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ဇီ၀ေဗဒပိုင္းဆုိင္ရာ </a:t>
                      </a:r>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ေမြးရာပါသြင</a:t>
                      </a: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္ၿ</a:t>
                      </a:r>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ပင</a:t>
                      </a: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လကၡဏာအရ</a:t>
                      </a: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GB"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ဆံုးၿဖတ္သည</a:t>
                      </a:r>
                      <a:r>
                        <a:rPr kumimoji="0" lang="en-GB"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endPar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endParaRPr>
                    </a:p>
                  </a:txBody>
                  <a:tcPr marL="95801" marR="95801" marT="34290" marB="3429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0" lang="en-GB" sz="1400" u="none" strike="noStrike" kern="1200" cap="none" normalizeH="0" baseline="0" dirty="0">
                        <a:ln>
                          <a:noFill/>
                        </a:ln>
                        <a:solidFill>
                          <a:schemeClr val="tx1"/>
                        </a:solidFill>
                        <a:effectLst/>
                        <a:latin typeface="+mn-lt"/>
                        <a:ea typeface="+mn-ea"/>
                        <a:cs typeface="+mn-cs"/>
                      </a:endParaRPr>
                    </a:p>
                    <a:p>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သမိုင္းအစဥ္အလာ</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ယဥ္ေက်းမွု</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ဓေလ့ထံုးစံ</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လူမွုေရး</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နွင</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ဘာသာေရး</a:t>
                      </a:r>
                      <a:endPar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endParaRPr>
                    </a:p>
                    <a:p>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စသည</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လူမွုေရးရာအရ</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သတ္မွတ္ထား</a:t>
                      </a:r>
                      <a:endPar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endParaRPr>
                    </a:p>
                    <a:p>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ေသာ</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သေဘာထားအၿမင္မ်ားအရ</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s-PA"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ဆံုးၿဖတ္သည</a:t>
                      </a:r>
                      <a:r>
                        <a:rPr kumimoji="0" lang="es-PA"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a:t>
                      </a:r>
                    </a:p>
                  </a:txBody>
                  <a:tcPr marL="95801" marR="95801" marT="34290" marB="34290" anchor="ctr"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4381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ယဥ္ေက်းမွု</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ဓေလ့ထံုးစံ</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တစ္ခုမ</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တစ္ခုသို</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႕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မေၿပာင္းလဲနိုင္ပ</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p>
                  </a:txBody>
                  <a:tcPr marL="95801" marR="95801" marT="34290" marB="34290" anchor="ctr" horzOverflow="overflow">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ယဥ္ေးက်းမွု</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ဓေလ့ထံုးစံတစ္ခုမ</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တစ္ခုသို</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႔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ေၿပာင္းလဲနိုင္သည</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US" sz="1400" u="none" strike="noStrike" kern="1200" cap="none" normalizeH="0" baseline="0" dirty="0">
                        <a:ln>
                          <a:noFill/>
                        </a:ln>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ယဥ္ေက်းမွု</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ဓေလ့ထံုးစံတစ္ခုအတြင္းတြင</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ပင္အခ်ိန္နွင</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အမ</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ေၿပာင္းလဲမွုလဲ</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r>
                        <a:rPr kumimoji="0" lang="en-US" sz="1400" u="none" strike="noStrike" kern="1200" cap="none" normalizeH="0" baseline="0" dirty="0" err="1">
                          <a:ln>
                            <a:noFill/>
                          </a:ln>
                          <a:solidFill>
                            <a:schemeClr val="tx1"/>
                          </a:solidFill>
                          <a:effectLst/>
                          <a:latin typeface="Zawgyi-One" panose="020B0604030504040204" pitchFamily="34" charset="0"/>
                          <a:ea typeface="+mn-ea"/>
                          <a:cs typeface="Zawgyi-One" panose="020B0604030504040204" pitchFamily="34" charset="0"/>
                        </a:rPr>
                        <a:t>ရွိနိူင္သည</a:t>
                      </a:r>
                      <a:r>
                        <a:rPr kumimoji="0" lang="en-US" sz="1400" u="none" strike="noStrike" kern="1200" cap="none" normalizeH="0" baseline="0" dirty="0">
                          <a:ln>
                            <a:noFill/>
                          </a:ln>
                          <a:solidFill>
                            <a:schemeClr val="tx1"/>
                          </a:solidFill>
                          <a:effectLst/>
                          <a:latin typeface="Zawgyi-One" panose="020B0604030504040204" pitchFamily="34" charset="0"/>
                          <a:ea typeface="+mn-ea"/>
                          <a:cs typeface="Zawgyi-One" panose="020B060403050404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s-PA" sz="1400" u="none" strike="noStrike" kern="1200" cap="none" normalizeH="0" baseline="0" dirty="0">
                        <a:ln>
                          <a:noFill/>
                        </a:ln>
                        <a:solidFill>
                          <a:schemeClr val="tx1"/>
                        </a:solidFill>
                        <a:effectLst/>
                        <a:latin typeface="+mn-lt"/>
                        <a:ea typeface="+mn-ea"/>
                        <a:cs typeface="+mn-cs"/>
                      </a:endParaRPr>
                    </a:p>
                  </a:txBody>
                  <a:tcPr marL="95801" marR="95801" marT="34290" marB="34290" anchor="ctr" horzOverflow="overflow">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7411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anim calcmode="lin" valueType="num">
                                      <p:cBhvr additive="base">
                                        <p:cTn id="7" dur="500"/>
                                        <p:tgtEl>
                                          <p:spTgt spid="583"/>
                                        </p:tgtEl>
                                        <p:attrNameLst>
                                          <p:attrName>ppt_w</p:attrName>
                                        </p:attrNameLst>
                                      </p:cBhvr>
                                      <p:tavLst>
                                        <p:tav tm="0">
                                          <p:val>
                                            <p:strVal val="0"/>
                                          </p:val>
                                        </p:tav>
                                        <p:tav tm="100000">
                                          <p:val>
                                            <p:strVal val="#ppt_w"/>
                                          </p:val>
                                        </p:tav>
                                      </p:tavLst>
                                    </p:anim>
                                    <p:anim calcmode="lin" valueType="num">
                                      <p:cBhvr additive="base">
                                        <p:cTn id="8" dur="500"/>
                                        <p:tgtEl>
                                          <p:spTgt spid="5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8"/>
          <p:cNvSpPr txBox="1">
            <a:spLocks noGrp="1"/>
          </p:cNvSpPr>
          <p:nvPr>
            <p:ph type="title"/>
          </p:nvPr>
        </p:nvSpPr>
        <p:spPr>
          <a:xfrm>
            <a:off x="1766462" y="498766"/>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b="1" dirty="0">
                <a:solidFill>
                  <a:schemeClr val="tx1"/>
                </a:solidFill>
                <a:latin typeface="Pyidaungsu" panose="020B0502040204020203" pitchFamily="34" charset="0"/>
                <a:ea typeface="Open Sans"/>
                <a:cs typeface="Pyidaungsu" panose="020B0502040204020203" pitchFamily="34" charset="0"/>
                <a:sym typeface="Open Sans"/>
              </a:rPr>
              <a:t>SEA </a:t>
            </a:r>
            <a:r>
              <a:rPr lang="my-MM" b="1" dirty="0">
                <a:solidFill>
                  <a:schemeClr val="tx1"/>
                </a:solidFill>
                <a:latin typeface="Pyidaungsu" panose="020B0502040204020203" pitchFamily="34" charset="0"/>
                <a:ea typeface="Open Sans"/>
                <a:cs typeface="Pyidaungsu" panose="020B0502040204020203" pitchFamily="34" charset="0"/>
                <a:sym typeface="Open Sans"/>
              </a:rPr>
              <a:t>အားအဓိပ္ပါယ်ဖွင့်ဆိုခြင်း</a:t>
            </a:r>
            <a:endParaRPr dirty="0">
              <a:solidFill>
                <a:schemeClr val="tx1"/>
              </a:solidFill>
            </a:endParaRPr>
          </a:p>
        </p:txBody>
      </p:sp>
      <p:graphicFrame>
        <p:nvGraphicFramePr>
          <p:cNvPr id="594" name="Google Shape;594;p28"/>
          <p:cNvGraphicFramePr/>
          <p:nvPr>
            <p:extLst>
              <p:ext uri="{D42A27DB-BD31-4B8C-83A1-F6EECF244321}">
                <p14:modId xmlns:p14="http://schemas.microsoft.com/office/powerpoint/2010/main" val="1986968946"/>
              </p:ext>
            </p:extLst>
          </p:nvPr>
        </p:nvGraphicFramePr>
        <p:xfrm>
          <a:off x="566057" y="1625601"/>
          <a:ext cx="11158761" cy="4827454"/>
        </p:xfrm>
        <a:graphic>
          <a:graphicData uri="http://schemas.openxmlformats.org/drawingml/2006/table">
            <a:tbl>
              <a:tblPr>
                <a:noFill/>
              </a:tblPr>
              <a:tblGrid>
                <a:gridCol w="2165308">
                  <a:extLst>
                    <a:ext uri="{9D8B030D-6E8A-4147-A177-3AD203B41FA5}">
                      <a16:colId xmlns:a16="http://schemas.microsoft.com/office/drawing/2014/main" xmlns="" val="20000"/>
                    </a:ext>
                  </a:extLst>
                </a:gridCol>
                <a:gridCol w="2840690">
                  <a:extLst>
                    <a:ext uri="{9D8B030D-6E8A-4147-A177-3AD203B41FA5}">
                      <a16:colId xmlns:a16="http://schemas.microsoft.com/office/drawing/2014/main" xmlns="" val="20001"/>
                    </a:ext>
                  </a:extLst>
                </a:gridCol>
                <a:gridCol w="3013901">
                  <a:extLst>
                    <a:ext uri="{9D8B030D-6E8A-4147-A177-3AD203B41FA5}">
                      <a16:colId xmlns:a16="http://schemas.microsoft.com/office/drawing/2014/main" xmlns="" val="20002"/>
                    </a:ext>
                  </a:extLst>
                </a:gridCol>
                <a:gridCol w="3138862">
                  <a:extLst>
                    <a:ext uri="{9D8B030D-6E8A-4147-A177-3AD203B41FA5}">
                      <a16:colId xmlns:a16="http://schemas.microsoft.com/office/drawing/2014/main" xmlns="" val="20003"/>
                    </a:ext>
                  </a:extLst>
                </a:gridCol>
              </a:tblGrid>
              <a:tr h="810055">
                <a:tc>
                  <a:txBody>
                    <a:bodyPr/>
                    <a:lstStyle/>
                    <a:p>
                      <a:pPr marL="0" marR="0" lvl="0" indent="0" algn="ctr" rtl="0">
                        <a:spcBef>
                          <a:spcPts val="0"/>
                        </a:spcBef>
                        <a:spcAft>
                          <a:spcPts val="0"/>
                        </a:spcAft>
                        <a:buClr>
                          <a:schemeClr val="dk1"/>
                        </a:buClr>
                        <a:buSzPts val="2800"/>
                        <a:buFont typeface="Calibri"/>
                        <a:buNone/>
                      </a:pPr>
                      <a:endParaRPr sz="3200" u="none" strike="noStrike" cap="none" dirty="0">
                        <a:latin typeface="Pyidaungsu" panose="020B0502040204020203" pitchFamily="34" charset="0"/>
                        <a:ea typeface="Open Sans"/>
                        <a:cs typeface="Pyidaungsu" panose="020B0502040204020203" pitchFamily="34" charset="0"/>
                        <a:sym typeface="Open Sans"/>
                      </a:endParaRPr>
                    </a:p>
                  </a:txBody>
                  <a:tcPr marL="91425" marR="91425" marT="91425" marB="91425" anchor="ctr">
                    <a:solidFill>
                      <a:srgbClr val="006CB6"/>
                    </a:solidFill>
                  </a:tcPr>
                </a:tc>
                <a:tc>
                  <a:txBody>
                    <a:bodyPr/>
                    <a:lstStyle/>
                    <a:p>
                      <a:pPr marL="0" marR="0" lvl="0" indent="0" algn="ctr" rtl="0">
                        <a:spcBef>
                          <a:spcPts val="0"/>
                        </a:spcBef>
                        <a:spcAft>
                          <a:spcPts val="0"/>
                        </a:spcAft>
                        <a:buClr>
                          <a:srgbClr val="FFFFFF"/>
                        </a:buClr>
                        <a:buSzPts val="2800"/>
                        <a:buFont typeface="Open Sans"/>
                        <a:buNone/>
                      </a:pPr>
                      <a:r>
                        <a:rPr lang="en-US" sz="2800" b="1" u="none" strike="noStrike" cap="none" dirty="0">
                          <a:solidFill>
                            <a:srgbClr val="FFFFFF"/>
                          </a:solidFill>
                          <a:latin typeface="Pyidaungsu" panose="020B0502040204020203" pitchFamily="34" charset="0"/>
                          <a:ea typeface="Open Sans"/>
                          <a:cs typeface="Pyidaungsu" panose="020B0502040204020203" pitchFamily="34" charset="0"/>
                          <a:sym typeface="Open Sans"/>
                        </a:rPr>
                        <a:t>GBV</a:t>
                      </a:r>
                      <a:endParaRPr sz="2800" b="1" u="none" strike="noStrike" cap="none" dirty="0">
                        <a:solidFill>
                          <a:srgbClr val="FFFFFF"/>
                        </a:solidFill>
                        <a:latin typeface="Pyidaungsu" panose="020B0502040204020203" pitchFamily="34" charset="0"/>
                        <a:ea typeface="Open Sans"/>
                        <a:cs typeface="Pyidaungsu" panose="020B0502040204020203" pitchFamily="34" charset="0"/>
                        <a:sym typeface="Open Sans"/>
                      </a:endParaRPr>
                    </a:p>
                  </a:txBody>
                  <a:tcPr marL="91425" marR="91425" marT="91425" marB="91425">
                    <a:solidFill>
                      <a:srgbClr val="006CB6"/>
                    </a:solidFill>
                  </a:tcPr>
                </a:tc>
                <a:tc>
                  <a:txBody>
                    <a:bodyPr/>
                    <a:lstStyle/>
                    <a:p>
                      <a:pPr marL="0" marR="0" lvl="0" indent="0" algn="ctr" rtl="0">
                        <a:spcBef>
                          <a:spcPts val="0"/>
                        </a:spcBef>
                        <a:spcAft>
                          <a:spcPts val="0"/>
                        </a:spcAft>
                        <a:buClr>
                          <a:srgbClr val="FFFFFF"/>
                        </a:buClr>
                        <a:buSzPts val="2800"/>
                        <a:buFont typeface="Open Sans"/>
                        <a:buNone/>
                      </a:pPr>
                      <a:r>
                        <a:rPr lang="en-US" sz="2800" b="1" u="none" strike="noStrike" cap="none">
                          <a:solidFill>
                            <a:srgbClr val="FFFFFF"/>
                          </a:solidFill>
                          <a:latin typeface="Pyidaungsu" panose="020B0502040204020203" pitchFamily="34" charset="0"/>
                          <a:ea typeface="Open Sans"/>
                          <a:cs typeface="Pyidaungsu" panose="020B0502040204020203" pitchFamily="34" charset="0"/>
                          <a:sym typeface="Open Sans"/>
                        </a:rPr>
                        <a:t>SEA </a:t>
                      </a:r>
                      <a:endParaRPr sz="2800" b="1" u="none" strike="noStrike" cap="none">
                        <a:solidFill>
                          <a:srgbClr val="FFFFFF"/>
                        </a:solidFill>
                        <a:latin typeface="Pyidaungsu" panose="020B0502040204020203" pitchFamily="34" charset="0"/>
                        <a:ea typeface="Open Sans"/>
                        <a:cs typeface="Pyidaungsu" panose="020B0502040204020203" pitchFamily="34" charset="0"/>
                        <a:sym typeface="Open Sans"/>
                      </a:endParaRPr>
                    </a:p>
                  </a:txBody>
                  <a:tcPr marL="91425" marR="91425" marT="91425" marB="91425">
                    <a:solidFill>
                      <a:srgbClr val="006CB6"/>
                    </a:solidFill>
                  </a:tcPr>
                </a:tc>
                <a:tc>
                  <a:txBody>
                    <a:bodyPr/>
                    <a:lstStyle/>
                    <a:p>
                      <a:pPr marL="0" marR="0" lvl="0" indent="0" algn="ctr" rtl="0">
                        <a:spcBef>
                          <a:spcPts val="0"/>
                        </a:spcBef>
                        <a:spcAft>
                          <a:spcPts val="0"/>
                        </a:spcAft>
                        <a:buClr>
                          <a:srgbClr val="FFFFFF"/>
                        </a:buClr>
                        <a:buSzPts val="2800"/>
                        <a:buFont typeface="Open Sans"/>
                        <a:buNone/>
                      </a:pPr>
                      <a:r>
                        <a:rPr lang="en-US" sz="2800" b="1" u="none" strike="noStrike" cap="none">
                          <a:solidFill>
                            <a:srgbClr val="FFFFFF"/>
                          </a:solidFill>
                          <a:latin typeface="Pyidaungsu" panose="020B0502040204020203" pitchFamily="34" charset="0"/>
                          <a:ea typeface="Open Sans"/>
                          <a:cs typeface="Pyidaungsu" panose="020B0502040204020203" pitchFamily="34" charset="0"/>
                          <a:sym typeface="Open Sans"/>
                        </a:rPr>
                        <a:t>SH </a:t>
                      </a:r>
                      <a:endParaRPr sz="2800" b="1" u="none" strike="noStrike" cap="none">
                        <a:solidFill>
                          <a:srgbClr val="FFFFFF"/>
                        </a:solidFill>
                        <a:latin typeface="Pyidaungsu" panose="020B0502040204020203" pitchFamily="34" charset="0"/>
                        <a:ea typeface="Open Sans"/>
                        <a:cs typeface="Pyidaungsu" panose="020B0502040204020203" pitchFamily="34" charset="0"/>
                        <a:sym typeface="Open Sans"/>
                      </a:endParaRPr>
                    </a:p>
                  </a:txBody>
                  <a:tcPr marL="91425" marR="91425" marT="91425" marB="91425">
                    <a:solidFill>
                      <a:srgbClr val="006CB6"/>
                    </a:solidFill>
                  </a:tcPr>
                </a:tc>
                <a:extLst>
                  <a:ext uri="{0D108BD9-81ED-4DB2-BD59-A6C34878D82A}">
                    <a16:rowId xmlns:a16="http://schemas.microsoft.com/office/drawing/2014/main" xmlns="" val="10000"/>
                  </a:ext>
                </a:extLst>
              </a:tr>
              <a:tr h="1442148">
                <a:tc>
                  <a:txBody>
                    <a:bodyPr/>
                    <a:lstStyle/>
                    <a:p>
                      <a:pPr marL="0" marR="0" lvl="0" indent="0" algn="l" rtl="0">
                        <a:spcBef>
                          <a:spcPts val="0"/>
                        </a:spcBef>
                        <a:spcAft>
                          <a:spcPts val="0"/>
                        </a:spcAft>
                        <a:buClr>
                          <a:schemeClr val="accent2"/>
                        </a:buClr>
                        <a:buSzPts val="1800"/>
                        <a:buFont typeface="Open Sans"/>
                        <a:buNone/>
                      </a:pPr>
                      <a:r>
                        <a:rPr lang="en-US" sz="1800" b="1" u="none" strike="noStrike" cap="none" dirty="0" err="1">
                          <a:solidFill>
                            <a:schemeClr val="accent2"/>
                          </a:solidFill>
                          <a:latin typeface="Pyidaungsu" panose="020B0502040204020203" pitchFamily="34" charset="0"/>
                          <a:ea typeface="Open Sans"/>
                          <a:cs typeface="Pyidaungsu" panose="020B0502040204020203" pitchFamily="34" charset="0"/>
                          <a:sym typeface="Open Sans"/>
                        </a:rPr>
                        <a:t>ရှင်သန်ကျန်ရစ်သူ</a:t>
                      </a:r>
                      <a:endParaRPr sz="1800" b="1" u="none" strike="noStrike" cap="none" dirty="0">
                        <a:solidFill>
                          <a:schemeClr val="accent2"/>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solidFill>
                      <a:srgbClr val="9CC2E5">
                        <a:alpha val="43921"/>
                      </a:srgbClr>
                    </a:solidFill>
                  </a:tcPr>
                </a:tc>
                <a:tc>
                  <a:txBody>
                    <a:bodyPr/>
                    <a:lstStyle/>
                    <a:p>
                      <a:pPr marL="0" marR="0" lvl="0" indent="0" algn="ctr" rtl="0">
                        <a:spcBef>
                          <a:spcPts val="0"/>
                        </a:spcBef>
                        <a:spcAft>
                          <a:spcPts val="0"/>
                        </a:spcAft>
                        <a:buClr>
                          <a:srgbClr val="006CB6"/>
                        </a:buClr>
                        <a:buSzPts val="1800"/>
                        <a:buFont typeface="Open Sans"/>
                        <a:buNone/>
                      </a:pPr>
                      <a:r>
                        <a:rPr lang="en-US" sz="1800" u="none" strike="noStrike" cap="none" dirty="0" err="1">
                          <a:solidFill>
                            <a:srgbClr val="006CB6"/>
                          </a:solidFill>
                          <a:latin typeface="Pyidaungsu" panose="020B0502040204020203" pitchFamily="34" charset="0"/>
                          <a:ea typeface="Open Sans"/>
                          <a:cs typeface="Pyidaungsu" panose="020B0502040204020203" pitchFamily="34" charset="0"/>
                          <a:sym typeface="Open Sans"/>
                        </a:rPr>
                        <a:t>မည်သူမဆို</a:t>
                      </a:r>
                      <a:endParaRPr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tc>
                <a:tc>
                  <a:txBody>
                    <a:bodyPr/>
                    <a:lstStyle/>
                    <a:p>
                      <a:pPr marL="0" marR="0" lvl="0" indent="0" algn="ctr" rtl="0">
                        <a:spcBef>
                          <a:spcPts val="0"/>
                        </a:spcBef>
                        <a:spcAft>
                          <a:spcPts val="0"/>
                        </a:spcAft>
                        <a:buClr>
                          <a:schemeClr val="dk1"/>
                        </a:buClr>
                        <a:buSzPts val="1100"/>
                        <a:buFont typeface="Arial"/>
                        <a:buNone/>
                      </a:pPr>
                      <a:r>
                        <a:rPr lang="en-US" sz="1800" u="none" strike="noStrike" cap="none" dirty="0" err="1">
                          <a:solidFill>
                            <a:srgbClr val="006CB6"/>
                          </a:solidFill>
                          <a:latin typeface="Pyidaungsu" panose="020B0502040204020203" pitchFamily="34" charset="0"/>
                          <a:ea typeface="Open Sans"/>
                          <a:cs typeface="Pyidaungsu" panose="020B0502040204020203" pitchFamily="34" charset="0"/>
                          <a:sym typeface="Open Sans"/>
                        </a:rPr>
                        <a:t>အကျိုးခံစားခွင</a:t>
                      </a:r>
                      <a:r>
                        <a:rPr lang="en-US"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rPr>
                        <a:t>့်</a:t>
                      </a:r>
                      <a:r>
                        <a:rPr lang="en-US" sz="1800" u="none" strike="noStrike" cap="none" dirty="0" err="1">
                          <a:solidFill>
                            <a:srgbClr val="006CB6"/>
                          </a:solidFill>
                          <a:latin typeface="Pyidaungsu" panose="020B0502040204020203" pitchFamily="34" charset="0"/>
                          <a:ea typeface="Open Sans"/>
                          <a:cs typeface="Pyidaungsu" panose="020B0502040204020203" pitchFamily="34" charset="0"/>
                          <a:sym typeface="Open Sans"/>
                        </a:rPr>
                        <a:t>ရှိသူ</a:t>
                      </a:r>
                      <a:r>
                        <a:rPr lang="en-US"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rPr>
                        <a:t>/</a:t>
                      </a:r>
                      <a:r>
                        <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 </a:t>
                      </a:r>
                      <a:r>
                        <a:rPr lang="en-US" sz="1800" u="none" strike="noStrike" cap="none" baseline="0" dirty="0" err="1">
                          <a:solidFill>
                            <a:srgbClr val="006CB6"/>
                          </a:solidFill>
                          <a:latin typeface="Pyidaungsu" panose="020B0502040204020203" pitchFamily="34" charset="0"/>
                          <a:ea typeface="Open Sans"/>
                          <a:cs typeface="Pyidaungsu" panose="020B0502040204020203" pitchFamily="34" charset="0"/>
                          <a:sym typeface="Open Sans"/>
                        </a:rPr>
                        <a:t>ထိခိုက်ခံစားရသော</a:t>
                      </a:r>
                      <a:r>
                        <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 </a:t>
                      </a:r>
                      <a:r>
                        <a:rPr lang="en-US" sz="1800" u="none" strike="noStrike" cap="none" baseline="0" dirty="0" err="1">
                          <a:solidFill>
                            <a:srgbClr val="006CB6"/>
                          </a:solidFill>
                          <a:latin typeface="Pyidaungsu" panose="020B0502040204020203" pitchFamily="34" charset="0"/>
                          <a:ea typeface="Open Sans"/>
                          <a:cs typeface="Pyidaungsu" panose="020B0502040204020203" pitchFamily="34" charset="0"/>
                          <a:sym typeface="Open Sans"/>
                        </a:rPr>
                        <a:t>လူမှုပတ်ဝန်းကျင</a:t>
                      </a:r>
                      <a:r>
                        <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 </a:t>
                      </a:r>
                      <a:r>
                        <a:rPr lang="en-US" sz="1800" u="none" strike="noStrike" cap="none" baseline="0" dirty="0" err="1">
                          <a:solidFill>
                            <a:srgbClr val="006CB6"/>
                          </a:solidFill>
                          <a:latin typeface="Pyidaungsu" panose="020B0502040204020203" pitchFamily="34" charset="0"/>
                          <a:ea typeface="Open Sans"/>
                          <a:cs typeface="Pyidaungsu" panose="020B0502040204020203" pitchFamily="34" charset="0"/>
                          <a:sym typeface="Open Sans"/>
                        </a:rPr>
                        <a:t>အဖွဲ့ဝင်များ</a:t>
                      </a:r>
                      <a:endParaRPr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tc>
                <a:tc>
                  <a:txBody>
                    <a:bodyPr/>
                    <a:lstStyle/>
                    <a:p>
                      <a:pPr marL="0" marR="0" lvl="0" indent="0" algn="ctr" rtl="0">
                        <a:spcBef>
                          <a:spcPts val="0"/>
                        </a:spcBef>
                        <a:spcAft>
                          <a:spcPts val="0"/>
                        </a:spcAft>
                        <a:buClr>
                          <a:srgbClr val="006CB6"/>
                        </a:buClr>
                        <a:buSzPts val="1800"/>
                        <a:buFont typeface="Open Sans"/>
                        <a:buNone/>
                      </a:pPr>
                      <a:r>
                        <a:rPr lang="en-US" sz="1800" u="none" strike="noStrike" cap="none" dirty="0" err="1">
                          <a:solidFill>
                            <a:srgbClr val="006CB6"/>
                          </a:solidFill>
                          <a:latin typeface="Pyidaungsu" panose="020B0502040204020203" pitchFamily="34" charset="0"/>
                          <a:ea typeface="Open Sans"/>
                          <a:cs typeface="Pyidaungsu" panose="020B0502040204020203" pitchFamily="34" charset="0"/>
                          <a:sym typeface="Open Sans"/>
                        </a:rPr>
                        <a:t>လုပ်ငန်းခွင်ရှိဝန်ထမ်းများ</a:t>
                      </a:r>
                      <a:endParaRPr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tc>
                <a:extLst>
                  <a:ext uri="{0D108BD9-81ED-4DB2-BD59-A6C34878D82A}">
                    <a16:rowId xmlns:a16="http://schemas.microsoft.com/office/drawing/2014/main" xmlns="" val="10001"/>
                  </a:ext>
                </a:extLst>
              </a:tr>
              <a:tr h="1133109">
                <a:tc>
                  <a:txBody>
                    <a:bodyPr/>
                    <a:lstStyle/>
                    <a:p>
                      <a:pPr marL="0" marR="0" lvl="0" indent="0" algn="l" rtl="0">
                        <a:spcBef>
                          <a:spcPts val="0"/>
                        </a:spcBef>
                        <a:spcAft>
                          <a:spcPts val="0"/>
                        </a:spcAft>
                        <a:buClr>
                          <a:schemeClr val="accent2"/>
                        </a:buClr>
                        <a:buSzPts val="1800"/>
                        <a:buFont typeface="Open Sans"/>
                        <a:buNone/>
                      </a:pPr>
                      <a:r>
                        <a:rPr lang="en-US" sz="1800" b="1" u="none" strike="noStrike" cap="none" dirty="0" err="1">
                          <a:solidFill>
                            <a:schemeClr val="accent2"/>
                          </a:solidFill>
                          <a:latin typeface="Pyidaungsu" panose="020B0502040204020203" pitchFamily="34" charset="0"/>
                          <a:ea typeface="Open Sans"/>
                          <a:cs typeface="Pyidaungsu" panose="020B0502040204020203" pitchFamily="34" charset="0"/>
                          <a:sym typeface="Open Sans"/>
                        </a:rPr>
                        <a:t>ကျူးလွန်သူ</a:t>
                      </a:r>
                      <a:r>
                        <a:rPr lang="en-US" sz="1800" b="1" u="none" strike="noStrike" cap="none" dirty="0">
                          <a:solidFill>
                            <a:schemeClr val="accent2"/>
                          </a:solidFill>
                          <a:latin typeface="Pyidaungsu" panose="020B0502040204020203" pitchFamily="34" charset="0"/>
                          <a:ea typeface="Open Sans"/>
                          <a:cs typeface="Pyidaungsu" panose="020B0502040204020203" pitchFamily="34" charset="0"/>
                          <a:sym typeface="Open Sans"/>
                        </a:rPr>
                        <a:t> </a:t>
                      </a:r>
                      <a:endParaRPr sz="1800" b="1" u="none" strike="noStrike" cap="none" dirty="0">
                        <a:solidFill>
                          <a:schemeClr val="accent2"/>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solidFill>
                      <a:srgbClr val="9CC2E5">
                        <a:alpha val="43921"/>
                      </a:srgbClr>
                    </a:solidFill>
                  </a:tcPr>
                </a:tc>
                <a:tc>
                  <a:txBody>
                    <a:bodyPr/>
                    <a:lstStyle/>
                    <a:p>
                      <a:pPr marL="0" marR="0" lvl="0" indent="0" algn="ctr" rtl="0">
                        <a:spcBef>
                          <a:spcPts val="0"/>
                        </a:spcBef>
                        <a:spcAft>
                          <a:spcPts val="0"/>
                        </a:spcAft>
                        <a:buClr>
                          <a:srgbClr val="006CB6"/>
                        </a:buClr>
                        <a:buSzPts val="1800"/>
                        <a:buFont typeface="Open Sans"/>
                        <a:buNone/>
                      </a:pPr>
                      <a:r>
                        <a:rPr lang="en-US" sz="1800" u="none" strike="noStrike" cap="none" dirty="0" err="1">
                          <a:solidFill>
                            <a:srgbClr val="006CB6"/>
                          </a:solidFill>
                          <a:latin typeface="Pyidaungsu" panose="020B0502040204020203" pitchFamily="34" charset="0"/>
                          <a:ea typeface="Open Sans"/>
                          <a:cs typeface="Pyidaungsu" panose="020B0502040204020203" pitchFamily="34" charset="0"/>
                          <a:sym typeface="Open Sans"/>
                        </a:rPr>
                        <a:t>မည်သူမဆို</a:t>
                      </a:r>
                      <a:endParaRPr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tc>
                <a:tc>
                  <a:txBody>
                    <a:bodyPr/>
                    <a:lstStyle/>
                    <a:p>
                      <a:pPr marL="0" marR="0" lvl="0" indent="0" algn="ctr" rtl="0">
                        <a:spcBef>
                          <a:spcPts val="0"/>
                        </a:spcBef>
                        <a:spcAft>
                          <a:spcPts val="0"/>
                        </a:spcAft>
                        <a:buClr>
                          <a:srgbClr val="006CB6"/>
                        </a:buClr>
                        <a:buSzPts val="1800"/>
                        <a:buFont typeface="Open Sans"/>
                        <a:buNone/>
                      </a:pPr>
                      <a:r>
                        <a:rPr lang="en-US" sz="1800" u="none" strike="noStrike" cap="none" dirty="0" err="1">
                          <a:solidFill>
                            <a:srgbClr val="006CB6"/>
                          </a:solidFill>
                          <a:latin typeface="Pyidaungsu" panose="020B0502040204020203" pitchFamily="34" charset="0"/>
                          <a:ea typeface="Open Sans"/>
                          <a:cs typeface="Pyidaungsu" panose="020B0502040204020203" pitchFamily="34" charset="0"/>
                          <a:sym typeface="Open Sans"/>
                        </a:rPr>
                        <a:t>လူသားချင်စာနာထောက်ထားခြင်း</a:t>
                      </a:r>
                      <a:r>
                        <a:rPr lang="en-US"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rPr>
                        <a:t>/</a:t>
                      </a:r>
                      <a:r>
                        <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 </a:t>
                      </a:r>
                      <a:r>
                        <a:rPr lang="en-US" sz="1800" u="none" strike="noStrike" cap="none" baseline="0" dirty="0" err="1">
                          <a:solidFill>
                            <a:srgbClr val="006CB6"/>
                          </a:solidFill>
                          <a:latin typeface="Pyidaungsu" panose="020B0502040204020203" pitchFamily="34" charset="0"/>
                          <a:ea typeface="Open Sans"/>
                          <a:cs typeface="Pyidaungsu" panose="020B0502040204020203" pitchFamily="34" charset="0"/>
                          <a:sym typeface="Open Sans"/>
                        </a:rPr>
                        <a:t>ဖွံ့ဖြိုးရေးလုပ်ဆောင်သူများ</a:t>
                      </a:r>
                      <a:endParaRPr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tc>
                <a:tc>
                  <a:txBody>
                    <a:bodyPr/>
                    <a:lstStyle/>
                    <a:p>
                      <a:pPr marL="0" marR="0" lvl="0" indent="0" algn="ctr" rtl="0">
                        <a:spcBef>
                          <a:spcPts val="0"/>
                        </a:spcBef>
                        <a:spcAft>
                          <a:spcPts val="0"/>
                        </a:spcAft>
                        <a:buClr>
                          <a:srgbClr val="006CB6"/>
                        </a:buClr>
                        <a:buSzPts val="1800"/>
                        <a:buFont typeface="Open Sans"/>
                        <a:buNone/>
                      </a:pPr>
                      <a:r>
                        <a:rPr lang="my-MM"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rPr>
                        <a:t>လုပ်ငန်းခွင်ရှိဝန်ထမ်းများ</a:t>
                      </a:r>
                    </a:p>
                  </a:txBody>
                  <a:tcPr marL="91425" marR="91425" marT="91425" marB="91425" anchor="ctr"/>
                </a:tc>
                <a:extLst>
                  <a:ext uri="{0D108BD9-81ED-4DB2-BD59-A6C34878D82A}">
                    <a16:rowId xmlns:a16="http://schemas.microsoft.com/office/drawing/2014/main" xmlns="" val="10002"/>
                  </a:ext>
                </a:extLst>
              </a:tr>
              <a:tr h="1442142">
                <a:tc>
                  <a:txBody>
                    <a:bodyPr/>
                    <a:lstStyle/>
                    <a:p>
                      <a:pPr marL="0" marR="0" lvl="0" indent="0" algn="l" rtl="0">
                        <a:spcBef>
                          <a:spcPts val="0"/>
                        </a:spcBef>
                        <a:spcAft>
                          <a:spcPts val="0"/>
                        </a:spcAft>
                        <a:buClr>
                          <a:schemeClr val="accent2"/>
                        </a:buClr>
                        <a:buSzPts val="1800"/>
                        <a:buFont typeface="Open Sans"/>
                        <a:buNone/>
                      </a:pPr>
                      <a:r>
                        <a:rPr lang="en-US" sz="1800" b="1" u="none" strike="noStrike" cap="none" dirty="0" err="1">
                          <a:solidFill>
                            <a:schemeClr val="accent2"/>
                          </a:solidFill>
                          <a:latin typeface="Pyidaungsu" panose="020B0502040204020203" pitchFamily="34" charset="0"/>
                          <a:ea typeface="Open Sans"/>
                          <a:cs typeface="Pyidaungsu" panose="020B0502040204020203" pitchFamily="34" charset="0"/>
                          <a:sym typeface="Open Sans"/>
                        </a:rPr>
                        <a:t>သတင်းပို့တိုင်ကြားခြင်း</a:t>
                      </a:r>
                      <a:r>
                        <a:rPr lang="en-US" sz="1800" b="1" u="none" strike="noStrike" cap="none" dirty="0">
                          <a:solidFill>
                            <a:schemeClr val="accent2"/>
                          </a:solidFill>
                          <a:latin typeface="Pyidaungsu" panose="020B0502040204020203" pitchFamily="34" charset="0"/>
                          <a:ea typeface="Open Sans"/>
                          <a:cs typeface="Pyidaungsu" panose="020B0502040204020203" pitchFamily="34" charset="0"/>
                          <a:sym typeface="Open Sans"/>
                        </a:rPr>
                        <a:t> </a:t>
                      </a:r>
                      <a:endParaRPr sz="1800" b="1" u="none" strike="noStrike" cap="none" dirty="0">
                        <a:solidFill>
                          <a:schemeClr val="accent2"/>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solidFill>
                      <a:srgbClr val="9CC2E5">
                        <a:alpha val="43921"/>
                      </a:srgbClr>
                    </a:solidFill>
                  </a:tcPr>
                </a:tc>
                <a:tc>
                  <a:txBody>
                    <a:bodyPr/>
                    <a:lstStyle/>
                    <a:p>
                      <a:pPr marL="0" marR="0" lvl="0" indent="0" algn="ctr" rtl="0">
                        <a:spcBef>
                          <a:spcPts val="0"/>
                        </a:spcBef>
                        <a:spcAft>
                          <a:spcPts val="0"/>
                        </a:spcAft>
                        <a:buClr>
                          <a:srgbClr val="006CB6"/>
                        </a:buClr>
                        <a:buSzPts val="1800"/>
                        <a:buFont typeface="Open Sans"/>
                        <a:buNone/>
                      </a:pPr>
                      <a:r>
                        <a:rPr lang="en-US" sz="1800" u="none" strike="noStrike" cap="none" baseline="0" dirty="0" err="1">
                          <a:solidFill>
                            <a:srgbClr val="006CB6"/>
                          </a:solidFill>
                          <a:latin typeface="Pyidaungsu" panose="020B0502040204020203" pitchFamily="34" charset="0"/>
                          <a:ea typeface="Open Sans"/>
                          <a:cs typeface="Pyidaungsu" panose="020B0502040204020203" pitchFamily="34" charset="0"/>
                          <a:sym typeface="Open Sans"/>
                        </a:rPr>
                        <a:t>မဖြစ်မနေသတင်းပို့ရန်မလို</a:t>
                      </a:r>
                      <a:r>
                        <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 </a:t>
                      </a:r>
                      <a:r>
                        <a:rPr lang="en-US" sz="1800" u="none" strike="noStrike" cap="none" baseline="0" dirty="0" err="1">
                          <a:solidFill>
                            <a:srgbClr val="006CB6"/>
                          </a:solidFill>
                          <a:latin typeface="Pyidaungsu" panose="020B0502040204020203" pitchFamily="34" charset="0"/>
                          <a:ea typeface="Open Sans"/>
                          <a:cs typeface="Pyidaungsu" panose="020B0502040204020203" pitchFamily="34" charset="0"/>
                          <a:sym typeface="Open Sans"/>
                        </a:rPr>
                        <a:t>မူဝါဒများပေ</a:t>
                      </a:r>
                      <a:r>
                        <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a:t>
                      </a:r>
                      <a:r>
                        <a:rPr lang="en-US" sz="1800" u="none" strike="noStrike" cap="none" baseline="0" dirty="0" err="1">
                          <a:solidFill>
                            <a:srgbClr val="006CB6"/>
                          </a:solidFill>
                          <a:latin typeface="Pyidaungsu" panose="020B0502040204020203" pitchFamily="34" charset="0"/>
                          <a:ea typeface="Open Sans"/>
                          <a:cs typeface="Pyidaungsu" panose="020B0502040204020203" pitchFamily="34" charset="0"/>
                          <a:sym typeface="Open Sans"/>
                        </a:rPr>
                        <a:t>သာမူတည</a:t>
                      </a:r>
                      <a:r>
                        <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a:t>
                      </a:r>
                      <a:endParaRPr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tc>
                <a:tc>
                  <a:txBody>
                    <a:bodyPr/>
                    <a:lstStyle/>
                    <a:p>
                      <a:pPr marL="0" marR="0" lvl="0" indent="0" algn="ctr" rtl="0">
                        <a:spcBef>
                          <a:spcPts val="0"/>
                        </a:spcBef>
                        <a:spcAft>
                          <a:spcPts val="0"/>
                        </a:spcAft>
                        <a:buClr>
                          <a:srgbClr val="C00000"/>
                        </a:buClr>
                        <a:buSzPts val="1800"/>
                        <a:buFont typeface="Open Sans"/>
                        <a:buNone/>
                      </a:pPr>
                      <a:r>
                        <a:rPr lang="en-US" sz="1800" i="1" u="none" strike="noStrike" cap="none" dirty="0">
                          <a:solidFill>
                            <a:srgbClr val="C00000"/>
                          </a:solidFill>
                          <a:latin typeface="Pyidaungsu" panose="020B0502040204020203" pitchFamily="34" charset="0"/>
                          <a:ea typeface="Open Sans"/>
                          <a:cs typeface="Pyidaungsu" panose="020B0502040204020203" pitchFamily="34" charset="0"/>
                          <a:sym typeface="Open Sans"/>
                        </a:rPr>
                        <a:t>SEA </a:t>
                      </a:r>
                      <a:r>
                        <a:rPr lang="en-US" sz="1800" i="1" u="none" strike="noStrike" cap="none" dirty="0" err="1">
                          <a:solidFill>
                            <a:srgbClr val="C00000"/>
                          </a:solidFill>
                          <a:latin typeface="Pyidaungsu" panose="020B0502040204020203" pitchFamily="34" charset="0"/>
                          <a:ea typeface="Open Sans"/>
                          <a:cs typeface="Pyidaungsu" panose="020B0502040204020203" pitchFamily="34" charset="0"/>
                          <a:sym typeface="Open Sans"/>
                        </a:rPr>
                        <a:t>ဟုသံသယရှိပါက</a:t>
                      </a:r>
                      <a:r>
                        <a:rPr lang="en-US" sz="1800" i="1" u="none" strike="noStrike" cap="none" baseline="0" dirty="0">
                          <a:solidFill>
                            <a:srgbClr val="C00000"/>
                          </a:solidFill>
                          <a:latin typeface="Pyidaungsu" panose="020B0502040204020203" pitchFamily="34" charset="0"/>
                          <a:ea typeface="Open Sans"/>
                          <a:cs typeface="Pyidaungsu" panose="020B0502040204020203" pitchFamily="34" charset="0"/>
                          <a:sym typeface="Open Sans"/>
                        </a:rPr>
                        <a:t> </a:t>
                      </a:r>
                      <a:r>
                        <a:rPr lang="en-US" sz="1800" i="1" u="none" strike="noStrike" cap="none" baseline="0" dirty="0" err="1">
                          <a:solidFill>
                            <a:srgbClr val="C00000"/>
                          </a:solidFill>
                          <a:latin typeface="Pyidaungsu" panose="020B0502040204020203" pitchFamily="34" charset="0"/>
                          <a:ea typeface="Open Sans"/>
                          <a:cs typeface="Pyidaungsu" panose="020B0502040204020203" pitchFamily="34" charset="0"/>
                          <a:sym typeface="Open Sans"/>
                        </a:rPr>
                        <a:t>မဖြစ်မနေသတင်းပို့ရန်လို</a:t>
                      </a:r>
                      <a:endParaRPr sz="1800" i="1" u="none" strike="noStrike" cap="none" dirty="0">
                        <a:solidFill>
                          <a:srgbClr val="C00000"/>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tc>
                <a:tc>
                  <a:txBody>
                    <a:bodyPr/>
                    <a:lstStyle/>
                    <a:p>
                      <a:pPr marL="0" marR="0" lvl="0" indent="0" algn="ctr" rtl="0">
                        <a:spcBef>
                          <a:spcPts val="0"/>
                        </a:spcBef>
                        <a:spcAft>
                          <a:spcPts val="0"/>
                        </a:spcAft>
                        <a:buClr>
                          <a:srgbClr val="006CB6"/>
                        </a:buClr>
                        <a:buSzPts val="1800"/>
                        <a:buFont typeface="Open Sans"/>
                        <a:buNone/>
                      </a:pPr>
                      <a:r>
                        <a:rPr lang="my-MM"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မဖြစ်မနေသတင်းပို့ရန်မလို၊ </a:t>
                      </a:r>
                      <a:r>
                        <a:rPr lang="en-US" sz="1800" u="none" strike="noStrike" cap="none" baseline="0" dirty="0" err="1">
                          <a:solidFill>
                            <a:srgbClr val="006CB6"/>
                          </a:solidFill>
                          <a:latin typeface="Pyidaungsu" panose="020B0502040204020203" pitchFamily="34" charset="0"/>
                          <a:ea typeface="Open Sans"/>
                          <a:cs typeface="Pyidaungsu" panose="020B0502040204020203" pitchFamily="34" charset="0"/>
                          <a:sym typeface="Open Sans"/>
                        </a:rPr>
                        <a:t>အဖွဲ</a:t>
                      </a:r>
                      <a:r>
                        <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a:t>
                      </a:r>
                      <a:r>
                        <a:rPr lang="my-MM"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မူဝါဒများပေါ်</a:t>
                      </a:r>
                      <a:endParaRPr lang="en-US"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endParaRPr>
                    </a:p>
                    <a:p>
                      <a:pPr marL="0" marR="0" lvl="0" indent="0" algn="ctr" rtl="0">
                        <a:spcBef>
                          <a:spcPts val="0"/>
                        </a:spcBef>
                        <a:spcAft>
                          <a:spcPts val="0"/>
                        </a:spcAft>
                        <a:buClr>
                          <a:srgbClr val="006CB6"/>
                        </a:buClr>
                        <a:buSzPts val="1800"/>
                        <a:buFont typeface="Open Sans"/>
                        <a:buNone/>
                      </a:pPr>
                      <a:r>
                        <a:rPr lang="my-MM" sz="1800" u="none" strike="noStrike" cap="none" baseline="0" dirty="0">
                          <a:solidFill>
                            <a:srgbClr val="006CB6"/>
                          </a:solidFill>
                          <a:latin typeface="Pyidaungsu" panose="020B0502040204020203" pitchFamily="34" charset="0"/>
                          <a:ea typeface="Open Sans"/>
                          <a:cs typeface="Pyidaungsu" panose="020B0502040204020203" pitchFamily="34" charset="0"/>
                          <a:sym typeface="Open Sans"/>
                        </a:rPr>
                        <a:t>သာမူတည်</a:t>
                      </a:r>
                      <a:endParaRPr lang="my-MM" sz="1800" u="none" strike="noStrike" cap="none" dirty="0">
                        <a:solidFill>
                          <a:srgbClr val="006CB6"/>
                        </a:solidFill>
                        <a:latin typeface="Pyidaungsu" panose="020B0502040204020203" pitchFamily="34" charset="0"/>
                        <a:ea typeface="Open Sans"/>
                        <a:cs typeface="Pyidaungsu" panose="020B0502040204020203" pitchFamily="34" charset="0"/>
                        <a:sym typeface="Open Sans"/>
                      </a:endParaRPr>
                    </a:p>
                  </a:txBody>
                  <a:tcPr marL="91425" marR="91425" marT="91425" marB="91425"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983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f01a71e3ec_1_172"/>
          <p:cNvSpPr txBox="1">
            <a:spLocks noGrp="1"/>
          </p:cNvSpPr>
          <p:nvPr>
            <p:ph type="title"/>
          </p:nvPr>
        </p:nvSpPr>
        <p:spPr>
          <a:xfrm>
            <a:off x="1510550" y="3496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5000"/>
              </a:lnSpc>
              <a:spcBef>
                <a:spcPts val="0"/>
              </a:spcBef>
              <a:spcAft>
                <a:spcPts val="0"/>
              </a:spcAft>
              <a:buClr>
                <a:schemeClr val="lt1"/>
              </a:buClr>
              <a:buSzPts val="4400"/>
              <a:buFont typeface="Open Sans"/>
              <a:buNone/>
            </a:pPr>
            <a:r>
              <a:rPr lang="en-US" b="1" dirty="0" err="1">
                <a:solidFill>
                  <a:schemeClr val="lt1"/>
                </a:solidFill>
                <a:latin typeface="Open Sans"/>
                <a:ea typeface="Open Sans"/>
                <a:cs typeface="Open Sans"/>
                <a:sym typeface="Open Sans"/>
              </a:rPr>
              <a:t>ဘာလို</a:t>
            </a:r>
            <a:r>
              <a:rPr lang="en-US" b="1" dirty="0">
                <a:solidFill>
                  <a:schemeClr val="lt1"/>
                </a:solidFill>
                <a:latin typeface="Open Sans"/>
                <a:ea typeface="Open Sans"/>
                <a:cs typeface="Open Sans"/>
                <a:sym typeface="Open Sans"/>
              </a:rPr>
              <a:t>့ PSEA </a:t>
            </a:r>
            <a:r>
              <a:rPr lang="en-US" b="1" dirty="0" err="1">
                <a:solidFill>
                  <a:schemeClr val="lt1"/>
                </a:solidFill>
                <a:latin typeface="Open Sans"/>
                <a:ea typeface="Open Sans"/>
                <a:cs typeface="Open Sans"/>
                <a:sym typeface="Open Sans"/>
              </a:rPr>
              <a:t>ကို</a:t>
            </a:r>
            <a:r>
              <a:rPr lang="en-US" b="1" dirty="0">
                <a:solidFill>
                  <a:schemeClr val="lt1"/>
                </a:solidFill>
                <a:latin typeface="Open Sans"/>
                <a:ea typeface="Open Sans"/>
                <a:cs typeface="Open Sans"/>
                <a:sym typeface="Open Sans"/>
              </a:rPr>
              <a:t> </a:t>
            </a:r>
            <a:r>
              <a:rPr lang="en-US" b="1" dirty="0" err="1">
                <a:solidFill>
                  <a:schemeClr val="lt1"/>
                </a:solidFill>
                <a:latin typeface="Open Sans"/>
                <a:ea typeface="Open Sans"/>
                <a:cs typeface="Open Sans"/>
                <a:sym typeface="Open Sans"/>
              </a:rPr>
              <a:t>ဂရုပြုဖို့လိုတာလဲ</a:t>
            </a:r>
            <a:endParaRPr dirty="0"/>
          </a:p>
        </p:txBody>
      </p:sp>
      <p:sp>
        <p:nvSpPr>
          <p:cNvPr id="626" name="Google Shape;626;gf01a71e3ec_1_172"/>
          <p:cNvSpPr/>
          <p:nvPr/>
        </p:nvSpPr>
        <p:spPr>
          <a:xfrm>
            <a:off x="1532941" y="2489931"/>
            <a:ext cx="3024600" cy="1459200"/>
          </a:xfrm>
          <a:prstGeom prst="ellipse">
            <a:avLst/>
          </a:prstGeom>
          <a:solidFill>
            <a:srgbClr val="C4E0B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Gill Sans"/>
                <a:cs typeface="Pyidaungsu" panose="020B0502040204020203" pitchFamily="34" charset="0"/>
                <a:sym typeface="Gill Sans"/>
              </a:rPr>
              <a:t>လိုက်နာရမည</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Gill Sans"/>
                <a:cs typeface="Pyidaungsu" panose="020B0502040204020203" pitchFamily="34" charset="0"/>
                <a:sym typeface="Gill Sans"/>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Gill Sans"/>
                <a:cs typeface="Pyidaungsu" panose="020B0502040204020203" pitchFamily="34" charset="0"/>
                <a:sym typeface="Gill Sans"/>
              </a:rPr>
              <a:t>ကျင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Gill Sans"/>
                <a:cs typeface="Pyidaungsu" panose="020B0502040204020203" pitchFamily="34" charset="0"/>
                <a:sym typeface="Gill Sans"/>
              </a:rPr>
              <a:t>့်</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Gill Sans"/>
                <a:cs typeface="Pyidaungsu" panose="020B0502040204020203" pitchFamily="34" charset="0"/>
                <a:sym typeface="Gill Sans"/>
              </a:rPr>
              <a:t>ဝတ်များ</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27" name="Google Shape;627;gf01a71e3ec_1_172"/>
          <p:cNvSpPr/>
          <p:nvPr/>
        </p:nvSpPr>
        <p:spPr>
          <a:xfrm>
            <a:off x="5015749" y="2489636"/>
            <a:ext cx="2989500" cy="1459200"/>
          </a:xfrm>
          <a:prstGeom prst="ellipse">
            <a:avLst/>
          </a:prstGeom>
          <a:solidFill>
            <a:srgbClr val="F6A21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သင်တန်းမဖြစ်မနေ</a:t>
            </a:r>
            <a:endPar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ပြုလုပ်ခြင်း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28" name="Google Shape;628;gf01a71e3ec_1_172"/>
          <p:cNvSpPr/>
          <p:nvPr/>
        </p:nvSpPr>
        <p:spPr>
          <a:xfrm>
            <a:off x="8639236" y="2489636"/>
            <a:ext cx="3041100" cy="1459200"/>
          </a:xfrm>
          <a:prstGeom prst="ellipse">
            <a:avLst/>
          </a:prstGeom>
          <a:solidFill>
            <a:srgbClr val="EAD1D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မိတ်ဖက်အဖွဲ</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Gill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သဘောတူညီချက်များ</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29" name="Google Shape;629;gf01a71e3ec_1_172"/>
          <p:cNvSpPr/>
          <p:nvPr/>
        </p:nvSpPr>
        <p:spPr>
          <a:xfrm>
            <a:off x="1650171" y="4433734"/>
            <a:ext cx="2907300" cy="1458900"/>
          </a:xfrm>
          <a:prstGeom prst="ellipse">
            <a:avLst/>
          </a:prstGeom>
          <a:solidFill>
            <a:srgbClr val="BBD6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အလုပ်နှင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Gill Sans"/>
              </a:rPr>
              <a:t>့်/</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သို့မဟုတ</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Gill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ရန်ပုံငွေဆုံးရှုံးခြင်း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30" name="Google Shape;630;gf01a71e3ec_1_172"/>
          <p:cNvSpPr/>
          <p:nvPr/>
        </p:nvSpPr>
        <p:spPr>
          <a:xfrm>
            <a:off x="5015750" y="4433439"/>
            <a:ext cx="2989500" cy="1459200"/>
          </a:xfrm>
          <a:prstGeom prst="ellipse">
            <a:avLst/>
          </a:prstGeom>
          <a:solidFill>
            <a:srgbClr val="F4CC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ဂုဏ်သိက္ခာပိုင်းဆိုင်ရာ</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ထိခိုက်နိုင်ခြင်း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31" name="Google Shape;631;gf01a71e3ec_1_172"/>
          <p:cNvSpPr/>
          <p:nvPr/>
        </p:nvSpPr>
        <p:spPr>
          <a:xfrm>
            <a:off x="8831612" y="4433439"/>
            <a:ext cx="2848800" cy="14592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ရှင်သန်ကျန်ရစ်သူ</a:t>
            </a:r>
            <a:endPar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Gill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နှင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Gill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လူမှုပတ်ဝန်းကျင်အပေ</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Gill Sans"/>
              </a:rPr>
              <a:t>ါ်</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Gill Sans"/>
              </a:rPr>
              <a:t>သက်ရောက်မှုရှိခြင်း</a:t>
            </a:r>
            <a:endParaRPr kumimoji="0" sz="16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Tree>
    <p:extLst>
      <p:ext uri="{BB962C8B-B14F-4D97-AF65-F5344CB8AC3E}">
        <p14:creationId xmlns:p14="http://schemas.microsoft.com/office/powerpoint/2010/main" val="241328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40" name="Google Shape;640;p31"/>
          <p:cNvSpPr txBox="1"/>
          <p:nvPr/>
        </p:nvSpPr>
        <p:spPr>
          <a:xfrm>
            <a:off x="1742815" y="386913"/>
            <a:ext cx="668034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လိင်ပိုင်းဆိုင်ရာ</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အမြတ်ထုတ်ခြင်းနှင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အလွဲသုံးစားလုပ်ခြင်း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နှင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ပတ်သက်သော</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1" name="Google Shape;641;p31"/>
          <p:cNvSpPr txBox="1"/>
          <p:nvPr/>
        </p:nvSpPr>
        <p:spPr>
          <a:xfrm>
            <a:off x="1474998" y="3156851"/>
            <a:ext cx="3113383" cy="54429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4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လိင်ပိုင်းဆိုင်ရာ ခေါင်းပုံဖြတ် အမြတ်ထုတ်ခြင်း နှင့် အနိုင်အထက်ပြုခြင်း တို့ ကျုးလွန်ပါက ကြီးလေးသည့် ကျင့်ဝတ်ချိုးဖောက်မှုဟု သတ်မှတ်ပြီး အလုပ်တာဝန် ရပ်စဲရန် အကြောင်းရင်း အဖြစ် သတ်မှတ်ပါသည်။</a:t>
            </a:r>
            <a:endParaRPr kumimoji="0" lang="en-US" sz="14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42" name="Google Shape;642;p31"/>
          <p:cNvSpPr/>
          <p:nvPr/>
        </p:nvSpPr>
        <p:spPr>
          <a:xfrm>
            <a:off x="1570154" y="2150532"/>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31"/>
          <p:cNvSpPr txBox="1"/>
          <p:nvPr/>
        </p:nvSpPr>
        <p:spPr>
          <a:xfrm>
            <a:off x="7862117" y="3074743"/>
            <a:ext cx="3809290" cy="37055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ပြည</a:t>
            </a:r>
            <a:r>
              <a:rPr kumimoji="0" lang="en-US" sz="14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a:t>
            </a:r>
            <a:r>
              <a:rPr kumimoji="0" lang="en-US" sz="1400" b="0" i="0" u="none" strike="noStrike" kern="0" cap="none" spc="0" normalizeH="0" baseline="0" noProof="0" dirty="0" err="1">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တန်ဆာငှားရမ်းခြင်းအပါအဝင</a:t>
            </a:r>
            <a:r>
              <a:rPr kumimoji="0" lang="en-US" sz="14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a:t>
            </a:r>
            <a:r>
              <a:rPr kumimoji="0" lang="my-MM" sz="14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လိင်ကိစ္စအတွက် ငွေ၊ အလုပ် အကိုင်၊ ကုန်ပစ္စည်း နှင့် ၀န်ဆောင်မှုများဖြင့် လဲလှယ်ခြင်း</a:t>
            </a:r>
            <a:r>
              <a:rPr kumimoji="0" lang="en-US" sz="14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 </a:t>
            </a:r>
            <a:r>
              <a:rPr kumimoji="0" lang="my-MM" sz="14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တားမြစ်ပါသည်။</a:t>
            </a:r>
            <a:endParaRPr kumimoji="0"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44" name="Google Shape;644;p31"/>
          <p:cNvSpPr/>
          <p:nvPr/>
        </p:nvSpPr>
        <p:spPr>
          <a:xfrm>
            <a:off x="7714477" y="2145855"/>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31"/>
          <p:cNvSpPr txBox="1"/>
          <p:nvPr/>
        </p:nvSpPr>
        <p:spPr>
          <a:xfrm>
            <a:off x="4874161" y="2866292"/>
            <a:ext cx="2368110" cy="75433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2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ကလေးသူငယ်များ (</a:t>
            </a:r>
            <a:r>
              <a:rPr kumimoji="0" lang="my-MM" sz="12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အသက် ၁၈ နှစ် အောက်ရှိသော သူများ) နှင့် လိင်ဆက်ဆံခြင်း </a:t>
            </a:r>
            <a:r>
              <a:rPr kumimoji="0" lang="my-MM" sz="12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အား တားမြစ်ပါသည်။ ကလေးသူငယ်၏ အသက် အား မှားယွင်းစွာ မှတ်ယူယုံကြည် ထားသည်ဟု ဆင်ခြေပေး ၍ မရပါ။</a:t>
            </a:r>
          </a:p>
        </p:txBody>
      </p:sp>
      <p:sp>
        <p:nvSpPr>
          <p:cNvPr id="646" name="Google Shape;646;p31"/>
          <p:cNvSpPr/>
          <p:nvPr/>
        </p:nvSpPr>
        <p:spPr>
          <a:xfrm>
            <a:off x="4937822" y="2149427"/>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1"/>
          <p:cNvSpPr txBox="1"/>
          <p:nvPr/>
        </p:nvSpPr>
        <p:spPr>
          <a:xfrm>
            <a:off x="1474998" y="5145913"/>
            <a:ext cx="2905379" cy="1290056"/>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2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ဖွံ့ဖြိုးရေး နှင့် လူသားချင်းစာနာမှုဆိုင်ရာ အကူအညီနှင့် ကာကွယ်စောင့်ရှောက်မှု ရယူနေသူများ</a:t>
            </a:r>
            <a:r>
              <a:rPr kumimoji="0" lang="en-US" sz="12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အား</a:t>
            </a:r>
            <a:r>
              <a:rPr kumimoji="0" lang="my-MM"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ရာထူးအဆင</a:t>
            </a:r>
            <a:r>
              <a:rPr kumimoji="0" lang="en-US"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r>
              <a:rPr kumimoji="0" lang="en-US" sz="12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အား</a:t>
            </a:r>
            <a:r>
              <a:rPr kumimoji="0" lang="my-MM"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မလျော်မကန် အသုံးပြု၍ လုပ်ဆောင်သည့် မည်သည့် လိင်ပိုင်းဆိုင်ရာ ဆက်ဆံရေးမဆို တားမြစ်ပါသည်။</a:t>
            </a:r>
            <a:endParaRPr kumimoji="0"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48" name="Google Shape;648;p31"/>
          <p:cNvSpPr/>
          <p:nvPr/>
        </p:nvSpPr>
        <p:spPr>
          <a:xfrm>
            <a:off x="1532830" y="4421541"/>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31"/>
          <p:cNvSpPr/>
          <p:nvPr/>
        </p:nvSpPr>
        <p:spPr>
          <a:xfrm>
            <a:off x="4933952" y="4421541"/>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1"/>
          <p:cNvSpPr txBox="1"/>
          <p:nvPr/>
        </p:nvSpPr>
        <p:spPr>
          <a:xfrm>
            <a:off x="7615430" y="5134645"/>
            <a:ext cx="3061936" cy="137796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2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ဖွံ့ဖြိုးရေး</a:t>
            </a:r>
            <a:r>
              <a:rPr kumimoji="0" lang="en-US" sz="1200" b="0" i="0" u="none" strike="noStrike" kern="0" cap="none" spc="0" normalizeH="0" baseline="0" noProof="0" dirty="0" err="1">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နှင</a:t>
            </a:r>
            <a:r>
              <a:rPr kumimoji="0" lang="en-US" sz="12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 </a:t>
            </a:r>
            <a:r>
              <a:rPr kumimoji="0" lang="my-MM" sz="12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လူသားခြင်းစာနာမှုဆိုင်ရာဝန်ထမ်းများ </a:t>
            </a:r>
            <a:r>
              <a:rPr kumimoji="0" lang="my-MM" sz="12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အနေဖြင့် </a:t>
            </a:r>
            <a:r>
              <a:rPr kumimoji="0" lang="en-US" sz="12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လိင်ပိုင်းဆိုင်ရာ</a:t>
            </a:r>
            <a:r>
              <a:rPr kumimoji="0" lang="en-US" sz="12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2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အမြတ်ထုတ်ခြင်းနှင</a:t>
            </a:r>
            <a:r>
              <a:rPr kumimoji="0" lang="en-US" sz="12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2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အလွဲသုံးစားလုပ်ခြင်း</a:t>
            </a:r>
            <a:r>
              <a:rPr kumimoji="0" lang="en-US" sz="12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2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များကို</a:t>
            </a:r>
            <a:r>
              <a:rPr kumimoji="0" lang="en-US" sz="12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my-MM" sz="1200" b="0" i="0" u="none" strike="noStrike" kern="0" cap="none" spc="0" normalizeH="0" baseline="0" noProof="0" dirty="0">
                <a:ln>
                  <a:noFill/>
                </a:ln>
                <a:solidFill>
                  <a:srgbClr val="ED7D31"/>
                </a:solidFill>
                <a:effectLst/>
                <a:uLnTx/>
                <a:uFillTx/>
                <a:latin typeface="Pyidaungsu" panose="020B0502040204020203" pitchFamily="34" charset="0"/>
                <a:ea typeface="Corbel"/>
                <a:cs typeface="Pyidaungsu" panose="020B0502040204020203" pitchFamily="34" charset="0"/>
                <a:sym typeface="Corbel"/>
              </a:rPr>
              <a:t>တားဆီးကာကွယ်ပေးရန</a:t>
            </a:r>
            <a:r>
              <a:rPr kumimoji="0" lang="my-MM" sz="1200" b="0" i="0" u="none" strike="noStrike" kern="0" cap="none" spc="0" normalizeH="0" baseline="0" noProof="0" dirty="0">
                <a:ln>
                  <a:noFill/>
                </a:ln>
                <a:solidFill>
                  <a:srgbClr val="000000"/>
                </a:solidFill>
                <a:effectLst/>
                <a:uLnTx/>
                <a:uFillTx/>
                <a:latin typeface="Pyidaungsu" panose="020B0502040204020203" pitchFamily="34" charset="0"/>
                <a:ea typeface="Corbel"/>
                <a:cs typeface="Pyidaungsu" panose="020B0502040204020203" pitchFamily="34" charset="0"/>
                <a:sym typeface="Corbel"/>
              </a:rPr>
              <a:t>်နှင့် ပတ်ဝန်းကျင်တစ်ခု ဖန်တီး ပေးပြီး ထိန်းသိမ်းစောင့်ရှောက်ပေးရန်တို့အတွက်တာဝန်ရှိပါသည်</a:t>
            </a:r>
            <a:endParaRPr kumimoji="0" sz="105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52" name="Google Shape;652;p31"/>
          <p:cNvSpPr/>
          <p:nvPr/>
        </p:nvSpPr>
        <p:spPr>
          <a:xfrm>
            <a:off x="7710605" y="4416866"/>
            <a:ext cx="419970" cy="419970"/>
          </a:xfrm>
          <a:prstGeom prst="roundRect">
            <a:avLst>
              <a:gd name="adj" fmla="val 16667"/>
            </a:avLst>
          </a:prstGeom>
          <a:solidFill>
            <a:srgbClr val="CB701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1"/>
          <p:cNvSpPr txBox="1"/>
          <p:nvPr/>
        </p:nvSpPr>
        <p:spPr>
          <a:xfrm>
            <a:off x="2130305" y="2056293"/>
            <a:ext cx="2084722" cy="545817"/>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ဒုတိယအကြိမ်အခွင</a:t>
            </a:r>
            <a:r>
              <a:rPr kumimoji="0" lang="en-US" sz="105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a:t>
            </a:r>
            <a:r>
              <a:rPr kumimoji="0" lang="en-US" sz="1050" b="1" i="0" u="none" strike="noStrike" kern="0" cap="none" spc="0" normalizeH="0" baseline="0" noProof="0" dirty="0" err="1">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အရေးမရှိစေရ</a:t>
            </a:r>
            <a:endParaRPr kumimoji="0"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54" name="Google Shape;654;p31"/>
          <p:cNvSpPr txBox="1"/>
          <p:nvPr/>
        </p:nvSpPr>
        <p:spPr>
          <a:xfrm>
            <a:off x="5503097" y="2056293"/>
            <a:ext cx="1906520" cy="474683"/>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my-MM" sz="900" b="1" i="0" u="none" strike="noStrike" kern="0" cap="none" spc="0" normalizeH="0" baseline="0" noProof="0" dirty="0">
                <a:ln>
                  <a:noFill/>
                </a:ln>
                <a:solidFill>
                  <a:srgbClr val="FFFFFF"/>
                </a:solidFill>
                <a:effectLst/>
                <a:uLnTx/>
                <a:uFillTx/>
                <a:latin typeface="Corbel"/>
                <a:ea typeface="Corbel"/>
                <a:cs typeface="Corbel"/>
                <a:sym typeface="Corbel"/>
              </a:rPr>
              <a:t>ကလေးသူငယ်များနှင့် လိင်ဆက်ဆံခြင်း လုံးဝမပြုလုပ်ရ။</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655" name="Google Shape;655;p31"/>
          <p:cNvSpPr txBox="1"/>
          <p:nvPr/>
        </p:nvSpPr>
        <p:spPr>
          <a:xfrm>
            <a:off x="8278761" y="2206003"/>
            <a:ext cx="3484891" cy="452234"/>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my-MM" sz="1200" b="1" i="0" u="none" strike="noStrike" kern="0" cap="none" spc="0" normalizeH="0" baseline="0" noProof="0" dirty="0">
                <a:ln>
                  <a:noFill/>
                </a:ln>
                <a:solidFill>
                  <a:srgbClr val="FFFFFF"/>
                </a:solidFill>
                <a:effectLst/>
                <a:uLnTx/>
                <a:uFillTx/>
                <a:latin typeface="Corbel"/>
                <a:ea typeface="Corbel"/>
                <a:cs typeface="Corbel"/>
                <a:sym typeface="Corbel"/>
              </a:rPr>
              <a:t>လိင်ကိစ္စအတွက် ငွေကြေး</a:t>
            </a:r>
            <a:r>
              <a:rPr kumimoji="0" lang="en-US" sz="1200" b="1" i="0" u="none" strike="noStrike" kern="0" cap="none" spc="0" normalizeH="0" baseline="0" noProof="0" dirty="0">
                <a:ln>
                  <a:noFill/>
                </a:ln>
                <a:solidFill>
                  <a:srgbClr val="FFFFFF"/>
                </a:solidFill>
                <a:effectLst/>
                <a:uLnTx/>
                <a:uFillTx/>
                <a:latin typeface="Corbel"/>
                <a:ea typeface="Corbel"/>
                <a:cs typeface="Corbel"/>
                <a:sym typeface="Corbel"/>
              </a:rPr>
              <a:t>/</a:t>
            </a:r>
            <a:r>
              <a:rPr kumimoji="0" lang="en-US" sz="1200" b="1" i="0" u="none" strike="noStrike" kern="0" cap="none" spc="0" normalizeH="0" baseline="0" noProof="0" dirty="0" err="1">
                <a:ln>
                  <a:noFill/>
                </a:ln>
                <a:solidFill>
                  <a:srgbClr val="FFFFFF"/>
                </a:solidFill>
                <a:effectLst/>
                <a:uLnTx/>
                <a:uFillTx/>
                <a:latin typeface="Corbel"/>
                <a:ea typeface="Corbel"/>
                <a:cs typeface="Corbel"/>
                <a:sym typeface="Corbel"/>
              </a:rPr>
              <a:t>အထောက်အပံ</a:t>
            </a:r>
            <a:r>
              <a:rPr kumimoji="0" lang="en-US" sz="1200" b="1" i="0" u="none" strike="noStrike" kern="0" cap="none" spc="0" normalizeH="0" baseline="0" noProof="0" dirty="0">
                <a:ln>
                  <a:noFill/>
                </a:ln>
                <a:solidFill>
                  <a:srgbClr val="FFFFFF"/>
                </a:solidFill>
                <a:effectLst/>
                <a:uLnTx/>
                <a:uFillTx/>
                <a:latin typeface="Corbel"/>
                <a:ea typeface="Corbel"/>
                <a:cs typeface="Corbel"/>
                <a:sym typeface="Corbel"/>
              </a:rPr>
              <a:t>့</a:t>
            </a:r>
            <a:r>
              <a:rPr kumimoji="0" lang="my-MM" sz="1200" b="1" i="0" u="none" strike="noStrike" kern="0" cap="none" spc="0" normalizeH="0" baseline="0" noProof="0" dirty="0">
                <a:ln>
                  <a:noFill/>
                </a:ln>
                <a:solidFill>
                  <a:srgbClr val="FFFFFF"/>
                </a:solidFill>
                <a:effectLst/>
                <a:uLnTx/>
                <a:uFillTx/>
                <a:latin typeface="Corbel"/>
                <a:ea typeface="Corbel"/>
                <a:cs typeface="Corbel"/>
                <a:sym typeface="Corbel"/>
              </a:rPr>
              <a:t>ဖြင့် ဖလှယ်ခြင်း မရှိစေရ။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6" name="Google Shape;656;p31"/>
          <p:cNvSpPr txBox="1"/>
          <p:nvPr/>
        </p:nvSpPr>
        <p:spPr>
          <a:xfrm>
            <a:off x="2077612" y="4176346"/>
            <a:ext cx="2239819" cy="667252"/>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my-MM" sz="120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အကျိုးခံစားခွင့်ရှိသူများနှင် လိင်မှုကိစ္စ ဆောင်ရွက်ခြင်း မရှိစေရ။ </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57" name="Google Shape;657;p31"/>
          <p:cNvSpPr txBox="1"/>
          <p:nvPr/>
        </p:nvSpPr>
        <p:spPr>
          <a:xfrm>
            <a:off x="5486758" y="4176346"/>
            <a:ext cx="1755513" cy="667251"/>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my-MM" sz="120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မပျက်မကွက် သတင်းပေးပို့ ရမည်</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658" name="Google Shape;658;p31"/>
          <p:cNvSpPr txBox="1"/>
          <p:nvPr/>
        </p:nvSpPr>
        <p:spPr>
          <a:xfrm>
            <a:off x="8278762" y="4255890"/>
            <a:ext cx="1985373" cy="587707"/>
          </a:xfrm>
          <a:prstGeom prst="rect">
            <a:avLst/>
          </a:prstGeom>
          <a:solidFill>
            <a:srgbClr val="006CB6"/>
          </a:solidFill>
          <a:ln>
            <a:noFill/>
          </a:ln>
        </p:spPr>
        <p:txBody>
          <a:bodyPr spcFirstLastPara="1" wrap="square" lIns="0" tIns="0" rIns="0" bIns="72000" anchor="ctr" anchorCtr="0">
            <a:noAutofit/>
          </a:bodyPr>
          <a:lstStyle/>
          <a:p>
            <a:pPr marL="0" marR="0" lvl="0" indent="0" algn="ctr" defTabSz="914400" rtl="0" eaLnBrk="1" fontAlgn="auto" latinLnBrk="0" hangingPunct="1">
              <a:lnSpc>
                <a:spcPct val="166666"/>
              </a:lnSpc>
              <a:spcBef>
                <a:spcPts val="0"/>
              </a:spcBef>
              <a:spcAft>
                <a:spcPts val="0"/>
              </a:spcAft>
              <a:buClr>
                <a:srgbClr val="000000"/>
              </a:buClr>
              <a:buSzTx/>
              <a:buFont typeface="Arial"/>
              <a:buNone/>
              <a:tabLst/>
              <a:defRPr/>
            </a:pPr>
            <a:r>
              <a:rPr kumimoji="0" lang="my-MM" sz="1200" b="1" i="0" u="none" strike="noStrike" kern="0" cap="none" spc="0" normalizeH="0" baseline="0" noProof="0" dirty="0">
                <a:ln>
                  <a:noFill/>
                </a:ln>
                <a:solidFill>
                  <a:srgbClr val="FFFFFF"/>
                </a:solidFill>
                <a:effectLst/>
                <a:uLnTx/>
                <a:uFillTx/>
                <a:latin typeface="Pyidaungsu" panose="020B0502040204020203" pitchFamily="34" charset="0"/>
                <a:ea typeface="Corbel"/>
                <a:cs typeface="Pyidaungsu" panose="020B0502040204020203" pitchFamily="34" charset="0"/>
                <a:sym typeface="Corbel"/>
              </a:rPr>
              <a:t>မဖြစ်မနေ တားဆီးကာကွယ်ရမည်။</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pic>
        <p:nvPicPr>
          <p:cNvPr id="661" name="Google Shape;661;p31"/>
          <p:cNvPicPr preferRelativeResize="0"/>
          <p:nvPr/>
        </p:nvPicPr>
        <p:blipFill rotWithShape="1">
          <a:blip r:embed="rId3">
            <a:alphaModFix/>
          </a:blip>
          <a:srcRect/>
          <a:stretch/>
        </p:blipFill>
        <p:spPr>
          <a:xfrm>
            <a:off x="7360189" y="713320"/>
            <a:ext cx="1299573" cy="1299573"/>
          </a:xfrm>
          <a:prstGeom prst="rect">
            <a:avLst/>
          </a:prstGeom>
          <a:noFill/>
          <a:ln>
            <a:noFill/>
          </a:ln>
        </p:spPr>
      </p:pic>
      <p:sp>
        <p:nvSpPr>
          <p:cNvPr id="662" name="Google Shape;662;p31"/>
          <p:cNvSpPr txBox="1"/>
          <p:nvPr/>
        </p:nvSpPr>
        <p:spPr>
          <a:xfrm>
            <a:off x="8393079" y="1211913"/>
            <a:ext cx="3283865" cy="54429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err="1">
                <a:ln>
                  <a:noFill/>
                </a:ln>
                <a:solidFill>
                  <a:srgbClr val="C00000"/>
                </a:solidFill>
                <a:effectLst/>
                <a:uLnTx/>
                <a:uFillTx/>
                <a:latin typeface="Pyidaungsu" panose="020B0502040204020203" pitchFamily="34" charset="0"/>
                <a:ea typeface="Corbel"/>
                <a:cs typeface="Pyidaungsu" panose="020B0502040204020203" pitchFamily="34" charset="0"/>
                <a:sym typeface="Corbel"/>
              </a:rPr>
              <a:t>တာဝန်ချိန်အတွင်းသာမက</a:t>
            </a:r>
            <a:r>
              <a:rPr kumimoji="0" lang="en-US" sz="1700" b="1" i="0" u="none" strike="noStrike" kern="0" cap="none" spc="0" normalizeH="0" baseline="0" noProof="0" dirty="0">
                <a:ln>
                  <a:noFill/>
                </a:ln>
                <a:solidFill>
                  <a:srgbClr val="C00000"/>
                </a:solidFill>
                <a:effectLst/>
                <a:uLnTx/>
                <a:uFillTx/>
                <a:latin typeface="Pyidaungsu" panose="020B0502040204020203" pitchFamily="34" charset="0"/>
                <a:ea typeface="Corbel"/>
                <a:cs typeface="Pyidaungsu" panose="020B0502040204020203" pitchFamily="34" charset="0"/>
                <a:sym typeface="Corbel"/>
              </a:rPr>
              <a:t> </a:t>
            </a:r>
            <a:r>
              <a:rPr kumimoji="0" lang="en-US" sz="1700" b="1" i="0" u="none" strike="noStrike" kern="0" cap="none" spc="0" normalizeH="0" baseline="0" noProof="0" dirty="0" err="1">
                <a:ln>
                  <a:noFill/>
                </a:ln>
                <a:solidFill>
                  <a:srgbClr val="C00000"/>
                </a:solidFill>
                <a:effectLst/>
                <a:uLnTx/>
                <a:uFillTx/>
                <a:latin typeface="Pyidaungsu" panose="020B0502040204020203" pitchFamily="34" charset="0"/>
                <a:ea typeface="Corbel"/>
                <a:cs typeface="Pyidaungsu" panose="020B0502040204020203" pitchFamily="34" charset="0"/>
                <a:sym typeface="Corbel"/>
              </a:rPr>
              <a:t>တာဝန်ချိန်ပြင်ပတွင်ပါလိုက်နာရမည</a:t>
            </a:r>
            <a:r>
              <a:rPr kumimoji="0" lang="en-US" sz="1700" b="1" i="0" u="none" strike="noStrike" kern="0" cap="none" spc="0" normalizeH="0" baseline="0" noProof="0" dirty="0">
                <a:ln>
                  <a:noFill/>
                </a:ln>
                <a:solidFill>
                  <a:srgbClr val="C00000"/>
                </a:solidFill>
                <a:effectLst/>
                <a:uLnTx/>
                <a:uFillTx/>
                <a:latin typeface="Pyidaungsu" panose="020B0502040204020203" pitchFamily="34" charset="0"/>
                <a:ea typeface="Corbel"/>
                <a:cs typeface="Pyidaungsu" panose="020B0502040204020203" pitchFamily="34" charset="0"/>
                <a:sym typeface="Corbel"/>
              </a:rPr>
              <a:t>်!</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27" name="Google Shape;647;p31"/>
          <p:cNvSpPr txBox="1"/>
          <p:nvPr/>
        </p:nvSpPr>
        <p:spPr>
          <a:xfrm>
            <a:off x="4785912" y="5004897"/>
            <a:ext cx="2623705" cy="143107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1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ဖွံ့ဖြိုးရေး (သို့)  နှင့် လူသားခြင်းစာနာမှုဆိုင်ရာ ဝန်ထမ်း တစ်ဦးအနေဖြ</a:t>
            </a:r>
            <a:r>
              <a:rPr kumimoji="0" lang="my-MM"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င့်  ၎င်းနှင့် အဖွဲ့အစည်းတစ်ခုတည်းမှ အလုပ်လုပ်ကိုင် နေသူတစ်ဦး၏ လိင်ပိုင်းဆိုင်ရာ ခေါင်းပုံဖြတ် အမြတ် ထုတ်ခြင်း နှင့် အနိုင်အထက်ပြုခြင်း ရှိနေသည်ဟု စိုးရိမ်မကင်းဖြစ်မှု သို့မဟုတ် သံသယဖြစ်မှု ရှိလာခဲ့လျှင် </a:t>
            </a:r>
            <a:r>
              <a:rPr kumimoji="0" lang="my-MM" sz="1100" b="0" i="0" u="none" strike="noStrike" kern="0" cap="none" spc="0" normalizeH="0" baseline="0" noProof="0" dirty="0">
                <a:ln>
                  <a:noFill/>
                </a:ln>
                <a:solidFill>
                  <a:srgbClr val="ED7D31"/>
                </a:solidFill>
                <a:effectLst/>
                <a:uLnTx/>
                <a:uFillTx/>
                <a:latin typeface="Pyidaungsu" panose="020B0502040204020203" pitchFamily="34" charset="0"/>
                <a:cs typeface="Pyidaungsu" panose="020B0502040204020203" pitchFamily="34" charset="0"/>
                <a:sym typeface="Arial"/>
              </a:rPr>
              <a:t>သတင်းပို့တိုင်ကြားရမည် </a:t>
            </a:r>
            <a:r>
              <a:rPr kumimoji="0" lang="my-MM"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ဖြစ်သည်။</a:t>
            </a:r>
            <a:endParaRPr kumimoji="0" sz="11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28" name="Google Shape;671;p32"/>
          <p:cNvSpPr txBox="1"/>
          <p:nvPr/>
        </p:nvSpPr>
        <p:spPr>
          <a:xfrm>
            <a:off x="1662067" y="925443"/>
            <a:ext cx="7682060" cy="48692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972"/>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အမူအကျင</a:t>
            </a:r>
            <a:r>
              <a:rPr kumimoji="0" lang="en-US" sz="28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a:t>
            </a:r>
            <a:r>
              <a:rPr kumimoji="0" lang="en-US" sz="28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ဆိုင်ရာ</a:t>
            </a:r>
            <a:r>
              <a:rPr kumimoji="0" lang="en-US" sz="28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 </a:t>
            </a:r>
            <a:r>
              <a:rPr kumimoji="0" lang="en-US" sz="28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စည်းမျဉ်းများ</a:t>
            </a:r>
            <a:r>
              <a:rPr kumimoji="0" lang="en-US" sz="28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 (Core Principles)</a:t>
            </a:r>
            <a:endParaRPr kumimoji="0" sz="105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Tree>
    <p:extLst>
      <p:ext uri="{BB962C8B-B14F-4D97-AF65-F5344CB8AC3E}">
        <p14:creationId xmlns:p14="http://schemas.microsoft.com/office/powerpoint/2010/main" val="289466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3"/>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6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7"/>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656"/>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6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1"/>
                                        </p:tgtEl>
                                        <p:attrNameLst>
                                          <p:attrName>style.visibility</p:attrName>
                                        </p:attrNameLst>
                                      </p:cBhvr>
                                      <p:to>
                                        <p:strVal val="visible"/>
                                      </p:to>
                                    </p:set>
                                  </p:childTnLst>
                                </p:cTn>
                              </p:par>
                              <p:par>
                                <p:cTn id="33" presetID="1" presetClass="entr" presetSubtype="0" fill="hold" nodeType="withEffect">
                                  <p:stCondLst>
                                    <p:cond delay="1000"/>
                                  </p:stCondLst>
                                  <p:childTnLst>
                                    <p:set>
                                      <p:cBhvr>
                                        <p:cTn id="34" dur="1" fill="hold">
                                          <p:stCondLst>
                                            <p:cond delay="0"/>
                                          </p:stCondLst>
                                        </p:cTn>
                                        <p:tgtEl>
                                          <p:spTgt spid="6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72" name="Google Shape;672;p32"/>
          <p:cNvSpPr/>
          <p:nvPr/>
        </p:nvSpPr>
        <p:spPr>
          <a:xfrm>
            <a:off x="1763574" y="1456490"/>
            <a:ext cx="9429033" cy="5001329"/>
          </a:xfrm>
          <a:prstGeom prst="rect">
            <a:avLst/>
          </a:prstGeom>
          <a:noFill/>
          <a:ln>
            <a:noFill/>
          </a:ln>
        </p:spPr>
        <p:txBody>
          <a:bodyPr spcFirstLastPara="1" wrap="square" lIns="91425" tIns="45700" rIns="91425" bIns="45700" anchor="t" anchorCtr="0">
            <a:spAutoFit/>
          </a:bodyPr>
          <a:lstStyle/>
          <a:p>
            <a:pPr marL="228600" marR="0" lvl="0" indent="0" algn="l" defTabSz="914400" rtl="0" eaLnBrk="1" fontAlgn="auto" latinLnBrk="0" hangingPunct="1">
              <a:lnSpc>
                <a:spcPct val="100000"/>
              </a:lnSpc>
              <a:spcBef>
                <a:spcPts val="975"/>
              </a:spcBef>
              <a:spcAft>
                <a:spcPts val="0"/>
              </a:spcAft>
              <a:buClr>
                <a:srgbClr val="000000"/>
              </a:buClr>
              <a:buSzPts val="2500"/>
              <a:buFont typeface="Arial"/>
              <a:buNone/>
              <a:tabLst/>
              <a:defRPr/>
            </a:pPr>
            <a:r>
              <a:rPr kumimoji="0" lang="en-US" sz="2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လိုက်နာရမည်မှာ</a:t>
            </a:r>
            <a:r>
              <a:rPr kumimoji="0" lang="en-US" sz="2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a:t>
            </a:r>
          </a:p>
          <a:p>
            <a:pPr marL="571500" marR="0" lvl="0" indent="-342900" algn="l" defTabSz="914400" rtl="0" eaLnBrk="1" fontAlgn="auto" latinLnBrk="0" hangingPunct="1">
              <a:lnSpc>
                <a:spcPct val="100000"/>
              </a:lnSpc>
              <a:spcBef>
                <a:spcPts val="975"/>
              </a:spcBef>
              <a:spcAft>
                <a:spcPts val="0"/>
              </a:spcAft>
              <a:buClr>
                <a:srgbClr val="000000"/>
              </a:buClr>
              <a:buSzPts val="2500"/>
              <a:buFont typeface="Arial"/>
              <a:buChar char="•"/>
              <a:tabLst/>
              <a:defRPr/>
            </a:pPr>
            <a:r>
              <a:rPr kumimoji="0" lang="my-MM" sz="2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ဖွံ့ဖြိုးရေး (သို့)  နှင့် လူသားခြင်းစာနာမှုဆိုင်ရာ ဝန်ထမ်း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များအားလုံး</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Arial"/>
              </a:rPr>
              <a:t>လိုက်နာရမည</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rPr>
              <a:t>် </a:t>
            </a:r>
          </a:p>
          <a:p>
            <a:pPr marL="571500" marR="0" lvl="0" indent="-342900" algn="l" defTabSz="914400" rtl="0" eaLnBrk="1" fontAlgn="auto" latinLnBrk="0" hangingPunct="1">
              <a:lnSpc>
                <a:spcPct val="100000"/>
              </a:lnSpc>
              <a:spcBef>
                <a:spcPts val="975"/>
              </a:spcBef>
              <a:spcAft>
                <a:spcPts val="0"/>
              </a:spcAft>
              <a:buClr>
                <a:srgbClr val="000000"/>
              </a:buClr>
              <a:buSzPts val="2500"/>
              <a:buFont typeface="Arial"/>
              <a:buChar char="•"/>
              <a:tabLst/>
              <a:defRPr/>
            </a:pP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UN/INGO/LNGO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များနှင</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အတူပူးတွဲလုပ်ဆောင်လ</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က်ရှိသော</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သို</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စာချုပ်ချုပ်ဆိုထားသော</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သူများအားလုံး</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ဝန်ထမ်းအဖြစ</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မိတ်ဖက်အဖြစ်လုပ်ဆောင်နေသူများ</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endParaRPr kumimoji="0"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457200" marR="0" lvl="1" indent="0" algn="l" defTabSz="914400" rtl="0" eaLnBrk="1" fontAlgn="auto" latinLnBrk="0" hangingPunct="1">
              <a:lnSpc>
                <a:spcPct val="100000"/>
              </a:lnSpc>
              <a:spcBef>
                <a:spcPts val="975"/>
              </a:spcBef>
              <a:spcAft>
                <a:spcPts val="0"/>
              </a:spcAft>
              <a:buClr>
                <a:srgbClr val="000000"/>
              </a:buClr>
              <a:buSzTx/>
              <a:buFont typeface="Arial"/>
              <a:buNone/>
              <a:tabLst/>
              <a:defRPr/>
            </a:pP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ဉပမာ</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ယဉ်မောင်း</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သန</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ရှင်းရေး</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နေ့စား</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ဖြန</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ဝေရေးလုပ်ဆောင်သူများ</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စေတနာ့ဝန်ထမ်းများ</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အလုပ်သင်များ</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1"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စသည</a:t>
            </a:r>
            <a:r>
              <a:rPr kumimoji="0" lang="en-US" sz="2400" b="0" i="1"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endParaRPr kumimoji="0" sz="12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a:p>
            <a:pPr marL="377190" marR="0" lvl="0" indent="-342900" algn="l" defTabSz="914400" rtl="0" eaLnBrk="1" fontAlgn="auto" latinLnBrk="0" hangingPunct="1">
              <a:lnSpc>
                <a:spcPct val="100000"/>
              </a:lnSpc>
              <a:spcBef>
                <a:spcPts val="1950"/>
              </a:spcBef>
              <a:spcAft>
                <a:spcPts val="0"/>
              </a:spcAft>
              <a:buClr>
                <a:srgbClr val="000000"/>
              </a:buClr>
              <a:buSzPts val="2500"/>
              <a:buFont typeface="Arial"/>
              <a:buChar char="•"/>
              <a:tabLst/>
              <a:defRPr/>
            </a:pP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ခွင</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ယူချိန</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သို</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တာဝန်ချိန်ပြင်ပ</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ဖြစ်စေ</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အချိန်တိုင်း</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24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လိုက်နာရမည်ဖြစ်သည</a:t>
            </a: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endParaRPr kumimoji="0"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r>
            <a:br>
              <a:rPr kumimoji="0" lang="en-US"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br>
            <a:endParaRPr kumimoji="0" sz="24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endParaRPr>
          </a:p>
        </p:txBody>
      </p:sp>
      <p:sp>
        <p:nvSpPr>
          <p:cNvPr id="7" name="Google Shape;640;p31"/>
          <p:cNvSpPr txBox="1"/>
          <p:nvPr/>
        </p:nvSpPr>
        <p:spPr>
          <a:xfrm>
            <a:off x="1967903" y="386913"/>
            <a:ext cx="668034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လိင်ပိုင်းဆိုင်ရာ</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အမြတ်ထုတ်ခြင်းနှင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အလွဲသုံးစားလုပ်ခြင်း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နှင</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a:t>
            </a:r>
            <a:r>
              <a:rPr kumimoji="0" lang="en-US" sz="16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ပတ်သက်သော</a:t>
            </a:r>
            <a:r>
              <a:rPr kumimoji="0" lang="en-US" sz="16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Google Shape;671;p32"/>
          <p:cNvSpPr txBox="1"/>
          <p:nvPr/>
        </p:nvSpPr>
        <p:spPr>
          <a:xfrm>
            <a:off x="1887155" y="925443"/>
            <a:ext cx="7682060" cy="48692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972"/>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အမူအကျင</a:t>
            </a:r>
            <a:r>
              <a:rPr kumimoji="0" lang="en-US" sz="28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a:t>
            </a:r>
            <a:r>
              <a:rPr kumimoji="0" lang="en-US" sz="28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ဆိုင်ရာ</a:t>
            </a:r>
            <a:r>
              <a:rPr kumimoji="0" lang="en-US" sz="28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 </a:t>
            </a:r>
            <a:r>
              <a:rPr kumimoji="0" lang="en-US" sz="28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စည်းမျဉ်းများ</a:t>
            </a:r>
            <a:r>
              <a:rPr kumimoji="0" lang="en-US" sz="28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 (Core Principles)</a:t>
            </a:r>
            <a:endParaRPr kumimoji="0" sz="105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Tree>
    <p:extLst>
      <p:ext uri="{BB962C8B-B14F-4D97-AF65-F5344CB8AC3E}">
        <p14:creationId xmlns:p14="http://schemas.microsoft.com/office/powerpoint/2010/main" val="403190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9" name="Google Shape;679;p33">
            <a:hlinkClick r:id="rId3"/>
          </p:cNvPr>
          <p:cNvPicPr preferRelativeResize="0"/>
          <p:nvPr/>
        </p:nvPicPr>
        <p:blipFill rotWithShape="1">
          <a:blip r:embed="rId4">
            <a:alphaModFix/>
          </a:blip>
          <a:srcRect/>
          <a:stretch/>
        </p:blipFill>
        <p:spPr>
          <a:xfrm>
            <a:off x="2100567" y="2113792"/>
            <a:ext cx="7832268" cy="4009918"/>
          </a:xfrm>
          <a:prstGeom prst="rect">
            <a:avLst/>
          </a:prstGeom>
          <a:noFill/>
          <a:ln>
            <a:noFill/>
          </a:ln>
        </p:spPr>
      </p:pic>
      <p:sp>
        <p:nvSpPr>
          <p:cNvPr id="682" name="Google Shape;682;p33"/>
          <p:cNvSpPr txBox="1"/>
          <p:nvPr/>
        </p:nvSpPr>
        <p:spPr>
          <a:xfrm>
            <a:off x="2089376" y="540944"/>
            <a:ext cx="7682060" cy="111286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972"/>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လိင်ပိုင်းဆိုင်ရာ</a:t>
            </a:r>
            <a:r>
              <a:rPr kumimoji="0" lang="en-US" sz="32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32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အမြတ်ထုတ်ခြင်းနှင</a:t>
            </a:r>
            <a:r>
              <a:rPr kumimoji="0" lang="en-US" sz="3200" b="0" i="0" u="none" strike="noStrike" kern="0" cap="none" spc="0" normalizeH="0" baseline="0" noProof="0" dirty="0">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 </a:t>
            </a:r>
            <a:r>
              <a:rPr kumimoji="0" lang="en-US" sz="3200" b="0" i="0" u="none" strike="noStrike" kern="0" cap="none" spc="0" normalizeH="0" baseline="0" noProof="0" dirty="0" err="1">
                <a:ln>
                  <a:noFill/>
                </a:ln>
                <a:solidFill>
                  <a:srgbClr val="000000"/>
                </a:solidFill>
                <a:effectLst/>
                <a:uLnTx/>
                <a:uFillTx/>
                <a:latin typeface="Pyidaungsu" panose="020B0502040204020203" pitchFamily="34" charset="0"/>
                <a:ea typeface="Open Sans"/>
                <a:cs typeface="Pyidaungsu" panose="020B0502040204020203" pitchFamily="34" charset="0"/>
                <a:sym typeface="Open Sans"/>
              </a:rPr>
              <a:t>အလွဲသုံးစားလုပ်ခြင်းအားတားဆီးကာကွယ်ခြင်း</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234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90" name="Google Shape;690;p34"/>
          <p:cNvSpPr txBox="1"/>
          <p:nvPr/>
        </p:nvSpPr>
        <p:spPr>
          <a:xfrm>
            <a:off x="2658699" y="4143777"/>
            <a:ext cx="9657668" cy="6647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62400"/>
              </a:lnSpc>
              <a:spcBef>
                <a:spcPts val="0"/>
              </a:spcBef>
              <a:spcAft>
                <a:spcPts val="0"/>
              </a:spcAft>
              <a:buClr>
                <a:srgbClr val="000000"/>
              </a:buClr>
              <a:buSzTx/>
              <a:buFont typeface="Arial"/>
              <a:buNone/>
              <a:tabLst/>
              <a:defRPr/>
            </a:pPr>
            <a:r>
              <a:rPr kumimoji="0" lang="en-US" sz="6000" b="1" i="1"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မေးခွန်းများရှိပါသလား</a:t>
            </a:r>
            <a:r>
              <a:rPr kumimoji="0" lang="en-US" sz="6000" b="1"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pic>
        <p:nvPicPr>
          <p:cNvPr id="691" name="Google Shape;691;p34" descr="Shape&#10;&#10;Description automatically generated with low confidence"/>
          <p:cNvPicPr preferRelativeResize="0"/>
          <p:nvPr/>
        </p:nvPicPr>
        <p:blipFill rotWithShape="1">
          <a:blip r:embed="rId3">
            <a:alphaModFix/>
          </a:blip>
          <a:srcRect/>
          <a:stretch/>
        </p:blipFill>
        <p:spPr>
          <a:xfrm>
            <a:off x="1989373" y="912242"/>
            <a:ext cx="3231535" cy="3231535"/>
          </a:xfrm>
          <a:prstGeom prst="rect">
            <a:avLst/>
          </a:prstGeom>
          <a:noFill/>
          <a:ln>
            <a:noFill/>
          </a:ln>
        </p:spPr>
      </p:pic>
    </p:spTree>
    <p:extLst>
      <p:ext uri="{BB962C8B-B14F-4D97-AF65-F5344CB8AC3E}">
        <p14:creationId xmlns:p14="http://schemas.microsoft.com/office/powerpoint/2010/main" val="498161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8" name="Google Shape;818;p44" descr="Une image contenant chemise&#10;&#10;Description générée automatiquement"/>
          <p:cNvPicPr preferRelativeResize="0"/>
          <p:nvPr/>
        </p:nvPicPr>
        <p:blipFill rotWithShape="1">
          <a:blip r:embed="rId3">
            <a:alphaModFix/>
          </a:blip>
          <a:srcRect/>
          <a:stretch/>
        </p:blipFill>
        <p:spPr>
          <a:xfrm>
            <a:off x="3163381" y="3160342"/>
            <a:ext cx="7344388" cy="4269790"/>
          </a:xfrm>
          <a:prstGeom prst="rect">
            <a:avLst/>
          </a:prstGeom>
          <a:noFill/>
          <a:ln>
            <a:noFill/>
          </a:ln>
        </p:spPr>
      </p:pic>
      <p:sp>
        <p:nvSpPr>
          <p:cNvPr id="819" name="Google Shape;819;p44"/>
          <p:cNvSpPr txBox="1"/>
          <p:nvPr/>
        </p:nvSpPr>
        <p:spPr>
          <a:xfrm>
            <a:off x="5419045" y="2093726"/>
            <a:ext cx="2248580" cy="65986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3750"/>
              </a:lnSpc>
              <a:spcBef>
                <a:spcPts val="0"/>
              </a:spcBef>
              <a:spcAft>
                <a:spcPts val="0"/>
              </a:spcAft>
              <a:buClr>
                <a:srgbClr val="000000"/>
              </a:buClr>
              <a:buSzTx/>
              <a:buFont typeface="Arial"/>
              <a:buNone/>
              <a:tabLst/>
              <a:defRPr/>
            </a:pPr>
            <a:r>
              <a:rPr kumimoji="0" lang="en-US" sz="3200" b="1" i="1" u="none" strike="noStrike" kern="0" cap="none" spc="0" normalizeH="0" baseline="0" noProof="0" dirty="0" err="1">
                <a:ln>
                  <a:noFill/>
                </a:ln>
                <a:solidFill>
                  <a:srgbClr val="CA6F16"/>
                </a:solidFill>
                <a:effectLst/>
                <a:uLnTx/>
                <a:uFillTx/>
                <a:latin typeface="Times New Roman"/>
                <a:cs typeface="Times New Roman"/>
                <a:sym typeface="Times New Roman"/>
              </a:rPr>
              <a:t>နားထောင်ပ</a:t>
            </a:r>
            <a:r>
              <a:rPr kumimoji="0" lang="en-US" sz="3200" b="1" i="1" u="none" strike="noStrike" kern="0" cap="none" spc="0" normalizeH="0" baseline="0" noProof="0" dirty="0">
                <a:ln>
                  <a:noFill/>
                </a:ln>
                <a:solidFill>
                  <a:srgbClr val="CA6F16"/>
                </a:solidFill>
                <a:effectLst/>
                <a:uLnTx/>
                <a:uFillTx/>
                <a:latin typeface="Times New Roman"/>
                <a:cs typeface="Times New Roman"/>
                <a:sym typeface="Times New Roman"/>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20" name="Google Shape;820;p44"/>
          <p:cNvSpPr txBox="1"/>
          <p:nvPr/>
        </p:nvSpPr>
        <p:spPr>
          <a:xfrm>
            <a:off x="1933952" y="3846576"/>
            <a:ext cx="2904747" cy="65986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3750"/>
              </a:lnSpc>
              <a:spcBef>
                <a:spcPts val="0"/>
              </a:spcBef>
              <a:spcAft>
                <a:spcPts val="0"/>
              </a:spcAft>
              <a:buClr>
                <a:srgbClr val="000000"/>
              </a:buClr>
              <a:buSzTx/>
              <a:buFont typeface="Arial"/>
              <a:buNone/>
              <a:tabLst/>
              <a:defRPr/>
            </a:pPr>
            <a:r>
              <a:rPr kumimoji="0" lang="en-US" sz="3200" b="1" i="1" u="none" strike="noStrike" kern="0" cap="none" spc="0" normalizeH="0" baseline="0" noProof="0" dirty="0" err="1">
                <a:ln>
                  <a:noFill/>
                </a:ln>
                <a:solidFill>
                  <a:srgbClr val="CA6F16"/>
                </a:solidFill>
                <a:effectLst/>
                <a:uLnTx/>
                <a:uFillTx/>
                <a:latin typeface="Times New Roman"/>
                <a:ea typeface="Times New Roman"/>
                <a:cs typeface="Times New Roman"/>
                <a:sym typeface="Times New Roman"/>
              </a:rPr>
              <a:t>ကိုယ်ချင်းစာနာပ</a:t>
            </a:r>
            <a:r>
              <a:rPr kumimoji="0" lang="en-US" sz="3200" b="1" i="1" u="none" strike="noStrike" kern="0" cap="none" spc="0" normalizeH="0" baseline="0" noProof="0" dirty="0">
                <a:ln>
                  <a:noFill/>
                </a:ln>
                <a:solidFill>
                  <a:srgbClr val="CA6F16"/>
                </a:solidFill>
                <a:effectLst/>
                <a:uLnTx/>
                <a:uFillTx/>
                <a:latin typeface="Times New Roman"/>
                <a:ea typeface="Times New Roman"/>
                <a:cs typeface="Times New Roman"/>
                <a:sym typeface="Times New Roman"/>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21" name="Google Shape;821;p44"/>
          <p:cNvSpPr txBox="1"/>
          <p:nvPr/>
        </p:nvSpPr>
        <p:spPr>
          <a:xfrm>
            <a:off x="8295761" y="3846576"/>
            <a:ext cx="2530060" cy="13197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3750"/>
              </a:lnSpc>
              <a:spcBef>
                <a:spcPts val="0"/>
              </a:spcBef>
              <a:spcAft>
                <a:spcPts val="0"/>
              </a:spcAft>
              <a:buClr>
                <a:srgbClr val="000000"/>
              </a:buClr>
              <a:buSzTx/>
              <a:buFont typeface="Arial"/>
              <a:buNone/>
              <a:tabLst/>
              <a:defRPr/>
            </a:pPr>
            <a:r>
              <a:rPr kumimoji="0" lang="en-US" sz="3200" b="1" i="1" u="none" strike="noStrike" kern="0" cap="none" spc="0" normalizeH="0" baseline="0" noProof="0" dirty="0" err="1">
                <a:ln>
                  <a:noFill/>
                </a:ln>
                <a:solidFill>
                  <a:srgbClr val="CA6F16"/>
                </a:solidFill>
                <a:effectLst/>
                <a:uLnTx/>
                <a:uFillTx/>
                <a:latin typeface="Times New Roman"/>
                <a:ea typeface="Times New Roman"/>
                <a:cs typeface="Times New Roman"/>
                <a:sym typeface="Times New Roman"/>
              </a:rPr>
              <a:t>တုန</a:t>
            </a:r>
            <a:r>
              <a:rPr kumimoji="0" lang="en-US" sz="3200" b="1" i="1" u="none" strike="noStrike" kern="0" cap="none" spc="0" normalizeH="0" baseline="0" noProof="0" dirty="0">
                <a:ln>
                  <a:noFill/>
                </a:ln>
                <a:solidFill>
                  <a:srgbClr val="CA6F16"/>
                </a:solidFill>
                <a:effectLst/>
                <a:uLnTx/>
                <a:uFillTx/>
                <a:latin typeface="Times New Roman"/>
                <a:ea typeface="Times New Roman"/>
                <a:cs typeface="Times New Roman"/>
                <a:sym typeface="Times New Roman"/>
              </a:rPr>
              <a:t>့်</a:t>
            </a:r>
            <a:r>
              <a:rPr kumimoji="0" lang="en-US" sz="3200" b="1" i="1" u="none" strike="noStrike" kern="0" cap="none" spc="0" normalizeH="0" baseline="0" noProof="0" dirty="0" err="1">
                <a:ln>
                  <a:noFill/>
                </a:ln>
                <a:solidFill>
                  <a:srgbClr val="CA6F16"/>
                </a:solidFill>
                <a:effectLst/>
                <a:uLnTx/>
                <a:uFillTx/>
                <a:latin typeface="Times New Roman"/>
                <a:ea typeface="Times New Roman"/>
                <a:cs typeface="Times New Roman"/>
                <a:sym typeface="Times New Roman"/>
              </a:rPr>
              <a:t>ပြန</a:t>
            </a:r>
            <a:r>
              <a:rPr kumimoji="0" lang="en-US" sz="3200" b="1" i="1" u="none" strike="noStrike" kern="0" cap="none" spc="0" normalizeH="0" baseline="0" noProof="0" dirty="0">
                <a:ln>
                  <a:noFill/>
                </a:ln>
                <a:solidFill>
                  <a:srgbClr val="CA6F16"/>
                </a:solidFill>
                <a:effectLst/>
                <a:uLnTx/>
                <a:uFillTx/>
                <a:latin typeface="Times New Roman"/>
                <a:ea typeface="Times New Roman"/>
                <a:cs typeface="Times New Roman"/>
                <a:sym typeface="Times New Roman"/>
              </a:rPr>
              <a:t>်</a:t>
            </a:r>
          </a:p>
          <a:p>
            <a:pPr marL="0" marR="0" lvl="0" indent="0" algn="ctr" defTabSz="914400" rtl="0" eaLnBrk="1" fontAlgn="auto" latinLnBrk="0" hangingPunct="1">
              <a:lnSpc>
                <a:spcPct val="133750"/>
              </a:lnSpc>
              <a:spcBef>
                <a:spcPts val="0"/>
              </a:spcBef>
              <a:spcAft>
                <a:spcPts val="0"/>
              </a:spcAft>
              <a:buClr>
                <a:srgbClr val="000000"/>
              </a:buClr>
              <a:buSzTx/>
              <a:buFont typeface="Arial"/>
              <a:buNone/>
              <a:tabLst/>
              <a:defRPr/>
            </a:pPr>
            <a:r>
              <a:rPr kumimoji="0" lang="en-US" sz="3200" b="1" i="1" u="none" strike="noStrike" kern="0" cap="none" spc="0" normalizeH="0" baseline="0" noProof="0" dirty="0" err="1">
                <a:ln>
                  <a:noFill/>
                </a:ln>
                <a:solidFill>
                  <a:srgbClr val="CA6F16"/>
                </a:solidFill>
                <a:effectLst/>
                <a:uLnTx/>
                <a:uFillTx/>
                <a:latin typeface="Times New Roman"/>
                <a:ea typeface="Times New Roman"/>
                <a:cs typeface="Times New Roman"/>
                <a:sym typeface="Times New Roman"/>
              </a:rPr>
              <a:t>ဆောင်ရွက်ပ</a:t>
            </a:r>
            <a:r>
              <a:rPr kumimoji="0" lang="en-US" sz="3200" b="1" i="1" u="none" strike="noStrike" kern="0" cap="none" spc="0" normalizeH="0" baseline="0" noProof="0" dirty="0">
                <a:ln>
                  <a:noFill/>
                </a:ln>
                <a:solidFill>
                  <a:srgbClr val="CA6F16"/>
                </a:solidFill>
                <a:effectLst/>
                <a:uLnTx/>
                <a:uFillTx/>
                <a:latin typeface="Times New Roman"/>
                <a:ea typeface="Times New Roman"/>
                <a:cs typeface="Times New Roman"/>
                <a:sym typeface="Times New Roman"/>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22" name="Google Shape;822;p44"/>
          <p:cNvSpPr txBox="1"/>
          <p:nvPr/>
        </p:nvSpPr>
        <p:spPr>
          <a:xfrm>
            <a:off x="5430100" y="5740854"/>
            <a:ext cx="1897932" cy="52835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FFFF"/>
                </a:solidFill>
                <a:effectLst/>
                <a:uLnTx/>
                <a:uFillTx/>
                <a:latin typeface="Corbel"/>
                <a:ea typeface="Corbel"/>
                <a:cs typeface="Corbel"/>
                <a:sym typeface="Corbel"/>
              </a:rPr>
              <a:t>VICTIM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8333"/>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Corbel"/>
                <a:ea typeface="Corbel"/>
                <a:cs typeface="Corbel"/>
                <a:sym typeface="Corbel"/>
              </a:rPr>
              <a:t>of sexual misconduct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44"/>
          <p:cNvSpPr txBox="1"/>
          <p:nvPr/>
        </p:nvSpPr>
        <p:spPr>
          <a:xfrm>
            <a:off x="1933953" y="1652950"/>
            <a:ext cx="668034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အထောက်အကူဖြစ်သော</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တုန</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ပြန်ချက်များ</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r>
              <a:rPr kumimoji="0" lang="en-US" sz="16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လုပ်ဆောင်ပေးရန</a:t>
            </a:r>
            <a:r>
              <a:rPr kumimoji="0" lang="en-US" sz="16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 </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13" name="Google Shape;746;p40"/>
          <p:cNvSpPr txBox="1"/>
          <p:nvPr/>
        </p:nvSpPr>
        <p:spPr>
          <a:xfrm>
            <a:off x="1989373" y="551236"/>
            <a:ext cx="7682060" cy="64338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972"/>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SEA ၏ </a:t>
            </a:r>
            <a:r>
              <a:rPr kumimoji="0" lang="en-US" sz="3700" b="1" i="0" u="none" strike="noStrike" kern="0" cap="none" spc="0" normalizeH="0" baseline="0" noProof="0" dirty="0" err="1">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နောက်ဆက်တွဲအကျိုးဆက်များ</a:t>
            </a:r>
            <a:r>
              <a:rPr kumimoji="0" lang="en-US" sz="3700" b="1" i="0" u="none" strike="noStrike" kern="0" cap="none" spc="0" normalizeH="0" baseline="0" noProof="0" dirty="0">
                <a:ln>
                  <a:noFill/>
                </a:ln>
                <a:solidFill>
                  <a:srgbClr val="FFFFFF"/>
                </a:solidFill>
                <a:effectLst/>
                <a:uLnTx/>
                <a:uFillTx/>
                <a:latin typeface="Pyidaungsu" panose="020B0502040204020203" pitchFamily="34" charset="0"/>
                <a:ea typeface="Open Sans"/>
                <a:cs typeface="Pyidaungsu" panose="020B0502040204020203" pitchFamily="34" charset="0"/>
                <a:sym typeface="Open Sans"/>
              </a:rPr>
              <a:t> </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
        <p:nvSpPr>
          <p:cNvPr id="15" name="Google Shape;785;p42"/>
          <p:cNvSpPr txBox="1"/>
          <p:nvPr/>
        </p:nvSpPr>
        <p:spPr>
          <a:xfrm>
            <a:off x="1785197" y="1098219"/>
            <a:ext cx="4045206" cy="64261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74166"/>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Pyidaungsu" panose="020B0502040204020203" pitchFamily="34" charset="0"/>
                <a:cs typeface="Pyidaungsu" panose="020B0502040204020203" pitchFamily="34" charset="0"/>
                <a:sym typeface="Corbel"/>
              </a:rPr>
              <a:t>ရှင်သန်ကျန်ရစ်သူ၏အဖြစ်မှန</a:t>
            </a:r>
            <a:r>
              <a:rPr kumimoji="0" lang="en-US" sz="2400" b="1"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Corbel"/>
              </a:rPr>
              <a:t>်</a:t>
            </a:r>
            <a:endParaRPr kumimoji="0" sz="1400" b="0" i="0" u="none" strike="noStrike" kern="0" cap="none" spc="0" normalizeH="0" baseline="0" noProof="0" dirty="0">
              <a:ln>
                <a:noFill/>
              </a:ln>
              <a:solidFill>
                <a:srgbClr val="000000"/>
              </a:solidFill>
              <a:effectLst/>
              <a:uLnTx/>
              <a:uFillTx/>
              <a:latin typeface="Pyidaungsu" panose="020B0502040204020203" pitchFamily="34" charset="0"/>
              <a:cs typeface="Pyidaungsu" panose="020B0502040204020203" pitchFamily="34" charset="0"/>
              <a:sym typeface="Arial"/>
            </a:endParaRPr>
          </a:p>
        </p:txBody>
      </p:sp>
    </p:spTree>
    <p:extLst>
      <p:ext uri="{BB962C8B-B14F-4D97-AF65-F5344CB8AC3E}">
        <p14:creationId xmlns:p14="http://schemas.microsoft.com/office/powerpoint/2010/main" val="23139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0"/>
                                        </p:tgtEl>
                                        <p:attrNameLst>
                                          <p:attrName>style.visibility</p:attrName>
                                        </p:attrNameLst>
                                      </p:cBhvr>
                                      <p:to>
                                        <p:strVal val="visible"/>
                                      </p:to>
                                    </p:set>
                                    <p:animEffect transition="in" filter="fade">
                                      <p:cBhvr>
                                        <p:cTn id="7" dur="500"/>
                                        <p:tgtEl>
                                          <p:spTgt spid="8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
                                        </p:tgtEl>
                                        <p:attrNameLst>
                                          <p:attrName>style.visibility</p:attrName>
                                        </p:attrNameLst>
                                      </p:cBhvr>
                                      <p:to>
                                        <p:strVal val="visible"/>
                                      </p:to>
                                    </p:set>
                                    <p:animEffect transition="in" filter="fade">
                                      <p:cBhvr>
                                        <p:cTn id="11" dur="500"/>
                                        <p:tgtEl>
                                          <p:spTgt spid="8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21"/>
                                        </p:tgtEl>
                                        <p:attrNameLst>
                                          <p:attrName>style.visibility</p:attrName>
                                        </p:attrNameLst>
                                      </p:cBhvr>
                                      <p:to>
                                        <p:strVal val="visible"/>
                                      </p:to>
                                    </p:set>
                                    <p:animEffect transition="in" filter="fade">
                                      <p:cBhvr>
                                        <p:cTn id="15" dur="500"/>
                                        <p:tgtEl>
                                          <p:spTgt spid="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52" name="Google Shape;952;p58"/>
          <p:cNvSpPr txBox="1"/>
          <p:nvPr/>
        </p:nvSpPr>
        <p:spPr>
          <a:xfrm>
            <a:off x="1704738" y="476970"/>
            <a:ext cx="7682060" cy="64338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972"/>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rgbClr val="FFFFFF"/>
                </a:solidFill>
                <a:effectLst/>
                <a:uLnTx/>
                <a:uFillTx/>
                <a:latin typeface="Open Sans"/>
                <a:ea typeface="Open Sans"/>
                <a:cs typeface="Open Sans"/>
                <a:sym typeface="Open Sans"/>
              </a:rPr>
              <a:t>SEA </a:t>
            </a:r>
            <a:r>
              <a:rPr kumimoji="0" lang="en-US" sz="3700" b="1" i="0" u="none" strike="noStrike" kern="0" cap="none" spc="0" normalizeH="0" baseline="0" noProof="0" dirty="0" err="1">
                <a:ln>
                  <a:noFill/>
                </a:ln>
                <a:solidFill>
                  <a:srgbClr val="FFFFFF"/>
                </a:solidFill>
                <a:effectLst/>
                <a:uLnTx/>
                <a:uFillTx/>
                <a:latin typeface="Open Sans"/>
                <a:ea typeface="Open Sans"/>
                <a:cs typeface="Open Sans"/>
                <a:sym typeface="Open Sans"/>
              </a:rPr>
              <a:t>တိုင်ကြားခြင်း</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953" name="Google Shape;953;p58"/>
          <p:cNvGrpSpPr/>
          <p:nvPr/>
        </p:nvGrpSpPr>
        <p:grpSpPr>
          <a:xfrm>
            <a:off x="3532286" y="2115554"/>
            <a:ext cx="1897932" cy="1732822"/>
            <a:chOff x="5787024" y="2709334"/>
            <a:chExt cx="1378644" cy="1258711"/>
          </a:xfrm>
        </p:grpSpPr>
        <p:sp>
          <p:nvSpPr>
            <p:cNvPr id="954" name="Google Shape;954;p58"/>
            <p:cNvSpPr/>
            <p:nvPr/>
          </p:nvSpPr>
          <p:spPr>
            <a:xfrm>
              <a:off x="5808133" y="2709334"/>
              <a:ext cx="1258711" cy="1258711"/>
            </a:xfrm>
            <a:prstGeom prst="ellipse">
              <a:avLst/>
            </a:prstGeom>
            <a:solidFill>
              <a:srgbClr val="CA6F1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6CB6"/>
                </a:solidFill>
                <a:effectLst/>
                <a:uLnTx/>
                <a:uFillTx/>
                <a:latin typeface="Calibri"/>
                <a:ea typeface="Calibri"/>
                <a:cs typeface="Calibri"/>
                <a:sym typeface="Calibri"/>
              </a:endParaRPr>
            </a:p>
          </p:txBody>
        </p:sp>
        <p:sp>
          <p:nvSpPr>
            <p:cNvPr id="955" name="Google Shape;955;p58"/>
            <p:cNvSpPr txBox="1"/>
            <p:nvPr/>
          </p:nvSpPr>
          <p:spPr>
            <a:xfrm>
              <a:off x="5787024" y="2902749"/>
              <a:ext cx="1378644" cy="87188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00000"/>
                  </a:solidFill>
                  <a:effectLst/>
                  <a:uLnTx/>
                  <a:uFillTx/>
                  <a:latin typeface="Arial"/>
                  <a:cs typeface="Arial"/>
                  <a:sym typeface="Arial"/>
                </a:rPr>
                <a:t>လိင်ပိုင်းဆိုင်ရာ</a:t>
              </a:r>
              <a:r>
                <a:rPr kumimoji="0" lang="en-US" sz="1600" b="1" i="0" u="none" strike="noStrike" kern="0" cap="none" spc="0" normalizeH="0" baseline="0" noProof="0" dirty="0">
                  <a:ln>
                    <a:noFill/>
                  </a:ln>
                  <a:solidFill>
                    <a:srgbClr val="000000"/>
                  </a:solidFill>
                  <a:effectLst/>
                  <a:uLnTx/>
                  <a:uFillTx/>
                  <a:latin typeface="Arial"/>
                  <a:cs typeface="Arial"/>
                  <a:sym typeface="Arial"/>
                </a:rPr>
                <a:t> </a:t>
              </a:r>
              <a:r>
                <a:rPr kumimoji="0" lang="en-US" sz="1600" b="1" i="0" u="none" strike="noStrike" kern="0" cap="none" spc="0" normalizeH="0" baseline="0" noProof="0" dirty="0" err="1">
                  <a:ln>
                    <a:noFill/>
                  </a:ln>
                  <a:solidFill>
                    <a:srgbClr val="000000"/>
                  </a:solidFill>
                  <a:effectLst/>
                  <a:uLnTx/>
                  <a:uFillTx/>
                  <a:latin typeface="Arial"/>
                  <a:cs typeface="Arial"/>
                  <a:sym typeface="Arial"/>
                </a:rPr>
                <a:t>ခေါင်းပုံဖြတ်မှုနှင</a:t>
              </a:r>
              <a:r>
                <a:rPr kumimoji="0" lang="en-US" sz="1600" b="1" i="0" u="none" strike="noStrike" kern="0" cap="none" spc="0" normalizeH="0" baseline="0" noProof="0" dirty="0">
                  <a:ln>
                    <a:noFill/>
                  </a:ln>
                  <a:solidFill>
                    <a:srgbClr val="000000"/>
                  </a:solidFill>
                  <a:effectLst/>
                  <a:uLnTx/>
                  <a:uFillTx/>
                  <a:latin typeface="Arial"/>
                  <a:cs typeface="Arial"/>
                  <a:sym typeface="Arial"/>
                </a:rPr>
                <a:t>့် </a:t>
              </a:r>
              <a:r>
                <a:rPr kumimoji="0" lang="en-US" sz="1600" b="1" i="0" u="none" strike="noStrike" kern="0" cap="none" spc="0" normalizeH="0" baseline="0" noProof="0" dirty="0" err="1">
                  <a:ln>
                    <a:noFill/>
                  </a:ln>
                  <a:solidFill>
                    <a:srgbClr val="000000"/>
                  </a:solidFill>
                  <a:effectLst/>
                  <a:uLnTx/>
                  <a:uFillTx/>
                  <a:latin typeface="Arial"/>
                  <a:cs typeface="Arial"/>
                  <a:sym typeface="Arial"/>
                </a:rPr>
                <a:t>မဖွယ်မရာပြုခြင်း</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956" name="Google Shape;956;p58"/>
          <p:cNvGrpSpPr/>
          <p:nvPr/>
        </p:nvGrpSpPr>
        <p:grpSpPr>
          <a:xfrm>
            <a:off x="7632350" y="2119201"/>
            <a:ext cx="1897932" cy="1732822"/>
            <a:chOff x="5730419" y="2709334"/>
            <a:chExt cx="1378644" cy="1258711"/>
          </a:xfrm>
        </p:grpSpPr>
        <p:sp>
          <p:nvSpPr>
            <p:cNvPr id="957" name="Google Shape;957;p58"/>
            <p:cNvSpPr/>
            <p:nvPr/>
          </p:nvSpPr>
          <p:spPr>
            <a:xfrm>
              <a:off x="5808133" y="2709334"/>
              <a:ext cx="1258711" cy="1258711"/>
            </a:xfrm>
            <a:prstGeom prst="ellipse">
              <a:avLst/>
            </a:prstGeom>
            <a:solidFill>
              <a:srgbClr val="006C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8" name="Google Shape;958;p58"/>
            <p:cNvSpPr txBox="1"/>
            <p:nvPr/>
          </p:nvSpPr>
          <p:spPr>
            <a:xfrm>
              <a:off x="5730419" y="2900100"/>
              <a:ext cx="1378644" cy="87188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00000"/>
                  </a:solidFill>
                  <a:effectLst/>
                  <a:uLnTx/>
                  <a:uFillTx/>
                  <a:latin typeface="Arial"/>
                  <a:cs typeface="Arial"/>
                  <a:sym typeface="Arial"/>
                </a:rPr>
                <a:t>လိင်ပိုင်းဆိုင်ရာ</a:t>
              </a:r>
              <a:r>
                <a:rPr kumimoji="0" lang="en-US" sz="1600" b="1" i="0" u="none" strike="noStrike" kern="0" cap="none" spc="0" normalizeH="0" baseline="0" noProof="0" dirty="0">
                  <a:ln>
                    <a:noFill/>
                  </a:ln>
                  <a:solidFill>
                    <a:srgbClr val="000000"/>
                  </a:solidFill>
                  <a:effectLst/>
                  <a:uLnTx/>
                  <a:uFillTx/>
                  <a:latin typeface="Arial"/>
                  <a:cs typeface="Arial"/>
                  <a:sym typeface="Arial"/>
                </a:rPr>
                <a:t> </a:t>
              </a:r>
              <a:r>
                <a:rPr kumimoji="0" lang="en-US" sz="1600" b="1" i="0" u="none" strike="noStrike" kern="0" cap="none" spc="0" normalizeH="0" baseline="0" noProof="0" dirty="0" err="1">
                  <a:ln>
                    <a:noFill/>
                  </a:ln>
                  <a:solidFill>
                    <a:srgbClr val="000000"/>
                  </a:solidFill>
                  <a:effectLst/>
                  <a:uLnTx/>
                  <a:uFillTx/>
                  <a:latin typeface="Arial"/>
                  <a:cs typeface="Arial"/>
                  <a:sym typeface="Arial"/>
                </a:rPr>
                <a:t>ထိပါး</a:t>
              </a:r>
              <a:r>
                <a:rPr kumimoji="0" lang="en-US" sz="1600" b="1" i="0" u="none" strike="noStrike" kern="0" cap="none" spc="0" normalizeH="0" baseline="0" noProof="0" dirty="0">
                  <a:ln>
                    <a:noFill/>
                  </a:ln>
                  <a:solidFill>
                    <a:srgbClr val="000000"/>
                  </a:solidFill>
                  <a:effectLst/>
                  <a:uLnTx/>
                  <a:uFillTx/>
                  <a:latin typeface="Arial"/>
                  <a:cs typeface="Arial"/>
                  <a:sym typeface="Arial"/>
                </a:rPr>
                <a:t> </a:t>
              </a:r>
              <a:r>
                <a:rPr kumimoji="0" lang="en-US" sz="1600" b="1" i="0" u="none" strike="noStrike" kern="0" cap="none" spc="0" normalizeH="0" baseline="0" noProof="0" dirty="0" err="1">
                  <a:ln>
                    <a:noFill/>
                  </a:ln>
                  <a:solidFill>
                    <a:srgbClr val="000000"/>
                  </a:solidFill>
                  <a:effectLst/>
                  <a:uLnTx/>
                  <a:uFillTx/>
                  <a:latin typeface="Arial"/>
                  <a:cs typeface="Arial"/>
                  <a:sym typeface="Arial"/>
                </a:rPr>
                <a:t>နှောင</a:t>
              </a:r>
              <a:r>
                <a:rPr kumimoji="0" lang="en-US" sz="1600" b="1" i="0" u="none" strike="noStrike" kern="0" cap="none" spc="0" normalizeH="0" baseline="0" noProof="0" dirty="0">
                  <a:ln>
                    <a:noFill/>
                  </a:ln>
                  <a:solidFill>
                    <a:srgbClr val="000000"/>
                  </a:solidFill>
                  <a:effectLst/>
                  <a:uLnTx/>
                  <a:uFillTx/>
                  <a:latin typeface="Arial"/>
                  <a:cs typeface="Arial"/>
                  <a:sym typeface="Arial"/>
                </a:rPr>
                <a:t>့်</a:t>
              </a:r>
              <a:r>
                <a:rPr kumimoji="0" lang="en-US" sz="1600" b="1" i="0" u="none" strike="noStrike" kern="0" cap="none" spc="0" normalizeH="0" baseline="0" noProof="0" dirty="0" err="1">
                  <a:ln>
                    <a:noFill/>
                  </a:ln>
                  <a:solidFill>
                    <a:srgbClr val="000000"/>
                  </a:solidFill>
                  <a:effectLst/>
                  <a:uLnTx/>
                  <a:uFillTx/>
                  <a:latin typeface="Arial"/>
                  <a:cs typeface="Arial"/>
                  <a:sym typeface="Arial"/>
                </a:rPr>
                <a:t>ယှက်ခြင်း</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959" name="Google Shape;959;p58"/>
          <p:cNvSpPr txBox="1"/>
          <p:nvPr/>
        </p:nvSpPr>
        <p:spPr>
          <a:xfrm>
            <a:off x="2668743" y="3955106"/>
            <a:ext cx="3449490" cy="13387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CA6F16"/>
                </a:solidFill>
                <a:effectLst/>
                <a:uLnTx/>
                <a:uFillTx/>
                <a:latin typeface="Corbel"/>
                <a:cs typeface="Arial"/>
                <a:sym typeface="Corbel"/>
              </a:rPr>
              <a:t>သံသယနှင</a:t>
            </a:r>
            <a:r>
              <a:rPr kumimoji="0" lang="en-US" sz="1800" b="1" i="0" u="none" strike="noStrike" kern="0" cap="none" spc="0" normalizeH="0" baseline="0" noProof="0" dirty="0">
                <a:ln>
                  <a:noFill/>
                </a:ln>
                <a:solidFill>
                  <a:srgbClr val="CA6F16"/>
                </a:solidFill>
                <a:effectLst/>
                <a:uLnTx/>
                <a:uFillTx/>
                <a:latin typeface="Corbel"/>
                <a:cs typeface="Arial"/>
                <a:sym typeface="Corbel"/>
              </a:rPr>
              <a:t>့်</a:t>
            </a:r>
            <a:r>
              <a:rPr kumimoji="0" lang="en-US" sz="1800" b="1" i="0" u="none" strike="noStrike" kern="0" cap="none" spc="0" normalizeH="0" baseline="0" noProof="0" dirty="0" err="1">
                <a:ln>
                  <a:noFill/>
                </a:ln>
                <a:solidFill>
                  <a:srgbClr val="CA6F16"/>
                </a:solidFill>
                <a:effectLst/>
                <a:uLnTx/>
                <a:uFillTx/>
                <a:latin typeface="Corbel"/>
                <a:cs typeface="Arial"/>
                <a:sym typeface="Corbel"/>
              </a:rPr>
              <a:t>စိုးရိမ်မှုများအား</a:t>
            </a:r>
            <a:r>
              <a:rPr kumimoji="0" lang="en-US" sz="1800" b="1" i="0" u="none" strike="noStrike" kern="0" cap="none" spc="0" normalizeH="0" baseline="0" noProof="0" dirty="0">
                <a:ln>
                  <a:noFill/>
                </a:ln>
                <a:solidFill>
                  <a:srgbClr val="CA6F16"/>
                </a:solidFill>
                <a:effectLst/>
                <a:uLnTx/>
                <a:uFillTx/>
                <a:latin typeface="Corbel"/>
                <a:cs typeface="Arial"/>
                <a:sym typeface="Corbel"/>
              </a:rPr>
              <a:t> </a:t>
            </a:r>
            <a:r>
              <a:rPr kumimoji="0" lang="en-US" sz="1800" b="1" i="0" u="none" strike="noStrike" kern="0" cap="none" spc="0" normalizeH="0" baseline="0" noProof="0" dirty="0" err="1">
                <a:ln>
                  <a:noFill/>
                </a:ln>
                <a:solidFill>
                  <a:srgbClr val="CA6F16"/>
                </a:solidFill>
                <a:effectLst/>
                <a:uLnTx/>
                <a:uFillTx/>
                <a:latin typeface="Corbel"/>
                <a:cs typeface="Arial"/>
                <a:sym typeface="Corbel"/>
              </a:rPr>
              <a:t>တရားဝင်တိုင်ကြားရန</a:t>
            </a:r>
            <a:r>
              <a:rPr kumimoji="0" lang="en-US" sz="1800" b="1" i="0" u="none" strike="noStrike" kern="0" cap="none" spc="0" normalizeH="0" baseline="0" noProof="0" dirty="0">
                <a:ln>
                  <a:noFill/>
                </a:ln>
                <a:solidFill>
                  <a:srgbClr val="CA6F16"/>
                </a:solidFill>
                <a:effectLst/>
                <a:uLnTx/>
                <a:uFillTx/>
                <a:latin typeface="Corbel"/>
                <a:cs typeface="Arial"/>
                <a:sym typeface="Corbel"/>
              </a:rPr>
              <a:t>် </a:t>
            </a:r>
            <a:r>
              <a:rPr kumimoji="0" lang="en-US" sz="1800" b="1" i="0" u="none" strike="noStrike" kern="0" cap="none" spc="0" normalizeH="0" baseline="0" noProof="0" dirty="0" err="1">
                <a:ln>
                  <a:noFill/>
                </a:ln>
                <a:solidFill>
                  <a:srgbClr val="CA6F16"/>
                </a:solidFill>
                <a:effectLst/>
                <a:uLnTx/>
                <a:uFillTx/>
                <a:latin typeface="Corbel"/>
                <a:cs typeface="Arial"/>
                <a:sym typeface="Corbel"/>
              </a:rPr>
              <a:t>သင</a:t>
            </a:r>
            <a:r>
              <a:rPr kumimoji="0" lang="en-US" sz="1800" b="1" i="0" u="none" strike="noStrike" kern="0" cap="none" spc="0" normalizeH="0" baseline="0" noProof="0" dirty="0">
                <a:ln>
                  <a:noFill/>
                </a:ln>
                <a:solidFill>
                  <a:srgbClr val="CA6F16"/>
                </a:solidFill>
                <a:effectLst/>
                <a:uLnTx/>
                <a:uFillTx/>
                <a:latin typeface="Corbel"/>
                <a:cs typeface="Arial"/>
                <a:sym typeface="Corbel"/>
              </a:rPr>
              <a:t>့်</a:t>
            </a:r>
            <a:r>
              <a:rPr kumimoji="0" lang="en-US" sz="1800" b="1" i="0" u="none" strike="noStrike" kern="0" cap="none" spc="0" normalizeH="0" baseline="0" noProof="0" dirty="0" err="1">
                <a:ln>
                  <a:noFill/>
                </a:ln>
                <a:solidFill>
                  <a:srgbClr val="CA6F16"/>
                </a:solidFill>
                <a:effectLst/>
                <a:uLnTx/>
                <a:uFillTx/>
                <a:latin typeface="Corbel"/>
                <a:cs typeface="Arial"/>
                <a:sym typeface="Corbel"/>
              </a:rPr>
              <a:t>မှာ</a:t>
            </a:r>
            <a:r>
              <a:rPr kumimoji="0" lang="en-US" sz="1800" b="1" i="0" u="none" strike="noStrike" kern="0" cap="none" spc="0" normalizeH="0" baseline="0" noProof="0" dirty="0">
                <a:ln>
                  <a:noFill/>
                </a:ln>
                <a:solidFill>
                  <a:srgbClr val="CA6F16"/>
                </a:solidFill>
                <a:effectLst/>
                <a:uLnTx/>
                <a:uFillTx/>
                <a:latin typeface="Corbel"/>
                <a:cs typeface="Arial"/>
                <a:sym typeface="Corbel"/>
              </a:rPr>
              <a:t> </a:t>
            </a:r>
            <a:r>
              <a:rPr kumimoji="0" lang="en-US" sz="1800" b="1" i="0" u="none" strike="noStrike" kern="0" cap="none" spc="0" normalizeH="0" baseline="0" noProof="0" dirty="0" err="1">
                <a:ln>
                  <a:noFill/>
                </a:ln>
                <a:solidFill>
                  <a:srgbClr val="CA6F16"/>
                </a:solidFill>
                <a:effectLst/>
                <a:uLnTx/>
                <a:uFillTx/>
                <a:latin typeface="Corbel"/>
                <a:cs typeface="Arial"/>
                <a:sym typeface="Corbel"/>
              </a:rPr>
              <a:t>တာဝန်ရှိသည</a:t>
            </a:r>
            <a:r>
              <a:rPr kumimoji="0" lang="en-US" sz="1800" b="1" i="0" u="none" strike="noStrike" kern="0" cap="none" spc="0" normalizeH="0" baseline="0" noProof="0" dirty="0">
                <a:ln>
                  <a:noFill/>
                </a:ln>
                <a:solidFill>
                  <a:srgbClr val="CA6F16"/>
                </a:solidFill>
                <a:effectLst/>
                <a:uLnTx/>
                <a:uFillTx/>
                <a:latin typeface="Corbel"/>
                <a:cs typeface="Arial"/>
                <a:sym typeface="Corbe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0" name="Google Shape;960;p58"/>
          <p:cNvSpPr txBox="1"/>
          <p:nvPr/>
        </p:nvSpPr>
        <p:spPr>
          <a:xfrm>
            <a:off x="6899448" y="3958753"/>
            <a:ext cx="3449490" cy="13387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006CB6"/>
                </a:solidFill>
                <a:effectLst/>
                <a:uLnTx/>
                <a:uFillTx/>
                <a:latin typeface="Corbel"/>
                <a:cs typeface="Arial"/>
                <a:sym typeface="Corbel"/>
              </a:rPr>
              <a:t>တိုင်ကြားမှုဆိုင်ရာ</a:t>
            </a:r>
            <a:r>
              <a:rPr kumimoji="0" lang="en-US" sz="1800" b="1" i="0" u="none" strike="noStrike" kern="0" cap="none" spc="0" normalizeH="0" baseline="0" noProof="0" dirty="0">
                <a:ln>
                  <a:noFill/>
                </a:ln>
                <a:solidFill>
                  <a:srgbClr val="006CB6"/>
                </a:solidFill>
                <a:effectLst/>
                <a:uLnTx/>
                <a:uFillTx/>
                <a:latin typeface="Corbel"/>
                <a:cs typeface="Arial"/>
                <a:sym typeface="Corbel"/>
              </a:rPr>
              <a:t> </a:t>
            </a:r>
            <a:r>
              <a:rPr kumimoji="0" lang="en-US" sz="1800" b="1" i="0" u="none" strike="noStrike" kern="0" cap="none" spc="0" normalizeH="0" baseline="0" noProof="0" dirty="0" err="1">
                <a:ln>
                  <a:noFill/>
                </a:ln>
                <a:solidFill>
                  <a:srgbClr val="006CB6"/>
                </a:solidFill>
                <a:effectLst/>
                <a:uLnTx/>
                <a:uFillTx/>
                <a:latin typeface="Corbel"/>
                <a:cs typeface="Arial"/>
                <a:sym typeface="Corbel"/>
              </a:rPr>
              <a:t>တာဝန်များမ</a:t>
            </a:r>
            <a:r>
              <a:rPr kumimoji="0" lang="en-US" sz="1800" b="1" i="0" u="none" strike="noStrike" kern="0" cap="none" spc="0" normalizeH="0" baseline="0" noProof="0" dirty="0">
                <a:ln>
                  <a:noFill/>
                </a:ln>
                <a:solidFill>
                  <a:srgbClr val="006CB6"/>
                </a:solidFill>
                <a:effectLst/>
                <a:uLnTx/>
                <a:uFillTx/>
                <a:latin typeface="Corbel"/>
                <a:cs typeface="Arial"/>
                <a:sym typeface="Corbel"/>
              </a:rPr>
              <a:t>ှ </a:t>
            </a:r>
            <a:r>
              <a:rPr kumimoji="0" lang="en-US" sz="1800" b="1" i="0" u="none" strike="noStrike" kern="0" cap="none" spc="0" normalizeH="0" baseline="0" noProof="0" dirty="0" err="1">
                <a:ln>
                  <a:noFill/>
                </a:ln>
                <a:solidFill>
                  <a:srgbClr val="006CB6"/>
                </a:solidFill>
                <a:effectLst/>
                <a:uLnTx/>
                <a:uFillTx/>
                <a:latin typeface="Corbel"/>
                <a:cs typeface="Arial"/>
                <a:sym typeface="Corbel"/>
              </a:rPr>
              <a:t>မိမိသက်ဆိုင်ရာ</a:t>
            </a:r>
            <a:r>
              <a:rPr kumimoji="0" lang="en-US" sz="1800" b="1" i="0" u="none" strike="noStrike" kern="0" cap="none" spc="0" normalizeH="0" baseline="0" noProof="0" dirty="0">
                <a:ln>
                  <a:noFill/>
                </a:ln>
                <a:solidFill>
                  <a:srgbClr val="006CB6"/>
                </a:solidFill>
                <a:effectLst/>
                <a:uLnTx/>
                <a:uFillTx/>
                <a:latin typeface="Corbel"/>
                <a:cs typeface="Arial"/>
                <a:sym typeface="Corbel"/>
              </a:rPr>
              <a:t> </a:t>
            </a:r>
            <a:r>
              <a:rPr kumimoji="0" lang="en-US" sz="1800" b="1" i="0" u="none" strike="noStrike" kern="0" cap="none" spc="0" normalizeH="0" baseline="0" noProof="0" dirty="0" err="1">
                <a:ln>
                  <a:noFill/>
                </a:ln>
                <a:solidFill>
                  <a:srgbClr val="006CB6"/>
                </a:solidFill>
                <a:effectLst/>
                <a:uLnTx/>
                <a:uFillTx/>
                <a:latin typeface="Corbel"/>
                <a:cs typeface="Arial"/>
                <a:sym typeface="Corbel"/>
              </a:rPr>
              <a:t>အဖွဲ့အစည်းတွင်း</a:t>
            </a:r>
            <a:r>
              <a:rPr kumimoji="0" lang="en-US" sz="1800" b="1" i="0" u="none" strike="noStrike" kern="0" cap="none" spc="0" normalizeH="0" baseline="0" noProof="0" dirty="0">
                <a:ln>
                  <a:noFill/>
                </a:ln>
                <a:solidFill>
                  <a:srgbClr val="006CB6"/>
                </a:solidFill>
                <a:effectLst/>
                <a:uLnTx/>
                <a:uFillTx/>
                <a:latin typeface="Corbel"/>
                <a:cs typeface="Arial"/>
                <a:sym typeface="Corbel"/>
              </a:rPr>
              <a:t> </a:t>
            </a:r>
            <a:r>
              <a:rPr kumimoji="0" lang="en-US" sz="1800" b="1" i="0" u="none" strike="noStrike" kern="0" cap="none" spc="0" normalizeH="0" baseline="0" noProof="0" dirty="0" err="1">
                <a:ln>
                  <a:noFill/>
                </a:ln>
                <a:solidFill>
                  <a:srgbClr val="006CB6"/>
                </a:solidFill>
                <a:effectLst/>
                <a:uLnTx/>
                <a:uFillTx/>
                <a:latin typeface="Corbel"/>
                <a:cs typeface="Arial"/>
                <a:sym typeface="Corbel"/>
              </a:rPr>
              <a:t>ချမှတ်ထားသည</a:t>
            </a:r>
            <a:r>
              <a:rPr kumimoji="0" lang="en-US" sz="1800" b="1" i="0" u="none" strike="noStrike" kern="0" cap="none" spc="0" normalizeH="0" baseline="0" noProof="0" dirty="0">
                <a:ln>
                  <a:noFill/>
                </a:ln>
                <a:solidFill>
                  <a:srgbClr val="006CB6"/>
                </a:solidFill>
                <a:effectLst/>
                <a:uLnTx/>
                <a:uFillTx/>
                <a:latin typeface="Corbel"/>
                <a:cs typeface="Arial"/>
                <a:sym typeface="Corbel"/>
              </a:rPr>
              <a:t>့် </a:t>
            </a:r>
            <a:r>
              <a:rPr kumimoji="0" lang="en-US" sz="1800" b="1" i="0" u="none" strike="noStrike" kern="0" cap="none" spc="0" normalizeH="0" baseline="0" noProof="0" dirty="0" err="1">
                <a:ln>
                  <a:noFill/>
                </a:ln>
                <a:solidFill>
                  <a:srgbClr val="006CB6"/>
                </a:solidFill>
                <a:effectLst/>
                <a:uLnTx/>
                <a:uFillTx/>
                <a:latin typeface="Corbel"/>
                <a:cs typeface="Arial"/>
                <a:sym typeface="Corbel"/>
              </a:rPr>
              <a:t>မူဝါဒနှင</a:t>
            </a:r>
            <a:r>
              <a:rPr kumimoji="0" lang="en-US" sz="1800" b="1" i="0" u="none" strike="noStrike" kern="0" cap="none" spc="0" normalizeH="0" baseline="0" noProof="0" dirty="0">
                <a:ln>
                  <a:noFill/>
                </a:ln>
                <a:solidFill>
                  <a:srgbClr val="006CB6"/>
                </a:solidFill>
                <a:effectLst/>
                <a:uLnTx/>
                <a:uFillTx/>
                <a:latin typeface="Corbel"/>
                <a:cs typeface="Arial"/>
                <a:sym typeface="Corbel"/>
              </a:rPr>
              <a:t>့်</a:t>
            </a:r>
            <a:r>
              <a:rPr kumimoji="0" lang="en-US" sz="1800" b="1" i="0" u="none" strike="noStrike" kern="0" cap="none" spc="0" normalizeH="0" baseline="0" noProof="0" dirty="0" err="1">
                <a:ln>
                  <a:noFill/>
                </a:ln>
                <a:solidFill>
                  <a:srgbClr val="006CB6"/>
                </a:solidFill>
                <a:effectLst/>
                <a:uLnTx/>
                <a:uFillTx/>
                <a:latin typeface="Corbel"/>
                <a:cs typeface="Arial"/>
                <a:sym typeface="Corbel"/>
              </a:rPr>
              <a:t>ဆိုင်မည</a:t>
            </a:r>
            <a:r>
              <a:rPr kumimoji="0" lang="en-US" sz="1800" b="1" i="0" u="none" strike="noStrike" kern="0" cap="none" spc="0" normalizeH="0" baseline="0" noProof="0" dirty="0">
                <a:ln>
                  <a:noFill/>
                </a:ln>
                <a:solidFill>
                  <a:srgbClr val="006CB6"/>
                </a:solidFill>
                <a:effectLst/>
                <a:uLnTx/>
                <a:uFillTx/>
                <a:latin typeface="Corbel"/>
                <a:cs typeface="Arial"/>
                <a:sym typeface="Corbe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387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9"/>
                                        </p:tgtEl>
                                        <p:attrNameLst>
                                          <p:attrName>style.visibility</p:attrName>
                                        </p:attrNameLst>
                                      </p:cBhvr>
                                      <p:to>
                                        <p:strVal val="visible"/>
                                      </p:to>
                                    </p:set>
                                    <p:animEffect transition="in" filter="fade">
                                      <p:cBhvr>
                                        <p:cTn id="7" dur="500"/>
                                        <p:tgtEl>
                                          <p:spTgt spid="9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0"/>
                                        </p:tgtEl>
                                        <p:attrNameLst>
                                          <p:attrName>style.visibility</p:attrName>
                                        </p:attrNameLst>
                                      </p:cBhvr>
                                      <p:to>
                                        <p:strVal val="visible"/>
                                      </p:to>
                                    </p:set>
                                    <p:animEffect transition="in" filter="fade">
                                      <p:cBhvr>
                                        <p:cTn id="12" dur="500"/>
                                        <p:tgtEl>
                                          <p:spTgt spid="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9" name="Google Shape;969;p59"/>
          <p:cNvSpPr txBox="1"/>
          <p:nvPr/>
        </p:nvSpPr>
        <p:spPr>
          <a:xfrm>
            <a:off x="1704738" y="476970"/>
            <a:ext cx="7682060" cy="64338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972"/>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rgbClr val="FFFFFF"/>
                </a:solidFill>
                <a:effectLst/>
                <a:uLnTx/>
                <a:uFillTx/>
                <a:latin typeface="Open Sans"/>
                <a:ea typeface="Open Sans"/>
                <a:cs typeface="Open Sans"/>
                <a:sym typeface="Open Sans"/>
              </a:rPr>
              <a:t>SEA </a:t>
            </a:r>
            <a:r>
              <a:rPr kumimoji="0" lang="en-US" sz="3700" b="1" i="0" u="none" strike="noStrike" kern="0" cap="none" spc="0" normalizeH="0" baseline="0" noProof="0" dirty="0" err="1">
                <a:ln>
                  <a:noFill/>
                </a:ln>
                <a:solidFill>
                  <a:srgbClr val="FFFFFF"/>
                </a:solidFill>
                <a:effectLst/>
                <a:uLnTx/>
                <a:uFillTx/>
                <a:latin typeface="Open Sans"/>
                <a:ea typeface="Open Sans"/>
                <a:cs typeface="Open Sans"/>
                <a:sym typeface="Open Sans"/>
              </a:rPr>
              <a:t>တိုင်ကြားခြင်း</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0" name="Google Shape;970;p59"/>
          <p:cNvSpPr/>
          <p:nvPr/>
        </p:nvSpPr>
        <p:spPr>
          <a:xfrm>
            <a:off x="1704738" y="1475591"/>
            <a:ext cx="10665062" cy="3595816"/>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6CB6"/>
              </a:buClr>
              <a:buSzPts val="2300"/>
              <a:buFont typeface="Arial"/>
              <a:buChar char="•"/>
              <a:tabLst/>
              <a:defRPr/>
            </a:pP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Who (</a:t>
            </a:r>
            <a:r>
              <a:rPr kumimoji="0" lang="en-US" sz="2300" b="1" i="0" u="none" strike="noStrike" kern="0" cap="none" spc="0" normalizeH="0" baseline="0" noProof="0" dirty="0" err="1">
                <a:ln>
                  <a:noFill/>
                </a:ln>
                <a:solidFill>
                  <a:srgbClr val="006CB6"/>
                </a:solidFill>
                <a:effectLst/>
                <a:uLnTx/>
                <a:uFillTx/>
                <a:latin typeface="Open Sans"/>
                <a:ea typeface="Open Sans"/>
                <a:cs typeface="Open Sans"/>
                <a:sym typeface="Open Sans"/>
              </a:rPr>
              <a:t>ဘယ်သူ</a:t>
            </a: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အယောက်တိုင်း</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950"/>
              </a:spcBef>
              <a:spcAft>
                <a:spcPts val="0"/>
              </a:spcAft>
              <a:buClr>
                <a:srgbClr val="006CB6"/>
              </a:buClr>
              <a:buSzPts val="2300"/>
              <a:buFont typeface="Arial"/>
              <a:buChar char="•"/>
              <a:tabLst/>
              <a:defRPr/>
            </a:pP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How (</a:t>
            </a:r>
            <a:r>
              <a:rPr kumimoji="0" lang="en-US" sz="2300" b="1" i="0" u="none" strike="noStrike" kern="0" cap="none" spc="0" normalizeH="0" baseline="0" noProof="0" dirty="0" err="1">
                <a:ln>
                  <a:noFill/>
                </a:ln>
                <a:solidFill>
                  <a:srgbClr val="006CB6"/>
                </a:solidFill>
                <a:effectLst/>
                <a:uLnTx/>
                <a:uFillTx/>
                <a:latin typeface="Open Sans"/>
                <a:ea typeface="Open Sans"/>
                <a:cs typeface="Open Sans"/>
                <a:sym typeface="Open Sans"/>
              </a:rPr>
              <a:t>ဘယ်လို</a:t>
            </a: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a:t>
            </a:r>
            <a:r>
              <a:rPr kumimoji="0" lang="en-US" sz="2300" b="1"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အီးမေးလ</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တယ်လီဖုန်း</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အဖွဲ့အစည်းအတွင်းရှိ</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တိုင်ကြားမှုဆိုင်ရာ</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စနစ်များ</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စသဖြင</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အမည်ဖော်ပြခြင်းမပြုခြင်းဖြင</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့်လည်း၄င်း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950"/>
              </a:spcBef>
              <a:spcAft>
                <a:spcPts val="0"/>
              </a:spcAft>
              <a:buClr>
                <a:srgbClr val="006CB6"/>
              </a:buClr>
              <a:buSzPts val="2300"/>
              <a:buFont typeface="Arial"/>
              <a:buChar char="•"/>
              <a:tabLst/>
              <a:defRPr/>
            </a:pP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To whom (</a:t>
            </a:r>
            <a:r>
              <a:rPr kumimoji="0" lang="en-US" sz="2300" b="1" i="0" u="none" strike="noStrike" kern="0" cap="none" spc="0" normalizeH="0" baseline="0" noProof="0" dirty="0" err="1">
                <a:ln>
                  <a:noFill/>
                </a:ln>
                <a:solidFill>
                  <a:srgbClr val="006CB6"/>
                </a:solidFill>
                <a:effectLst/>
                <a:uLnTx/>
                <a:uFillTx/>
                <a:latin typeface="Open Sans"/>
                <a:ea typeface="Open Sans"/>
                <a:cs typeface="Open Sans"/>
                <a:sym typeface="Open Sans"/>
              </a:rPr>
              <a:t>ဘယ်သူ့ကို</a:t>
            </a: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 </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PSEA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တာဝန်ခံ</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သို</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အဖွဲ့အစည်းခေါင်းဆောင</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950"/>
              </a:spcBef>
              <a:spcAft>
                <a:spcPts val="0"/>
              </a:spcAft>
              <a:buClr>
                <a:srgbClr val="006CB6"/>
              </a:buClr>
              <a:buSzPts val="2300"/>
              <a:buFont typeface="Arial"/>
              <a:buChar char="•"/>
              <a:tabLst/>
              <a:defRPr/>
            </a:pP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Format (</a:t>
            </a:r>
            <a:r>
              <a:rPr kumimoji="0" lang="en-US" sz="2300" b="1" i="0" u="none" strike="noStrike" kern="0" cap="none" spc="0" normalizeH="0" baseline="0" noProof="0" dirty="0" err="1">
                <a:ln>
                  <a:noFill/>
                </a:ln>
                <a:solidFill>
                  <a:srgbClr val="006CB6"/>
                </a:solidFill>
                <a:effectLst/>
                <a:uLnTx/>
                <a:uFillTx/>
                <a:latin typeface="Open Sans"/>
                <a:ea typeface="Open Sans"/>
                <a:cs typeface="Open Sans"/>
                <a:sym typeface="Open Sans"/>
              </a:rPr>
              <a:t>တိုင်ကြားမှုပုံစံ</a:t>
            </a: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ချမှတ်ထားသည</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SEA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တိုင်ကြားမှုဆိုင်ရာပုံစံ</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ကို</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အသုံးပြုရန</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တိုက်တွန်းသည</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recommended to use a standard SEA complaint intake form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1950"/>
              </a:spcBef>
              <a:spcAft>
                <a:spcPts val="0"/>
              </a:spcAft>
              <a:buClr>
                <a:srgbClr val="006CB6"/>
              </a:buClr>
              <a:buSzPts val="2300"/>
              <a:buFont typeface="Arial"/>
              <a:buChar char="•"/>
              <a:tabLst/>
              <a:defRPr/>
            </a:pP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When (</a:t>
            </a:r>
            <a:r>
              <a:rPr kumimoji="0" lang="en-US" sz="2300" b="1" i="0" u="none" strike="noStrike" kern="0" cap="none" spc="0" normalizeH="0" baseline="0" noProof="0" dirty="0" err="1">
                <a:ln>
                  <a:noFill/>
                </a:ln>
                <a:solidFill>
                  <a:srgbClr val="006CB6"/>
                </a:solidFill>
                <a:effectLst/>
                <a:uLnTx/>
                <a:uFillTx/>
                <a:latin typeface="Open Sans"/>
                <a:ea typeface="Open Sans"/>
                <a:cs typeface="Open Sans"/>
                <a:sym typeface="Open Sans"/>
              </a:rPr>
              <a:t>ဘယ်ချိန</a:t>
            </a:r>
            <a:r>
              <a:rPr kumimoji="0" lang="en-US" sz="2300" b="1" i="0" u="none" strike="noStrike" kern="0" cap="none" spc="0" normalizeH="0" baseline="0" noProof="0" dirty="0">
                <a:ln>
                  <a:noFill/>
                </a:ln>
                <a:solidFill>
                  <a:srgbClr val="006CB6"/>
                </a:solidFill>
                <a:effectLst/>
                <a:uLnTx/>
                <a:uFillTx/>
                <a:latin typeface="Open Sans"/>
                <a:ea typeface="Open Sans"/>
                <a:cs typeface="Open Sans"/>
                <a:sym typeface="Open Sans"/>
              </a:rPr>
              <a:t>်)</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သိလ</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င်သိခြင်း</a:t>
            </a:r>
            <a:r>
              <a:rPr kumimoji="0" lang="en-US" sz="2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2300" b="0" i="0" u="none" strike="noStrike" kern="0" cap="none" spc="0" normalizeH="0" baseline="0" noProof="0" dirty="0" err="1">
                <a:ln>
                  <a:noFill/>
                </a:ln>
                <a:solidFill>
                  <a:srgbClr val="000000"/>
                </a:solidFill>
                <a:effectLst/>
                <a:uLnTx/>
                <a:uFillTx/>
                <a:latin typeface="Open Sans"/>
                <a:ea typeface="Open Sans"/>
                <a:cs typeface="Open Sans"/>
                <a:sym typeface="Open Sans"/>
              </a:rPr>
              <a:t>ချက်ချင်းတိုင်ကြားခြင်း</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71" name="Google Shape;971;p59"/>
          <p:cNvPicPr preferRelativeResize="0"/>
          <p:nvPr/>
        </p:nvPicPr>
        <p:blipFill rotWithShape="1">
          <a:blip r:embed="rId3">
            <a:alphaModFix/>
          </a:blip>
          <a:srcRect t="8591"/>
          <a:stretch/>
        </p:blipFill>
        <p:spPr>
          <a:xfrm>
            <a:off x="9019374" y="4633879"/>
            <a:ext cx="3172626" cy="2224121"/>
          </a:xfrm>
          <a:prstGeom prst="rect">
            <a:avLst/>
          </a:prstGeom>
          <a:noFill/>
          <a:ln>
            <a:noFill/>
          </a:ln>
        </p:spPr>
      </p:pic>
      <p:sp>
        <p:nvSpPr>
          <p:cNvPr id="972" name="Google Shape;972;p59"/>
          <p:cNvSpPr/>
          <p:nvPr/>
        </p:nvSpPr>
        <p:spPr>
          <a:xfrm>
            <a:off x="7374372" y="5233734"/>
            <a:ext cx="164500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CB6"/>
                </a:solidFill>
                <a:effectLst/>
                <a:uLnTx/>
                <a:uFillTx/>
                <a:latin typeface="Open Sans"/>
                <a:ea typeface="Open Sans"/>
                <a:cs typeface="Open Sans"/>
                <a:sym typeface="Open Sans"/>
              </a:rPr>
              <a:t>PSEA </a:t>
            </a:r>
            <a:r>
              <a:rPr kumimoji="0" lang="en-US" sz="1800" b="1" i="0" u="none" strike="noStrike" kern="0" cap="none" spc="0" normalizeH="0" baseline="0" noProof="0" dirty="0" err="1">
                <a:ln>
                  <a:noFill/>
                </a:ln>
                <a:solidFill>
                  <a:srgbClr val="006CB6"/>
                </a:solidFill>
                <a:effectLst/>
                <a:uLnTx/>
                <a:uFillTx/>
                <a:latin typeface="Arial"/>
                <a:ea typeface="Arial"/>
                <a:cs typeface="Arial"/>
                <a:sym typeface="Arial"/>
              </a:rPr>
              <a:t>ကွန်ရက</a:t>
            </a:r>
            <a:r>
              <a:rPr kumimoji="0" lang="en-US" sz="1800" b="1" i="0" u="none" strike="noStrike" kern="0" cap="none" spc="0" normalizeH="0" baseline="0" noProof="0" dirty="0">
                <a:ln>
                  <a:noFill/>
                </a:ln>
                <a:solidFill>
                  <a:srgbClr val="006CB6"/>
                </a:solidFill>
                <a:effectLst/>
                <a:uLnTx/>
                <a:uFillTx/>
                <a:latin typeface="Arial"/>
                <a:ea typeface="Arial"/>
                <a:cs typeface="Arial"/>
                <a:sym typeface="Arial"/>
              </a:rPr>
              <a:t>်</a:t>
            </a:r>
            <a:r>
              <a:rPr kumimoji="0" lang="en-US" sz="1800" b="1" i="0" u="none" strike="noStrike" kern="0" cap="none" spc="0" normalizeH="0" baseline="0" noProof="0" dirty="0">
                <a:ln>
                  <a:noFill/>
                </a:ln>
                <a:solidFill>
                  <a:srgbClr val="006CB6"/>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3" name="Google Shape;973;p59"/>
          <p:cNvSpPr txBox="1"/>
          <p:nvPr/>
        </p:nvSpPr>
        <p:spPr>
          <a:xfrm>
            <a:off x="840748" y="5071407"/>
            <a:ext cx="8129392" cy="1613991"/>
          </a:xfrm>
          <a:prstGeom prst="rect">
            <a:avLst/>
          </a:prstGeom>
          <a:solidFill>
            <a:srgbClr val="006CB6"/>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3333"/>
              </a:lnSpc>
              <a:spcBef>
                <a:spcPts val="0"/>
              </a:spcBef>
              <a:spcAft>
                <a:spcPts val="0"/>
              </a:spcAft>
              <a:buClr>
                <a:srgbClr val="000000"/>
              </a:buClr>
              <a:buSzTx/>
              <a:buFont typeface="Arial"/>
              <a:buNone/>
              <a:tabLst/>
              <a:defRPr/>
            </a:pPr>
            <a:r>
              <a:rPr kumimoji="0" lang="en-US" sz="3000" b="1" i="1"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If you suspect Sexual Exploitation and Abuse,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3333"/>
              </a:lnSpc>
              <a:spcBef>
                <a:spcPts val="0"/>
              </a:spcBef>
              <a:spcAft>
                <a:spcPts val="0"/>
              </a:spcAft>
              <a:buClr>
                <a:srgbClr val="000000"/>
              </a:buClr>
              <a:buSzTx/>
              <a:buFont typeface="Arial"/>
              <a:buNone/>
              <a:tabLst/>
              <a:defRPr/>
            </a:pPr>
            <a:r>
              <a:rPr kumimoji="0" lang="en-US" sz="3000" b="1" i="1"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you</a:t>
            </a:r>
            <a:r>
              <a:rPr kumimoji="0" lang="en-US" sz="3000" b="1"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3000" b="1" i="1" u="none" strike="noStrike" kern="0" cap="none" spc="0" normalizeH="0" baseline="0" noProof="0" dirty="0">
                <a:ln>
                  <a:noFill/>
                </a:ln>
                <a:solidFill>
                  <a:srgbClr val="C00000"/>
                </a:solidFill>
                <a:effectLst/>
                <a:uLnTx/>
                <a:uFillTx/>
                <a:latin typeface="Times New Roman"/>
                <a:ea typeface="Times New Roman"/>
                <a:cs typeface="Times New Roman"/>
                <a:sym typeface="Times New Roman"/>
              </a:rPr>
              <a:t>must report </a:t>
            </a:r>
            <a:r>
              <a:rPr kumimoji="0" lang="en-US" sz="3000" b="1" i="1" u="none" strike="noStrike" kern="0" cap="none" spc="0" normalizeH="0" baseline="0" noProof="0" dirty="0">
                <a:ln>
                  <a:noFill/>
                </a:ln>
                <a:solidFill>
                  <a:srgbClr val="FFFFFF"/>
                </a:solidFill>
                <a:effectLst/>
                <a:uLnTx/>
                <a:uFillTx/>
                <a:latin typeface="Times New Roman"/>
                <a:ea typeface="Times New Roman"/>
                <a:cs typeface="Times New Roman"/>
                <a:sym typeface="Times New Roman"/>
              </a:rPr>
              <a:t>it.</a:t>
            </a:r>
          </a:p>
          <a:p>
            <a:pPr marL="0" marR="0" lvl="0" indent="0" algn="ctr" defTabSz="914400" rtl="0" eaLnBrk="1" fontAlgn="auto" latinLnBrk="0" hangingPunct="1">
              <a:lnSpc>
                <a:spcPct val="103333"/>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လိင်ပိုင်းဆိုင်ရာ</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ခေါင်းပုံဖြတ်မှုနှင</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မဖွယ်မရာပြုမှုရှိသည်ဟု</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သံသယရှိပါက</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သင</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1" i="0" u="none" strike="noStrike" kern="0" cap="none" spc="0" normalizeH="0" baseline="0" noProof="0" dirty="0" err="1">
                <a:ln>
                  <a:noFill/>
                </a:ln>
                <a:solidFill>
                  <a:srgbClr val="FF0000"/>
                </a:solidFill>
                <a:effectLst/>
                <a:uLnTx/>
                <a:uFillTx/>
                <a:latin typeface="Arial"/>
                <a:cs typeface="Arial"/>
                <a:sym typeface="Arial"/>
              </a:rPr>
              <a:t>တိုင်ကြားရမည</a:t>
            </a:r>
            <a:r>
              <a:rPr kumimoji="0" lang="en-US" sz="1800" b="1" i="0" u="none" strike="noStrike" kern="0" cap="none" spc="0" normalizeH="0" baseline="0" noProof="0" dirty="0">
                <a:ln>
                  <a:noFill/>
                </a:ln>
                <a:solidFill>
                  <a:srgbClr val="000000"/>
                </a:solidFill>
                <a:effectLst/>
                <a:uLnTx/>
                <a:uFillTx/>
                <a:latin typeface="Arial"/>
                <a:cs typeface="Arial"/>
                <a:sym typeface="Arial"/>
              </a:rPr>
              <a:t>်</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4" name="Google Shape;974;p59"/>
          <p:cNvSpPr txBox="1"/>
          <p:nvPr/>
        </p:nvSpPr>
        <p:spPr>
          <a:xfrm>
            <a:off x="1682214" y="1009758"/>
            <a:ext cx="668034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orbel"/>
                <a:ea typeface="Corbel"/>
                <a:cs typeface="Corbel"/>
                <a:sym typeface="Corbel"/>
              </a:rPr>
              <a:t>OUR RESPONSIBILITY</a:t>
            </a:r>
            <a:r>
              <a:rPr kumimoji="0" lang="my-MM" sz="1600" b="1" i="0" u="none" strike="noStrike" kern="0" cap="none" spc="0" normalizeH="0" baseline="0" noProof="0" dirty="0">
                <a:ln>
                  <a:noFill/>
                </a:ln>
                <a:solidFill>
                  <a:srgbClr val="000000"/>
                </a:solidFill>
                <a:effectLst/>
                <a:uLnTx/>
                <a:uFillTx/>
                <a:latin typeface="Corbel"/>
                <a:ea typeface="Corbel"/>
                <a:cs typeface="Corbel"/>
                <a:sym typeface="Corbel"/>
              </a:rPr>
              <a:t> ( အယောက်တိုင်း၏ တာဝန်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88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73"/>
                                        </p:tgtEl>
                                        <p:attrNameLst>
                                          <p:attrName>style.visibility</p:attrName>
                                        </p:attrNameLst>
                                      </p:cBhvr>
                                      <p:to>
                                        <p:strVal val="visible"/>
                                      </p:to>
                                    </p:set>
                                    <p:animEffect transition="in" filter="fade">
                                      <p:cBhvr>
                                        <p:cTn id="13" dur="500"/>
                                        <p:tgtEl>
                                          <p:spTgt spid="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ctrTitle"/>
          </p:nvPr>
        </p:nvSpPr>
        <p:spPr>
          <a:xfrm>
            <a:off x="554201" y="935117"/>
            <a:ext cx="6398510" cy="4778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ct val="100000"/>
              <a:buFont typeface="Open Sans"/>
              <a:buNone/>
            </a:pPr>
            <a:r>
              <a:rPr lang="en-US" sz="4400" b="1" dirty="0" err="1">
                <a:solidFill>
                  <a:schemeClr val="tx1"/>
                </a:solidFill>
                <a:latin typeface="Pyidaungsu" pitchFamily="34" charset="0"/>
                <a:ea typeface="Open Sans"/>
                <a:cs typeface="Pyidaungsu" pitchFamily="34" charset="0"/>
                <a:sym typeface="Open Sans"/>
              </a:rPr>
              <a:t>ပထမနေ</a:t>
            </a:r>
            <a:r>
              <a:rPr lang="en-US" sz="4400" b="1" dirty="0">
                <a:solidFill>
                  <a:schemeClr val="tx1"/>
                </a:solidFill>
                <a:latin typeface="Pyidaungsu" pitchFamily="34" charset="0"/>
                <a:ea typeface="Open Sans"/>
                <a:cs typeface="Pyidaungsu" pitchFamily="34" charset="0"/>
                <a:sym typeface="Open Sans"/>
              </a:rPr>
              <a:t>့ </a:t>
            </a:r>
            <a:r>
              <a:rPr lang="en-US" sz="4400" b="1" dirty="0" err="1">
                <a:solidFill>
                  <a:schemeClr val="tx1"/>
                </a:solidFill>
                <a:latin typeface="Pyidaungsu" pitchFamily="34" charset="0"/>
                <a:ea typeface="Open Sans"/>
                <a:cs typeface="Pyidaungsu" pitchFamily="34" charset="0"/>
                <a:sym typeface="Open Sans"/>
              </a:rPr>
              <a:t>သင်တန်းအစီအစဥ</a:t>
            </a:r>
            <a:r>
              <a:rPr lang="en-US" sz="4400" b="1" dirty="0">
                <a:solidFill>
                  <a:schemeClr val="tx1"/>
                </a:solidFill>
                <a:latin typeface="Pyidaungsu" pitchFamily="34" charset="0"/>
                <a:ea typeface="Open Sans"/>
                <a:cs typeface="Pyidaungsu" pitchFamily="34" charset="0"/>
                <a:sym typeface="Open Sans"/>
              </a:rPr>
              <a:t>်</a:t>
            </a:r>
            <a:endParaRPr sz="4400" dirty="0">
              <a:solidFill>
                <a:schemeClr val="tx1"/>
              </a:solidFill>
              <a:latin typeface="Pyidaungsu" pitchFamily="34" charset="0"/>
              <a:cs typeface="Pyidaungsu" pitchFamily="34" charset="0"/>
            </a:endParaRPr>
          </a:p>
        </p:txBody>
      </p:sp>
      <p:sp>
        <p:nvSpPr>
          <p:cNvPr id="171" name="Google Shape;171;p6"/>
          <p:cNvSpPr/>
          <p:nvPr/>
        </p:nvSpPr>
        <p:spPr>
          <a:xfrm>
            <a:off x="2620885" y="2747534"/>
            <a:ext cx="3801113" cy="2310144"/>
          </a:xfrm>
          <a:prstGeom prst="rect">
            <a:avLst/>
          </a:prstGeom>
          <a:noFill/>
          <a:ln>
            <a:noFill/>
          </a:ln>
        </p:spPr>
        <p:txBody>
          <a:bodyPr spcFirstLastPara="1" wrap="square" lIns="0" tIns="45700" rIns="0" bIns="45700" anchor="t" anchorCtr="0">
            <a:spAutoFit/>
          </a:bodyPr>
          <a:lstStyle/>
          <a:p>
            <a:pPr marL="0" marR="0" lvl="0" indent="0" algn="l" rtl="0">
              <a:lnSpc>
                <a:spcPct val="65625"/>
              </a:lnSpc>
              <a:spcBef>
                <a:spcPts val="0"/>
              </a:spcBef>
              <a:spcAft>
                <a:spcPts val="0"/>
              </a:spcAft>
              <a:buNone/>
            </a:pPr>
            <a:r>
              <a:rPr lang="en-US" sz="3200" b="1" dirty="0" err="1">
                <a:solidFill>
                  <a:schemeClr val="dk1"/>
                </a:solidFill>
                <a:latin typeface="Pyidaungsu" pitchFamily="34" charset="0"/>
                <a:ea typeface="Corbel"/>
                <a:cs typeface="Pyidaungsu" pitchFamily="34" charset="0"/>
                <a:sym typeface="Corbel"/>
              </a:rPr>
              <a:t>ခေါင်းစ</a:t>
            </a:r>
            <a:r>
              <a:rPr lang="my-MM" sz="3200" b="1" dirty="0">
                <a:solidFill>
                  <a:schemeClr val="dk1"/>
                </a:solidFill>
                <a:latin typeface="Pyidaungsu" pitchFamily="34" charset="0"/>
                <a:ea typeface="Corbel"/>
                <a:cs typeface="Pyidaungsu" pitchFamily="34" charset="0"/>
                <a:sym typeface="Corbel"/>
              </a:rPr>
              <a:t>ဉ်</a:t>
            </a:r>
          </a:p>
          <a:p>
            <a:pPr marL="0" marR="0" lvl="0" indent="0" algn="l" rtl="0">
              <a:lnSpc>
                <a:spcPct val="65625"/>
              </a:lnSpc>
              <a:spcBef>
                <a:spcPts val="0"/>
              </a:spcBef>
              <a:spcAft>
                <a:spcPts val="0"/>
              </a:spcAft>
              <a:buNone/>
            </a:pPr>
            <a:endParaRPr lang="my-MM" sz="3200" b="1" dirty="0">
              <a:solidFill>
                <a:schemeClr val="dk1"/>
              </a:solidFill>
              <a:latin typeface="Pyidaungsu" pitchFamily="34" charset="0"/>
              <a:ea typeface="Open Sans"/>
              <a:cs typeface="Pyidaungsu" pitchFamily="34" charset="0"/>
              <a:sym typeface="Corbel"/>
            </a:endParaRPr>
          </a:p>
          <a:p>
            <a:pPr marL="0" marR="0" lvl="0" indent="0" algn="l" rtl="0">
              <a:lnSpc>
                <a:spcPct val="65625"/>
              </a:lnSpc>
              <a:spcBef>
                <a:spcPts val="0"/>
              </a:spcBef>
              <a:spcAft>
                <a:spcPts val="0"/>
              </a:spcAft>
              <a:buNone/>
            </a:pPr>
            <a:r>
              <a:rPr lang="my-MM" sz="1800" b="1" dirty="0">
                <a:solidFill>
                  <a:schemeClr val="tx1"/>
                </a:solidFill>
                <a:latin typeface="Pyidaungsu" pitchFamily="34" charset="0"/>
                <a:ea typeface="Open Sans"/>
                <a:cs typeface="Pyidaungsu" pitchFamily="34" charset="0"/>
                <a:sym typeface="Open Sans"/>
              </a:rPr>
              <a:t>ဖြစ်ရပ်ကိုလေ့လာသရုပ်ပြခြင်း</a:t>
            </a:r>
            <a:endParaRPr lang="my-MM" sz="1800" dirty="0">
              <a:solidFill>
                <a:schemeClr val="tx1"/>
              </a:solidFill>
              <a:latin typeface="Pyidaungsu" pitchFamily="34" charset="0"/>
              <a:ea typeface="Open Sans"/>
              <a:cs typeface="Pyidaungsu" pitchFamily="34" charset="0"/>
              <a:sym typeface="Open Sans"/>
            </a:endParaRPr>
          </a:p>
          <a:p>
            <a:pPr marL="0" marR="0" lvl="0" indent="0" algn="l" rtl="0">
              <a:spcBef>
                <a:spcPts val="0"/>
              </a:spcBef>
              <a:spcAft>
                <a:spcPts val="0"/>
              </a:spcAft>
              <a:buNone/>
            </a:pPr>
            <a:r>
              <a:rPr lang="en-US" sz="1800" b="1" dirty="0" err="1">
                <a:solidFill>
                  <a:schemeClr val="tx1"/>
                </a:solidFill>
                <a:latin typeface="Pyidaungsu" pitchFamily="34" charset="0"/>
                <a:ea typeface="Corbel"/>
                <a:cs typeface="Pyidaungsu" pitchFamily="34" charset="0"/>
                <a:sym typeface="Corbel"/>
              </a:rPr>
              <a:t>လုပ်ပိုင်ခွင</a:t>
            </a:r>
            <a:r>
              <a:rPr lang="en-US" sz="1800" b="1" dirty="0">
                <a:solidFill>
                  <a:schemeClr val="tx1"/>
                </a:solidFill>
                <a:latin typeface="Pyidaungsu" pitchFamily="34" charset="0"/>
                <a:ea typeface="Corbel"/>
                <a:cs typeface="Pyidaungsu" pitchFamily="34" charset="0"/>
                <a:sym typeface="Corbel"/>
              </a:rPr>
              <a:t>့်</a:t>
            </a:r>
            <a:r>
              <a:rPr lang="en-US" sz="1800" b="1" dirty="0" err="1">
                <a:solidFill>
                  <a:schemeClr val="tx1"/>
                </a:solidFill>
                <a:latin typeface="Pyidaungsu" pitchFamily="34" charset="0"/>
                <a:ea typeface="Corbel"/>
                <a:cs typeface="Pyidaungsu" pitchFamily="34" charset="0"/>
                <a:sym typeface="Corbel"/>
              </a:rPr>
              <a:t>အာဏာနှင</a:t>
            </a:r>
            <a:r>
              <a:rPr lang="en-US" sz="1800" b="1" dirty="0">
                <a:solidFill>
                  <a:schemeClr val="tx1"/>
                </a:solidFill>
                <a:latin typeface="Pyidaungsu" pitchFamily="34" charset="0"/>
                <a:ea typeface="Corbel"/>
                <a:cs typeface="Pyidaungsu" pitchFamily="34" charset="0"/>
                <a:sym typeface="Corbel"/>
              </a:rPr>
              <a:t>့်</a:t>
            </a:r>
            <a:r>
              <a:rPr lang="en-US" sz="1800" b="1" dirty="0" err="1">
                <a:solidFill>
                  <a:schemeClr val="tx1"/>
                </a:solidFill>
                <a:latin typeface="Pyidaungsu" pitchFamily="34" charset="0"/>
                <a:ea typeface="Corbel"/>
                <a:cs typeface="Pyidaungsu" pitchFamily="34" charset="0"/>
                <a:sym typeface="Corbel"/>
              </a:rPr>
              <a:t>လွမ်းမိုးခြင်း</a:t>
            </a:r>
            <a:endParaRPr sz="1800" dirty="0">
              <a:solidFill>
                <a:schemeClr val="tx1"/>
              </a:solidFill>
              <a:latin typeface="Pyidaungsu" pitchFamily="34" charset="0"/>
              <a:cs typeface="Pyidaungsu" pitchFamily="34" charset="0"/>
            </a:endParaRPr>
          </a:p>
          <a:p>
            <a:pPr lvl="0"/>
            <a:r>
              <a:rPr lang="en-US" sz="1800" b="1" dirty="0">
                <a:solidFill>
                  <a:schemeClr val="tx1"/>
                </a:solidFill>
                <a:latin typeface="Pyidaungsu" pitchFamily="34" charset="0"/>
                <a:ea typeface="Corbel"/>
                <a:cs typeface="Pyidaungsu" pitchFamily="34" charset="0"/>
                <a:sym typeface="Corbel"/>
              </a:rPr>
              <a:t>SEA </a:t>
            </a:r>
            <a:r>
              <a:rPr lang="my-MM" sz="1800" b="1" dirty="0">
                <a:solidFill>
                  <a:schemeClr val="tx1"/>
                </a:solidFill>
                <a:latin typeface="Pyidaungsu" pitchFamily="34" charset="0"/>
                <a:ea typeface="Corbel"/>
                <a:cs typeface="Pyidaungsu" pitchFamily="34" charset="0"/>
                <a:sym typeface="Corbel"/>
              </a:rPr>
              <a:t>အဓိပ္ပာယ်ဖွင့်ဆိုခြင်း</a:t>
            </a:r>
            <a:endParaRPr lang="en-US" sz="1800" b="1" dirty="0">
              <a:solidFill>
                <a:schemeClr val="tx1"/>
              </a:solidFill>
              <a:latin typeface="Pyidaungsu" pitchFamily="34" charset="0"/>
              <a:ea typeface="Corbel"/>
              <a:cs typeface="Pyidaungsu" pitchFamily="34" charset="0"/>
              <a:sym typeface="Corbel"/>
            </a:endParaRPr>
          </a:p>
          <a:p>
            <a:pPr lvl="0"/>
            <a:r>
              <a:rPr lang="en-US" sz="1800" b="1" dirty="0">
                <a:solidFill>
                  <a:schemeClr val="tx1"/>
                </a:solidFill>
                <a:latin typeface="Pyidaungsu" pitchFamily="34" charset="0"/>
                <a:ea typeface="Corbel"/>
                <a:cs typeface="Pyidaungsu" pitchFamily="34" charset="0"/>
                <a:sym typeface="Corbel"/>
              </a:rPr>
              <a:t>PSEA ၏ </a:t>
            </a:r>
            <a:r>
              <a:rPr lang="en-US" sz="1800" b="1" dirty="0" err="1">
                <a:solidFill>
                  <a:schemeClr val="tx1"/>
                </a:solidFill>
                <a:latin typeface="Pyidaungsu" pitchFamily="34" charset="0"/>
                <a:ea typeface="Corbel"/>
                <a:cs typeface="Pyidaungsu" pitchFamily="34" charset="0"/>
                <a:sym typeface="Corbel"/>
              </a:rPr>
              <a:t>စည်းမျဥ်းစည်းကမ်းများ</a:t>
            </a:r>
            <a:endParaRPr sz="1800" dirty="0">
              <a:solidFill>
                <a:schemeClr val="tx1"/>
              </a:solidFill>
              <a:latin typeface="Pyidaungsu" pitchFamily="34" charset="0"/>
              <a:cs typeface="Pyidaungsu" pitchFamily="34" charset="0"/>
            </a:endParaRPr>
          </a:p>
          <a:p>
            <a:pPr marL="0" marR="0" lvl="0" indent="0" algn="l" rtl="0">
              <a:spcBef>
                <a:spcPts val="0"/>
              </a:spcBef>
              <a:spcAft>
                <a:spcPts val="0"/>
              </a:spcAft>
              <a:buNone/>
            </a:pPr>
            <a:r>
              <a:rPr lang="en-US" sz="1800" b="1" dirty="0" err="1">
                <a:solidFill>
                  <a:schemeClr val="tx1"/>
                </a:solidFill>
                <a:latin typeface="Pyidaungsu" pitchFamily="34" charset="0"/>
                <a:cs typeface="Pyidaungsu" pitchFamily="34" charset="0"/>
                <a:sym typeface="Corbel"/>
              </a:rPr>
              <a:t>အမေးအဖြေ</a:t>
            </a:r>
            <a:endParaRPr sz="1800" dirty="0">
              <a:solidFill>
                <a:schemeClr val="tx1"/>
              </a:solidFill>
              <a:latin typeface="Pyidaungsu" pitchFamily="34" charset="0"/>
              <a:cs typeface="Pyidaungsu" pitchFamily="34" charset="0"/>
            </a:endParaRPr>
          </a:p>
          <a:p>
            <a:pPr marL="0" marR="0" lvl="0" indent="0" algn="l" rtl="0">
              <a:spcBef>
                <a:spcPts val="0"/>
              </a:spcBef>
              <a:spcAft>
                <a:spcPts val="0"/>
              </a:spcAft>
              <a:buNone/>
            </a:pPr>
            <a:r>
              <a:rPr lang="en-US" sz="1800" b="1" dirty="0" err="1">
                <a:solidFill>
                  <a:schemeClr val="tx1"/>
                </a:solidFill>
                <a:latin typeface="Pyidaungsu" pitchFamily="34" charset="0"/>
                <a:ea typeface="Corbel"/>
                <a:cs typeface="Pyidaungsu" pitchFamily="34" charset="0"/>
                <a:sym typeface="Corbel"/>
              </a:rPr>
              <a:t>ပထမရက်ပြီးဆုံးခြင်း</a:t>
            </a:r>
            <a:endParaRPr sz="1800" dirty="0">
              <a:solidFill>
                <a:schemeClr val="tx1"/>
              </a:solidFill>
              <a:latin typeface="Pyidaungsu" pitchFamily="34" charset="0"/>
              <a:cs typeface="Pyidaungsu" pitchFamily="34" charset="0"/>
            </a:endParaRPr>
          </a:p>
        </p:txBody>
      </p:sp>
      <p:sp>
        <p:nvSpPr>
          <p:cNvPr id="172" name="Google Shape;172;p6"/>
          <p:cNvSpPr/>
          <p:nvPr/>
        </p:nvSpPr>
        <p:spPr>
          <a:xfrm>
            <a:off x="2130232" y="3286143"/>
            <a:ext cx="4902591" cy="2031325"/>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800" b="1">
                <a:solidFill>
                  <a:srgbClr val="006CB6"/>
                </a:solidFill>
                <a:latin typeface="Pyidaungsu" pitchFamily="34" charset="0"/>
                <a:ea typeface="Calibri"/>
                <a:cs typeface="Pyidaungsu" pitchFamily="34" charset="0"/>
                <a:sym typeface="Calibri"/>
              </a:rPr>
              <a:t>01</a:t>
            </a:r>
            <a:endParaRPr>
              <a:latin typeface="Pyidaungsu" pitchFamily="34" charset="0"/>
              <a:cs typeface="Pyidaungsu" pitchFamily="34" charset="0"/>
            </a:endParaRPr>
          </a:p>
          <a:p>
            <a:pPr marL="0" marR="0" lvl="0" indent="0" algn="l" rtl="0">
              <a:spcBef>
                <a:spcPts val="0"/>
              </a:spcBef>
              <a:spcAft>
                <a:spcPts val="0"/>
              </a:spcAft>
              <a:buNone/>
            </a:pPr>
            <a:r>
              <a:rPr lang="en-US" sz="1800" b="1">
                <a:solidFill>
                  <a:srgbClr val="006CB6"/>
                </a:solidFill>
                <a:latin typeface="Pyidaungsu" pitchFamily="34" charset="0"/>
                <a:ea typeface="Calibri"/>
                <a:cs typeface="Pyidaungsu" pitchFamily="34" charset="0"/>
                <a:sym typeface="Calibri"/>
              </a:rPr>
              <a:t>02</a:t>
            </a:r>
            <a:endParaRPr>
              <a:latin typeface="Pyidaungsu" pitchFamily="34" charset="0"/>
              <a:cs typeface="Pyidaungsu" pitchFamily="34" charset="0"/>
            </a:endParaRPr>
          </a:p>
          <a:p>
            <a:pPr marL="0" marR="0" lvl="0" indent="0" algn="l" rtl="0">
              <a:spcBef>
                <a:spcPts val="0"/>
              </a:spcBef>
              <a:spcAft>
                <a:spcPts val="0"/>
              </a:spcAft>
              <a:buNone/>
            </a:pPr>
            <a:r>
              <a:rPr lang="en-US" sz="1800" b="1">
                <a:solidFill>
                  <a:srgbClr val="006CB6"/>
                </a:solidFill>
                <a:latin typeface="Pyidaungsu" pitchFamily="34" charset="0"/>
                <a:ea typeface="Calibri"/>
                <a:cs typeface="Pyidaungsu" pitchFamily="34" charset="0"/>
                <a:sym typeface="Calibri"/>
              </a:rPr>
              <a:t>03</a:t>
            </a:r>
            <a:endParaRPr>
              <a:latin typeface="Pyidaungsu" pitchFamily="34" charset="0"/>
              <a:cs typeface="Pyidaungsu" pitchFamily="34" charset="0"/>
            </a:endParaRPr>
          </a:p>
          <a:p>
            <a:pPr marL="0" marR="0" lvl="0" indent="0" algn="l" rtl="0">
              <a:spcBef>
                <a:spcPts val="0"/>
              </a:spcBef>
              <a:spcAft>
                <a:spcPts val="0"/>
              </a:spcAft>
              <a:buNone/>
            </a:pPr>
            <a:endParaRPr sz="1800" b="1">
              <a:solidFill>
                <a:srgbClr val="006CB6"/>
              </a:solidFill>
              <a:latin typeface="Pyidaungsu" pitchFamily="34" charset="0"/>
              <a:ea typeface="Calibri"/>
              <a:cs typeface="Pyidaungsu" pitchFamily="34" charset="0"/>
              <a:sym typeface="Calibri"/>
            </a:endParaRPr>
          </a:p>
          <a:p>
            <a:pPr marL="0" marR="0" lvl="0" indent="0" algn="l" rtl="0">
              <a:spcBef>
                <a:spcPts val="0"/>
              </a:spcBef>
              <a:spcAft>
                <a:spcPts val="0"/>
              </a:spcAft>
              <a:buNone/>
            </a:pPr>
            <a:r>
              <a:rPr lang="en-US" sz="1800" b="1">
                <a:solidFill>
                  <a:srgbClr val="006CB6"/>
                </a:solidFill>
                <a:latin typeface="Pyidaungsu" pitchFamily="34" charset="0"/>
                <a:ea typeface="Calibri"/>
                <a:cs typeface="Pyidaungsu" pitchFamily="34" charset="0"/>
                <a:sym typeface="Calibri"/>
              </a:rPr>
              <a:t>04</a:t>
            </a:r>
            <a:endParaRPr>
              <a:latin typeface="Pyidaungsu" pitchFamily="34" charset="0"/>
              <a:cs typeface="Pyidaungsu" pitchFamily="34" charset="0"/>
            </a:endParaRPr>
          </a:p>
          <a:p>
            <a:pPr marL="0" marR="0" lvl="0" indent="0" algn="l" rtl="0">
              <a:spcBef>
                <a:spcPts val="0"/>
              </a:spcBef>
              <a:spcAft>
                <a:spcPts val="0"/>
              </a:spcAft>
              <a:buNone/>
            </a:pPr>
            <a:endParaRPr sz="1800" b="1">
              <a:solidFill>
                <a:srgbClr val="006CB6"/>
              </a:solidFill>
              <a:latin typeface="Pyidaungsu" pitchFamily="34" charset="0"/>
              <a:ea typeface="Calibri"/>
              <a:cs typeface="Pyidaungsu" pitchFamily="34" charset="0"/>
              <a:sym typeface="Calibri"/>
            </a:endParaRPr>
          </a:p>
          <a:p>
            <a:pPr marL="0" marR="0" lvl="0" indent="0" algn="l" rtl="0">
              <a:spcBef>
                <a:spcPts val="0"/>
              </a:spcBef>
              <a:spcAft>
                <a:spcPts val="0"/>
              </a:spcAft>
              <a:buNone/>
            </a:pPr>
            <a:endParaRPr sz="1800" b="1">
              <a:solidFill>
                <a:srgbClr val="006CB6"/>
              </a:solidFill>
              <a:latin typeface="Pyidaungsu" pitchFamily="34" charset="0"/>
              <a:ea typeface="Calibri"/>
              <a:cs typeface="Pyidaungsu" pitchFamily="34" charset="0"/>
              <a:sym typeface="Calibri"/>
            </a:endParaRPr>
          </a:p>
        </p:txBody>
      </p:sp>
      <p:cxnSp>
        <p:nvCxnSpPr>
          <p:cNvPr id="173" name="Google Shape;173;p6"/>
          <p:cNvCxnSpPr/>
          <p:nvPr/>
        </p:nvCxnSpPr>
        <p:spPr>
          <a:xfrm>
            <a:off x="2230593" y="2714081"/>
            <a:ext cx="0" cy="459764"/>
          </a:xfrm>
          <a:prstGeom prst="straightConnector1">
            <a:avLst/>
          </a:prstGeom>
          <a:noFill/>
          <a:ln w="38100" cap="flat" cmpd="sng">
            <a:solidFill>
              <a:schemeClr val="dk1"/>
            </a:solidFill>
            <a:prstDash val="solid"/>
            <a:miter lim="800000"/>
            <a:headEnd type="none" w="sm" len="sm"/>
            <a:tailEnd type="none" w="sm" len="sm"/>
          </a:ln>
        </p:spPr>
      </p:cxnSp>
      <p:sp>
        <p:nvSpPr>
          <p:cNvPr id="174" name="Google Shape;174;p6"/>
          <p:cNvSpPr/>
          <p:nvPr/>
        </p:nvSpPr>
        <p:spPr>
          <a:xfrm>
            <a:off x="7670559" y="2747534"/>
            <a:ext cx="3071961" cy="2356310"/>
          </a:xfrm>
          <a:prstGeom prst="rect">
            <a:avLst/>
          </a:prstGeom>
          <a:noFill/>
          <a:ln>
            <a:noFill/>
          </a:ln>
        </p:spPr>
        <p:txBody>
          <a:bodyPr spcFirstLastPara="1" wrap="square" lIns="0" tIns="45700" rIns="0" bIns="45700" anchor="t" anchorCtr="0">
            <a:spAutoFit/>
          </a:bodyPr>
          <a:lstStyle/>
          <a:p>
            <a:pPr lvl="0">
              <a:lnSpc>
                <a:spcPct val="65625"/>
              </a:lnSpc>
            </a:pPr>
            <a:r>
              <a:rPr lang="en-US" sz="3200" b="1" dirty="0" err="1">
                <a:solidFill>
                  <a:srgbClr val="006CB6"/>
                </a:solidFill>
                <a:latin typeface="Pyidaungsu" pitchFamily="34" charset="0"/>
                <a:ea typeface="Corbel"/>
                <a:cs typeface="Pyidaungsu" pitchFamily="34" charset="0"/>
                <a:sym typeface="Corbel"/>
              </a:rPr>
              <a:t>အစီအစဥ်များ</a:t>
            </a:r>
            <a:r>
              <a:rPr lang="en-US" sz="1600" b="1" dirty="0">
                <a:solidFill>
                  <a:srgbClr val="006CB6"/>
                </a:solidFill>
                <a:latin typeface="Pyidaungsu" pitchFamily="34" charset="0"/>
                <a:ea typeface="Corbel"/>
                <a:cs typeface="Pyidaungsu" pitchFamily="34" charset="0"/>
                <a:sym typeface="Corbel"/>
              </a:rPr>
              <a:t>—</a:t>
            </a:r>
            <a:endParaRPr dirty="0">
              <a:latin typeface="Pyidaungsu" pitchFamily="34" charset="0"/>
              <a:cs typeface="Pyidaungsu" pitchFamily="34" charset="0"/>
            </a:endParaRPr>
          </a:p>
          <a:p>
            <a:pPr marL="285750" marR="0" lvl="0" indent="-285750" rtl="0">
              <a:spcBef>
                <a:spcPts val="0"/>
              </a:spcBef>
              <a:spcAft>
                <a:spcPts val="0"/>
              </a:spcAft>
              <a:buClr>
                <a:srgbClr val="006CB6"/>
              </a:buClr>
              <a:buSzPts val="1800"/>
              <a:buFont typeface="Arial"/>
              <a:buChar char="•"/>
            </a:pPr>
            <a:r>
              <a:rPr lang="en-US" sz="1800" b="1" dirty="0" err="1">
                <a:solidFill>
                  <a:schemeClr val="tx1"/>
                </a:solidFill>
                <a:latin typeface="Pyidaungsu" pitchFamily="34" charset="0"/>
                <a:ea typeface="Corbel"/>
                <a:cs typeface="Pyidaungsu" pitchFamily="34" charset="0"/>
                <a:sym typeface="Corbel"/>
              </a:rPr>
              <a:t>အုပ်စုဖွဲ့ဆွေးနွေးခြင်း</a:t>
            </a:r>
            <a:endParaRPr lang="en-US" sz="1800" b="1" dirty="0">
              <a:solidFill>
                <a:schemeClr val="tx1"/>
              </a:solidFill>
              <a:latin typeface="Pyidaungsu" pitchFamily="34" charset="0"/>
              <a:ea typeface="Corbel"/>
              <a:cs typeface="Pyidaungsu" pitchFamily="34" charset="0"/>
              <a:sym typeface="Corbel"/>
            </a:endParaRPr>
          </a:p>
          <a:p>
            <a:pPr marL="285750" lvl="0" indent="-285750">
              <a:buClr>
                <a:srgbClr val="006CB6"/>
              </a:buClr>
              <a:buSzPts val="1800"/>
              <a:buFont typeface="Arial"/>
              <a:buChar char="•"/>
            </a:pPr>
            <a:r>
              <a:rPr lang="en-US" sz="1800" b="1" dirty="0" err="1">
                <a:solidFill>
                  <a:schemeClr val="tx1"/>
                </a:solidFill>
                <a:latin typeface="Pyidaungsu" pitchFamily="34" charset="0"/>
                <a:cs typeface="Pyidaungsu" pitchFamily="34" charset="0"/>
              </a:rPr>
              <a:t>အဖွဲ့လိုက်အစီအစ</a:t>
            </a:r>
            <a:r>
              <a:rPr lang="en-US" sz="1800" b="1" dirty="0" err="1">
                <a:solidFill>
                  <a:schemeClr val="tx1"/>
                </a:solidFill>
                <a:latin typeface="Pyidaungsu" pitchFamily="34" charset="0"/>
                <a:ea typeface="Corbel"/>
                <a:cs typeface="Pyidaungsu" pitchFamily="34" charset="0"/>
                <a:sym typeface="Corbel"/>
              </a:rPr>
              <a:t>ဥ်များ</a:t>
            </a:r>
            <a:endParaRPr lang="en-US" sz="1800" b="1" dirty="0">
              <a:solidFill>
                <a:schemeClr val="tx1"/>
              </a:solidFill>
              <a:latin typeface="Pyidaungsu" pitchFamily="34" charset="0"/>
              <a:ea typeface="Corbel"/>
              <a:cs typeface="Pyidaungsu" pitchFamily="34" charset="0"/>
              <a:sym typeface="Corbel"/>
            </a:endParaRPr>
          </a:p>
          <a:p>
            <a:pPr marL="285750" lvl="0" indent="-285750">
              <a:buClr>
                <a:srgbClr val="006CB6"/>
              </a:buClr>
              <a:buSzPts val="1800"/>
              <a:buFont typeface="Arial"/>
              <a:buChar char="•"/>
            </a:pPr>
            <a:r>
              <a:rPr lang="en-US" sz="1800" b="1" dirty="0" err="1">
                <a:solidFill>
                  <a:schemeClr val="tx1"/>
                </a:solidFill>
                <a:latin typeface="Pyidaungsu" pitchFamily="34" charset="0"/>
                <a:cs typeface="Pyidaungsu" pitchFamily="34" charset="0"/>
                <a:sym typeface="Corbel"/>
              </a:rPr>
              <a:t>ဗီဒီယိုများ</a:t>
            </a:r>
            <a:endParaRPr lang="en-US" sz="1800" b="1" dirty="0">
              <a:solidFill>
                <a:schemeClr val="tx1"/>
              </a:solidFill>
              <a:latin typeface="Pyidaungsu" pitchFamily="34" charset="0"/>
              <a:cs typeface="Pyidaungsu" pitchFamily="34" charset="0"/>
              <a:sym typeface="Corbel"/>
            </a:endParaRPr>
          </a:p>
          <a:p>
            <a:pPr marL="285750" lvl="0" indent="-285750">
              <a:buClr>
                <a:srgbClr val="006CB6"/>
              </a:buClr>
              <a:buSzPts val="1800"/>
              <a:buFont typeface="Arial"/>
              <a:buChar char="•"/>
            </a:pPr>
            <a:r>
              <a:rPr lang="en-US" sz="1800" b="1" dirty="0" err="1">
                <a:solidFill>
                  <a:schemeClr val="tx1"/>
                </a:solidFill>
                <a:latin typeface="Pyidaungsu" pitchFamily="34" charset="0"/>
                <a:cs typeface="Pyidaungsu" pitchFamily="34" charset="0"/>
                <a:sym typeface="Corbel"/>
              </a:rPr>
              <a:t>သင်တန်းဦးဆောင်သူမ</a:t>
            </a:r>
            <a:r>
              <a:rPr lang="en-US" sz="1800" b="1" dirty="0">
                <a:solidFill>
                  <a:schemeClr val="tx1"/>
                </a:solidFill>
                <a:latin typeface="Pyidaungsu" pitchFamily="34" charset="0"/>
                <a:cs typeface="Pyidaungsu" pitchFamily="34" charset="0"/>
                <a:sym typeface="Corbel"/>
              </a:rPr>
              <a:t>ှ </a:t>
            </a:r>
            <a:r>
              <a:rPr lang="en-US" sz="1800" b="1" dirty="0" err="1">
                <a:solidFill>
                  <a:schemeClr val="tx1"/>
                </a:solidFill>
                <a:latin typeface="Pyidaungsu" pitchFamily="34" charset="0"/>
                <a:cs typeface="Pyidaungsu" pitchFamily="34" charset="0"/>
                <a:sym typeface="Corbel"/>
              </a:rPr>
              <a:t>ဦး</a:t>
            </a:r>
            <a:r>
              <a:rPr lang="en-US" sz="1800" b="1" dirty="0">
                <a:solidFill>
                  <a:schemeClr val="tx1"/>
                </a:solidFill>
                <a:latin typeface="Pyidaungsu" pitchFamily="34" charset="0"/>
                <a:cs typeface="Pyidaungsu" pitchFamily="34" charset="0"/>
                <a:sym typeface="Corbel"/>
              </a:rPr>
              <a:t> </a:t>
            </a:r>
            <a:r>
              <a:rPr lang="en-US" sz="1800" b="1" dirty="0" err="1">
                <a:solidFill>
                  <a:schemeClr val="tx1"/>
                </a:solidFill>
                <a:latin typeface="Pyidaungsu" pitchFamily="34" charset="0"/>
                <a:cs typeface="Pyidaungsu" pitchFamily="34" charset="0"/>
                <a:sym typeface="Corbel"/>
              </a:rPr>
              <a:t>ဆောင်ပို့ချခြင်း</a:t>
            </a:r>
            <a:endParaRPr sz="1800" b="1" dirty="0">
              <a:solidFill>
                <a:schemeClr val="tx1"/>
              </a:solidFill>
              <a:latin typeface="Pyidaungsu" pitchFamily="34" charset="0"/>
              <a:cs typeface="Pyidaungsu" pitchFamily="34" charset="0"/>
            </a:endParaRPr>
          </a:p>
          <a:p>
            <a:pPr marL="285750" marR="0" lvl="0" indent="-285750" rtl="0">
              <a:spcBef>
                <a:spcPts val="0"/>
              </a:spcBef>
              <a:spcAft>
                <a:spcPts val="0"/>
              </a:spcAft>
              <a:buClr>
                <a:srgbClr val="006CB6"/>
              </a:buClr>
              <a:buSzPts val="1800"/>
              <a:buFont typeface="Arial"/>
              <a:buChar char="•"/>
            </a:pPr>
            <a:r>
              <a:rPr lang="en-US" sz="1800" b="1" dirty="0" err="1">
                <a:solidFill>
                  <a:schemeClr val="tx1"/>
                </a:solidFill>
                <a:latin typeface="Pyidaungsu" pitchFamily="34" charset="0"/>
                <a:ea typeface="Corbel"/>
                <a:cs typeface="Pyidaungsu" pitchFamily="34" charset="0"/>
                <a:sym typeface="Corbel"/>
              </a:rPr>
              <a:t>သရုပ်ဖော်ခြင်းRole-plays</a:t>
            </a:r>
            <a:endParaRPr sz="1800" b="1" dirty="0">
              <a:solidFill>
                <a:schemeClr val="tx1"/>
              </a:solidFill>
              <a:latin typeface="Pyidaungsu" pitchFamily="34" charset="0"/>
              <a:cs typeface="Pyidaungsu" pitchFamily="34" charset="0"/>
            </a:endParaRPr>
          </a:p>
          <a:p>
            <a:pPr marL="285750" marR="0" lvl="0" indent="-285750" rtl="0">
              <a:spcBef>
                <a:spcPts val="0"/>
              </a:spcBef>
              <a:spcAft>
                <a:spcPts val="0"/>
              </a:spcAft>
              <a:buClr>
                <a:srgbClr val="006CB6"/>
              </a:buClr>
              <a:buSzPts val="1800"/>
              <a:buFont typeface="Arial"/>
              <a:buChar char="•"/>
            </a:pPr>
            <a:r>
              <a:rPr lang="en-US" sz="1800" b="1" dirty="0" err="1">
                <a:solidFill>
                  <a:schemeClr val="tx1"/>
                </a:solidFill>
                <a:latin typeface="Pyidaungsu" pitchFamily="34" charset="0"/>
                <a:ea typeface="Corbel"/>
                <a:cs typeface="Pyidaungsu" pitchFamily="34" charset="0"/>
                <a:sym typeface="Corbel"/>
              </a:rPr>
              <a:t>ဖြစ်ရပ်လေ့လာခြင်း</a:t>
            </a:r>
            <a:endParaRPr sz="1800" b="1" dirty="0">
              <a:solidFill>
                <a:schemeClr val="tx1"/>
              </a:solidFill>
              <a:latin typeface="Pyidaungsu" pitchFamily="34" charset="0"/>
              <a:cs typeface="Pyidaungsu" pitchFamily="34" charset="0"/>
            </a:endParaRPr>
          </a:p>
        </p:txBody>
      </p:sp>
      <p:cxnSp>
        <p:nvCxnSpPr>
          <p:cNvPr id="175" name="Google Shape;175;p6"/>
          <p:cNvCxnSpPr/>
          <p:nvPr/>
        </p:nvCxnSpPr>
        <p:spPr>
          <a:xfrm>
            <a:off x="6797644" y="2625208"/>
            <a:ext cx="0" cy="2690093"/>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60"/>
          <p:cNvSpPr txBox="1">
            <a:spLocks noGrp="1"/>
          </p:cNvSpPr>
          <p:nvPr>
            <p:ph type="title"/>
          </p:nvPr>
        </p:nvSpPr>
        <p:spPr>
          <a:xfrm>
            <a:off x="1664237" y="-128277"/>
            <a:ext cx="10515600" cy="1325563"/>
          </a:xfrm>
          <a:prstGeom prst="rect">
            <a:avLst/>
          </a:prstGeom>
          <a:noFill/>
          <a:ln>
            <a:noFill/>
          </a:ln>
        </p:spPr>
        <p:txBody>
          <a:bodyPr spcFirstLastPara="1" wrap="square" lIns="91425" tIns="45700" rIns="91425" bIns="45700" anchor="ctr" anchorCtr="0">
            <a:normAutofit/>
          </a:bodyPr>
          <a:lstStyle/>
          <a:p>
            <a:pPr lvl="0">
              <a:lnSpc>
                <a:spcPct val="112972"/>
              </a:lnSpc>
              <a:buClr>
                <a:srgbClr val="000000"/>
              </a:buClr>
              <a:buSzTx/>
              <a:defRPr/>
            </a:pPr>
            <a:r>
              <a:rPr lang="en-US" b="1" dirty="0">
                <a:solidFill>
                  <a:srgbClr val="FFFFFF"/>
                </a:solidFill>
                <a:latin typeface="Open Sans"/>
                <a:ea typeface="Open Sans"/>
                <a:cs typeface="Open Sans"/>
                <a:sym typeface="Open Sans"/>
              </a:rPr>
              <a:t>SEA </a:t>
            </a:r>
            <a:r>
              <a:rPr lang="my-MM" b="1" dirty="0">
                <a:solidFill>
                  <a:srgbClr val="FFFFFF"/>
                </a:solidFill>
                <a:latin typeface="Open Sans"/>
                <a:ea typeface="Open Sans"/>
                <a:cs typeface="Open Sans"/>
                <a:sym typeface="Open Sans"/>
              </a:rPr>
              <a:t>တိုင်ကြားခြင်း</a:t>
            </a:r>
            <a:endParaRPr lang="my-MM" sz="1600" dirty="0">
              <a:solidFill>
                <a:srgbClr val="000000"/>
              </a:solidFill>
              <a:latin typeface="Arial"/>
              <a:cs typeface="Arial"/>
              <a:sym typeface="Arial"/>
            </a:endParaRPr>
          </a:p>
        </p:txBody>
      </p:sp>
      <p:sp>
        <p:nvSpPr>
          <p:cNvPr id="982" name="Google Shape;982;p60"/>
          <p:cNvSpPr txBox="1"/>
          <p:nvPr/>
        </p:nvSpPr>
        <p:spPr>
          <a:xfrm>
            <a:off x="1447474" y="1008914"/>
            <a:ext cx="10732363" cy="3695138"/>
          </a:xfrm>
          <a:prstGeom prst="rect">
            <a:avLst/>
          </a:prstGeom>
          <a:noFill/>
          <a:ln>
            <a:noFill/>
          </a:ln>
        </p:spPr>
        <p:txBody>
          <a:bodyPr spcFirstLastPara="1" wrap="square" lIns="91425" tIns="45700" rIns="91425" bIns="45700" anchor="t" anchorCtr="0">
            <a:spAutoFit/>
          </a:bodyPr>
          <a:lstStyle/>
          <a:p>
            <a:pPr lvl="0">
              <a:lnSpc>
                <a:spcPct val="107000"/>
              </a:lnSpc>
              <a:defRPr/>
            </a:pPr>
            <a:r>
              <a:rPr kumimoji="0" lang="en-US" sz="2000" b="1" i="0" u="none" strike="noStrike" kern="0" cap="none" spc="0" normalizeH="0" baseline="0" noProof="0" dirty="0">
                <a:ln>
                  <a:noFill/>
                </a:ln>
                <a:solidFill>
                  <a:srgbClr val="006CB6"/>
                </a:solidFill>
                <a:effectLst/>
                <a:uLnTx/>
                <a:uFillTx/>
                <a:latin typeface="Open Sans"/>
                <a:ea typeface="Open Sans"/>
                <a:cs typeface="Open Sans"/>
                <a:sym typeface="Open Sans"/>
              </a:rPr>
              <a:t>SEA </a:t>
            </a:r>
            <a:r>
              <a:rPr kumimoji="0" lang="my-MM" sz="2000" b="1" i="0" u="none" strike="noStrike" kern="0" cap="none" spc="0" normalizeH="0" baseline="0" noProof="0" dirty="0">
                <a:ln>
                  <a:noFill/>
                </a:ln>
                <a:solidFill>
                  <a:srgbClr val="006CB6"/>
                </a:solidFill>
                <a:effectLst/>
                <a:uLnTx/>
                <a:uFillTx/>
                <a:latin typeface="Open Sans"/>
                <a:ea typeface="Open Sans"/>
                <a:cs typeface="Open Sans"/>
                <a:sym typeface="Open Sans"/>
              </a:rPr>
              <a:t>မဖြစ်မနေ တိုင်ကြားခြင်း (</a:t>
            </a:r>
            <a:r>
              <a:rPr kumimoji="0" lang="en-US" sz="2000" b="1" i="0" u="none" strike="noStrike" kern="0" cap="none" spc="0" normalizeH="0" baseline="0" noProof="0" dirty="0">
                <a:ln>
                  <a:noFill/>
                </a:ln>
                <a:solidFill>
                  <a:srgbClr val="006CB6"/>
                </a:solidFill>
                <a:effectLst/>
                <a:uLnTx/>
                <a:uFillTx/>
                <a:latin typeface="Open Sans"/>
                <a:ea typeface="Open Sans"/>
                <a:cs typeface="Open Sans"/>
                <a:sym typeface="Open Sans"/>
              </a:rPr>
              <a:t>m</a:t>
            </a:r>
            <a:r>
              <a:rPr lang="en-US" sz="2000" b="1" dirty="0" err="1">
                <a:solidFill>
                  <a:srgbClr val="006CB6"/>
                </a:solidFill>
                <a:latin typeface="Open Sans"/>
                <a:ea typeface="Open Sans"/>
                <a:cs typeface="Open Sans"/>
                <a:sym typeface="Open Sans"/>
              </a:rPr>
              <a:t>andatory</a:t>
            </a:r>
            <a:r>
              <a:rPr lang="en-US" sz="2000" b="1" dirty="0">
                <a:solidFill>
                  <a:srgbClr val="006CB6"/>
                </a:solidFill>
                <a:latin typeface="Open Sans"/>
                <a:ea typeface="Open Sans"/>
                <a:cs typeface="Open Sans"/>
                <a:sym typeface="Open Sans"/>
              </a:rPr>
              <a:t> report</a:t>
            </a:r>
            <a:r>
              <a:rPr lang="my-MM" sz="2000" b="1" dirty="0">
                <a:solidFill>
                  <a:srgbClr val="006CB6"/>
                </a:solidFill>
                <a:latin typeface="Open Sans"/>
                <a:ea typeface="Open Sans"/>
                <a:cs typeface="Open Sans"/>
                <a:sym typeface="Open Sans"/>
              </a:rPr>
              <a:t>)</a:t>
            </a:r>
            <a:r>
              <a:rPr lang="en-US" sz="2000" b="1" dirty="0">
                <a:solidFill>
                  <a:srgbClr val="006CB6"/>
                </a:solidFill>
                <a:latin typeface="Open Sans"/>
                <a:ea typeface="Open Sans"/>
                <a:cs typeface="Open Sans"/>
                <a:sym typeface="Open Sans"/>
              </a:rPr>
              <a:t> </a:t>
            </a:r>
            <a:r>
              <a:rPr kumimoji="0" lang="my-MM" sz="2000" b="1" i="0" u="none" strike="noStrike" kern="0" cap="none" spc="0" normalizeH="0" baseline="0" noProof="0" dirty="0">
                <a:ln>
                  <a:noFill/>
                </a:ln>
                <a:solidFill>
                  <a:srgbClr val="006CB6"/>
                </a:solidFill>
                <a:effectLst/>
                <a:uLnTx/>
                <a:uFillTx/>
                <a:latin typeface="Open Sans"/>
                <a:ea typeface="Open Sans"/>
                <a:cs typeface="Open Sans"/>
                <a:sym typeface="Open Sans"/>
              </a:rPr>
              <a:t>နှင့် ထိုတိုင်ကြားခြင်းသည် လျှို့ဝှက်စွာထားရှိခြင်း (</a:t>
            </a:r>
            <a:r>
              <a:rPr lang="en-US" sz="2000" b="1" dirty="0">
                <a:solidFill>
                  <a:srgbClr val="006CB6"/>
                </a:solidFill>
                <a:latin typeface="Open Sans"/>
                <a:ea typeface="Open Sans"/>
                <a:cs typeface="Open Sans"/>
                <a:sym typeface="Open Sans"/>
              </a:rPr>
              <a:t>confidentiality</a:t>
            </a:r>
            <a:r>
              <a:rPr lang="my-MM" sz="2000" b="1" dirty="0">
                <a:solidFill>
                  <a:srgbClr val="006CB6"/>
                </a:solidFill>
                <a:latin typeface="Open Sans"/>
                <a:ea typeface="Open Sans"/>
                <a:cs typeface="Open Sans"/>
                <a:sym typeface="Open Sans"/>
              </a:rPr>
              <a:t>)</a:t>
            </a:r>
            <a:r>
              <a:rPr lang="en-US" sz="2000" b="1" dirty="0">
                <a:solidFill>
                  <a:srgbClr val="006CB6"/>
                </a:solidFill>
                <a:latin typeface="Open Sans"/>
                <a:ea typeface="Open Sans"/>
                <a:cs typeface="Open Sans"/>
                <a:sym typeface="Open Sans"/>
              </a:rPr>
              <a:t> </a:t>
            </a:r>
            <a:r>
              <a:rPr lang="my-MM" sz="2000" b="1" dirty="0">
                <a:solidFill>
                  <a:srgbClr val="006CB6"/>
                </a:solidFill>
                <a:latin typeface="Open Sans"/>
                <a:ea typeface="Open Sans"/>
                <a:cs typeface="Open Sans"/>
                <a:sym typeface="Open Sans"/>
              </a:rPr>
              <a:t>နှင့် ကျူးလွန်ခံရသူ၏ သဘောတူညီမှု (</a:t>
            </a:r>
            <a:r>
              <a:rPr lang="en-US" sz="2000" b="1" dirty="0">
                <a:solidFill>
                  <a:srgbClr val="006CB6"/>
                </a:solidFill>
                <a:latin typeface="Open Sans"/>
                <a:ea typeface="Open Sans"/>
                <a:cs typeface="Open Sans"/>
                <a:sym typeface="Open Sans"/>
              </a:rPr>
              <a:t>consent</a:t>
            </a:r>
            <a:r>
              <a:rPr lang="my-MM" sz="2000" b="1" dirty="0">
                <a:solidFill>
                  <a:srgbClr val="006CB6"/>
                </a:solidFill>
                <a:latin typeface="Open Sans"/>
                <a:ea typeface="Open Sans"/>
                <a:cs typeface="Open Sans"/>
                <a:sym typeface="Open Sans"/>
              </a:rPr>
              <a:t>) အား အဘယ်သို့ဆက်စပ်နေခြင်း - </a:t>
            </a:r>
            <a:endParaRPr kumimoji="0" lang="en-US" sz="2000" b="1" i="0" u="none" strike="noStrike" kern="0" cap="none" spc="0" normalizeH="0" baseline="0" noProof="0" dirty="0">
              <a:ln>
                <a:noFill/>
              </a:ln>
              <a:solidFill>
                <a:srgbClr val="006CB6"/>
              </a:solidFill>
              <a:effectLst/>
              <a:uLnTx/>
              <a:uFillTx/>
              <a:latin typeface="Open Sans"/>
              <a:ea typeface="Open Sans"/>
              <a:cs typeface="Open Sans"/>
              <a:sym typeface="Open Sans"/>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Open Sans"/>
                <a:ea typeface="Open Sans"/>
                <a:cs typeface="Open Sans"/>
                <a:sym typeface="Open Sans"/>
              </a:rPr>
              <a:t>While reporting SEA is mandatory, this obligation may in practice conflict with the principles of confidentiality and the right of the survivor to choose how they would like to address the incident.</a:t>
            </a:r>
            <a:endParaRPr kumimoji="0" lang="my-MM" sz="20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lvl="0">
              <a:lnSpc>
                <a:spcPct val="150000"/>
              </a:lnSpc>
              <a:spcBef>
                <a:spcPts val="800"/>
              </a:spcBef>
              <a:defRPr/>
            </a:pPr>
            <a:r>
              <a:rPr lang="en-US" sz="2000" dirty="0">
                <a:latin typeface="Open Sans"/>
                <a:ea typeface="Open Sans"/>
                <a:cs typeface="Open Sans"/>
                <a:sym typeface="Open Sans"/>
              </a:rPr>
              <a:t>SEA</a:t>
            </a:r>
            <a:r>
              <a:rPr lang="my-MM" sz="2000" dirty="0">
                <a:latin typeface="Open Sans"/>
                <a:ea typeface="Open Sans"/>
                <a:cs typeface="Open Sans"/>
                <a:sym typeface="Open Sans"/>
              </a:rPr>
              <a:t> အား မဖြစ်မနေတိုင်ကြားရမည်ဟုဆိုထားခြင်းသည် ၊ အမှန်တကယ်အားဖြင့် လျှို့ဝှက်စွာထားရှိခြင်း အခြေခံသဘောတရားများ (</a:t>
            </a:r>
            <a:r>
              <a:rPr lang="en-US" sz="2000" dirty="0">
                <a:latin typeface="Open Sans"/>
                <a:ea typeface="Open Sans"/>
                <a:cs typeface="Open Sans"/>
                <a:sym typeface="Open Sans"/>
              </a:rPr>
              <a:t>principles of confidentiality</a:t>
            </a:r>
            <a:r>
              <a:rPr lang="my-MM" sz="2000" dirty="0">
                <a:latin typeface="Open Sans"/>
                <a:ea typeface="Open Sans"/>
                <a:cs typeface="Open Sans"/>
                <a:sym typeface="Open Sans"/>
              </a:rPr>
              <a:t>)</a:t>
            </a:r>
            <a:r>
              <a:rPr lang="en-US" sz="2000" dirty="0">
                <a:latin typeface="Open Sans"/>
                <a:ea typeface="Open Sans"/>
                <a:cs typeface="Open Sans"/>
                <a:sym typeface="Open Sans"/>
              </a:rPr>
              <a:t> </a:t>
            </a:r>
            <a:r>
              <a:rPr lang="my-MM" sz="2000" dirty="0">
                <a:latin typeface="Open Sans"/>
                <a:ea typeface="Open Sans"/>
                <a:cs typeface="Open Sans"/>
                <a:sym typeface="Open Sans"/>
              </a:rPr>
              <a:t>နှင့်၄င်း ၊ ကျူးလွန်ခံရသူ၏ တိုင်ကြားချင်သည့် ပုံစံ အခွင့်အရေးနှင့် ကွဲလွဲနိုင်သည်။</a:t>
            </a:r>
            <a:endParaRPr kumimoji="0" lang="en-US" sz="20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Open Sans"/>
                <a:ea typeface="Open Sans"/>
                <a:cs typeface="Open Sans"/>
                <a:sym typeface="Open Sans"/>
              </a:rPr>
              <a:t>(</a:t>
            </a:r>
            <a:r>
              <a:rPr kumimoji="0" lang="en-US" sz="1600" b="0" i="1" u="none" strike="noStrike" kern="0" cap="none" spc="0" normalizeH="0" baseline="0" noProof="0" dirty="0">
                <a:ln>
                  <a:noFill/>
                </a:ln>
                <a:solidFill>
                  <a:srgbClr val="000000"/>
                </a:solidFill>
                <a:effectLst/>
                <a:uLnTx/>
                <a:uFillTx/>
                <a:latin typeface="Open Sans"/>
                <a:ea typeface="Open Sans"/>
                <a:cs typeface="Open Sans"/>
                <a:sym typeface="Open Sans"/>
              </a:rPr>
              <a:t>IASC Global Standard Operating Procedures on Inter-Agency Cooperation in CBCMs</a:t>
            </a:r>
            <a:r>
              <a:rPr kumimoji="0" lang="en-US" sz="1600" b="0"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6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3" name="Rectangle 2">
            <a:extLst>
              <a:ext uri="{FF2B5EF4-FFF2-40B4-BE49-F238E27FC236}">
                <a16:creationId xmlns:a16="http://schemas.microsoft.com/office/drawing/2014/main" xmlns="" id="{A3AE3FB8-E43F-4E36-8B44-4F1018D7A6B4}"/>
              </a:ext>
            </a:extLst>
          </p:cNvPr>
          <p:cNvSpPr/>
          <p:nvPr/>
        </p:nvSpPr>
        <p:spPr>
          <a:xfrm>
            <a:off x="3286125" y="4704052"/>
            <a:ext cx="8905875" cy="2554545"/>
          </a:xfrm>
          <a:prstGeom prst="rect">
            <a:avLst/>
          </a:prstGeom>
        </p:spPr>
        <p:txBody>
          <a:bodyPr wrap="square">
            <a:spAutoFit/>
          </a:bodyPr>
          <a:lstStyle/>
          <a:p>
            <a:pPr lvl="0" algn="just">
              <a:lnSpc>
                <a:spcPct val="150000"/>
              </a:lnSpc>
              <a:defRPr/>
            </a:pPr>
            <a:r>
              <a:rPr lang="my-MM" sz="2000" b="1" dirty="0">
                <a:highlight>
                  <a:srgbClr val="FFFF00"/>
                </a:highlight>
                <a:latin typeface="Open Sans"/>
                <a:ea typeface="Open Sans"/>
                <a:cs typeface="Open Sans"/>
                <a:sym typeface="Open Sans"/>
              </a:rPr>
              <a:t>လျှို့ဝှက်စွာထားရှိခြင်း </a:t>
            </a:r>
            <a:r>
              <a:rPr lang="my-MM" sz="2000" dirty="0">
                <a:highlight>
                  <a:srgbClr val="FFFF00"/>
                </a:highlight>
                <a:latin typeface="Open Sans"/>
                <a:ea typeface="Open Sans"/>
                <a:cs typeface="Open Sans"/>
                <a:sym typeface="Open Sans"/>
              </a:rPr>
              <a:t>- ကျူးလွန်ခံရသူ၏ အမှုဆိုင်ရာအချက်အလက် များအား </a:t>
            </a:r>
            <a:r>
              <a:rPr lang="my-MM" sz="2000" u="sng" dirty="0">
                <a:highlight>
                  <a:srgbClr val="FFFF00"/>
                </a:highlight>
                <a:latin typeface="Open Sans"/>
                <a:ea typeface="Open Sans"/>
                <a:cs typeface="Open Sans"/>
                <a:sym typeface="Open Sans"/>
              </a:rPr>
              <a:t>တာဝန် ရှိ </a:t>
            </a:r>
            <a:r>
              <a:rPr lang="my-MM" sz="2000" dirty="0">
                <a:highlight>
                  <a:srgbClr val="FFFF00"/>
                </a:highlight>
                <a:latin typeface="Open Sans"/>
                <a:ea typeface="Open Sans"/>
                <a:cs typeface="Open Sans"/>
                <a:sym typeface="Open Sans"/>
              </a:rPr>
              <a:t>(သိသင့်/သိထိုက်သူ) နှင့်/(သို့) အဖွဲ့အစည်းများကိုသာ၊ </a:t>
            </a:r>
            <a:r>
              <a:rPr lang="my-MM" sz="2000" u="sng" dirty="0">
                <a:highlight>
                  <a:srgbClr val="FFFF00"/>
                </a:highlight>
                <a:latin typeface="Open Sans"/>
                <a:ea typeface="Open Sans"/>
                <a:cs typeface="Open Sans"/>
                <a:sym typeface="Open Sans"/>
              </a:rPr>
              <a:t>ကျူးလွန်ခံရသူ၏ တောင်းဆို ချက်နှင့် သဘောတူညီမှုပေါ်မူတည်၍ </a:t>
            </a:r>
            <a:r>
              <a:rPr lang="my-MM" sz="2000" dirty="0">
                <a:highlight>
                  <a:srgbClr val="FFFF00"/>
                </a:highlight>
                <a:latin typeface="Open Sans"/>
                <a:ea typeface="Open Sans"/>
                <a:cs typeface="Open Sans"/>
                <a:sym typeface="Open Sans"/>
              </a:rPr>
              <a:t>မျှဝေ ပေးမည်ဖြစ်သည်။</a:t>
            </a:r>
            <a:r>
              <a:rPr lang="en-US" sz="2000" dirty="0">
                <a:highlight>
                  <a:srgbClr val="FFFF00"/>
                </a:highlight>
                <a:latin typeface="Open Sans"/>
                <a:ea typeface="Open Sans"/>
                <a:cs typeface="Open Sans"/>
                <a:sym typeface="Open Sans"/>
              </a:rPr>
              <a:t> (</a:t>
            </a:r>
            <a:r>
              <a:rPr lang="my-MM" sz="2000" dirty="0">
                <a:highlight>
                  <a:srgbClr val="FFFF00"/>
                </a:highlight>
                <a:latin typeface="Open Sans"/>
                <a:ea typeface="Open Sans"/>
                <a:cs typeface="Open Sans"/>
                <a:sym typeface="Open Sans"/>
              </a:rPr>
              <a:t>တာဝန်ရှိ -- အကူအညီနှင့် ဝင်ရောက်ဖြေရှင်းပေး နိုင်သူ)</a:t>
            </a: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rPr>
              <a:t/>
            </a:r>
            <a:br>
              <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rPr>
            </a:br>
            <a:endPar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p:spTree>
    <p:extLst>
      <p:ext uri="{BB962C8B-B14F-4D97-AF65-F5344CB8AC3E}">
        <p14:creationId xmlns:p14="http://schemas.microsoft.com/office/powerpoint/2010/main" val="1206378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4" name="Google Shape;994;p61"/>
          <p:cNvSpPr/>
          <p:nvPr/>
        </p:nvSpPr>
        <p:spPr>
          <a:xfrm>
            <a:off x="1509428" y="352999"/>
            <a:ext cx="10682571" cy="6386323"/>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y-MM" sz="1800" b="1" i="0" u="none" strike="noStrike" kern="0" cap="none" spc="0" normalizeH="0" baseline="0" noProof="0" dirty="0">
                <a:ln>
                  <a:noFill/>
                </a:ln>
                <a:solidFill>
                  <a:srgbClr val="000000"/>
                </a:solidFill>
                <a:effectLst/>
                <a:uLnTx/>
                <a:uFillTx/>
                <a:latin typeface="Corbel"/>
                <a:ea typeface="Corbel"/>
                <a:cs typeface="Corbel"/>
                <a:sym typeface="Corbel"/>
              </a:rPr>
              <a:t>တိုင်ကြားမှု ရရှိသည့် ဝန်ထမ်းမှ လုပ်ဆောင်သင့်သည်မှာ -</a:t>
            </a:r>
            <a:endPar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742950" marR="0" lvl="1" indent="-285750" algn="l" defTabSz="914400" rtl="0" eaLnBrk="1" fontAlgn="auto" latinLnBrk="0" hangingPunct="1">
              <a:lnSpc>
                <a:spcPct val="100000"/>
              </a:lnSpc>
              <a:spcBef>
                <a:spcPts val="1200"/>
              </a:spcBef>
              <a:spcAft>
                <a:spcPts val="0"/>
              </a:spcAft>
              <a:buClr>
                <a:srgbClr val="000000"/>
              </a:buClr>
              <a:buSzPts val="1800"/>
              <a:buFont typeface="Arial"/>
              <a:buChar char="•"/>
              <a:tabLst/>
              <a:defRPr/>
            </a:pPr>
            <a:r>
              <a:rPr kumimoji="0" lang="my-MM" sz="1800" b="1" i="0" u="none" strike="noStrike" kern="0" cap="none" spc="0" normalizeH="0" baseline="0" noProof="0" dirty="0">
                <a:ln>
                  <a:noFill/>
                </a:ln>
                <a:solidFill>
                  <a:srgbClr val="000000"/>
                </a:solidFill>
                <a:effectLst/>
                <a:uLnTx/>
                <a:uFillTx/>
                <a:latin typeface="Open Sans"/>
                <a:ea typeface="Open Sans"/>
                <a:cs typeface="Open Sans"/>
                <a:sym typeface="Open Sans"/>
              </a:rPr>
              <a:t>စိတ်တည်ငြိမ်လာစေမည့် စကားပြောပေးပါ </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 (မှတ်ချက် - ပြဿနာအားဖြေရှင်းနိုင်ရန် မကြိုးစား ပါနှင့်။)</a:t>
            </a:r>
          </a:p>
          <a:p>
            <a:pPr marL="742950" marR="0" lvl="1" indent="-285750" algn="l" defTabSz="914400" rtl="0" eaLnBrk="1" fontAlgn="auto" latinLnBrk="0" hangingPunct="1">
              <a:lnSpc>
                <a:spcPct val="100000"/>
              </a:lnSpc>
              <a:spcBef>
                <a:spcPts val="1200"/>
              </a:spcBef>
              <a:spcAft>
                <a:spcPts val="0"/>
              </a:spcAft>
              <a:buClr>
                <a:srgbClr val="000000"/>
              </a:buClr>
              <a:buSzPts val="1800"/>
              <a:buFont typeface="Arial"/>
              <a:buChar char="•"/>
              <a:tabLst/>
              <a:defRPr/>
            </a:pPr>
            <a:r>
              <a:rPr kumimoji="0" lang="my-MM" sz="1800" b="1" i="0" u="none" strike="noStrike" kern="0" cap="none" spc="0" normalizeH="0" baseline="0" noProof="0" dirty="0">
                <a:ln>
                  <a:noFill/>
                </a:ln>
                <a:solidFill>
                  <a:srgbClr val="000000"/>
                </a:solidFill>
                <a:effectLst/>
                <a:uLnTx/>
                <a:uFillTx/>
                <a:latin typeface="Open Sans"/>
                <a:ea typeface="Open Sans"/>
                <a:cs typeface="Open Sans"/>
                <a:sym typeface="Open Sans"/>
              </a:rPr>
              <a:t>နားထောင်ပေးပါ </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 မဝေဖန်ပါနှင့်။</a:t>
            </a:r>
          </a:p>
          <a:p>
            <a:pPr marL="742950" marR="0" lvl="1" indent="-285750" algn="l" defTabSz="914400" rtl="0" eaLnBrk="1" fontAlgn="auto" latinLnBrk="0" hangingPunct="1">
              <a:lnSpc>
                <a:spcPct val="100000"/>
              </a:lnSpc>
              <a:spcBef>
                <a:spcPts val="1200"/>
              </a:spcBef>
              <a:spcAft>
                <a:spcPts val="0"/>
              </a:spcAft>
              <a:buClr>
                <a:srgbClr val="000000"/>
              </a:buClr>
              <a:buSzPts val="1800"/>
              <a:buFont typeface="Arial"/>
              <a:buChar char="•"/>
              <a:tabLst/>
              <a:defRPr/>
            </a:pPr>
            <a:r>
              <a:rPr kumimoji="0" lang="my-MM" sz="1800" b="1" i="0" u="none" strike="noStrike" kern="0" cap="none" spc="0" normalizeH="0" baseline="0" noProof="0" dirty="0">
                <a:ln>
                  <a:noFill/>
                </a:ln>
                <a:solidFill>
                  <a:srgbClr val="000000"/>
                </a:solidFill>
                <a:effectLst/>
                <a:uLnTx/>
                <a:uFillTx/>
                <a:latin typeface="Open Sans"/>
                <a:ea typeface="Open Sans"/>
                <a:cs typeface="Open Sans"/>
                <a:sym typeface="Open Sans"/>
              </a:rPr>
              <a:t>အဖြစ်အပျက်ဆိုင်ရာ အချက်အလက်</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အခြေခံအား ရယူပါ။</a:t>
            </a:r>
          </a:p>
          <a:p>
            <a:pPr marL="742950" marR="0" lvl="1" indent="-285750" algn="l" defTabSz="914400" rtl="0" eaLnBrk="1" fontAlgn="auto" latinLnBrk="0" hangingPunct="1">
              <a:lnSpc>
                <a:spcPct val="100000"/>
              </a:lnSpc>
              <a:spcBef>
                <a:spcPts val="1200"/>
              </a:spcBef>
              <a:spcAft>
                <a:spcPts val="0"/>
              </a:spcAft>
              <a:buClr>
                <a:srgbClr val="000000"/>
              </a:buClr>
              <a:buSzPts val="1800"/>
              <a:buFont typeface="Arial"/>
              <a:buChar char="•"/>
              <a:tabLst/>
              <a:defRPr/>
            </a:pP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အဖွဲ့အစည်း၏ </a:t>
            </a:r>
            <a:r>
              <a:rPr kumimoji="0" lang="en-US" sz="1800" b="0" i="0" u="none" strike="noStrike" kern="0" cap="none" spc="0" normalizeH="0" baseline="0" noProof="0" dirty="0">
                <a:ln>
                  <a:noFill/>
                </a:ln>
                <a:solidFill>
                  <a:srgbClr val="000000"/>
                </a:solidFill>
                <a:effectLst/>
                <a:uLnTx/>
                <a:uFillTx/>
                <a:latin typeface="Open Sans"/>
                <a:ea typeface="Open Sans"/>
                <a:cs typeface="Open Sans"/>
                <a:sym typeface="Open Sans"/>
              </a:rPr>
              <a:t>PSEA </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တာဝန်ခံမှ တဆင့် တိုင်ကြားမှုအား </a:t>
            </a:r>
            <a:r>
              <a:rPr kumimoji="0" lang="my-MM" sz="1800" b="1" i="0" u="none" strike="noStrike" kern="0" cap="none" spc="0" normalizeH="0" baseline="0" noProof="0" dirty="0">
                <a:ln>
                  <a:noFill/>
                </a:ln>
                <a:solidFill>
                  <a:srgbClr val="000000"/>
                </a:solidFill>
                <a:effectLst/>
                <a:uLnTx/>
                <a:uFillTx/>
                <a:latin typeface="Open Sans"/>
                <a:ea typeface="Open Sans"/>
                <a:cs typeface="Open Sans"/>
                <a:sym typeface="Open Sans"/>
              </a:rPr>
              <a:t>ရှေ့ဆက်လုပ်ဆောင်ခြင်း - </a:t>
            </a:r>
          </a:p>
          <a:p>
            <a:pPr marL="1200150" marR="0" lvl="2" indent="-28575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တိုင်ကြားမှုဆိုင်ရာ လိုအပ်ချက် (</a:t>
            </a:r>
            <a:r>
              <a:rPr kumimoji="0" lang="en-US" sz="1800" b="0" i="0" u="none" strike="noStrike" kern="0" cap="none" spc="0" normalizeH="0" baseline="0" noProof="0" dirty="0">
                <a:ln>
                  <a:noFill/>
                </a:ln>
                <a:solidFill>
                  <a:srgbClr val="000000"/>
                </a:solidFill>
                <a:effectLst/>
                <a:uLnTx/>
                <a:uFillTx/>
                <a:latin typeface="Open Sans"/>
                <a:ea typeface="Open Sans"/>
                <a:cs typeface="Open Sans"/>
                <a:sym typeface="Open Sans"/>
              </a:rPr>
              <a:t>requirement</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 များအား ရှင်းပြပါ။ အကယ်၍ ကျူးလွန်ခံရသူမှ တိုင်ကြားရန် သဘောတူမှု (</a:t>
            </a:r>
            <a:r>
              <a:rPr kumimoji="0" lang="en-US" sz="1800" b="0" i="0" u="none" strike="noStrike" kern="0" cap="none" spc="0" normalizeH="0" baseline="0" noProof="0" dirty="0">
                <a:ln>
                  <a:noFill/>
                </a:ln>
                <a:solidFill>
                  <a:srgbClr val="000000"/>
                </a:solidFill>
                <a:effectLst/>
                <a:uLnTx/>
                <a:uFillTx/>
                <a:latin typeface="Open Sans"/>
                <a:ea typeface="Open Sans"/>
                <a:cs typeface="Open Sans"/>
                <a:sym typeface="Open Sans"/>
              </a:rPr>
              <a:t>consent</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 မပေးသေးသော်လည်း ၊ မည်သို့ပင်ဆိုစေ တိုင်ကြားရန် တာဝန်ရှိ သည်။</a:t>
            </a:r>
          </a:p>
          <a:p>
            <a:pPr marL="1200150" marR="0" lvl="2" indent="-28575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အကယ်၍ ကျူးလွန်ခံရသူမှ တိုင်ကြားရန် ၄င်း၏ နာမည်ပေးရန် သဘောတူမှု (</a:t>
            </a:r>
            <a:r>
              <a:rPr kumimoji="0" lang="en-US" sz="1800" b="0" i="0" u="none" strike="noStrike" kern="0" cap="none" spc="0" normalizeH="0" baseline="0" noProof="0" dirty="0">
                <a:ln>
                  <a:noFill/>
                </a:ln>
                <a:solidFill>
                  <a:srgbClr val="000000"/>
                </a:solidFill>
                <a:effectLst/>
                <a:uLnTx/>
                <a:uFillTx/>
                <a:latin typeface="Open Sans"/>
                <a:ea typeface="Open Sans"/>
                <a:cs typeface="Open Sans"/>
                <a:sym typeface="Open Sans"/>
              </a:rPr>
              <a:t>consent</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 မပေးပါက ၊ ရှေ့ဆက်တိုင်ကြားမှု အစီအစဥ် မဖြစ်နိုင်ပါ။ </a:t>
            </a:r>
          </a:p>
          <a:p>
            <a:pPr marL="1200150" marR="0" lvl="2" indent="-28575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အကယ်၍ ကျူးလွန်ခံရသူမှ တိုင်ကြားသူဖြစ်နေလျင် ၊ သတင်းအချက်အလက်များအား သီးသန့်</a:t>
            </a:r>
            <a:r>
              <a:rPr kumimoji="0" lang="en-US" sz="18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လျှို့ဝှက်စွာပေးရန်အတွက် သဘောတူမှု (</a:t>
            </a:r>
            <a:r>
              <a:rPr kumimoji="0" lang="en-US" sz="1800" b="0" i="0" u="none" strike="noStrike" kern="0" cap="none" spc="0" normalizeH="0" baseline="0" noProof="0" dirty="0">
                <a:ln>
                  <a:noFill/>
                </a:ln>
                <a:solidFill>
                  <a:srgbClr val="000000"/>
                </a:solidFill>
                <a:effectLst/>
                <a:uLnTx/>
                <a:uFillTx/>
                <a:latin typeface="Open Sans"/>
                <a:ea typeface="Open Sans"/>
                <a:cs typeface="Open Sans"/>
                <a:sym typeface="Open Sans"/>
              </a:rPr>
              <a:t>informed consent</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 ရယူပါ။ (အပေါ်သို့ကြည့်ပါ)</a:t>
            </a:r>
            <a:endParaRPr kumimoji="0" sz="18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1200150" marR="0" lvl="2" indent="-28575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ကျူးလွန်ခံရသူအား </a:t>
            </a:r>
            <a:r>
              <a:rPr kumimoji="0" lang="en-US" sz="1800" b="0" i="0" u="none" strike="noStrike" kern="0" cap="none" spc="0" normalizeH="0" baseline="0" noProof="0" dirty="0">
                <a:ln>
                  <a:noFill/>
                </a:ln>
                <a:solidFill>
                  <a:srgbClr val="000000"/>
                </a:solidFill>
                <a:effectLst/>
                <a:uLnTx/>
                <a:uFillTx/>
                <a:latin typeface="Open Sans"/>
                <a:ea typeface="Open Sans"/>
                <a:cs typeface="Open Sans"/>
                <a:sym typeface="Open Sans"/>
              </a:rPr>
              <a:t>GBV</a:t>
            </a:r>
            <a:r>
              <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rPr>
              <a:t> ဝန်ဆောင်မှုများသို့ ချိတ်ဆက်ပေးပါ။ ကလေးသူငယ်ဖြစ်နေလျင် အခြားလို အပ်နိုင်မည့် ဝန်ဆောင်မှုများသို့ ချိတ်ဆက်ပေးပါ။</a:t>
            </a:r>
            <a:r>
              <a:rPr kumimoji="0" lang="en-US" sz="1800" b="0" i="0" u="none" strike="noStrike" kern="0" cap="none" spc="0" normalizeH="0" baseline="0" noProof="0" dirty="0">
                <a:ln>
                  <a:noFill/>
                </a:ln>
                <a:solidFill>
                  <a:srgbClr val="000000"/>
                </a:solidFill>
                <a:effectLst/>
                <a:uLnTx/>
                <a:uFillTx/>
                <a:latin typeface="Open Sans"/>
                <a:ea typeface="Open Sans"/>
                <a:cs typeface="Open Sans"/>
                <a:sym typeface="Open Sans"/>
              </a:rPr>
              <a:t> </a:t>
            </a:r>
            <a:endParaRPr kumimoji="0" lang="my-MM" sz="18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995" name="Google Shape;995;p61"/>
          <p:cNvSpPr txBox="1"/>
          <p:nvPr/>
        </p:nvSpPr>
        <p:spPr>
          <a:xfrm>
            <a:off x="5273971" y="313797"/>
            <a:ext cx="668034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my-MM" sz="1600" b="1" i="0" u="none" strike="noStrike" kern="0" cap="none" spc="0" normalizeH="0" baseline="0" noProof="0" dirty="0">
                <a:ln>
                  <a:noFill/>
                </a:ln>
                <a:solidFill>
                  <a:srgbClr val="000000"/>
                </a:solidFill>
                <a:effectLst/>
                <a:uLnTx/>
                <a:uFillTx/>
                <a:latin typeface="Corbel"/>
                <a:ea typeface="Corbel"/>
                <a:cs typeface="Corbel"/>
                <a:sym typeface="Corbel"/>
              </a:rPr>
              <a:t>တိုင်ကြားမှု ရရှိသည့်အခါ - </a:t>
            </a:r>
            <a:endParaRPr kumimoji="0" lang="my-MM" sz="1400" b="0" i="0" u="none" strike="noStrike" kern="0" cap="none" spc="0" normalizeH="0" baseline="0" noProof="0" dirty="0">
              <a:ln>
                <a:noFill/>
              </a:ln>
              <a:solidFill>
                <a:srgbClr val="000000"/>
              </a:solidFill>
              <a:effectLst/>
              <a:uLnTx/>
              <a:uFillTx/>
              <a:latin typeface="Arial"/>
              <a:sym typeface="Arial"/>
            </a:endParaRPr>
          </a:p>
        </p:txBody>
      </p:sp>
      <p:sp>
        <p:nvSpPr>
          <p:cNvPr id="9" name="Google Shape;1020;p63">
            <a:extLst>
              <a:ext uri="{FF2B5EF4-FFF2-40B4-BE49-F238E27FC236}">
                <a16:creationId xmlns:a16="http://schemas.microsoft.com/office/drawing/2014/main" xmlns="" id="{31A1A150-CFD0-4F52-9E29-78E24C2FA677}"/>
              </a:ext>
            </a:extLst>
          </p:cNvPr>
          <p:cNvSpPr txBox="1"/>
          <p:nvPr/>
        </p:nvSpPr>
        <p:spPr>
          <a:xfrm>
            <a:off x="1509429" y="192142"/>
            <a:ext cx="7682060" cy="64338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972"/>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rgbClr val="FFFFFF"/>
                </a:solidFill>
                <a:effectLst/>
                <a:uLnTx/>
                <a:uFillTx/>
                <a:latin typeface="Open Sans"/>
                <a:ea typeface="Open Sans"/>
                <a:cs typeface="Open Sans"/>
                <a:sym typeface="Open Sans"/>
              </a:rPr>
              <a:t>SEA </a:t>
            </a:r>
            <a:r>
              <a:rPr kumimoji="0" lang="en-US" sz="3700" b="1" i="0" u="none" strike="noStrike" kern="0" cap="none" spc="0" normalizeH="0" baseline="0" noProof="0" dirty="0" err="1">
                <a:ln>
                  <a:noFill/>
                </a:ln>
                <a:solidFill>
                  <a:srgbClr val="FFFFFF"/>
                </a:solidFill>
                <a:effectLst/>
                <a:uLnTx/>
                <a:uFillTx/>
                <a:latin typeface="Open Sans"/>
                <a:ea typeface="Open Sans"/>
                <a:cs typeface="Open Sans"/>
                <a:sym typeface="Open Sans"/>
              </a:rPr>
              <a:t>တိုင်ကြားခြင်း</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711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3" name="Google Shape;1053;gf01a71e3ec_1_263"/>
          <p:cNvSpPr txBox="1"/>
          <p:nvPr/>
        </p:nvSpPr>
        <p:spPr>
          <a:xfrm>
            <a:off x="1469632" y="0"/>
            <a:ext cx="7682100" cy="643381"/>
          </a:xfrm>
          <a:prstGeom prst="rect">
            <a:avLst/>
          </a:prstGeom>
          <a:noFill/>
          <a:ln>
            <a:noFill/>
          </a:ln>
        </p:spPr>
        <p:txBody>
          <a:bodyPr spcFirstLastPara="1" wrap="square" lIns="0" tIns="0" rIns="0" bIns="0" anchor="t" anchorCtr="0">
            <a:spAutoFit/>
          </a:bodyPr>
          <a:lstStyle/>
          <a:p>
            <a:pPr lvl="0">
              <a:lnSpc>
                <a:spcPct val="112973"/>
              </a:lnSpc>
              <a:defRPr/>
            </a:pPr>
            <a:r>
              <a:rPr lang="en-US" sz="3700" b="1" dirty="0">
                <a:solidFill>
                  <a:srgbClr val="FFFFFF"/>
                </a:solidFill>
                <a:latin typeface="Open Sans"/>
                <a:ea typeface="Open Sans"/>
                <a:cs typeface="Open Sans"/>
                <a:sym typeface="Open Sans"/>
              </a:rPr>
              <a:t>SEA </a:t>
            </a:r>
            <a:r>
              <a:rPr lang="en-US" sz="3700" b="1" dirty="0" err="1">
                <a:solidFill>
                  <a:srgbClr val="FFFFFF"/>
                </a:solidFill>
                <a:latin typeface="Open Sans"/>
                <a:ea typeface="Open Sans"/>
                <a:cs typeface="Open Sans"/>
                <a:sym typeface="Open Sans"/>
              </a:rPr>
              <a:t>တိုင်ကြားခြင်း</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54" name="Google Shape;1054;gf01a71e3ec_1_263"/>
          <p:cNvSpPr txBox="1"/>
          <p:nvPr/>
        </p:nvSpPr>
        <p:spPr>
          <a:xfrm>
            <a:off x="1469632" y="574178"/>
            <a:ext cx="6169200" cy="64261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74166"/>
              </a:lnSpc>
              <a:spcBef>
                <a:spcPts val="0"/>
              </a:spcBef>
              <a:spcAft>
                <a:spcPts val="0"/>
              </a:spcAft>
              <a:buClr>
                <a:srgbClr val="000000"/>
              </a:buClr>
              <a:buSzTx/>
              <a:buFont typeface="Arial"/>
              <a:buNone/>
              <a:tabLst/>
              <a:defRPr/>
            </a:pPr>
            <a:r>
              <a:rPr lang="my-MM" sz="2400" b="1" dirty="0">
                <a:latin typeface="Corbel"/>
                <a:sym typeface="Corbel"/>
              </a:rPr>
              <a:t>တိုင်ကြားမှုဆိုင်ရာ အဆင့်များ</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55" name="Google Shape;1055;gf01a71e3ec_1_263"/>
          <p:cNvSpPr/>
          <p:nvPr/>
        </p:nvSpPr>
        <p:spPr>
          <a:xfrm>
            <a:off x="1223249" y="1193035"/>
            <a:ext cx="11077813" cy="5090787"/>
          </a:xfrm>
          <a:prstGeom prst="rect">
            <a:avLst/>
          </a:prstGeom>
          <a:noFill/>
          <a:ln>
            <a:noFill/>
          </a:ln>
        </p:spPr>
        <p:txBody>
          <a:bodyPr spcFirstLastPara="1" wrap="square" lIns="91425" tIns="45700" rIns="91425" bIns="45700" anchor="t" anchorCtr="0">
            <a:noAutofit/>
          </a:bodyPr>
          <a:lstStyle/>
          <a:p>
            <a:pPr marL="342900" lvl="0" indent="-342900">
              <a:lnSpc>
                <a:spcPct val="150000"/>
              </a:lnSpc>
              <a:buClr>
                <a:srgbClr val="006CB6"/>
              </a:buClr>
              <a:buSzPts val="2300"/>
              <a:buFont typeface="Arial"/>
              <a:buChar char="•"/>
              <a:defRPr/>
            </a:pPr>
            <a:r>
              <a:rPr lang="my-MM" sz="2000" b="1" dirty="0">
                <a:solidFill>
                  <a:srgbClr val="006CB6"/>
                </a:solidFill>
                <a:latin typeface="Open Sans"/>
                <a:ea typeface="Open Sans"/>
                <a:cs typeface="Open Sans"/>
                <a:sym typeface="Open Sans"/>
              </a:rPr>
              <a:t>ကျူးလွန်ခံရသူအတွက် အကူအညီ</a:t>
            </a:r>
            <a:r>
              <a:rPr lang="en-US" sz="2000" b="1" dirty="0">
                <a:solidFill>
                  <a:srgbClr val="006CB6"/>
                </a:solidFill>
                <a:latin typeface="Open Sans"/>
                <a:ea typeface="Open Sans"/>
                <a:cs typeface="Open Sans"/>
                <a:sym typeface="Open Sans"/>
              </a:rPr>
              <a:t>:</a:t>
            </a:r>
            <a:r>
              <a:rPr lang="my-MM" sz="1200" dirty="0">
                <a:latin typeface="Calibri"/>
                <a:ea typeface="Calibri"/>
                <a:cs typeface="Calibri"/>
                <a:sym typeface="Calibri"/>
              </a:rPr>
              <a:t> </a:t>
            </a:r>
            <a:r>
              <a:rPr lang="my-MM" sz="1800" dirty="0">
                <a:latin typeface="Calibri"/>
                <a:ea typeface="Calibri"/>
                <a:cs typeface="Calibri"/>
                <a:sym typeface="Calibri"/>
              </a:rPr>
              <a:t>နှစ်သိမ့်အားပေးခြင်းနှင့် ကျန်းမာရေးအထောက်အကူများ မဖြစ်မနေပေးရမည်။ လိုအပ်မည့် အကူအညီများအား ရှိနေသည့် လွှဲပြောင်းမှု (</a:t>
            </a:r>
            <a:r>
              <a:rPr lang="en-US" sz="1800" dirty="0">
                <a:latin typeface="Calibri"/>
                <a:ea typeface="Calibri"/>
                <a:cs typeface="Calibri"/>
                <a:sym typeface="Calibri"/>
              </a:rPr>
              <a:t>referral</a:t>
            </a:r>
            <a:r>
              <a:rPr lang="my-MM" sz="1800" dirty="0">
                <a:latin typeface="Calibri"/>
                <a:ea typeface="Calibri"/>
                <a:cs typeface="Calibri"/>
                <a:sym typeface="Calibri"/>
              </a:rPr>
              <a:t>) မှတဆင့် အကူအညီများအား လိုအပ်သလို ဆောင်ရွက်</a:t>
            </a:r>
            <a:r>
              <a:rPr lang="en-US" sz="1800" dirty="0">
                <a:latin typeface="Calibri"/>
                <a:ea typeface="Calibri"/>
                <a:cs typeface="Calibri"/>
                <a:sym typeface="Calibri"/>
              </a:rPr>
              <a:t> </a:t>
            </a:r>
            <a:r>
              <a:rPr lang="my-MM" sz="1800" dirty="0">
                <a:latin typeface="Calibri"/>
                <a:ea typeface="Calibri"/>
                <a:cs typeface="Calibri"/>
                <a:sym typeface="Calibri"/>
              </a:rPr>
              <a:t>ပေးသင့်သည်။ ( ၁၈ ) အောက် ဖြစ်ပါက ကလေးကာကွယ် မှုဆိုင်ရာ အကူအညီပေးနေသူများထံ လွှဲပြောင်းသင့်သည်။</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1371600" lvl="2" indent="-368300">
              <a:lnSpc>
                <a:spcPct val="150000"/>
              </a:lnSpc>
              <a:spcBef>
                <a:spcPts val="1000"/>
              </a:spcBef>
              <a:buSzPts val="2200"/>
              <a:buFont typeface="Arial"/>
              <a:buChar char="•"/>
              <a:defRPr/>
            </a:pPr>
            <a:r>
              <a:rPr lang="my-MM" sz="2000" b="1" dirty="0">
                <a:latin typeface="Open Sans"/>
                <a:ea typeface="Open Sans"/>
                <a:sym typeface="Open Sans"/>
              </a:rPr>
              <a:t>ကျန်းမာရေး </a:t>
            </a:r>
            <a:r>
              <a:rPr lang="my-MM" sz="2000" dirty="0">
                <a:latin typeface="Open Sans"/>
                <a:ea typeface="Open Sans"/>
                <a:sym typeface="Open Sans"/>
              </a:rPr>
              <a:t>- မုဒိမ်း (သို့) လိင်ပိုင်းဆိုင်ရာမဖွယ်မရာ ဖြစ်ပါက ၊ အမြန်ဆုံး (</a:t>
            </a:r>
            <a:r>
              <a:rPr lang="en-US" sz="2000" dirty="0">
                <a:latin typeface="Open Sans"/>
                <a:ea typeface="Open Sans"/>
                <a:cs typeface="Open Sans"/>
                <a:sym typeface="Open Sans"/>
              </a:rPr>
              <a:t>Post Exposure Prophylaxis</a:t>
            </a:r>
            <a:r>
              <a:rPr lang="my-MM" sz="2000" dirty="0">
                <a:latin typeface="Open Sans"/>
                <a:ea typeface="Open Sans"/>
                <a:cs typeface="Open Sans"/>
                <a:sym typeface="Open Sans"/>
              </a:rPr>
              <a:t> - </a:t>
            </a:r>
            <a:r>
              <a:rPr lang="en-US" sz="2000" dirty="0">
                <a:latin typeface="Open Sans"/>
                <a:ea typeface="Open Sans"/>
                <a:cs typeface="Open Sans"/>
                <a:sym typeface="Open Sans"/>
              </a:rPr>
              <a:t>PEP</a:t>
            </a:r>
            <a:r>
              <a:rPr lang="my-MM" sz="2000" dirty="0">
                <a:latin typeface="Open Sans"/>
                <a:ea typeface="Open Sans"/>
                <a:cs typeface="Open Sans"/>
                <a:sym typeface="Open Sans"/>
              </a:rPr>
              <a:t>) ပေးသင့်ခြင်း</a:t>
            </a:r>
            <a:r>
              <a:rPr lang="en-US" sz="2000" dirty="0">
                <a:latin typeface="Open Sans"/>
                <a:ea typeface="Open Sans"/>
                <a:cs typeface="Open Sans"/>
                <a:sym typeface="Open Sans"/>
              </a:rPr>
              <a:t>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1371600" lvl="2" indent="-368300">
              <a:lnSpc>
                <a:spcPct val="150000"/>
              </a:lnSpc>
              <a:buSzPts val="2200"/>
              <a:buFont typeface="Arial"/>
              <a:buChar char="•"/>
              <a:defRPr/>
            </a:pPr>
            <a:r>
              <a:rPr lang="my-MM" sz="2000" b="1" dirty="0">
                <a:latin typeface="Open Sans"/>
                <a:ea typeface="Open Sans"/>
                <a:sym typeface="Open Sans"/>
              </a:rPr>
              <a:t>စိတ်ပိုင်းဆိုင်ရာ </a:t>
            </a:r>
            <a:r>
              <a:rPr lang="my-MM" sz="2000" dirty="0">
                <a:latin typeface="Open Sans"/>
                <a:ea typeface="Open Sans"/>
                <a:sym typeface="Open Sans"/>
              </a:rPr>
              <a:t>- စိတ်ပိုင်းဆိုင်ရာကျန်းမာရေးအကူအညီများနှင့် လိုအပ်သလို </a:t>
            </a:r>
            <a:r>
              <a:rPr lang="en-US" sz="2000" dirty="0">
                <a:latin typeface="Open Sans"/>
                <a:ea typeface="Open Sans"/>
                <a:cs typeface="Open Sans"/>
                <a:sym typeface="Open Sans"/>
              </a:rPr>
              <a:t>follow up</a:t>
            </a:r>
            <a:r>
              <a:rPr lang="my-MM" sz="2000" dirty="0">
                <a:latin typeface="Open Sans"/>
                <a:ea typeface="Open Sans"/>
                <a:cs typeface="Open Sans"/>
                <a:sym typeface="Open Sans"/>
              </a:rPr>
              <a:t> လုပ်ခြင်း</a:t>
            </a:r>
          </a:p>
          <a:p>
            <a:pPr marL="1371600" marR="0" lvl="2" indent="-368300" algn="l" defTabSz="914400" rtl="0" eaLnBrk="1" fontAlgn="auto" latinLnBrk="0" hangingPunct="1">
              <a:lnSpc>
                <a:spcPct val="150000"/>
              </a:lnSpc>
              <a:spcBef>
                <a:spcPts val="0"/>
              </a:spcBef>
              <a:spcAft>
                <a:spcPts val="0"/>
              </a:spcAft>
              <a:buClr>
                <a:srgbClr val="000000"/>
              </a:buClr>
              <a:buSzPts val="2200"/>
              <a:buFont typeface="Arial"/>
              <a:buChar char="•"/>
              <a:tabLst/>
              <a:defRPr/>
            </a:pPr>
            <a:r>
              <a:rPr kumimoji="0" lang="my-MM" sz="2000" b="1" i="0" u="none" strike="noStrike" kern="0" cap="none" spc="0" normalizeH="0" baseline="0" noProof="0" dirty="0">
                <a:ln>
                  <a:noFill/>
                </a:ln>
                <a:solidFill>
                  <a:srgbClr val="000000"/>
                </a:solidFill>
                <a:effectLst/>
                <a:uLnTx/>
                <a:uFillTx/>
                <a:latin typeface="Arial"/>
                <a:cs typeface="Arial"/>
                <a:sym typeface="Arial"/>
              </a:rPr>
              <a:t>ဥပဒေ </a:t>
            </a:r>
            <a:r>
              <a:rPr kumimoji="0" lang="my-MM" sz="2000" b="0" i="0" u="none" strike="noStrike" kern="0" cap="none" spc="0" normalizeH="0" baseline="0" noProof="0" dirty="0">
                <a:ln>
                  <a:noFill/>
                </a:ln>
                <a:solidFill>
                  <a:srgbClr val="000000"/>
                </a:solidFill>
                <a:effectLst/>
                <a:uLnTx/>
                <a:uFillTx/>
                <a:latin typeface="Arial"/>
                <a:cs typeface="Arial"/>
                <a:sym typeface="Arial"/>
              </a:rPr>
              <a:t>- ကျူးလွန်ခံရသူမှ ဥပဒေပိုင်းဆိုင်ရာ အကူအညီလိုလျင် အစီအစဥ်များအား ချပြဆွေးနွေးပေးသင့်ခြင်း</a:t>
            </a: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1371600" marR="0" lvl="2" indent="-368300" algn="l" defTabSz="914400" rtl="0" eaLnBrk="1" fontAlgn="auto" latinLnBrk="0" hangingPunct="1">
              <a:lnSpc>
                <a:spcPct val="150000"/>
              </a:lnSpc>
              <a:spcBef>
                <a:spcPts val="0"/>
              </a:spcBef>
              <a:spcAft>
                <a:spcPts val="0"/>
              </a:spcAft>
              <a:buClr>
                <a:srgbClr val="000000"/>
              </a:buClr>
              <a:buSzPts val="2200"/>
              <a:buFont typeface="Arial"/>
              <a:buChar char="•"/>
              <a:tabLst/>
              <a:defRPr/>
            </a:pPr>
            <a:r>
              <a:rPr kumimoji="0" lang="my-MM" sz="2000" b="0" i="0" u="none" strike="noStrike" kern="0" cap="none" spc="0" normalizeH="0" baseline="0" noProof="0" dirty="0">
                <a:ln>
                  <a:noFill/>
                </a:ln>
                <a:solidFill>
                  <a:srgbClr val="000000"/>
                </a:solidFill>
                <a:effectLst/>
                <a:uLnTx/>
                <a:uFillTx/>
                <a:latin typeface="Open Sans"/>
                <a:ea typeface="Open Sans"/>
                <a:cs typeface="Open Sans"/>
                <a:sym typeface="Open Sans"/>
              </a:rPr>
              <a:t>ပညာရေး ၊ အသက်မွေးဝမ်းကျောင်းအကူအညီနှင့် အခြား အခြေခံဝတ္ထူပစ္စည်းများ ပေးခြင်း</a:t>
            </a:r>
          </a:p>
          <a:p>
            <a:pPr marL="1371600" lvl="2" indent="-368300">
              <a:lnSpc>
                <a:spcPct val="150000"/>
              </a:lnSpc>
              <a:buSzPts val="2200"/>
              <a:buFont typeface="Arial"/>
              <a:buChar char="•"/>
              <a:defRPr/>
            </a:pPr>
            <a:r>
              <a:rPr lang="en-US" sz="2000" dirty="0">
                <a:latin typeface="Open Sans"/>
                <a:ea typeface="Open Sans"/>
                <a:cs typeface="Open Sans"/>
                <a:sym typeface="Open Sans"/>
              </a:rPr>
              <a:t>SEA</a:t>
            </a:r>
            <a:r>
              <a:rPr lang="my-MM" sz="2000" dirty="0">
                <a:latin typeface="Open Sans"/>
                <a:ea typeface="Open Sans"/>
                <a:cs typeface="Open Sans"/>
                <a:sym typeface="Open Sans"/>
              </a:rPr>
              <a:t> ကြောင်း ရလာသည့် ကလေးငယ်များအတွက် အကူအညီများပေးခြင်း</a:t>
            </a:r>
            <a:endParaRPr kumimoji="0" lang="my-MM" sz="20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9" name="Google Shape;1056;gf01a71e3ec_1_263">
            <a:extLst>
              <a:ext uri="{FF2B5EF4-FFF2-40B4-BE49-F238E27FC236}">
                <a16:creationId xmlns:a16="http://schemas.microsoft.com/office/drawing/2014/main" xmlns="" id="{4ED7A9D4-4E10-4871-B937-44E85008C621}"/>
              </a:ext>
            </a:extLst>
          </p:cNvPr>
          <p:cNvSpPr txBox="1"/>
          <p:nvPr/>
        </p:nvSpPr>
        <p:spPr>
          <a:xfrm rot="-1953263">
            <a:off x="-994427" y="3807442"/>
            <a:ext cx="3594282" cy="1389213"/>
          </a:xfrm>
          <a:prstGeom prst="rect">
            <a:avLst/>
          </a:prstGeom>
          <a:solidFill>
            <a:srgbClr val="FF0000"/>
          </a:solidFill>
          <a:ln>
            <a:noFill/>
          </a:ln>
        </p:spPr>
        <p:txBody>
          <a:bodyPr spcFirstLastPara="1" wrap="square" lIns="91425" tIns="91425" rIns="91425" bIns="91425" anchor="ctr" anchorCtr="0">
            <a:noAutofit/>
          </a:bodyPr>
          <a:lstStyle/>
          <a:p>
            <a:pPr lvl="0" algn="ctr">
              <a:lnSpc>
                <a:spcPct val="150000"/>
              </a:lnSpc>
              <a:spcBef>
                <a:spcPts val="400"/>
              </a:spcBef>
              <a:buSzPts val="1100"/>
              <a:defRPr/>
            </a:pPr>
            <a:r>
              <a:rPr lang="en-US" sz="1800" b="1" dirty="0">
                <a:solidFill>
                  <a:srgbClr val="FFFFFF"/>
                </a:solidFill>
                <a:latin typeface="Open Sans"/>
                <a:ea typeface="Open Sans"/>
                <a:cs typeface="Open Sans"/>
                <a:sym typeface="Open Sans"/>
              </a:rPr>
              <a:t>SEA</a:t>
            </a:r>
            <a:r>
              <a:rPr lang="my-MM" sz="1800" b="1" dirty="0">
                <a:solidFill>
                  <a:srgbClr val="FFFFFF"/>
                </a:solidFill>
                <a:latin typeface="Open Sans"/>
                <a:ea typeface="Open Sans"/>
                <a:cs typeface="Open Sans"/>
                <a:sym typeface="Open Sans"/>
              </a:rPr>
              <a:t> ကျူးလွန်ခံရသူအား အကူအညီ ပေးရန် အဖွဲ့အစည်းတိုင်းတွင် တာဝန်ရှိသည်။</a:t>
            </a:r>
            <a:endParaRPr kumimoji="0" sz="18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26860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3" name="Google Shape;183;p7" descr="Une image contenant jouet&#10;&#10;Description générée automatiquement">
            <a:hlinkClick r:id="rId3"/>
          </p:cNvPr>
          <p:cNvPicPr preferRelativeResize="0"/>
          <p:nvPr/>
        </p:nvPicPr>
        <p:blipFill rotWithShape="1">
          <a:blip r:embed="rId4">
            <a:alphaModFix/>
          </a:blip>
          <a:srcRect/>
          <a:stretch/>
        </p:blipFill>
        <p:spPr>
          <a:xfrm>
            <a:off x="0" y="1099798"/>
            <a:ext cx="7616742" cy="5856135"/>
          </a:xfrm>
          <a:prstGeom prst="rect">
            <a:avLst/>
          </a:prstGeom>
          <a:noFill/>
          <a:ln>
            <a:noFill/>
          </a:ln>
        </p:spPr>
      </p:pic>
      <p:sp>
        <p:nvSpPr>
          <p:cNvPr id="184" name="Google Shape;184;p7"/>
          <p:cNvSpPr/>
          <p:nvPr/>
        </p:nvSpPr>
        <p:spPr>
          <a:xfrm>
            <a:off x="7963390" y="2184051"/>
            <a:ext cx="4228610" cy="3385116"/>
          </a:xfrm>
          <a:prstGeom prst="rect">
            <a:avLst/>
          </a:prstGeom>
          <a:solidFill>
            <a:srgbClr val="006C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yidaungsu" pitchFamily="34" charset="0"/>
              <a:ea typeface="Calibri"/>
              <a:cs typeface="Pyidaungsu" pitchFamily="34" charset="0"/>
              <a:sym typeface="Calibri"/>
            </a:endParaRPr>
          </a:p>
        </p:txBody>
      </p:sp>
      <p:sp>
        <p:nvSpPr>
          <p:cNvPr id="185" name="Google Shape;185;p7"/>
          <p:cNvSpPr/>
          <p:nvPr/>
        </p:nvSpPr>
        <p:spPr>
          <a:xfrm>
            <a:off x="7963390" y="3421123"/>
            <a:ext cx="2048924" cy="424691"/>
          </a:xfrm>
          <a:prstGeom prst="rect">
            <a:avLst/>
          </a:prstGeom>
          <a:noFill/>
          <a:ln>
            <a:noFill/>
          </a:ln>
        </p:spPr>
        <p:txBody>
          <a:bodyPr spcFirstLastPara="1" wrap="square" lIns="0" tIns="45700" rIns="0" bIns="45700" anchor="t" anchorCtr="0">
            <a:spAutoFit/>
          </a:bodyPr>
          <a:lstStyle/>
          <a:p>
            <a:pPr marL="0" marR="0" lvl="0" indent="0" algn="ctr" rtl="0">
              <a:lnSpc>
                <a:spcPct val="15555"/>
              </a:lnSpc>
              <a:spcBef>
                <a:spcPts val="0"/>
              </a:spcBef>
              <a:spcAft>
                <a:spcPts val="0"/>
              </a:spcAft>
              <a:buNone/>
            </a:pPr>
            <a:r>
              <a:rPr lang="en-US" sz="13500">
                <a:solidFill>
                  <a:schemeClr val="lt1"/>
                </a:solidFill>
                <a:latin typeface="Pyidaungsu" pitchFamily="34" charset="0"/>
                <a:ea typeface="Calibri"/>
                <a:cs typeface="Pyidaungsu" pitchFamily="34" charset="0"/>
                <a:sym typeface="Calibri"/>
              </a:rPr>
              <a:t>01</a:t>
            </a:r>
            <a:endParaRPr>
              <a:latin typeface="Pyidaungsu" pitchFamily="34" charset="0"/>
              <a:cs typeface="Pyidaungsu" pitchFamily="34" charset="0"/>
            </a:endParaRPr>
          </a:p>
        </p:txBody>
      </p:sp>
      <p:sp>
        <p:nvSpPr>
          <p:cNvPr id="186" name="Google Shape;186;p7"/>
          <p:cNvSpPr txBox="1"/>
          <p:nvPr/>
        </p:nvSpPr>
        <p:spPr>
          <a:xfrm>
            <a:off x="8153083" y="4027865"/>
            <a:ext cx="3801954" cy="14772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my-MM" sz="2500" b="1" dirty="0">
                <a:solidFill>
                  <a:schemeClr val="bg1"/>
                </a:solidFill>
                <a:latin typeface="Pyidaungsu" pitchFamily="34" charset="0"/>
                <a:ea typeface="Open Sans"/>
                <a:cs typeface="Pyidaungsu" pitchFamily="34" charset="0"/>
                <a:sym typeface="Open Sans"/>
              </a:rPr>
              <a:t>ဒီးန </a:t>
            </a:r>
            <a:r>
              <a:rPr lang="en-US" sz="2500" b="1" dirty="0">
                <a:solidFill>
                  <a:schemeClr val="bg1"/>
                </a:solidFill>
                <a:latin typeface="Pyidaungsu" pitchFamily="34" charset="0"/>
                <a:ea typeface="Open Sans"/>
                <a:cs typeface="Pyidaungsu" pitchFamily="34" charset="0"/>
                <a:sym typeface="Open Sans"/>
              </a:rPr>
              <a:t>၏ </a:t>
            </a:r>
            <a:r>
              <a:rPr lang="en-US" sz="2500" b="1" dirty="0" err="1">
                <a:solidFill>
                  <a:schemeClr val="bg1"/>
                </a:solidFill>
                <a:latin typeface="Pyidaungsu" pitchFamily="34" charset="0"/>
                <a:ea typeface="Open Sans"/>
                <a:cs typeface="Pyidaungsu" pitchFamily="34" charset="0"/>
                <a:sym typeface="Open Sans"/>
              </a:rPr>
              <a:t>ဖြစ်ရပ်ကိုလေ့လာသရုပ်ပ</a:t>
            </a:r>
            <a:r>
              <a:rPr lang="en-US" sz="2500" b="1" dirty="0">
                <a:solidFill>
                  <a:schemeClr val="bg1"/>
                </a:solidFill>
                <a:latin typeface="Pyidaungsu" pitchFamily="34" charset="0"/>
                <a:ea typeface="Open Sans"/>
                <a:cs typeface="Pyidaungsu" pitchFamily="34" charset="0"/>
                <a:sym typeface="Open Sans"/>
              </a:rPr>
              <a:t>ြ</a:t>
            </a:r>
          </a:p>
          <a:p>
            <a:pPr marL="0" marR="0" lvl="0" indent="0" algn="l" rtl="0">
              <a:lnSpc>
                <a:spcPct val="120000"/>
              </a:lnSpc>
              <a:spcBef>
                <a:spcPts val="0"/>
              </a:spcBef>
              <a:spcAft>
                <a:spcPts val="0"/>
              </a:spcAft>
              <a:buNone/>
            </a:pPr>
            <a:r>
              <a:rPr lang="en-US" sz="2500" b="1" dirty="0" err="1">
                <a:solidFill>
                  <a:schemeClr val="bg1"/>
                </a:solidFill>
                <a:latin typeface="Pyidaungsu" pitchFamily="34" charset="0"/>
                <a:ea typeface="Open Sans"/>
                <a:cs typeface="Pyidaungsu" pitchFamily="34" charset="0"/>
                <a:sym typeface="Open Sans"/>
              </a:rPr>
              <a:t>ခြင်း</a:t>
            </a:r>
            <a:endParaRPr sz="2500" dirty="0">
              <a:solidFill>
                <a:schemeClr val="tx1"/>
              </a:solidFill>
              <a:latin typeface="Pyidaungsu" pitchFamily="34" charset="0"/>
              <a:ea typeface="Open Sans"/>
              <a:cs typeface="Pyidaungsu" pitchFamily="34" charset="0"/>
              <a:sym typeface="Open Sans"/>
            </a:endParaRPr>
          </a:p>
        </p:txBody>
      </p:sp>
      <p:sp>
        <p:nvSpPr>
          <p:cNvPr id="187" name="Google Shape;187;p7"/>
          <p:cNvSpPr/>
          <p:nvPr/>
        </p:nvSpPr>
        <p:spPr>
          <a:xfrm>
            <a:off x="7963390" y="5569167"/>
            <a:ext cx="4366160" cy="20805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yidaungsu" pitchFamily="34" charset="0"/>
              <a:ea typeface="Calibri"/>
              <a:cs typeface="Pyidaungsu"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5" name="Google Shape;195;p8"/>
          <p:cNvSpPr txBox="1"/>
          <p:nvPr/>
        </p:nvSpPr>
        <p:spPr>
          <a:xfrm>
            <a:off x="1276944" y="1622449"/>
            <a:ext cx="3756666" cy="49479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500"/>
              <a:buFont typeface="Arial"/>
              <a:buNone/>
            </a:pPr>
            <a:r>
              <a:rPr lang="en-US" sz="2500" b="1" dirty="0" err="1">
                <a:solidFill>
                  <a:schemeClr val="dk1"/>
                </a:solidFill>
                <a:latin typeface="Pyidaungsu" pitchFamily="34" charset="0"/>
                <a:ea typeface="Open Sans"/>
                <a:cs typeface="Pyidaungsu" pitchFamily="34" charset="0"/>
                <a:sym typeface="Open Sans"/>
              </a:rPr>
              <a:t>အစီအစဥ</a:t>
            </a:r>
            <a:r>
              <a:rPr lang="my-MM" sz="2500" b="1" dirty="0">
                <a:solidFill>
                  <a:schemeClr val="dk1"/>
                </a:solidFill>
                <a:latin typeface="Pyidaungsu" pitchFamily="34" charset="0"/>
                <a:ea typeface="Open Sans"/>
                <a:cs typeface="Pyidaungsu" pitchFamily="34" charset="0"/>
                <a:sym typeface="Open Sans"/>
              </a:rPr>
              <a:t>်</a:t>
            </a:r>
            <a:r>
              <a:rPr lang="en-US" sz="2500" dirty="0">
                <a:solidFill>
                  <a:schemeClr val="dk1"/>
                </a:solidFill>
                <a:latin typeface="Pyidaungsu" pitchFamily="34" charset="0"/>
                <a:ea typeface="Open Sans"/>
                <a:cs typeface="Pyidaungsu" pitchFamily="34" charset="0"/>
                <a:sym typeface="Open Sans"/>
              </a:rPr>
              <a:t>(၁၀ </a:t>
            </a:r>
            <a:r>
              <a:rPr lang="en-US" sz="2500" dirty="0" err="1">
                <a:solidFill>
                  <a:schemeClr val="dk1"/>
                </a:solidFill>
                <a:latin typeface="Pyidaungsu" pitchFamily="34" charset="0"/>
                <a:ea typeface="Open Sans"/>
                <a:cs typeface="Pyidaungsu" pitchFamily="34" charset="0"/>
                <a:sym typeface="Open Sans"/>
              </a:rPr>
              <a:t>မိနစ</a:t>
            </a:r>
            <a:r>
              <a:rPr lang="en-US" sz="2500" dirty="0">
                <a:solidFill>
                  <a:schemeClr val="dk1"/>
                </a:solidFill>
                <a:latin typeface="Pyidaungsu" pitchFamily="34" charset="0"/>
                <a:ea typeface="Open Sans"/>
                <a:cs typeface="Pyidaungsu" pitchFamily="34" charset="0"/>
                <a:sym typeface="Open Sans"/>
              </a:rPr>
              <a:t>်)</a:t>
            </a:r>
            <a:endParaRPr dirty="0">
              <a:latin typeface="Pyidaungsu" pitchFamily="34" charset="0"/>
              <a:cs typeface="Pyidaungsu" pitchFamily="34" charset="0"/>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dk1"/>
              </a:solidFill>
              <a:latin typeface="Pyidaungsu" pitchFamily="34" charset="0"/>
              <a:ea typeface="Calibri"/>
              <a:cs typeface="Pyidaungsu" pitchFamily="34" charset="0"/>
              <a:sym typeface="Calibri"/>
            </a:endParaRPr>
          </a:p>
        </p:txBody>
      </p:sp>
      <p:sp>
        <p:nvSpPr>
          <p:cNvPr id="196" name="Google Shape;196;p8"/>
          <p:cNvSpPr txBox="1">
            <a:spLocks noGrp="1"/>
          </p:cNvSpPr>
          <p:nvPr>
            <p:ph type="body" idx="1"/>
          </p:nvPr>
        </p:nvSpPr>
        <p:spPr>
          <a:xfrm>
            <a:off x="675182" y="2370526"/>
            <a:ext cx="10100601" cy="2510848"/>
          </a:xfrm>
          <a:prstGeom prst="rect">
            <a:avLst/>
          </a:prstGeom>
          <a:noFill/>
          <a:ln>
            <a:noFill/>
          </a:ln>
        </p:spPr>
        <p:txBody>
          <a:bodyPr spcFirstLastPara="1" wrap="square" lIns="91425" tIns="45700" rIns="91425" bIns="45700" anchor="t" anchorCtr="0">
            <a:normAutofit fontScale="25000" lnSpcReduction="20000"/>
          </a:bodyPr>
          <a:lstStyle/>
          <a:p>
            <a:pPr marL="514350" lvl="0" indent="-514350" algn="l" rtl="0">
              <a:lnSpc>
                <a:spcPct val="90000"/>
              </a:lnSpc>
              <a:spcBef>
                <a:spcPts val="0"/>
              </a:spcBef>
              <a:spcAft>
                <a:spcPts val="0"/>
              </a:spcAft>
              <a:buClr>
                <a:schemeClr val="dk1"/>
              </a:buClr>
              <a:buSzPct val="100000"/>
              <a:buAutoNum type="arabicPeriod"/>
            </a:pPr>
            <a:r>
              <a:rPr lang="en-US" sz="10000" dirty="0" err="1">
                <a:latin typeface="Pyidaungsu" pitchFamily="34" charset="0"/>
                <a:ea typeface="Open Sans"/>
                <a:cs typeface="Pyidaungsu" pitchFamily="34" charset="0"/>
                <a:sym typeface="Open Sans"/>
              </a:rPr>
              <a:t>အုပ်စုများခွဲခြင်း</a:t>
            </a:r>
            <a:endParaRPr dirty="0">
              <a:latin typeface="Pyidaungsu" pitchFamily="34" charset="0"/>
              <a:cs typeface="Pyidaungsu" pitchFamily="34" charset="0"/>
            </a:endParaRPr>
          </a:p>
          <a:p>
            <a:pPr marL="514350" lvl="0" indent="-514350" algn="l" rtl="0">
              <a:lnSpc>
                <a:spcPct val="160000"/>
              </a:lnSpc>
              <a:spcBef>
                <a:spcPts val="2200"/>
              </a:spcBef>
              <a:spcAft>
                <a:spcPts val="0"/>
              </a:spcAft>
              <a:buClr>
                <a:schemeClr val="dk1"/>
              </a:buClr>
              <a:buSzPct val="100000"/>
              <a:buAutoNum type="arabicPeriod"/>
            </a:pPr>
            <a:r>
              <a:rPr lang="en-US" sz="10000" dirty="0" err="1">
                <a:latin typeface="Pyidaungsu" pitchFamily="34" charset="0"/>
                <a:ea typeface="Open Sans"/>
                <a:cs typeface="Pyidaungsu" pitchFamily="34" charset="0"/>
                <a:sym typeface="Open Sans"/>
              </a:rPr>
              <a:t>မေးခွန်းနံပါတ</a:t>
            </a:r>
            <a:r>
              <a:rPr lang="en-US" sz="10000" dirty="0">
                <a:latin typeface="Pyidaungsu" pitchFamily="34" charset="0"/>
                <a:ea typeface="Open Sans"/>
                <a:cs typeface="Pyidaungsu" pitchFamily="34" charset="0"/>
                <a:sym typeface="Open Sans"/>
              </a:rPr>
              <a:t>် ၁ </a:t>
            </a:r>
            <a:r>
              <a:rPr lang="en-US" sz="10000" dirty="0" err="1">
                <a:latin typeface="Pyidaungsu" pitchFamily="34" charset="0"/>
                <a:ea typeface="Open Sans"/>
                <a:cs typeface="Pyidaungsu" pitchFamily="34" charset="0"/>
                <a:sym typeface="Open Sans"/>
              </a:rPr>
              <a:t>ကိုဆွေးနွေးပီးမှတ်သားပ</a:t>
            </a:r>
            <a:r>
              <a:rPr lang="en-US" sz="10000" dirty="0">
                <a:latin typeface="Pyidaungsu" pitchFamily="34" charset="0"/>
                <a:ea typeface="Open Sans"/>
                <a:cs typeface="Pyidaungsu" pitchFamily="34" charset="0"/>
                <a:sym typeface="Open Sans"/>
              </a:rPr>
              <a:t>ါ</a:t>
            </a:r>
          </a:p>
          <a:p>
            <a:pPr marL="0" lvl="0" indent="0" algn="l" rtl="0">
              <a:lnSpc>
                <a:spcPct val="160000"/>
              </a:lnSpc>
              <a:spcBef>
                <a:spcPts val="2200"/>
              </a:spcBef>
              <a:spcAft>
                <a:spcPts val="0"/>
              </a:spcAft>
              <a:buClr>
                <a:schemeClr val="dk1"/>
              </a:buClr>
              <a:buSzPct val="100000"/>
              <a:buNone/>
            </a:pPr>
            <a:r>
              <a:rPr lang="en-US" sz="8000" b="1" dirty="0" err="1">
                <a:solidFill>
                  <a:srgbClr val="006CB6"/>
                </a:solidFill>
                <a:latin typeface="Pyidaungsu" pitchFamily="34" charset="0"/>
                <a:ea typeface="Open Sans"/>
                <a:cs typeface="Pyidaungsu" pitchFamily="34" charset="0"/>
                <a:sym typeface="Open Sans"/>
              </a:rPr>
              <a:t>မေးခွန်းနံပါတ</a:t>
            </a:r>
            <a:r>
              <a:rPr lang="en-US" sz="8000" b="1" dirty="0">
                <a:solidFill>
                  <a:srgbClr val="006CB6"/>
                </a:solidFill>
                <a:latin typeface="Pyidaungsu" pitchFamily="34" charset="0"/>
                <a:ea typeface="Open Sans"/>
                <a:cs typeface="Pyidaungsu" pitchFamily="34" charset="0"/>
                <a:sym typeface="Open Sans"/>
              </a:rPr>
              <a:t>် ၁</a:t>
            </a:r>
          </a:p>
          <a:p>
            <a:pPr marL="0" lvl="0" indent="0" algn="l" rtl="0">
              <a:lnSpc>
                <a:spcPct val="160000"/>
              </a:lnSpc>
              <a:spcBef>
                <a:spcPts val="2200"/>
              </a:spcBef>
              <a:spcAft>
                <a:spcPts val="0"/>
              </a:spcAft>
              <a:buClr>
                <a:schemeClr val="dk1"/>
              </a:buClr>
              <a:buSzPct val="100000"/>
              <a:buNone/>
            </a:pPr>
            <a:r>
              <a:rPr lang="my-MM" sz="6400" b="1" dirty="0">
                <a:solidFill>
                  <a:srgbClr val="006CB6"/>
                </a:solidFill>
                <a:latin typeface="Pyidaungsu" pitchFamily="34" charset="0"/>
                <a:ea typeface="Open Sans"/>
                <a:cs typeface="Pyidaungsu" pitchFamily="34" charset="0"/>
                <a:sym typeface="Open Sans"/>
              </a:rPr>
              <a:t>ဘယ်သူက ကျူးလွန်ခံရသူ/နစ်နာသူ အပေါ်  သြဇာသက်ရောက် သနည်း ? ဘာကြောင့်လဲ ? ဘယ်လိုလဲ ?</a:t>
            </a:r>
            <a:endParaRPr lang="en-US" sz="6400" b="1" dirty="0">
              <a:solidFill>
                <a:srgbClr val="006CB6"/>
              </a:solidFill>
              <a:latin typeface="Pyidaungsu" pitchFamily="34" charset="0"/>
              <a:ea typeface="Open Sans"/>
              <a:cs typeface="Pyidaungsu" pitchFamily="34" charset="0"/>
              <a:sym typeface="Open Sans"/>
            </a:endParaRPr>
          </a:p>
          <a:p>
            <a:pPr marL="228600" lvl="0" indent="-184150" algn="l" rtl="0">
              <a:lnSpc>
                <a:spcPct val="90000"/>
              </a:lnSpc>
              <a:spcBef>
                <a:spcPts val="1000"/>
              </a:spcBef>
              <a:spcAft>
                <a:spcPts val="0"/>
              </a:spcAft>
              <a:buClr>
                <a:schemeClr val="dk1"/>
              </a:buClr>
              <a:buSzPct val="100000"/>
              <a:buNone/>
            </a:pPr>
            <a:endParaRPr dirty="0">
              <a:latin typeface="Pyidaungsu" pitchFamily="34" charset="0"/>
              <a:cs typeface="Pyidaungsu" pitchFamily="34" charset="0"/>
            </a:endParaRPr>
          </a:p>
        </p:txBody>
      </p:sp>
      <p:sp>
        <p:nvSpPr>
          <p:cNvPr id="197" name="Google Shape;197;p8"/>
          <p:cNvSpPr/>
          <p:nvPr/>
        </p:nvSpPr>
        <p:spPr>
          <a:xfrm>
            <a:off x="4662591" y="6438746"/>
            <a:ext cx="1580178" cy="369291"/>
          </a:xfrm>
          <a:prstGeom prst="rect">
            <a:avLst/>
          </a:prstGeom>
          <a:noFill/>
          <a:ln>
            <a:noFill/>
          </a:ln>
        </p:spPr>
        <p:txBody>
          <a:bodyPr spcFirstLastPara="1" wrap="square" lIns="91425" tIns="45700" rIns="91425" bIns="45700" anchor="t" anchorCtr="0">
            <a:spAutoFit/>
          </a:bodyPr>
          <a:lstStyle/>
          <a:p>
            <a:r>
              <a:rPr lang="my-MM" sz="1800" dirty="0">
                <a:latin typeface="Pyidaungsu" pitchFamily="34" charset="0"/>
                <a:cs typeface="Pyidaungsu" pitchFamily="34" charset="0"/>
              </a:rPr>
              <a:t>ကျော်လှ</a:t>
            </a:r>
          </a:p>
        </p:txBody>
      </p:sp>
      <p:sp>
        <p:nvSpPr>
          <p:cNvPr id="198" name="Google Shape;198;p8"/>
          <p:cNvSpPr/>
          <p:nvPr/>
        </p:nvSpPr>
        <p:spPr>
          <a:xfrm>
            <a:off x="7141949" y="6459462"/>
            <a:ext cx="1580178" cy="369332"/>
          </a:xfrm>
          <a:prstGeom prst="rect">
            <a:avLst/>
          </a:prstGeom>
          <a:noFill/>
          <a:ln>
            <a:noFill/>
          </a:ln>
        </p:spPr>
        <p:txBody>
          <a:bodyPr spcFirstLastPara="1" wrap="square" lIns="91425" tIns="45700" rIns="91425" bIns="45700" anchor="t" anchorCtr="0">
            <a:spAutoFit/>
          </a:bodyPr>
          <a:lstStyle/>
          <a:p>
            <a:pPr lvl="0"/>
            <a:r>
              <a:rPr lang="my-MM" sz="1800" b="1" dirty="0">
                <a:solidFill>
                  <a:srgbClr val="006CB6"/>
                </a:solidFill>
                <a:latin typeface="Pyidaungsu" pitchFamily="34" charset="0"/>
                <a:ea typeface="Open Sans"/>
                <a:cs typeface="Pyidaungsu" pitchFamily="34" charset="0"/>
                <a:sym typeface="Open Sans"/>
              </a:rPr>
              <a:t>နာမီး</a:t>
            </a:r>
            <a:endParaRPr lang="my-MM" sz="1800" dirty="0">
              <a:latin typeface="Pyidaungsu" pitchFamily="34" charset="0"/>
              <a:cs typeface="Pyidaungsu" pitchFamily="34" charset="0"/>
            </a:endParaRPr>
          </a:p>
        </p:txBody>
      </p:sp>
      <p:sp>
        <p:nvSpPr>
          <p:cNvPr id="199" name="Google Shape;199;p8"/>
          <p:cNvSpPr/>
          <p:nvPr/>
        </p:nvSpPr>
        <p:spPr>
          <a:xfrm>
            <a:off x="9576706" y="6436515"/>
            <a:ext cx="1580178" cy="369332"/>
          </a:xfrm>
          <a:prstGeom prst="rect">
            <a:avLst/>
          </a:prstGeom>
          <a:noFill/>
          <a:ln>
            <a:noFill/>
          </a:ln>
        </p:spPr>
        <p:txBody>
          <a:bodyPr spcFirstLastPara="1" wrap="square" lIns="91425" tIns="45700" rIns="91425" bIns="45700" anchor="t" anchorCtr="0">
            <a:spAutoFit/>
          </a:bodyPr>
          <a:lstStyle/>
          <a:p>
            <a:pPr lvl="0"/>
            <a:r>
              <a:rPr lang="my-MM" sz="1800" dirty="0">
                <a:latin typeface="Pyidaungsu" pitchFamily="34" charset="0"/>
                <a:cs typeface="Pyidaungsu" pitchFamily="34" charset="0"/>
              </a:rPr>
              <a:t>ကျာလယ်</a:t>
            </a:r>
          </a:p>
        </p:txBody>
      </p:sp>
      <p:pic>
        <p:nvPicPr>
          <p:cNvPr id="200" name="Google Shape;200;p8"/>
          <p:cNvPicPr preferRelativeResize="0"/>
          <p:nvPr/>
        </p:nvPicPr>
        <p:blipFill rotWithShape="1">
          <a:blip r:embed="rId3">
            <a:alphaModFix/>
          </a:blip>
          <a:srcRect/>
          <a:stretch/>
        </p:blipFill>
        <p:spPr>
          <a:xfrm>
            <a:off x="4338492" y="4839337"/>
            <a:ext cx="1244259" cy="1372578"/>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01" name="Google Shape;201;p8"/>
          <p:cNvPicPr preferRelativeResize="0"/>
          <p:nvPr/>
        </p:nvPicPr>
        <p:blipFill rotWithShape="1">
          <a:blip r:embed="rId4">
            <a:alphaModFix/>
          </a:blip>
          <a:srcRect/>
          <a:stretch/>
        </p:blipFill>
        <p:spPr>
          <a:xfrm>
            <a:off x="9200141" y="4874317"/>
            <a:ext cx="1813585" cy="1359708"/>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02" name="Google Shape;202;p8"/>
          <p:cNvPicPr preferRelativeResize="0"/>
          <p:nvPr/>
        </p:nvPicPr>
        <p:blipFill rotWithShape="1">
          <a:blip r:embed="rId5">
            <a:alphaModFix/>
          </a:blip>
          <a:srcRect/>
          <a:stretch/>
        </p:blipFill>
        <p:spPr>
          <a:xfrm>
            <a:off x="6642397" y="4847719"/>
            <a:ext cx="1893934" cy="141995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203" name="Google Shape;203;p8"/>
          <p:cNvSpPr/>
          <p:nvPr/>
        </p:nvSpPr>
        <p:spPr>
          <a:xfrm>
            <a:off x="2349731" y="6459462"/>
            <a:ext cx="1580178" cy="369332"/>
          </a:xfrm>
          <a:prstGeom prst="rect">
            <a:avLst/>
          </a:prstGeom>
          <a:noFill/>
          <a:ln>
            <a:noFill/>
          </a:ln>
        </p:spPr>
        <p:txBody>
          <a:bodyPr spcFirstLastPara="1" wrap="square" lIns="91425" tIns="45700" rIns="91425" bIns="45700" anchor="t" anchorCtr="0">
            <a:spAutoFit/>
          </a:bodyPr>
          <a:lstStyle/>
          <a:p>
            <a:pPr lvl="0"/>
            <a:r>
              <a:rPr lang="my-MM" sz="1800" b="1" dirty="0">
                <a:solidFill>
                  <a:srgbClr val="006CB6"/>
                </a:solidFill>
                <a:latin typeface="Pyidaungsu" pitchFamily="34" charset="0"/>
                <a:ea typeface="Open Sans"/>
                <a:cs typeface="Pyidaungsu" pitchFamily="34" charset="0"/>
                <a:sym typeface="Open Sans"/>
              </a:rPr>
              <a:t>ဒီးန</a:t>
            </a:r>
            <a:endParaRPr lang="my-MM" sz="1800" dirty="0">
              <a:latin typeface="Pyidaungsu" pitchFamily="34" charset="0"/>
              <a:cs typeface="Pyidaungsu" pitchFamily="34" charset="0"/>
            </a:endParaRPr>
          </a:p>
        </p:txBody>
      </p:sp>
      <p:pic>
        <p:nvPicPr>
          <p:cNvPr id="204" name="Google Shape;204;p8"/>
          <p:cNvPicPr preferRelativeResize="0"/>
          <p:nvPr/>
        </p:nvPicPr>
        <p:blipFill rotWithShape="1">
          <a:blip r:embed="rId6">
            <a:alphaModFix/>
          </a:blip>
          <a:srcRect/>
          <a:stretch/>
        </p:blipFill>
        <p:spPr>
          <a:xfrm>
            <a:off x="2363613" y="4858546"/>
            <a:ext cx="1005101" cy="1264354"/>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205" name="Google Shape;205;p8"/>
          <p:cNvSpPr txBox="1"/>
          <p:nvPr/>
        </p:nvSpPr>
        <p:spPr>
          <a:xfrm>
            <a:off x="712095" y="515135"/>
            <a:ext cx="3303035" cy="642612"/>
          </a:xfrm>
          <a:prstGeom prst="rect">
            <a:avLst/>
          </a:prstGeom>
          <a:noFill/>
          <a:ln w="22225" cap="flat" cmpd="sng">
            <a:solidFill>
              <a:srgbClr val="006CB6"/>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74166"/>
              </a:lnSpc>
              <a:spcBef>
                <a:spcPts val="0"/>
              </a:spcBef>
              <a:spcAft>
                <a:spcPts val="0"/>
              </a:spcAft>
              <a:buNone/>
            </a:pPr>
            <a:r>
              <a:rPr lang="en-US" sz="2400" b="1" dirty="0">
                <a:solidFill>
                  <a:srgbClr val="006CB6"/>
                </a:solidFill>
                <a:latin typeface="Pyidaungsu" pitchFamily="34" charset="0"/>
                <a:ea typeface="Corbel"/>
                <a:cs typeface="Pyidaungsu" pitchFamily="34" charset="0"/>
                <a:sym typeface="Corbel"/>
              </a:rPr>
              <a:t> </a:t>
            </a:r>
            <a:r>
              <a:rPr lang="en-US" sz="2400" b="1" dirty="0" err="1">
                <a:solidFill>
                  <a:srgbClr val="006CB6"/>
                </a:solidFill>
                <a:latin typeface="Pyidaungsu" pitchFamily="34" charset="0"/>
                <a:ea typeface="Corbel"/>
                <a:cs typeface="Pyidaungsu" pitchFamily="34" charset="0"/>
                <a:sym typeface="Corbel"/>
              </a:rPr>
              <a:t>ဖြစ်ရပ်လေ့လာခြင်း</a:t>
            </a:r>
            <a:endParaRPr dirty="0">
              <a:latin typeface="Pyidaungsu" pitchFamily="34" charset="0"/>
              <a:cs typeface="Pyidaungsu" pitchFamily="34" charset="0"/>
            </a:endParaRPr>
          </a:p>
        </p:txBody>
      </p:sp>
      <p:sp>
        <p:nvSpPr>
          <p:cNvPr id="207" name="Google Shape;207;p8"/>
          <p:cNvSpPr txBox="1"/>
          <p:nvPr/>
        </p:nvSpPr>
        <p:spPr>
          <a:xfrm>
            <a:off x="8791471" y="3474236"/>
            <a:ext cx="3252018" cy="5539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500" b="1">
                <a:solidFill>
                  <a:schemeClr val="lt1"/>
                </a:solidFill>
                <a:latin typeface="Pyidaungsu" pitchFamily="34" charset="0"/>
                <a:ea typeface="Open Sans"/>
                <a:cs typeface="Pyidaungsu" pitchFamily="34" charset="0"/>
                <a:sym typeface="Open Sans"/>
              </a:rPr>
              <a:t>POWER RELATIONS</a:t>
            </a:r>
            <a:endParaRPr>
              <a:latin typeface="Pyidaungsu" pitchFamily="34" charset="0"/>
              <a:cs typeface="Pyidaungsu"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3"/>
          <p:cNvSpPr txBox="1">
            <a:spLocks noGrp="1"/>
          </p:cNvSpPr>
          <p:nvPr>
            <p:ph type="title"/>
          </p:nvPr>
        </p:nvSpPr>
        <p:spPr>
          <a:xfrm>
            <a:off x="1743362" y="122931"/>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000"/>
            </a:pPr>
            <a:r>
              <a:rPr lang="en-US" sz="4000" b="1" dirty="0" err="1">
                <a:solidFill>
                  <a:schemeClr val="lt1"/>
                </a:solidFill>
                <a:latin typeface="Pyidaungsu" pitchFamily="34" charset="0"/>
                <a:ea typeface="Open Sans"/>
                <a:cs typeface="Pyidaungsu" pitchFamily="34" charset="0"/>
                <a:sym typeface="Open Sans"/>
              </a:rPr>
              <a:t>လုပ်ပိုင်ခွင</a:t>
            </a:r>
            <a:r>
              <a:rPr lang="en-US" sz="4000" b="1" dirty="0">
                <a:solidFill>
                  <a:schemeClr val="lt1"/>
                </a:solidFill>
                <a:latin typeface="Pyidaungsu" pitchFamily="34" charset="0"/>
                <a:ea typeface="Open Sans"/>
                <a:cs typeface="Pyidaungsu" pitchFamily="34" charset="0"/>
                <a:sym typeface="Open Sans"/>
              </a:rPr>
              <a:t>့်</a:t>
            </a:r>
            <a:r>
              <a:rPr lang="en-US" sz="4000" b="1" dirty="0" err="1">
                <a:solidFill>
                  <a:schemeClr val="lt1"/>
                </a:solidFill>
                <a:latin typeface="Pyidaungsu" pitchFamily="34" charset="0"/>
                <a:ea typeface="Open Sans"/>
                <a:cs typeface="Pyidaungsu" pitchFamily="34" charset="0"/>
                <a:sym typeface="Open Sans"/>
              </a:rPr>
              <a:t>အာဏာနှင</a:t>
            </a:r>
            <a:r>
              <a:rPr lang="en-US" sz="4000" b="1" dirty="0">
                <a:solidFill>
                  <a:schemeClr val="lt1"/>
                </a:solidFill>
                <a:latin typeface="Pyidaungsu" pitchFamily="34" charset="0"/>
                <a:ea typeface="Open Sans"/>
                <a:cs typeface="Pyidaungsu" pitchFamily="34" charset="0"/>
                <a:sym typeface="Open Sans"/>
              </a:rPr>
              <a:t>့်</a:t>
            </a:r>
            <a:r>
              <a:rPr lang="en-US" sz="4000" b="1" dirty="0" err="1">
                <a:solidFill>
                  <a:schemeClr val="lt1"/>
                </a:solidFill>
                <a:latin typeface="Pyidaungsu" pitchFamily="34" charset="0"/>
                <a:ea typeface="Open Sans"/>
                <a:cs typeface="Pyidaungsu" pitchFamily="34" charset="0"/>
                <a:sym typeface="Open Sans"/>
              </a:rPr>
              <a:t>ဆက်စပ်ပုံများ</a:t>
            </a:r>
            <a:endParaRPr dirty="0">
              <a:latin typeface="Pyidaungsu" pitchFamily="34" charset="0"/>
              <a:cs typeface="Pyidaungsu" pitchFamily="34" charset="0"/>
            </a:endParaRPr>
          </a:p>
        </p:txBody>
      </p:sp>
      <p:pic>
        <p:nvPicPr>
          <p:cNvPr id="299" name="Google Shape;299;p13"/>
          <p:cNvPicPr preferRelativeResize="0"/>
          <p:nvPr/>
        </p:nvPicPr>
        <p:blipFill rotWithShape="1">
          <a:blip r:embed="rId3">
            <a:alphaModFix/>
          </a:blip>
          <a:srcRect l="30439" t="11807" r="32939" b="20409"/>
          <a:stretch/>
        </p:blipFill>
        <p:spPr>
          <a:xfrm>
            <a:off x="3186730" y="3003096"/>
            <a:ext cx="1140100" cy="2211400"/>
          </a:xfrm>
          <a:prstGeom prst="rect">
            <a:avLst/>
          </a:prstGeom>
          <a:noFill/>
          <a:ln>
            <a:noFill/>
          </a:ln>
        </p:spPr>
      </p:pic>
      <p:sp>
        <p:nvSpPr>
          <p:cNvPr id="300" name="Google Shape;300;p13"/>
          <p:cNvSpPr txBox="1"/>
          <p:nvPr/>
        </p:nvSpPr>
        <p:spPr>
          <a:xfrm>
            <a:off x="2484930" y="1986568"/>
            <a:ext cx="2543700" cy="799011"/>
          </a:xfrm>
          <a:prstGeom prst="rect">
            <a:avLst/>
          </a:prstGeom>
          <a:solidFill>
            <a:srgbClr val="CFE2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200" b="1">
                <a:solidFill>
                  <a:srgbClr val="000000"/>
                </a:solidFill>
                <a:latin typeface="Pyidaungsu" pitchFamily="34" charset="0"/>
                <a:cs typeface="Pyidaungsu" pitchFamily="34" charset="0"/>
                <a:sym typeface="Arial"/>
              </a:rPr>
              <a:t>ကျူးလွန်သူ</a:t>
            </a:r>
            <a:endParaRPr>
              <a:latin typeface="Pyidaungsu" pitchFamily="34" charset="0"/>
              <a:cs typeface="Pyidaungsu" pitchFamily="34" charset="0"/>
            </a:endParaRPr>
          </a:p>
        </p:txBody>
      </p:sp>
      <p:sp>
        <p:nvSpPr>
          <p:cNvPr id="301" name="Google Shape;301;p13"/>
          <p:cNvSpPr txBox="1"/>
          <p:nvPr/>
        </p:nvSpPr>
        <p:spPr>
          <a:xfrm>
            <a:off x="1910557" y="5646384"/>
            <a:ext cx="3831000" cy="8076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200" b="1">
                <a:solidFill>
                  <a:schemeClr val="dk1"/>
                </a:solidFill>
                <a:latin typeface="Pyidaungsu" pitchFamily="34" charset="0"/>
                <a:cs typeface="Pyidaungsu" pitchFamily="34" charset="0"/>
                <a:sym typeface="Arial"/>
              </a:rPr>
              <a:t>လူသားချင်းစာနာထောက်ထားမှု ဆိုင်ရာ သို့မဟုတ် ဖွံ့ဖြိုးရေးလုပ်သား</a:t>
            </a:r>
            <a:endParaRPr sz="2200" b="1" i="0" u="none" strike="noStrike" cap="none">
              <a:solidFill>
                <a:srgbClr val="000000"/>
              </a:solidFill>
              <a:latin typeface="Pyidaungsu" pitchFamily="34" charset="0"/>
              <a:cs typeface="Pyidaungsu" pitchFamily="34" charset="0"/>
              <a:sym typeface="Arial"/>
            </a:endParaRPr>
          </a:p>
        </p:txBody>
      </p:sp>
      <p:sp>
        <p:nvSpPr>
          <p:cNvPr id="302" name="Google Shape;302;p13"/>
          <p:cNvSpPr txBox="1"/>
          <p:nvPr/>
        </p:nvSpPr>
        <p:spPr>
          <a:xfrm>
            <a:off x="6906955" y="1986568"/>
            <a:ext cx="2543700" cy="799011"/>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200" b="1">
                <a:solidFill>
                  <a:schemeClr val="dk1"/>
                </a:solidFill>
                <a:latin typeface="Pyidaungsu" pitchFamily="34" charset="0"/>
                <a:cs typeface="Pyidaungsu" pitchFamily="34" charset="0"/>
                <a:sym typeface="Arial"/>
              </a:rPr>
              <a:t>နစ်နာသူ (သို့) ဆက်လက်ရှင်သန်သူ</a:t>
            </a:r>
            <a:endParaRPr sz="2200" b="1">
              <a:solidFill>
                <a:srgbClr val="000000"/>
              </a:solidFill>
              <a:latin typeface="Pyidaungsu" pitchFamily="34" charset="0"/>
              <a:cs typeface="Pyidaungsu" pitchFamily="34" charset="0"/>
              <a:sym typeface="Arial"/>
            </a:endParaRPr>
          </a:p>
        </p:txBody>
      </p:sp>
      <p:pic>
        <p:nvPicPr>
          <p:cNvPr id="303" name="Google Shape;303;p13"/>
          <p:cNvPicPr preferRelativeResize="0"/>
          <p:nvPr/>
        </p:nvPicPr>
        <p:blipFill rotWithShape="1">
          <a:blip r:embed="rId4">
            <a:alphaModFix/>
          </a:blip>
          <a:srcRect l="68214" t="18039"/>
          <a:stretch/>
        </p:blipFill>
        <p:spPr>
          <a:xfrm>
            <a:off x="7919112" y="3114896"/>
            <a:ext cx="780750" cy="1987800"/>
          </a:xfrm>
          <a:prstGeom prst="rect">
            <a:avLst/>
          </a:prstGeom>
          <a:noFill/>
          <a:ln>
            <a:noFill/>
          </a:ln>
        </p:spPr>
      </p:pic>
      <p:sp>
        <p:nvSpPr>
          <p:cNvPr id="304" name="Google Shape;304;p13"/>
          <p:cNvSpPr/>
          <p:nvPr/>
        </p:nvSpPr>
        <p:spPr>
          <a:xfrm>
            <a:off x="1743361" y="1211616"/>
            <a:ext cx="7996393" cy="461624"/>
          </a:xfrm>
          <a:prstGeom prst="rect">
            <a:avLst/>
          </a:prstGeom>
          <a:noFill/>
          <a:ln>
            <a:noFill/>
          </a:ln>
        </p:spPr>
        <p:txBody>
          <a:bodyPr spcFirstLastPara="1" wrap="square" lIns="91425" tIns="45700" rIns="91425" bIns="45700" anchor="t" anchorCtr="0">
            <a:spAutoFit/>
          </a:bodyPr>
          <a:lstStyle/>
          <a:p>
            <a:pPr lvl="0"/>
            <a:r>
              <a:rPr lang="my-MM" sz="2400" b="1" dirty="0">
                <a:solidFill>
                  <a:schemeClr val="accent1"/>
                </a:solidFill>
                <a:latin typeface="Pyidaungsu" pitchFamily="34" charset="0"/>
                <a:ea typeface="Open Sans"/>
                <a:cs typeface="Pyidaungsu" pitchFamily="34" charset="0"/>
                <a:sym typeface="Open Sans"/>
              </a:rPr>
              <a:t>လိင်ပိုင်းဆိုင်ရာ အမြတ်ထုတ်ခြင်းနှင့် အလွဲသုံးစားလုပ်ခြင်း</a:t>
            </a:r>
            <a:endParaRPr sz="2200" b="1" dirty="0">
              <a:solidFill>
                <a:schemeClr val="accent1"/>
              </a:solidFill>
              <a:latin typeface="Pyidaungsu" pitchFamily="34" charset="0"/>
              <a:ea typeface="Calibri"/>
              <a:cs typeface="Pyidaungsu" pitchFamily="34" charset="0"/>
              <a:sym typeface="Calibri"/>
            </a:endParaRPr>
          </a:p>
        </p:txBody>
      </p:sp>
      <p:sp>
        <p:nvSpPr>
          <p:cNvPr id="307" name="Google Shape;307;p13"/>
          <p:cNvSpPr txBox="1"/>
          <p:nvPr/>
        </p:nvSpPr>
        <p:spPr>
          <a:xfrm>
            <a:off x="6216765" y="5640770"/>
            <a:ext cx="4185443" cy="8076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30000"/>
              </a:lnSpc>
              <a:spcBef>
                <a:spcPts val="0"/>
              </a:spcBef>
              <a:spcAft>
                <a:spcPts val="0"/>
              </a:spcAft>
              <a:buClr>
                <a:srgbClr val="000000"/>
              </a:buClr>
              <a:buSzPts val="1800"/>
              <a:buFont typeface="Arial"/>
              <a:buNone/>
            </a:pPr>
            <a:r>
              <a:rPr lang="en-US" sz="2200" b="1" i="0" u="none" strike="noStrike" cap="none">
                <a:solidFill>
                  <a:schemeClr val="dk1"/>
                </a:solidFill>
                <a:latin typeface="Pyidaungsu" pitchFamily="34" charset="0"/>
                <a:cs typeface="Pyidaungsu" pitchFamily="34" charset="0"/>
                <a:sym typeface="Arial"/>
              </a:rPr>
              <a:t>ထိခိုက်ခံစားရသော လူမှုအသိုင်းအဝိုင်းမှ ပုဂ္ဂိုလ်/ အကျိုးခံစားခွင့်ရှိသူ</a:t>
            </a:r>
            <a:endParaRPr sz="2200" b="1" i="0" u="none" strike="noStrike" cap="none">
              <a:solidFill>
                <a:srgbClr val="000000"/>
              </a:solidFill>
              <a:latin typeface="Pyidaungsu" pitchFamily="34" charset="0"/>
              <a:cs typeface="Pyidaungsu"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title"/>
          </p:nvPr>
        </p:nvSpPr>
        <p:spPr>
          <a:xfrm>
            <a:off x="1618664" y="122931"/>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000"/>
            </a:pPr>
            <a:r>
              <a:rPr lang="en-US" sz="4000" b="1" dirty="0" err="1">
                <a:solidFill>
                  <a:schemeClr val="tx1"/>
                </a:solidFill>
                <a:latin typeface="Pyidaungsu" pitchFamily="34" charset="0"/>
                <a:ea typeface="Open Sans"/>
                <a:cs typeface="Pyidaungsu" pitchFamily="34" charset="0"/>
                <a:sym typeface="Open Sans"/>
              </a:rPr>
              <a:t>လုပ်ပိုင်ခွင</a:t>
            </a:r>
            <a:r>
              <a:rPr lang="en-US" sz="4000" b="1" dirty="0">
                <a:solidFill>
                  <a:schemeClr val="tx1"/>
                </a:solidFill>
                <a:latin typeface="Pyidaungsu" pitchFamily="34" charset="0"/>
                <a:ea typeface="Open Sans"/>
                <a:cs typeface="Pyidaungsu" pitchFamily="34" charset="0"/>
                <a:sym typeface="Open Sans"/>
              </a:rPr>
              <a:t>့်</a:t>
            </a:r>
            <a:r>
              <a:rPr lang="en-US" sz="4000" b="1" dirty="0" err="1">
                <a:solidFill>
                  <a:schemeClr val="tx1"/>
                </a:solidFill>
                <a:latin typeface="Pyidaungsu" pitchFamily="34" charset="0"/>
                <a:ea typeface="Open Sans"/>
                <a:cs typeface="Pyidaungsu" pitchFamily="34" charset="0"/>
                <a:sym typeface="Open Sans"/>
              </a:rPr>
              <a:t>အာဏာနှင</a:t>
            </a:r>
            <a:r>
              <a:rPr lang="en-US" sz="4000" b="1" dirty="0">
                <a:solidFill>
                  <a:schemeClr val="tx1"/>
                </a:solidFill>
                <a:latin typeface="Pyidaungsu" pitchFamily="34" charset="0"/>
                <a:ea typeface="Open Sans"/>
                <a:cs typeface="Pyidaungsu" pitchFamily="34" charset="0"/>
                <a:sym typeface="Open Sans"/>
              </a:rPr>
              <a:t>့်</a:t>
            </a:r>
            <a:r>
              <a:rPr lang="en-US" sz="4000" b="1" dirty="0" err="1">
                <a:solidFill>
                  <a:schemeClr val="tx1"/>
                </a:solidFill>
                <a:latin typeface="Pyidaungsu" pitchFamily="34" charset="0"/>
                <a:ea typeface="Open Sans"/>
                <a:cs typeface="Pyidaungsu" pitchFamily="34" charset="0"/>
                <a:sym typeface="Open Sans"/>
              </a:rPr>
              <a:t>ဆက်စပ်ပုံများ</a:t>
            </a:r>
            <a:endParaRPr dirty="0">
              <a:solidFill>
                <a:schemeClr val="tx1"/>
              </a:solidFill>
              <a:latin typeface="Pyidaungsu" pitchFamily="34" charset="0"/>
              <a:cs typeface="Pyidaungsu" pitchFamily="34" charset="0"/>
            </a:endParaRPr>
          </a:p>
        </p:txBody>
      </p:sp>
      <p:sp>
        <p:nvSpPr>
          <p:cNvPr id="315" name="Google Shape;315;p14"/>
          <p:cNvSpPr/>
          <p:nvPr/>
        </p:nvSpPr>
        <p:spPr>
          <a:xfrm>
            <a:off x="1618663" y="1211616"/>
            <a:ext cx="9593288"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006CB6"/>
                </a:solidFill>
                <a:latin typeface="Pyidaungsu" pitchFamily="34" charset="0"/>
                <a:ea typeface="Open Sans"/>
                <a:cs typeface="Pyidaungsu" pitchFamily="34" charset="0"/>
                <a:sym typeface="Open Sans"/>
              </a:rPr>
              <a:t>အခေ</a:t>
            </a:r>
            <a:r>
              <a:rPr lang="en-US" sz="2000" b="1" dirty="0">
                <a:solidFill>
                  <a:srgbClr val="006CB6"/>
                </a:solidFill>
                <a:latin typeface="Pyidaungsu" pitchFamily="34" charset="0"/>
                <a:ea typeface="Open Sans"/>
                <a:cs typeface="Pyidaungsu" pitchFamily="34" charset="0"/>
                <a:sym typeface="Open Sans"/>
              </a:rPr>
              <a:t>ါ်</a:t>
            </a:r>
            <a:r>
              <a:rPr lang="en-US" sz="2000" b="1" dirty="0" err="1">
                <a:solidFill>
                  <a:srgbClr val="006CB6"/>
                </a:solidFill>
                <a:latin typeface="Pyidaungsu" pitchFamily="34" charset="0"/>
                <a:ea typeface="Open Sans"/>
                <a:cs typeface="Pyidaungsu" pitchFamily="34" charset="0"/>
                <a:sym typeface="Open Sans"/>
              </a:rPr>
              <a:t>အဝေ</a:t>
            </a:r>
            <a:r>
              <a:rPr lang="en-US" sz="2000" b="1" dirty="0">
                <a:solidFill>
                  <a:srgbClr val="006CB6"/>
                </a:solidFill>
                <a:latin typeface="Pyidaungsu" pitchFamily="34" charset="0"/>
                <a:ea typeface="Open Sans"/>
                <a:cs typeface="Pyidaungsu" pitchFamily="34" charset="0"/>
                <a:sym typeface="Open Sans"/>
              </a:rPr>
              <a:t>ါ်</a:t>
            </a:r>
            <a:r>
              <a:rPr lang="en-US" sz="2000" b="1" dirty="0" err="1">
                <a:solidFill>
                  <a:srgbClr val="006CB6"/>
                </a:solidFill>
                <a:latin typeface="Pyidaungsu" pitchFamily="34" charset="0"/>
                <a:ea typeface="Open Sans"/>
                <a:cs typeface="Pyidaungsu" pitchFamily="34" charset="0"/>
                <a:sym typeface="Open Sans"/>
              </a:rPr>
              <a:t>သတ်မှတ</a:t>
            </a:r>
            <a:r>
              <a:rPr lang="en-US" sz="2000" b="1" dirty="0">
                <a:solidFill>
                  <a:srgbClr val="006CB6"/>
                </a:solidFill>
                <a:latin typeface="Pyidaungsu" pitchFamily="34" charset="0"/>
                <a:ea typeface="Open Sans"/>
                <a:cs typeface="Pyidaungsu" pitchFamily="34" charset="0"/>
                <a:sym typeface="Open Sans"/>
              </a:rPr>
              <a:t>်</a:t>
            </a:r>
            <a:r>
              <a:rPr lang="my-MM" sz="2000" b="1" dirty="0">
                <a:solidFill>
                  <a:srgbClr val="006CB6"/>
                </a:solidFill>
                <a:latin typeface="Pyidaungsu" pitchFamily="34" charset="0"/>
                <a:ea typeface="Open Sans"/>
                <a:cs typeface="Pyidaungsu" pitchFamily="34" charset="0"/>
                <a:sym typeface="Open Sans"/>
              </a:rPr>
              <a:t>ခြင်း</a:t>
            </a:r>
            <a:r>
              <a:rPr lang="en-US" sz="2000" b="1" dirty="0">
                <a:solidFill>
                  <a:srgbClr val="006CB6"/>
                </a:solidFill>
                <a:latin typeface="Pyidaungsu" pitchFamily="34" charset="0"/>
                <a:ea typeface="Open Sans"/>
                <a:cs typeface="Pyidaungsu" pitchFamily="34" charset="0"/>
                <a:sym typeface="Open Sans"/>
              </a:rPr>
              <a:t> - </a:t>
            </a:r>
            <a:r>
              <a:rPr lang="my-MM" sz="2000" b="1" dirty="0">
                <a:solidFill>
                  <a:srgbClr val="006CB6"/>
                </a:solidFill>
                <a:latin typeface="Pyidaungsu" pitchFamily="34" charset="0"/>
                <a:ea typeface="Open Sans"/>
                <a:cs typeface="Pyidaungsu" pitchFamily="34" charset="0"/>
                <a:sym typeface="Open Sans"/>
              </a:rPr>
              <a:t>လိင်ပိုင်းဆိုင်ရာ အမြတ်ထုတ်ခြင်းနှင့် အလွဲသုံးစားလုပ်ခြင်း</a:t>
            </a:r>
            <a:endParaRPr sz="2000" b="1" dirty="0">
              <a:solidFill>
                <a:srgbClr val="006CB6"/>
              </a:solidFill>
              <a:latin typeface="Pyidaungsu" pitchFamily="34" charset="0"/>
              <a:ea typeface="Calibri"/>
              <a:cs typeface="Pyidaungsu" pitchFamily="34" charset="0"/>
              <a:sym typeface="Calibri"/>
            </a:endParaRPr>
          </a:p>
        </p:txBody>
      </p:sp>
      <p:sp>
        <p:nvSpPr>
          <p:cNvPr id="316" name="Google Shape;316;p14"/>
          <p:cNvSpPr txBox="1"/>
          <p:nvPr/>
        </p:nvSpPr>
        <p:spPr>
          <a:xfrm>
            <a:off x="1860773" y="2059094"/>
            <a:ext cx="2621700" cy="145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200" b="1">
                <a:solidFill>
                  <a:schemeClr val="accent5"/>
                </a:solidFill>
                <a:latin typeface="Pyidaungsu" pitchFamily="34" charset="0"/>
                <a:ea typeface="Open Sans"/>
                <a:cs typeface="Pyidaungsu" pitchFamily="34" charset="0"/>
                <a:sym typeface="Open Sans"/>
              </a:rPr>
              <a:t>လူသားချင်းစာနာထောက်ထားမှု ဆိုင်ရာသို့မဟုတ်ဖွံ့ဖြိုးရေးလုပ်သား</a:t>
            </a:r>
            <a:endParaRPr>
              <a:latin typeface="Pyidaungsu" pitchFamily="34" charset="0"/>
              <a:cs typeface="Pyidaungsu" pitchFamily="34" charset="0"/>
            </a:endParaRPr>
          </a:p>
          <a:p>
            <a:pPr marL="0" marR="0" lvl="0" indent="0" algn="l" rtl="0">
              <a:spcBef>
                <a:spcPts val="0"/>
              </a:spcBef>
              <a:spcAft>
                <a:spcPts val="0"/>
              </a:spcAft>
              <a:buNone/>
            </a:pPr>
            <a:endParaRPr sz="2200" b="1">
              <a:solidFill>
                <a:schemeClr val="accent5"/>
              </a:solidFill>
              <a:latin typeface="Pyidaungsu" pitchFamily="34" charset="0"/>
              <a:ea typeface="Open Sans"/>
              <a:cs typeface="Pyidaungsu" pitchFamily="34" charset="0"/>
              <a:sym typeface="Open Sans"/>
            </a:endParaRPr>
          </a:p>
          <a:p>
            <a:pPr marL="0" marR="0" lvl="0" indent="0" algn="l" rtl="0">
              <a:spcBef>
                <a:spcPts val="0"/>
              </a:spcBef>
              <a:spcAft>
                <a:spcPts val="0"/>
              </a:spcAft>
              <a:buNone/>
            </a:pPr>
            <a:endParaRPr sz="2200">
              <a:solidFill>
                <a:schemeClr val="dk1"/>
              </a:solidFill>
              <a:latin typeface="Pyidaungsu" pitchFamily="34" charset="0"/>
              <a:ea typeface="Open Sans"/>
              <a:cs typeface="Pyidaungsu" pitchFamily="34" charset="0"/>
              <a:sym typeface="Open Sans"/>
            </a:endParaRPr>
          </a:p>
          <a:p>
            <a:pPr marL="0" marR="0" lvl="0" indent="0" algn="l" rtl="0">
              <a:spcBef>
                <a:spcPts val="0"/>
              </a:spcBef>
              <a:spcAft>
                <a:spcPts val="0"/>
              </a:spcAft>
              <a:buNone/>
            </a:pPr>
            <a:r>
              <a:rPr lang="en-US" sz="2200" b="1">
                <a:solidFill>
                  <a:schemeClr val="dk2"/>
                </a:solidFill>
                <a:latin typeface="Pyidaungsu" pitchFamily="34" charset="0"/>
                <a:ea typeface="Open Sans"/>
                <a:cs typeface="Pyidaungsu" pitchFamily="34" charset="0"/>
                <a:sym typeface="Open Sans"/>
              </a:rPr>
              <a:t>အခွင့်အာဏာ (သို့) ယုံကြည်မှုရရှိထားသောသူ</a:t>
            </a:r>
            <a:endParaRPr sz="2200" b="1">
              <a:solidFill>
                <a:srgbClr val="990000"/>
              </a:solidFill>
              <a:latin typeface="Pyidaungsu" pitchFamily="34" charset="0"/>
              <a:ea typeface="Open Sans"/>
              <a:cs typeface="Pyidaungsu" pitchFamily="34" charset="0"/>
              <a:sym typeface="Open Sans"/>
            </a:endParaRPr>
          </a:p>
        </p:txBody>
      </p:sp>
      <p:sp>
        <p:nvSpPr>
          <p:cNvPr id="317" name="Google Shape;317;p14"/>
          <p:cNvSpPr txBox="1"/>
          <p:nvPr/>
        </p:nvSpPr>
        <p:spPr>
          <a:xfrm>
            <a:off x="9007408" y="3429000"/>
            <a:ext cx="2877473" cy="221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000" b="1">
                <a:solidFill>
                  <a:schemeClr val="accent5"/>
                </a:solidFill>
                <a:latin typeface="Pyidaungsu" pitchFamily="34" charset="0"/>
                <a:ea typeface="Open Sans"/>
                <a:cs typeface="Pyidaungsu" pitchFamily="34" charset="0"/>
                <a:sym typeface="Open Sans"/>
              </a:rPr>
              <a:t>ထိခိုက်ခံစားရသော လူမှုအသိုင်းအဝိုင်းမှ ပုဂ္ဂိုလ်/အကျိုးခံစားခွင့်ရှိသူ</a:t>
            </a:r>
            <a:endParaRPr>
              <a:latin typeface="Pyidaungsu" pitchFamily="34" charset="0"/>
              <a:cs typeface="Pyidaungsu" pitchFamily="34" charset="0"/>
            </a:endParaRPr>
          </a:p>
          <a:p>
            <a:pPr marL="0" marR="0" lvl="0" indent="0" algn="l" rtl="0">
              <a:spcBef>
                <a:spcPts val="0"/>
              </a:spcBef>
              <a:spcAft>
                <a:spcPts val="0"/>
              </a:spcAft>
              <a:buNone/>
            </a:pPr>
            <a:endParaRPr sz="2000" b="1">
              <a:solidFill>
                <a:schemeClr val="accent5"/>
              </a:solidFill>
              <a:latin typeface="Pyidaungsu" pitchFamily="34" charset="0"/>
              <a:ea typeface="Open Sans"/>
              <a:cs typeface="Pyidaungsu" pitchFamily="34" charset="0"/>
              <a:sym typeface="Open Sans"/>
            </a:endParaRPr>
          </a:p>
          <a:p>
            <a:pPr marL="0" marR="0" lvl="0" indent="0" algn="l" rtl="0">
              <a:spcBef>
                <a:spcPts val="0"/>
              </a:spcBef>
              <a:spcAft>
                <a:spcPts val="0"/>
              </a:spcAft>
              <a:buNone/>
            </a:pPr>
            <a:endParaRPr sz="2000">
              <a:solidFill>
                <a:schemeClr val="dk1"/>
              </a:solidFill>
              <a:latin typeface="Pyidaungsu" pitchFamily="34" charset="0"/>
              <a:ea typeface="Open Sans"/>
              <a:cs typeface="Pyidaungsu" pitchFamily="34" charset="0"/>
              <a:sym typeface="Open Sans"/>
            </a:endParaRPr>
          </a:p>
          <a:p>
            <a:pPr marL="0" marR="0" lvl="0" indent="0" algn="l" rtl="0">
              <a:spcBef>
                <a:spcPts val="0"/>
              </a:spcBef>
              <a:spcAft>
                <a:spcPts val="0"/>
              </a:spcAft>
              <a:buNone/>
            </a:pPr>
            <a:r>
              <a:rPr lang="en-US" sz="2000" b="1">
                <a:solidFill>
                  <a:schemeClr val="dk2"/>
                </a:solidFill>
                <a:latin typeface="Pyidaungsu" pitchFamily="34" charset="0"/>
                <a:ea typeface="Open Sans"/>
                <a:cs typeface="Pyidaungsu" pitchFamily="34" charset="0"/>
                <a:sym typeface="Open Sans"/>
              </a:rPr>
              <a:t>ထိခိုက်နစ်နာ လွယ်သူ</a:t>
            </a:r>
            <a:endParaRPr sz="2000">
              <a:solidFill>
                <a:schemeClr val="dk1"/>
              </a:solidFill>
              <a:latin typeface="Pyidaungsu" pitchFamily="34" charset="0"/>
              <a:ea typeface="Open Sans"/>
              <a:cs typeface="Pyidaungsu" pitchFamily="34" charset="0"/>
              <a:sym typeface="Open Sans"/>
            </a:endParaRPr>
          </a:p>
        </p:txBody>
      </p:sp>
      <p:sp>
        <p:nvSpPr>
          <p:cNvPr id="318" name="Google Shape;318;p14"/>
          <p:cNvSpPr txBox="1"/>
          <p:nvPr/>
        </p:nvSpPr>
        <p:spPr>
          <a:xfrm>
            <a:off x="4858407" y="4953725"/>
            <a:ext cx="3615300" cy="658500"/>
          </a:xfrm>
          <a:prstGeom prst="rect">
            <a:avLst/>
          </a:prstGeom>
          <a:solidFill>
            <a:schemeClr val="lt1"/>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200" b="1">
                <a:solidFill>
                  <a:srgbClr val="FF0000"/>
                </a:solidFill>
                <a:latin typeface="Pyidaungsu" pitchFamily="34" charset="0"/>
                <a:ea typeface="Calibri"/>
                <a:cs typeface="Pyidaungsu" pitchFamily="34" charset="0"/>
                <a:sym typeface="Calibri"/>
              </a:rPr>
              <a:t>အခွင့်အာဏာ မညီမျှမှု </a:t>
            </a:r>
            <a:endParaRPr>
              <a:latin typeface="Pyidaungsu" pitchFamily="34" charset="0"/>
              <a:cs typeface="Pyidaungsu" pitchFamily="34" charset="0"/>
            </a:endParaRPr>
          </a:p>
        </p:txBody>
      </p:sp>
      <p:sp>
        <p:nvSpPr>
          <p:cNvPr id="319" name="Google Shape;319;p14"/>
          <p:cNvSpPr txBox="1"/>
          <p:nvPr/>
        </p:nvSpPr>
        <p:spPr>
          <a:xfrm>
            <a:off x="2451100" y="6255700"/>
            <a:ext cx="8308582" cy="496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US" sz="2000" b="1">
                <a:solidFill>
                  <a:srgbClr val="006CB6"/>
                </a:solidFill>
                <a:latin typeface="Pyidaungsu" pitchFamily="34" charset="0"/>
                <a:ea typeface="Calibri"/>
                <a:cs typeface="Pyidaungsu" pitchFamily="34" charset="0"/>
                <a:sym typeface="Calibri"/>
              </a:rPr>
              <a:t>လိင်ပိုင်းဆိုင်ရာ ခေါင်းပုံဖြတ်ခြင်းနှင့် မဖွယ်မရာပြုခြင်း အတွက် အန္တရာယ်ရှိသော အလားအလာ</a:t>
            </a:r>
            <a:endParaRPr sz="1900" b="1">
              <a:solidFill>
                <a:srgbClr val="006CB6"/>
              </a:solidFill>
              <a:latin typeface="Pyidaungsu" pitchFamily="34" charset="0"/>
              <a:ea typeface="Open Sans"/>
              <a:cs typeface="Pyidaungsu" pitchFamily="34" charset="0"/>
              <a:sym typeface="Open Sans"/>
            </a:endParaRPr>
          </a:p>
        </p:txBody>
      </p:sp>
      <p:sp>
        <p:nvSpPr>
          <p:cNvPr id="320" name="Google Shape;320;p14"/>
          <p:cNvSpPr/>
          <p:nvPr/>
        </p:nvSpPr>
        <p:spPr>
          <a:xfrm>
            <a:off x="6408859" y="5457007"/>
            <a:ext cx="434700" cy="658500"/>
          </a:xfrm>
          <a:prstGeom prst="downArrow">
            <a:avLst>
              <a:gd name="adj1" fmla="val 50000"/>
              <a:gd name="adj2" fmla="val 50000"/>
            </a:avLst>
          </a:prstGeom>
          <a:solidFill>
            <a:srgbClr val="999999"/>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Pyidaungsu" pitchFamily="34" charset="0"/>
              <a:ea typeface="Calibri"/>
              <a:cs typeface="Pyidaungsu" pitchFamily="34" charset="0"/>
              <a:sym typeface="Calibri"/>
            </a:endParaRPr>
          </a:p>
        </p:txBody>
      </p:sp>
      <p:pic>
        <p:nvPicPr>
          <p:cNvPr id="323" name="Google Shape;323;p14" descr="Shape&#10;&#10;Description automatically generated with low confidence"/>
          <p:cNvPicPr preferRelativeResize="0"/>
          <p:nvPr/>
        </p:nvPicPr>
        <p:blipFill rotWithShape="1">
          <a:blip r:embed="rId3">
            <a:alphaModFix/>
          </a:blip>
          <a:srcRect/>
          <a:stretch/>
        </p:blipFill>
        <p:spPr>
          <a:xfrm>
            <a:off x="4858407" y="1685051"/>
            <a:ext cx="3535605" cy="35356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1549396" y="122931"/>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000"/>
            </a:pPr>
            <a:r>
              <a:rPr lang="en-US" sz="4000" b="1" dirty="0" err="1">
                <a:solidFill>
                  <a:schemeClr val="tx1"/>
                </a:solidFill>
                <a:latin typeface="Pyidaungsu" pitchFamily="34" charset="0"/>
                <a:ea typeface="Open Sans"/>
                <a:cs typeface="Pyidaungsu" pitchFamily="34" charset="0"/>
                <a:sym typeface="Open Sans"/>
              </a:rPr>
              <a:t>လုပ်ပိုင်ခွင</a:t>
            </a:r>
            <a:r>
              <a:rPr lang="en-US" sz="4000" b="1" dirty="0">
                <a:solidFill>
                  <a:schemeClr val="tx1"/>
                </a:solidFill>
                <a:latin typeface="Pyidaungsu" pitchFamily="34" charset="0"/>
                <a:ea typeface="Open Sans"/>
                <a:cs typeface="Pyidaungsu" pitchFamily="34" charset="0"/>
                <a:sym typeface="Open Sans"/>
              </a:rPr>
              <a:t>့်</a:t>
            </a:r>
            <a:r>
              <a:rPr lang="en-US" sz="4000" b="1" dirty="0" err="1">
                <a:solidFill>
                  <a:schemeClr val="tx1"/>
                </a:solidFill>
                <a:latin typeface="Pyidaungsu" pitchFamily="34" charset="0"/>
                <a:ea typeface="Open Sans"/>
                <a:cs typeface="Pyidaungsu" pitchFamily="34" charset="0"/>
                <a:sym typeface="Open Sans"/>
              </a:rPr>
              <a:t>အာဏာနှင</a:t>
            </a:r>
            <a:r>
              <a:rPr lang="en-US" sz="4000" b="1" dirty="0">
                <a:solidFill>
                  <a:schemeClr val="tx1"/>
                </a:solidFill>
                <a:latin typeface="Pyidaungsu" pitchFamily="34" charset="0"/>
                <a:ea typeface="Open Sans"/>
                <a:cs typeface="Pyidaungsu" pitchFamily="34" charset="0"/>
                <a:sym typeface="Open Sans"/>
              </a:rPr>
              <a:t>့်</a:t>
            </a:r>
            <a:r>
              <a:rPr lang="en-US" sz="4000" b="1" dirty="0" err="1">
                <a:solidFill>
                  <a:schemeClr val="tx1"/>
                </a:solidFill>
                <a:latin typeface="Pyidaungsu" pitchFamily="34" charset="0"/>
                <a:ea typeface="Open Sans"/>
                <a:cs typeface="Pyidaungsu" pitchFamily="34" charset="0"/>
                <a:sym typeface="Open Sans"/>
              </a:rPr>
              <a:t>ဆက်စပ်ပုံများ</a:t>
            </a:r>
            <a:endParaRPr dirty="0">
              <a:solidFill>
                <a:schemeClr val="tx1"/>
              </a:solidFill>
              <a:latin typeface="Pyidaungsu" pitchFamily="34" charset="0"/>
              <a:cs typeface="Pyidaungsu" pitchFamily="34" charset="0"/>
            </a:endParaRPr>
          </a:p>
        </p:txBody>
      </p:sp>
      <p:sp>
        <p:nvSpPr>
          <p:cNvPr id="331" name="Google Shape;331;p15"/>
          <p:cNvSpPr/>
          <p:nvPr/>
        </p:nvSpPr>
        <p:spPr>
          <a:xfrm>
            <a:off x="1549395" y="1211616"/>
            <a:ext cx="10642605" cy="461624"/>
          </a:xfrm>
          <a:prstGeom prst="rect">
            <a:avLst/>
          </a:prstGeom>
          <a:noFill/>
          <a:ln>
            <a:noFill/>
          </a:ln>
        </p:spPr>
        <p:txBody>
          <a:bodyPr spcFirstLastPara="1" wrap="square" lIns="91425" tIns="45700" rIns="91425" bIns="45700" anchor="t" anchorCtr="0">
            <a:spAutoFit/>
          </a:bodyPr>
          <a:lstStyle/>
          <a:p>
            <a:pPr lvl="0"/>
            <a:r>
              <a:rPr lang="my-MM" sz="2000" b="1" dirty="0">
                <a:solidFill>
                  <a:srgbClr val="006CB6"/>
                </a:solidFill>
                <a:latin typeface="Pyidaungsu" pitchFamily="34" charset="0"/>
                <a:ea typeface="Open Sans"/>
                <a:cs typeface="Pyidaungsu" pitchFamily="34" charset="0"/>
                <a:sym typeface="Open Sans"/>
              </a:rPr>
              <a:t>လိင်ပိုင်းဆိုင်ရာ အမြတ်ထုတ်ခြင်းနှင့် အလွဲသုံးစားလုပ်ခြင်း</a:t>
            </a:r>
            <a:r>
              <a:rPr lang="en-US" sz="2000" b="1" dirty="0">
                <a:solidFill>
                  <a:srgbClr val="006CB6"/>
                </a:solidFill>
                <a:latin typeface="Pyidaungsu" pitchFamily="34" charset="0"/>
                <a:ea typeface="Open Sans"/>
                <a:cs typeface="Pyidaungsu" pitchFamily="34" charset="0"/>
                <a:sym typeface="Open Sans"/>
              </a:rPr>
              <a:t> – </a:t>
            </a:r>
            <a:r>
              <a:rPr lang="en-US" sz="2400" b="1" dirty="0" err="1">
                <a:solidFill>
                  <a:srgbClr val="006CB6"/>
                </a:solidFill>
                <a:latin typeface="Pyidaungsu" pitchFamily="34" charset="0"/>
                <a:ea typeface="Open Sans"/>
                <a:cs typeface="Pyidaungsu" pitchFamily="34" charset="0"/>
                <a:sym typeface="Open Sans"/>
              </a:rPr>
              <a:t>လူထုအပေ</a:t>
            </a:r>
            <a:r>
              <a:rPr lang="en-US" sz="2400" b="1" dirty="0">
                <a:solidFill>
                  <a:srgbClr val="006CB6"/>
                </a:solidFill>
                <a:latin typeface="Pyidaungsu" pitchFamily="34" charset="0"/>
                <a:ea typeface="Open Sans"/>
                <a:cs typeface="Pyidaungsu" pitchFamily="34" charset="0"/>
                <a:sym typeface="Open Sans"/>
              </a:rPr>
              <a:t>ါ် </a:t>
            </a:r>
            <a:r>
              <a:rPr lang="en-US" sz="2400" b="1" dirty="0" err="1">
                <a:solidFill>
                  <a:srgbClr val="006CB6"/>
                </a:solidFill>
                <a:latin typeface="Pyidaungsu" pitchFamily="34" charset="0"/>
                <a:ea typeface="Open Sans"/>
                <a:cs typeface="Pyidaungsu" pitchFamily="34" charset="0"/>
                <a:sym typeface="Open Sans"/>
              </a:rPr>
              <a:t>အာဏာရှိသောသူများ</a:t>
            </a:r>
            <a:endParaRPr sz="2400" b="1" dirty="0">
              <a:solidFill>
                <a:srgbClr val="006CB6"/>
              </a:solidFill>
              <a:latin typeface="Pyidaungsu" pitchFamily="34" charset="0"/>
              <a:ea typeface="Calibri"/>
              <a:cs typeface="Pyidaungsu" pitchFamily="34" charset="0"/>
              <a:sym typeface="Calibri"/>
            </a:endParaRPr>
          </a:p>
        </p:txBody>
      </p:sp>
      <p:pic>
        <p:nvPicPr>
          <p:cNvPr id="332" name="Google Shape;332;p15" descr="Une image contenant jouet, signe&#10;&#10;Description générée automatiquement"/>
          <p:cNvPicPr preferRelativeResize="0"/>
          <p:nvPr/>
        </p:nvPicPr>
        <p:blipFill rotWithShape="1">
          <a:blip r:embed="rId3">
            <a:alphaModFix amt="39000"/>
          </a:blip>
          <a:srcRect/>
          <a:stretch/>
        </p:blipFill>
        <p:spPr>
          <a:xfrm>
            <a:off x="5555673" y="1689706"/>
            <a:ext cx="7997616" cy="5981248"/>
          </a:xfrm>
          <a:prstGeom prst="rect">
            <a:avLst/>
          </a:prstGeom>
          <a:noFill/>
          <a:ln>
            <a:noFill/>
          </a:ln>
        </p:spPr>
      </p:pic>
      <p:sp>
        <p:nvSpPr>
          <p:cNvPr id="333" name="Google Shape;333;p15"/>
          <p:cNvSpPr txBox="1"/>
          <p:nvPr/>
        </p:nvSpPr>
        <p:spPr>
          <a:xfrm>
            <a:off x="1730718" y="1914493"/>
            <a:ext cx="9635782" cy="3063907"/>
          </a:xfrm>
          <a:prstGeom prst="rect">
            <a:avLst/>
          </a:prstGeom>
          <a:noFill/>
          <a:ln>
            <a:noFill/>
          </a:ln>
        </p:spPr>
        <p:txBody>
          <a:bodyPr spcFirstLastPara="1" wrap="square" lIns="0" tIns="0" rIns="0" bIns="0" anchor="t" anchorCtr="0">
            <a:noAutofit/>
          </a:bodyPr>
          <a:lstStyle/>
          <a:p>
            <a:pPr marL="457200" marR="0" lvl="0" indent="-342900" algn="l" rtl="0">
              <a:lnSpc>
                <a:spcPct val="150000"/>
              </a:lnSpc>
              <a:spcBef>
                <a:spcPts val="0"/>
              </a:spcBef>
              <a:spcAft>
                <a:spcPts val="0"/>
              </a:spcAft>
              <a:buClr>
                <a:srgbClr val="000000"/>
              </a:buClr>
              <a:buSzPts val="1800"/>
              <a:buFont typeface="Open Sans"/>
              <a:buChar char="▪"/>
            </a:pPr>
            <a:r>
              <a:rPr lang="en-US" sz="2200" dirty="0" err="1">
                <a:solidFill>
                  <a:srgbClr val="000000"/>
                </a:solidFill>
                <a:latin typeface="Pyidaungsu" pitchFamily="34" charset="0"/>
                <a:ea typeface="Open Sans"/>
                <a:cs typeface="Pyidaungsu" pitchFamily="34" charset="0"/>
                <a:sym typeface="Open Sans"/>
              </a:rPr>
              <a:t>သူများ</a:t>
            </a:r>
            <a:r>
              <a:rPr lang="en-US" sz="2200" dirty="0">
                <a:solidFill>
                  <a:srgbClr val="000000"/>
                </a:solidFill>
                <a:latin typeface="Pyidaungsu" pitchFamily="34" charset="0"/>
                <a:ea typeface="Open Sans"/>
                <a:cs typeface="Pyidaungsu" pitchFamily="34" charset="0"/>
                <a:sym typeface="Open Sans"/>
              </a:rPr>
              <a:t> </a:t>
            </a:r>
            <a:r>
              <a:rPr lang="en-US" sz="2200" dirty="0" err="1">
                <a:solidFill>
                  <a:srgbClr val="000000"/>
                </a:solidFill>
                <a:latin typeface="Pyidaungsu" pitchFamily="34" charset="0"/>
                <a:ea typeface="Open Sans"/>
                <a:cs typeface="Pyidaungsu" pitchFamily="34" charset="0"/>
                <a:sym typeface="Open Sans"/>
              </a:rPr>
              <a:t>မလုပ်ချင်သည</a:t>
            </a:r>
            <a:r>
              <a:rPr lang="en-US" sz="2200" dirty="0">
                <a:solidFill>
                  <a:srgbClr val="000000"/>
                </a:solidFill>
                <a:latin typeface="Pyidaungsu" pitchFamily="34" charset="0"/>
                <a:ea typeface="Open Sans"/>
                <a:cs typeface="Pyidaungsu" pitchFamily="34" charset="0"/>
                <a:sym typeface="Open Sans"/>
              </a:rPr>
              <a:t>့် </a:t>
            </a:r>
            <a:r>
              <a:rPr lang="en-US" sz="2200" dirty="0" err="1">
                <a:solidFill>
                  <a:srgbClr val="000000"/>
                </a:solidFill>
                <a:latin typeface="Pyidaungsu" pitchFamily="34" charset="0"/>
                <a:ea typeface="Open Sans"/>
                <a:cs typeface="Pyidaungsu" pitchFamily="34" charset="0"/>
                <a:sym typeface="Open Sans"/>
              </a:rPr>
              <a:t>အရာများကို</a:t>
            </a:r>
            <a:r>
              <a:rPr lang="en-US" sz="2200" dirty="0">
                <a:solidFill>
                  <a:srgbClr val="000000"/>
                </a:solidFill>
                <a:latin typeface="Pyidaungsu" pitchFamily="34" charset="0"/>
                <a:ea typeface="Open Sans"/>
                <a:cs typeface="Pyidaungsu" pitchFamily="34" charset="0"/>
                <a:sym typeface="Open Sans"/>
              </a:rPr>
              <a:t> </a:t>
            </a:r>
            <a:r>
              <a:rPr lang="en-US" sz="2200" dirty="0" err="1">
                <a:solidFill>
                  <a:srgbClr val="000000"/>
                </a:solidFill>
                <a:latin typeface="Pyidaungsu" pitchFamily="34" charset="0"/>
                <a:ea typeface="Open Sans"/>
                <a:cs typeface="Pyidaungsu" pitchFamily="34" charset="0"/>
                <a:sym typeface="Open Sans"/>
              </a:rPr>
              <a:t>ဖိအားပေး</a:t>
            </a:r>
            <a:r>
              <a:rPr lang="en-US" sz="2200" dirty="0">
                <a:solidFill>
                  <a:srgbClr val="000000"/>
                </a:solidFill>
                <a:latin typeface="Pyidaungsu" pitchFamily="34" charset="0"/>
                <a:ea typeface="Open Sans"/>
                <a:cs typeface="Pyidaungsu" pitchFamily="34" charset="0"/>
                <a:sym typeface="Open Sans"/>
              </a:rPr>
              <a:t>၍ </a:t>
            </a:r>
            <a:r>
              <a:rPr lang="en-US" sz="2200" dirty="0" err="1">
                <a:solidFill>
                  <a:srgbClr val="000000"/>
                </a:solidFill>
                <a:latin typeface="Pyidaungsu" pitchFamily="34" charset="0"/>
                <a:ea typeface="Open Sans"/>
                <a:cs typeface="Pyidaungsu" pitchFamily="34" charset="0"/>
                <a:sym typeface="Open Sans"/>
              </a:rPr>
              <a:t>လုပ်ခိုင်းနိုင်သည</a:t>
            </a:r>
            <a:r>
              <a:rPr lang="en-US" sz="2200" dirty="0">
                <a:solidFill>
                  <a:srgbClr val="000000"/>
                </a:solidFill>
                <a:latin typeface="Pyidaungsu" pitchFamily="34" charset="0"/>
                <a:ea typeface="Open Sans"/>
                <a:cs typeface="Pyidaungsu" pitchFamily="34" charset="0"/>
                <a:sym typeface="Open Sans"/>
              </a:rPr>
              <a:t>် </a:t>
            </a:r>
            <a:endParaRPr dirty="0">
              <a:latin typeface="Pyidaungsu" pitchFamily="34" charset="0"/>
              <a:cs typeface="Pyidaungsu" pitchFamily="34" charset="0"/>
            </a:endParaRPr>
          </a:p>
          <a:p>
            <a:pPr marL="457200" marR="0" lvl="0" indent="-342900" algn="l" rtl="0">
              <a:lnSpc>
                <a:spcPct val="150000"/>
              </a:lnSpc>
              <a:spcBef>
                <a:spcPts val="0"/>
              </a:spcBef>
              <a:spcAft>
                <a:spcPts val="0"/>
              </a:spcAft>
              <a:buClr>
                <a:srgbClr val="000000"/>
              </a:buClr>
              <a:buSzPts val="1800"/>
              <a:buFont typeface="Open Sans"/>
              <a:buChar char="▪"/>
            </a:pPr>
            <a:r>
              <a:rPr lang="en-US" sz="2200" dirty="0" err="1">
                <a:solidFill>
                  <a:schemeClr val="dk1"/>
                </a:solidFill>
                <a:latin typeface="Pyidaungsu" pitchFamily="34" charset="0"/>
                <a:ea typeface="Open Sans"/>
                <a:cs typeface="Pyidaungsu" pitchFamily="34" charset="0"/>
                <a:sym typeface="Open Sans"/>
              </a:rPr>
              <a:t>သူတပါး</a:t>
            </a:r>
            <a:r>
              <a:rPr lang="en-US" sz="2200" dirty="0">
                <a:solidFill>
                  <a:schemeClr val="dk1"/>
                </a:solidFill>
                <a:latin typeface="Pyidaungsu" pitchFamily="34" charset="0"/>
                <a:ea typeface="Open Sans"/>
                <a:cs typeface="Pyidaungsu" pitchFamily="34" charset="0"/>
                <a:sym typeface="Open Sans"/>
              </a:rPr>
              <a:t> </a:t>
            </a:r>
            <a:r>
              <a:rPr lang="en-US" sz="2200" dirty="0" err="1">
                <a:solidFill>
                  <a:schemeClr val="dk1"/>
                </a:solidFill>
                <a:latin typeface="Pyidaungsu" pitchFamily="34" charset="0"/>
                <a:ea typeface="Open Sans"/>
                <a:cs typeface="Pyidaungsu" pitchFamily="34" charset="0"/>
                <a:sym typeface="Open Sans"/>
              </a:rPr>
              <a:t>ဩဇာလွမ်းမိုးမှုမခံရသူများ</a:t>
            </a:r>
            <a:r>
              <a:rPr lang="en-US" sz="2200" dirty="0">
                <a:solidFill>
                  <a:schemeClr val="dk1"/>
                </a:solidFill>
                <a:latin typeface="Pyidaungsu" pitchFamily="34" charset="0"/>
                <a:ea typeface="Open Sans"/>
                <a:cs typeface="Pyidaungsu" pitchFamily="34" charset="0"/>
                <a:sym typeface="Open Sans"/>
              </a:rPr>
              <a:t>၊ </a:t>
            </a:r>
            <a:r>
              <a:rPr lang="en-US" sz="2200" dirty="0" err="1">
                <a:solidFill>
                  <a:schemeClr val="dk1"/>
                </a:solidFill>
                <a:latin typeface="Pyidaungsu" pitchFamily="34" charset="0"/>
                <a:ea typeface="Open Sans"/>
                <a:cs typeface="Pyidaungsu" pitchFamily="34" charset="0"/>
                <a:sym typeface="Open Sans"/>
              </a:rPr>
              <a:t>စည်းမျဉ်းများသည်သူနှင</a:t>
            </a:r>
            <a:r>
              <a:rPr lang="en-US" sz="2200" dirty="0">
                <a:solidFill>
                  <a:schemeClr val="dk1"/>
                </a:solidFill>
                <a:latin typeface="Pyidaungsu" pitchFamily="34" charset="0"/>
                <a:ea typeface="Open Sans"/>
                <a:cs typeface="Pyidaungsu" pitchFamily="34" charset="0"/>
                <a:sym typeface="Open Sans"/>
              </a:rPr>
              <a:t>့်</a:t>
            </a:r>
            <a:r>
              <a:rPr lang="en-US" sz="2200" dirty="0" err="1">
                <a:solidFill>
                  <a:schemeClr val="dk1"/>
                </a:solidFill>
                <a:latin typeface="Pyidaungsu" pitchFamily="34" charset="0"/>
                <a:ea typeface="Open Sans"/>
                <a:cs typeface="Pyidaungsu" pitchFamily="34" charset="0"/>
                <a:sym typeface="Open Sans"/>
              </a:rPr>
              <a:t>မသက်ဆိုင်ဟု</a:t>
            </a:r>
            <a:r>
              <a:rPr lang="en-US" sz="2200" dirty="0">
                <a:solidFill>
                  <a:schemeClr val="dk1"/>
                </a:solidFill>
                <a:latin typeface="Pyidaungsu" pitchFamily="34" charset="0"/>
                <a:ea typeface="Open Sans"/>
                <a:cs typeface="Pyidaungsu" pitchFamily="34" charset="0"/>
                <a:sym typeface="Open Sans"/>
              </a:rPr>
              <a:t> </a:t>
            </a:r>
            <a:r>
              <a:rPr lang="en-US" sz="2200" dirty="0" err="1">
                <a:solidFill>
                  <a:schemeClr val="dk1"/>
                </a:solidFill>
                <a:latin typeface="Pyidaungsu" pitchFamily="34" charset="0"/>
                <a:ea typeface="Open Sans"/>
                <a:cs typeface="Pyidaungsu" pitchFamily="34" charset="0"/>
                <a:sym typeface="Open Sans"/>
              </a:rPr>
              <a:t>ထင်သူများ</a:t>
            </a:r>
            <a:endParaRPr sz="2200" dirty="0">
              <a:solidFill>
                <a:srgbClr val="000000"/>
              </a:solidFill>
              <a:latin typeface="Pyidaungsu" pitchFamily="34" charset="0"/>
              <a:ea typeface="Open Sans"/>
              <a:cs typeface="Pyidaungsu" pitchFamily="34" charset="0"/>
              <a:sym typeface="Open Sans"/>
            </a:endParaRPr>
          </a:p>
          <a:p>
            <a:pPr marL="457200" marR="0" lvl="0" indent="-342900" algn="l" rtl="0">
              <a:lnSpc>
                <a:spcPct val="150000"/>
              </a:lnSpc>
              <a:spcBef>
                <a:spcPts val="0"/>
              </a:spcBef>
              <a:spcAft>
                <a:spcPts val="0"/>
              </a:spcAft>
              <a:buClr>
                <a:srgbClr val="000000"/>
              </a:buClr>
              <a:buSzPts val="1800"/>
              <a:buFont typeface="Open Sans"/>
              <a:buChar char="▪"/>
            </a:pPr>
            <a:r>
              <a:rPr lang="en-US" sz="2200" dirty="0" err="1">
                <a:solidFill>
                  <a:srgbClr val="000000"/>
                </a:solidFill>
                <a:latin typeface="Pyidaungsu" pitchFamily="34" charset="0"/>
                <a:ea typeface="Open Sans"/>
                <a:cs typeface="Pyidaungsu" pitchFamily="34" charset="0"/>
                <a:sym typeface="Open Sans"/>
              </a:rPr>
              <a:t>တစ်ခြားသူများ</a:t>
            </a:r>
            <a:r>
              <a:rPr lang="en-US" sz="2200" dirty="0">
                <a:solidFill>
                  <a:srgbClr val="000000"/>
                </a:solidFill>
                <a:latin typeface="Pyidaungsu" pitchFamily="34" charset="0"/>
                <a:ea typeface="Open Sans"/>
                <a:cs typeface="Pyidaungsu" pitchFamily="34" charset="0"/>
                <a:sym typeface="Open Sans"/>
              </a:rPr>
              <a:t>၏ </a:t>
            </a:r>
            <a:r>
              <a:rPr lang="en-US" sz="2200" dirty="0" err="1">
                <a:solidFill>
                  <a:srgbClr val="000000"/>
                </a:solidFill>
                <a:latin typeface="Pyidaungsu" pitchFamily="34" charset="0"/>
                <a:ea typeface="Open Sans"/>
                <a:cs typeface="Pyidaungsu" pitchFamily="34" charset="0"/>
                <a:sym typeface="Open Sans"/>
              </a:rPr>
              <a:t>ခံစားချက်ကို</a:t>
            </a:r>
            <a:r>
              <a:rPr lang="en-US" sz="2200" dirty="0">
                <a:solidFill>
                  <a:srgbClr val="000000"/>
                </a:solidFill>
                <a:latin typeface="Pyidaungsu" pitchFamily="34" charset="0"/>
                <a:ea typeface="Open Sans"/>
                <a:cs typeface="Pyidaungsu" pitchFamily="34" charset="0"/>
                <a:sym typeface="Open Sans"/>
              </a:rPr>
              <a:t> </a:t>
            </a:r>
            <a:r>
              <a:rPr lang="en-US" sz="2200" dirty="0" err="1">
                <a:solidFill>
                  <a:srgbClr val="000000"/>
                </a:solidFill>
                <a:latin typeface="Pyidaungsu" pitchFamily="34" charset="0"/>
                <a:ea typeface="Open Sans"/>
                <a:cs typeface="Pyidaungsu" pitchFamily="34" charset="0"/>
                <a:sym typeface="Open Sans"/>
              </a:rPr>
              <a:t>မသိရှိဘဲစာနာ‌ထောက်ထားမှုမရှိနိုင်ဖြစ်တတ်သည</a:t>
            </a:r>
            <a:r>
              <a:rPr lang="en-US" sz="2200" dirty="0">
                <a:solidFill>
                  <a:srgbClr val="000000"/>
                </a:solidFill>
                <a:latin typeface="Pyidaungsu" pitchFamily="34" charset="0"/>
                <a:ea typeface="Open Sans"/>
                <a:cs typeface="Pyidaungsu" pitchFamily="34" charset="0"/>
                <a:sym typeface="Open Sans"/>
              </a:rPr>
              <a:t>်။</a:t>
            </a:r>
            <a:endParaRPr dirty="0">
              <a:latin typeface="Pyidaungsu" pitchFamily="34" charset="0"/>
              <a:cs typeface="Pyidaungsu" pitchFamily="34" charset="0"/>
            </a:endParaRPr>
          </a:p>
          <a:p>
            <a:pPr marL="457200" marR="0" lvl="0" indent="-342900" algn="l" rtl="0">
              <a:lnSpc>
                <a:spcPct val="150000"/>
              </a:lnSpc>
              <a:spcBef>
                <a:spcPts val="0"/>
              </a:spcBef>
              <a:spcAft>
                <a:spcPts val="0"/>
              </a:spcAft>
              <a:buClr>
                <a:srgbClr val="000000"/>
              </a:buClr>
              <a:buSzPts val="1800"/>
              <a:buFont typeface="Open Sans"/>
              <a:buChar char="▪"/>
            </a:pPr>
            <a:r>
              <a:rPr lang="en-US" sz="2200" dirty="0" err="1">
                <a:solidFill>
                  <a:srgbClr val="000000"/>
                </a:solidFill>
                <a:latin typeface="Pyidaungsu" pitchFamily="34" charset="0"/>
                <a:ea typeface="Open Sans"/>
                <a:cs typeface="Pyidaungsu" pitchFamily="34" charset="0"/>
                <a:sym typeface="Open Sans"/>
              </a:rPr>
              <a:t>စိတ်လိုက်မာန်ပ</a:t>
            </a:r>
            <a:r>
              <a:rPr lang="en-US" sz="2200" dirty="0">
                <a:solidFill>
                  <a:srgbClr val="000000"/>
                </a:solidFill>
                <a:latin typeface="Pyidaungsu" pitchFamily="34" charset="0"/>
                <a:ea typeface="Open Sans"/>
                <a:cs typeface="Pyidaungsu" pitchFamily="34" charset="0"/>
                <a:sym typeface="Open Sans"/>
              </a:rPr>
              <a:t>ါ </a:t>
            </a:r>
            <a:r>
              <a:rPr lang="en-US" sz="2200" dirty="0" err="1">
                <a:solidFill>
                  <a:srgbClr val="000000"/>
                </a:solidFill>
                <a:latin typeface="Pyidaungsu" pitchFamily="34" charset="0"/>
                <a:ea typeface="Open Sans"/>
                <a:cs typeface="Pyidaungsu" pitchFamily="34" charset="0"/>
                <a:sym typeface="Open Sans"/>
              </a:rPr>
              <a:t>ပြုလုပ်နိုင်သည</a:t>
            </a:r>
            <a:r>
              <a:rPr lang="en-US" sz="2200" dirty="0">
                <a:solidFill>
                  <a:srgbClr val="000000"/>
                </a:solidFill>
                <a:latin typeface="Pyidaungsu" pitchFamily="34" charset="0"/>
                <a:ea typeface="Open Sans"/>
                <a:cs typeface="Pyidaungsu" pitchFamily="34" charset="0"/>
                <a:sym typeface="Open Sans"/>
              </a:rPr>
              <a:t>်</a:t>
            </a:r>
            <a:endParaRPr dirty="0">
              <a:latin typeface="Pyidaungsu" pitchFamily="34" charset="0"/>
              <a:cs typeface="Pyidaungsu" pitchFamily="34" charset="0"/>
            </a:endParaRPr>
          </a:p>
          <a:p>
            <a:pPr marL="0" marR="0" lvl="0" indent="0" algn="l" rtl="0">
              <a:lnSpc>
                <a:spcPct val="150000"/>
              </a:lnSpc>
              <a:spcBef>
                <a:spcPts val="0"/>
              </a:spcBef>
              <a:spcAft>
                <a:spcPts val="0"/>
              </a:spcAft>
              <a:buClr>
                <a:schemeClr val="dk1"/>
              </a:buClr>
              <a:buSzPts val="2200"/>
              <a:buFont typeface="Arial"/>
              <a:buNone/>
            </a:pPr>
            <a:endParaRPr sz="2200" dirty="0">
              <a:solidFill>
                <a:srgbClr val="000000"/>
              </a:solidFill>
              <a:latin typeface="Pyidaungsu" pitchFamily="34" charset="0"/>
              <a:ea typeface="Calibri"/>
              <a:cs typeface="Pyidaungsu" pitchFamily="34" charset="0"/>
              <a:sym typeface="Calibri"/>
            </a:endParaRPr>
          </a:p>
          <a:p>
            <a:pPr marL="268287" marR="0" lvl="0" indent="-153986" algn="l" rtl="0">
              <a:lnSpc>
                <a:spcPct val="130000"/>
              </a:lnSpc>
              <a:spcBef>
                <a:spcPts val="0"/>
              </a:spcBef>
              <a:spcAft>
                <a:spcPts val="0"/>
              </a:spcAft>
              <a:buClr>
                <a:schemeClr val="dk1"/>
              </a:buClr>
              <a:buSzPts val="1800"/>
              <a:buFont typeface="Arial"/>
              <a:buNone/>
            </a:pPr>
            <a:endParaRPr sz="2200" dirty="0">
              <a:solidFill>
                <a:schemeClr val="dk1"/>
              </a:solidFill>
              <a:latin typeface="Pyidaungsu" pitchFamily="34" charset="0"/>
              <a:ea typeface="Open Sans"/>
              <a:cs typeface="Pyidaungsu" pitchFamily="34" charset="0"/>
              <a:sym typeface="Open Sans"/>
            </a:endParaRPr>
          </a:p>
        </p:txBody>
      </p:sp>
      <p:sp>
        <p:nvSpPr>
          <p:cNvPr id="336" name="Google Shape;336;p15"/>
          <p:cNvSpPr txBox="1"/>
          <p:nvPr/>
        </p:nvSpPr>
        <p:spPr>
          <a:xfrm>
            <a:off x="1850481" y="4638565"/>
            <a:ext cx="7704000" cy="648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6CB6"/>
              </a:buClr>
              <a:buSzPts val="2800"/>
              <a:buFont typeface="Open Sans"/>
              <a:buNone/>
            </a:pPr>
            <a:r>
              <a:rPr lang="en-US" sz="2800">
                <a:solidFill>
                  <a:srgbClr val="006CB6"/>
                </a:solidFill>
                <a:latin typeface="Pyidaungsu" pitchFamily="34" charset="0"/>
                <a:ea typeface="Open Sans"/>
                <a:cs typeface="Pyidaungsu" pitchFamily="34" charset="0"/>
                <a:sym typeface="Open Sans"/>
              </a:rPr>
              <a:t>ထိခိုက်လွယ်သော သူများ </a:t>
            </a:r>
            <a:endParaRPr>
              <a:latin typeface="Pyidaungsu" pitchFamily="34" charset="0"/>
              <a:cs typeface="Pyidaungsu" pitchFamily="34" charset="0"/>
            </a:endParaRPr>
          </a:p>
        </p:txBody>
      </p:sp>
      <p:sp>
        <p:nvSpPr>
          <p:cNvPr id="337" name="Google Shape;337;p15"/>
          <p:cNvSpPr txBox="1"/>
          <p:nvPr/>
        </p:nvSpPr>
        <p:spPr>
          <a:xfrm>
            <a:off x="1703672" y="5375477"/>
            <a:ext cx="9205627" cy="949200"/>
          </a:xfrm>
          <a:prstGeom prst="rect">
            <a:avLst/>
          </a:prstGeom>
          <a:noFill/>
          <a:ln>
            <a:noFill/>
          </a:ln>
        </p:spPr>
        <p:txBody>
          <a:bodyPr spcFirstLastPara="1" wrap="square" lIns="0" tIns="0" rIns="0" bIns="0" anchor="t" anchorCtr="0">
            <a:noAutofit/>
          </a:bodyPr>
          <a:lstStyle/>
          <a:p>
            <a:pPr marL="457200" marR="0" lvl="0" indent="-342900" algn="l" rtl="0">
              <a:lnSpc>
                <a:spcPct val="150000"/>
              </a:lnSpc>
              <a:spcBef>
                <a:spcPts val="0"/>
              </a:spcBef>
              <a:spcAft>
                <a:spcPts val="0"/>
              </a:spcAft>
              <a:buClr>
                <a:srgbClr val="000000"/>
              </a:buClr>
              <a:buSzPts val="1800"/>
              <a:buFont typeface="Open Sans"/>
              <a:buChar char="▪"/>
            </a:pPr>
            <a:r>
              <a:rPr lang="en-US" sz="2200">
                <a:solidFill>
                  <a:srgbClr val="000000"/>
                </a:solidFill>
                <a:latin typeface="Pyidaungsu" pitchFamily="34" charset="0"/>
                <a:ea typeface="Open Sans"/>
                <a:cs typeface="Pyidaungsu" pitchFamily="34" charset="0"/>
                <a:sym typeface="Open Sans"/>
              </a:rPr>
              <a:t>သူတို့မလုပ်ချင်သည့်အရာများကို ပြုလုပ်ရန် ခိုင်းစေခြင်းခံရနိုင်သည်။ </a:t>
            </a:r>
            <a:endParaRPr>
              <a:latin typeface="Pyidaungsu" pitchFamily="34" charset="0"/>
              <a:cs typeface="Pyidaungsu" pitchFamily="34" charset="0"/>
            </a:endParaRPr>
          </a:p>
          <a:p>
            <a:pPr marL="457200" marR="0" lvl="0" indent="-342900" algn="l" rtl="0">
              <a:lnSpc>
                <a:spcPct val="150000"/>
              </a:lnSpc>
              <a:spcBef>
                <a:spcPts val="0"/>
              </a:spcBef>
              <a:spcAft>
                <a:spcPts val="0"/>
              </a:spcAft>
              <a:buClr>
                <a:srgbClr val="000000"/>
              </a:buClr>
              <a:buSzPts val="1800"/>
              <a:buFont typeface="Open Sans"/>
              <a:buChar char="▪"/>
            </a:pPr>
            <a:r>
              <a:rPr lang="en-US" sz="2200">
                <a:solidFill>
                  <a:srgbClr val="000000"/>
                </a:solidFill>
                <a:latin typeface="Pyidaungsu" pitchFamily="34" charset="0"/>
                <a:ea typeface="Open Sans"/>
                <a:cs typeface="Pyidaungsu" pitchFamily="34" charset="0"/>
                <a:sym typeface="Open Sans"/>
              </a:rPr>
              <a:t>အမှားတစ်ခုခုတွေ့ခဲ့ပါက ထုတ်ဖော်ပြောကြားရန် ကြောက်နေနိုင်သည်။</a:t>
            </a:r>
            <a:endParaRPr>
              <a:latin typeface="Pyidaungsu" pitchFamily="34" charset="0"/>
              <a:cs typeface="Pyidaungsu"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9"/>
          <p:cNvSpPr txBox="1"/>
          <p:nvPr/>
        </p:nvSpPr>
        <p:spPr>
          <a:xfrm>
            <a:off x="1711038" y="545234"/>
            <a:ext cx="10515600" cy="1325563"/>
          </a:xfrm>
          <a:prstGeom prst="rect">
            <a:avLst/>
          </a:prstGeom>
          <a:noFill/>
          <a:ln>
            <a:noFill/>
          </a:ln>
        </p:spPr>
        <p:txBody>
          <a:bodyPr spcFirstLastPara="1" wrap="square" lIns="91425" tIns="45700" rIns="91425" bIns="45700" anchor="ctr" anchorCtr="0">
            <a:normAutofit/>
          </a:bodyPr>
          <a:lstStyle/>
          <a:p>
            <a:pPr lvl="0">
              <a:lnSpc>
                <a:spcPct val="90000"/>
              </a:lnSpc>
              <a:buClr>
                <a:schemeClr val="lt1"/>
              </a:buClr>
              <a:buSzPts val="4400"/>
            </a:pPr>
            <a:r>
              <a:rPr lang="my-MM" sz="4400" b="1" dirty="0">
                <a:solidFill>
                  <a:schemeClr val="lt1"/>
                </a:solidFill>
                <a:latin typeface="Pyidaungsu" pitchFamily="34" charset="0"/>
                <a:ea typeface="Open Sans"/>
                <a:cs typeface="Pyidaungsu" pitchFamily="34" charset="0"/>
                <a:sym typeface="Open Sans"/>
              </a:rPr>
              <a:t>လုပ်ပိုင်ခွင့်အာဏာနှင့်ဆက်စပ်ပုံများ</a:t>
            </a:r>
            <a:endParaRPr dirty="0">
              <a:latin typeface="Pyidaungsu" pitchFamily="34" charset="0"/>
              <a:cs typeface="Pyidaungsu" pitchFamily="34" charset="0"/>
            </a:endParaRPr>
          </a:p>
        </p:txBody>
      </p:sp>
      <p:sp>
        <p:nvSpPr>
          <p:cNvPr id="217" name="Google Shape;217;p9"/>
          <p:cNvSpPr/>
          <p:nvPr/>
        </p:nvSpPr>
        <p:spPr>
          <a:xfrm>
            <a:off x="4227302" y="4325186"/>
            <a:ext cx="2103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y-MM" sz="1800" b="1" dirty="0">
                <a:solidFill>
                  <a:srgbClr val="006CB6"/>
                </a:solidFill>
                <a:latin typeface="Pyidaungsu" pitchFamily="34" charset="0"/>
                <a:ea typeface="Open Sans"/>
                <a:cs typeface="Pyidaungsu" pitchFamily="34" charset="0"/>
                <a:sym typeface="Open Sans"/>
              </a:rPr>
              <a:t>ကျော်လှ</a:t>
            </a:r>
            <a:endParaRPr dirty="0">
              <a:latin typeface="Pyidaungsu" pitchFamily="34" charset="0"/>
              <a:cs typeface="Pyidaungsu" pitchFamily="34" charset="0"/>
            </a:endParaRPr>
          </a:p>
        </p:txBody>
      </p:sp>
      <p:sp>
        <p:nvSpPr>
          <p:cNvPr id="218" name="Google Shape;218;p9"/>
          <p:cNvSpPr/>
          <p:nvPr/>
        </p:nvSpPr>
        <p:spPr>
          <a:xfrm>
            <a:off x="4143370" y="4841761"/>
            <a:ext cx="2430384" cy="2062063"/>
          </a:xfrm>
          <a:prstGeom prst="rect">
            <a:avLst/>
          </a:prstGeom>
          <a:noFill/>
          <a:ln>
            <a:noFill/>
          </a:ln>
        </p:spPr>
        <p:txBody>
          <a:bodyPr spcFirstLastPara="1" wrap="square" lIns="91425" tIns="45700" rIns="91425" bIns="45700" anchor="t" anchorCtr="0">
            <a:spAutoFit/>
          </a:bodyPr>
          <a:lstStyle/>
          <a:p>
            <a:pPr lvl="0"/>
            <a:r>
              <a:rPr lang="en-US" sz="1600" b="1" dirty="0">
                <a:solidFill>
                  <a:schemeClr val="dk1"/>
                </a:solidFill>
                <a:latin typeface="Pyidaungsu" pitchFamily="34" charset="0"/>
                <a:ea typeface="Open Sans"/>
                <a:cs typeface="Pyidaungsu" pitchFamily="34" charset="0"/>
                <a:sym typeface="Open Sans"/>
              </a:rPr>
              <a:t>POWER </a:t>
            </a:r>
            <a:r>
              <a:rPr lang="my-MM" sz="1600" b="1" dirty="0">
                <a:solidFill>
                  <a:schemeClr val="dk1"/>
                </a:solidFill>
                <a:latin typeface="Pyidaungsu" pitchFamily="34" charset="0"/>
                <a:ea typeface="Open Sans"/>
                <a:cs typeface="Pyidaungsu" pitchFamily="34" charset="0"/>
                <a:sym typeface="Open Sans"/>
              </a:rPr>
              <a:t>ရှိ</a:t>
            </a:r>
            <a:endParaRPr lang="my-MM" sz="1600" dirty="0">
              <a:latin typeface="Pyidaungsu" pitchFamily="34" charset="0"/>
              <a:cs typeface="Pyidaungsu" pitchFamily="34" charset="0"/>
            </a:endParaRPr>
          </a:p>
          <a:p>
            <a:pPr lvl="0"/>
            <a:r>
              <a:rPr lang="my-MM" sz="1600" b="1" dirty="0">
                <a:solidFill>
                  <a:schemeClr val="dk1"/>
                </a:solidFill>
                <a:latin typeface="Pyidaungsu" pitchFamily="34" charset="0"/>
                <a:ea typeface="Open Sans"/>
                <a:cs typeface="Pyidaungsu" pitchFamily="34" charset="0"/>
                <a:sym typeface="Open Sans"/>
              </a:rPr>
              <a:t>—</a:t>
            </a:r>
            <a:endParaRPr lang="my-MM" sz="1600" dirty="0">
              <a:latin typeface="Pyidaungsu" pitchFamily="34" charset="0"/>
              <a:cs typeface="Pyidaungsu" pitchFamily="34" charset="0"/>
            </a:endParaRPr>
          </a:p>
          <a:p>
            <a:pPr marL="90488" lvl="0" indent="-101600">
              <a:lnSpc>
                <a:spcPct val="150000"/>
              </a:lnSpc>
              <a:buClr>
                <a:schemeClr val="dk1"/>
              </a:buClr>
              <a:buSzPts val="1600"/>
              <a:buFont typeface="Arial"/>
              <a:buChar char="•"/>
            </a:pPr>
            <a:r>
              <a:rPr lang="en-US" sz="1600" b="1" dirty="0">
                <a:solidFill>
                  <a:schemeClr val="dk1"/>
                </a:solidFill>
                <a:latin typeface="Pyidaungsu" pitchFamily="34" charset="0"/>
                <a:ea typeface="Open Sans"/>
                <a:cs typeface="Pyidaungsu" pitchFamily="34" charset="0"/>
                <a:sym typeface="Open Sans"/>
              </a:rPr>
              <a:t>Power </a:t>
            </a:r>
            <a:r>
              <a:rPr lang="my-MM" sz="1600" b="1" dirty="0">
                <a:solidFill>
                  <a:schemeClr val="dk1"/>
                </a:solidFill>
                <a:latin typeface="Pyidaungsu" pitchFamily="34" charset="0"/>
                <a:ea typeface="Open Sans"/>
                <a:cs typeface="Pyidaungsu" pitchFamily="34" charset="0"/>
                <a:sym typeface="Open Sans"/>
              </a:rPr>
              <a:t>ရှိသူ/ကိုင်သူ</a:t>
            </a:r>
            <a:endParaRPr lang="my-MM" sz="1600" dirty="0">
              <a:latin typeface="Pyidaungsu" pitchFamily="34" charset="0"/>
              <a:cs typeface="Pyidaungsu" pitchFamily="34" charset="0"/>
            </a:endParaRPr>
          </a:p>
          <a:p>
            <a:pPr marL="90488" lvl="0" indent="-101600">
              <a:lnSpc>
                <a:spcPct val="150000"/>
              </a:lnSpc>
              <a:buClr>
                <a:schemeClr val="dk1"/>
              </a:buClr>
              <a:buSzPts val="1600"/>
              <a:buFont typeface="Arial"/>
              <a:buChar char="•"/>
            </a:pPr>
            <a:r>
              <a:rPr lang="en-US" sz="1600" b="1" dirty="0">
                <a:solidFill>
                  <a:schemeClr val="dk1"/>
                </a:solidFill>
                <a:latin typeface="Pyidaungsu" pitchFamily="34" charset="0"/>
                <a:ea typeface="Open Sans"/>
                <a:cs typeface="Pyidaungsu" pitchFamily="34" charset="0"/>
                <a:sym typeface="Open Sans"/>
              </a:rPr>
              <a:t>relief worker (</a:t>
            </a:r>
            <a:r>
              <a:rPr lang="my-MM" sz="1600" b="1" dirty="0">
                <a:solidFill>
                  <a:schemeClr val="dk1"/>
                </a:solidFill>
                <a:latin typeface="Pyidaungsu" pitchFamily="34" charset="0"/>
                <a:ea typeface="Open Sans"/>
                <a:cs typeface="Pyidaungsu" pitchFamily="34" charset="0"/>
                <a:sym typeface="Open Sans"/>
              </a:rPr>
              <a:t>အကူအညီပေးနေသူ)</a:t>
            </a:r>
            <a:endParaRPr lang="my-MM" sz="1600" dirty="0">
              <a:latin typeface="Pyidaungsu" pitchFamily="34" charset="0"/>
              <a:cs typeface="Pyidaungsu" pitchFamily="34" charset="0"/>
            </a:endParaRPr>
          </a:p>
          <a:p>
            <a:pPr marL="90488" lvl="0" indent="-101600">
              <a:lnSpc>
                <a:spcPct val="150000"/>
              </a:lnSpc>
              <a:buClr>
                <a:schemeClr val="dk1"/>
              </a:buClr>
              <a:buSzPts val="1600"/>
              <a:buFont typeface="Arial"/>
              <a:buChar char="•"/>
            </a:pPr>
            <a:r>
              <a:rPr lang="my-MM" sz="1600" b="1" dirty="0">
                <a:solidFill>
                  <a:schemeClr val="dk1"/>
                </a:solidFill>
                <a:latin typeface="Pyidaungsu" pitchFamily="34" charset="0"/>
                <a:ea typeface="Open Sans"/>
                <a:cs typeface="Pyidaungsu" pitchFamily="34" charset="0"/>
                <a:sym typeface="Open Sans"/>
              </a:rPr>
              <a:t>ငြင်းဆိုရန် </a:t>
            </a:r>
            <a:r>
              <a:rPr lang="en-US" sz="1600" b="1" dirty="0">
                <a:solidFill>
                  <a:schemeClr val="dk1"/>
                </a:solidFill>
                <a:latin typeface="Pyidaungsu" pitchFamily="34" charset="0"/>
                <a:ea typeface="Open Sans"/>
                <a:cs typeface="Pyidaungsu" pitchFamily="34" charset="0"/>
                <a:sym typeface="Open Sans"/>
              </a:rPr>
              <a:t>power </a:t>
            </a:r>
            <a:r>
              <a:rPr lang="my-MM" sz="1600" b="1" dirty="0">
                <a:solidFill>
                  <a:schemeClr val="dk1"/>
                </a:solidFill>
                <a:latin typeface="Pyidaungsu" pitchFamily="34" charset="0"/>
                <a:ea typeface="Open Sans"/>
                <a:cs typeface="Pyidaungsu" pitchFamily="34" charset="0"/>
                <a:sym typeface="Open Sans"/>
              </a:rPr>
              <a:t>ရှိသူ</a:t>
            </a:r>
            <a:endParaRPr lang="my-MM" sz="1600" dirty="0">
              <a:latin typeface="Pyidaungsu" pitchFamily="34" charset="0"/>
              <a:cs typeface="Pyidaungsu" pitchFamily="34" charset="0"/>
            </a:endParaRPr>
          </a:p>
        </p:txBody>
      </p:sp>
      <p:sp>
        <p:nvSpPr>
          <p:cNvPr id="219" name="Google Shape;219;p9"/>
          <p:cNvSpPr/>
          <p:nvPr/>
        </p:nvSpPr>
        <p:spPr>
          <a:xfrm>
            <a:off x="6706660" y="4345902"/>
            <a:ext cx="210363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y-MM" dirty="0">
                <a:latin typeface="Pyidaungsu" pitchFamily="34" charset="0"/>
                <a:cs typeface="Pyidaungsu" pitchFamily="34" charset="0"/>
              </a:rPr>
              <a:t>နာမီး</a:t>
            </a:r>
            <a:endParaRPr dirty="0">
              <a:latin typeface="Pyidaungsu" pitchFamily="34" charset="0"/>
              <a:cs typeface="Pyidaungsu" pitchFamily="34" charset="0"/>
            </a:endParaRPr>
          </a:p>
        </p:txBody>
      </p:sp>
      <p:sp>
        <p:nvSpPr>
          <p:cNvPr id="220" name="Google Shape;220;p9"/>
          <p:cNvSpPr/>
          <p:nvPr/>
        </p:nvSpPr>
        <p:spPr>
          <a:xfrm>
            <a:off x="6706660" y="4795937"/>
            <a:ext cx="1916226" cy="1815841"/>
          </a:xfrm>
          <a:prstGeom prst="rect">
            <a:avLst/>
          </a:prstGeom>
          <a:noFill/>
          <a:ln>
            <a:noFill/>
          </a:ln>
        </p:spPr>
        <p:txBody>
          <a:bodyPr spcFirstLastPara="1" wrap="square" lIns="91425" tIns="45700" rIns="91425" bIns="45700" anchor="t" anchorCtr="0">
            <a:spAutoFit/>
          </a:bodyPr>
          <a:lstStyle/>
          <a:p>
            <a:pPr lvl="0"/>
            <a:r>
              <a:rPr lang="en-US" sz="1600" b="1" dirty="0">
                <a:solidFill>
                  <a:schemeClr val="dk1"/>
                </a:solidFill>
                <a:latin typeface="Pyidaungsu" pitchFamily="34" charset="0"/>
                <a:ea typeface="Open Sans"/>
                <a:cs typeface="Pyidaungsu" pitchFamily="34" charset="0"/>
                <a:sym typeface="Open Sans"/>
              </a:rPr>
              <a:t>POWER </a:t>
            </a:r>
            <a:r>
              <a:rPr lang="my-MM" sz="1600" b="1" dirty="0">
                <a:solidFill>
                  <a:schemeClr val="dk1"/>
                </a:solidFill>
                <a:latin typeface="Pyidaungsu" pitchFamily="34" charset="0"/>
                <a:ea typeface="Open Sans"/>
                <a:cs typeface="Pyidaungsu" pitchFamily="34" charset="0"/>
                <a:sym typeface="Open Sans"/>
              </a:rPr>
              <a:t>ရှိ</a:t>
            </a:r>
            <a:endParaRPr lang="my-MM" sz="1600" dirty="0">
              <a:latin typeface="Pyidaungsu" pitchFamily="34" charset="0"/>
              <a:cs typeface="Pyidaungsu" pitchFamily="34" charset="0"/>
            </a:endParaRPr>
          </a:p>
          <a:p>
            <a:pPr lvl="0"/>
            <a:r>
              <a:rPr lang="my-MM" sz="1600" b="1" dirty="0">
                <a:solidFill>
                  <a:schemeClr val="dk1"/>
                </a:solidFill>
                <a:latin typeface="Pyidaungsu" pitchFamily="34" charset="0"/>
                <a:ea typeface="Open Sans"/>
                <a:cs typeface="Pyidaungsu" pitchFamily="34" charset="0"/>
                <a:sym typeface="Open Sans"/>
              </a:rPr>
              <a:t>—</a:t>
            </a:r>
            <a:endParaRPr lang="my-MM" sz="1600" dirty="0">
              <a:latin typeface="Pyidaungsu" pitchFamily="34" charset="0"/>
              <a:cs typeface="Pyidaungsu" pitchFamily="34" charset="0"/>
            </a:endParaRPr>
          </a:p>
          <a:p>
            <a:pPr marL="90488" lvl="0" indent="-101600">
              <a:buClr>
                <a:schemeClr val="dk1"/>
              </a:buClr>
              <a:buSzPts val="1600"/>
              <a:buFont typeface="Arial"/>
              <a:buChar char="•"/>
            </a:pPr>
            <a:r>
              <a:rPr lang="en-US" sz="1600" b="1" dirty="0">
                <a:solidFill>
                  <a:schemeClr val="dk1"/>
                </a:solidFill>
                <a:latin typeface="Pyidaungsu" pitchFamily="34" charset="0"/>
                <a:ea typeface="Open Sans"/>
                <a:cs typeface="Pyidaungsu" pitchFamily="34" charset="0"/>
                <a:sym typeface="Open Sans"/>
              </a:rPr>
              <a:t>Has peer influence</a:t>
            </a:r>
          </a:p>
          <a:p>
            <a:pPr marL="90488" lvl="0" indent="-101600">
              <a:buClr>
                <a:schemeClr val="dk1"/>
              </a:buClr>
              <a:buSzPts val="1600"/>
              <a:buFont typeface="Arial"/>
              <a:buChar char="•"/>
            </a:pPr>
            <a:r>
              <a:rPr lang="my-MM" sz="1600" b="1" dirty="0">
                <a:solidFill>
                  <a:schemeClr val="dk1"/>
                </a:solidFill>
                <a:latin typeface="Pyidaungsu" pitchFamily="34" charset="0"/>
                <a:ea typeface="Open Sans"/>
                <a:cs typeface="Pyidaungsu" pitchFamily="34" charset="0"/>
                <a:sym typeface="Open Sans"/>
              </a:rPr>
              <a:t>လုပ်ဖော်ကိုင်ဖက်အပေါ် သြဇာသက်ရောက်နိုင်သူ</a:t>
            </a:r>
            <a:endParaRPr lang="my-MM" sz="1600" dirty="0">
              <a:latin typeface="Pyidaungsu" pitchFamily="34" charset="0"/>
              <a:cs typeface="Pyidaungsu" pitchFamily="34" charset="0"/>
            </a:endParaRPr>
          </a:p>
        </p:txBody>
      </p:sp>
      <p:sp>
        <p:nvSpPr>
          <p:cNvPr id="221" name="Google Shape;221;p9"/>
          <p:cNvSpPr/>
          <p:nvPr/>
        </p:nvSpPr>
        <p:spPr>
          <a:xfrm>
            <a:off x="9141417" y="4322955"/>
            <a:ext cx="210363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y-MM" dirty="0">
                <a:latin typeface="Pyidaungsu" pitchFamily="34" charset="0"/>
                <a:cs typeface="Pyidaungsu" pitchFamily="34" charset="0"/>
              </a:rPr>
              <a:t>ကျာလယ်</a:t>
            </a:r>
            <a:endParaRPr dirty="0">
              <a:latin typeface="Pyidaungsu" pitchFamily="34" charset="0"/>
              <a:cs typeface="Pyidaungsu" pitchFamily="34" charset="0"/>
            </a:endParaRPr>
          </a:p>
        </p:txBody>
      </p:sp>
      <p:sp>
        <p:nvSpPr>
          <p:cNvPr id="222" name="Google Shape;222;p9"/>
          <p:cNvSpPr/>
          <p:nvPr/>
        </p:nvSpPr>
        <p:spPr>
          <a:xfrm>
            <a:off x="9141417" y="4705998"/>
            <a:ext cx="2427151" cy="2215951"/>
          </a:xfrm>
          <a:prstGeom prst="rect">
            <a:avLst/>
          </a:prstGeom>
          <a:noFill/>
          <a:ln>
            <a:noFill/>
          </a:ln>
        </p:spPr>
        <p:txBody>
          <a:bodyPr spcFirstLastPara="1" wrap="square" lIns="91425" tIns="45700" rIns="91425" bIns="45700" anchor="t" anchorCtr="0">
            <a:spAutoFit/>
          </a:bodyPr>
          <a:lstStyle/>
          <a:p>
            <a:pPr lvl="0"/>
            <a:r>
              <a:rPr lang="en-US" sz="1600" b="1" dirty="0">
                <a:solidFill>
                  <a:schemeClr val="dk1"/>
                </a:solidFill>
                <a:latin typeface="Pyidaungsu" pitchFamily="34" charset="0"/>
                <a:ea typeface="Open Sans"/>
                <a:cs typeface="Pyidaungsu" pitchFamily="34" charset="0"/>
                <a:sym typeface="Open Sans"/>
              </a:rPr>
              <a:t>POWER </a:t>
            </a:r>
            <a:r>
              <a:rPr lang="my-MM" sz="1600" b="1" dirty="0">
                <a:solidFill>
                  <a:schemeClr val="dk1"/>
                </a:solidFill>
                <a:latin typeface="Pyidaungsu" pitchFamily="34" charset="0"/>
                <a:ea typeface="Open Sans"/>
                <a:cs typeface="Pyidaungsu" pitchFamily="34" charset="0"/>
                <a:sym typeface="Open Sans"/>
              </a:rPr>
              <a:t>ရှိ</a:t>
            </a:r>
            <a:endParaRPr lang="my-MM" sz="1600" dirty="0">
              <a:latin typeface="Pyidaungsu" pitchFamily="34" charset="0"/>
              <a:cs typeface="Pyidaungsu" pitchFamily="34" charset="0"/>
            </a:endParaRPr>
          </a:p>
          <a:p>
            <a:pPr lvl="0"/>
            <a:r>
              <a:rPr lang="my-MM" sz="1600" b="1" dirty="0">
                <a:solidFill>
                  <a:schemeClr val="dk1"/>
                </a:solidFill>
                <a:latin typeface="Pyidaungsu" pitchFamily="34" charset="0"/>
                <a:ea typeface="Open Sans"/>
                <a:cs typeface="Pyidaungsu" pitchFamily="34" charset="0"/>
                <a:sym typeface="Open Sans"/>
              </a:rPr>
              <a:t>—</a:t>
            </a:r>
            <a:endParaRPr lang="my-MM" sz="1600" dirty="0">
              <a:latin typeface="Pyidaungsu" pitchFamily="34" charset="0"/>
              <a:cs typeface="Pyidaungsu" pitchFamily="34" charset="0"/>
            </a:endParaRPr>
          </a:p>
          <a:p>
            <a:pPr marL="90488" lvl="0" indent="-101600">
              <a:lnSpc>
                <a:spcPct val="150000"/>
              </a:lnSpc>
              <a:buClr>
                <a:schemeClr val="dk1"/>
              </a:buClr>
              <a:buSzPts val="1600"/>
              <a:buFont typeface="Arial"/>
              <a:buChar char="•"/>
            </a:pPr>
            <a:r>
              <a:rPr lang="en-US" sz="1600" b="1" dirty="0">
                <a:solidFill>
                  <a:schemeClr val="dk1"/>
                </a:solidFill>
                <a:latin typeface="Pyidaungsu" pitchFamily="34" charset="0"/>
                <a:ea typeface="Open Sans"/>
                <a:cs typeface="Pyidaungsu" pitchFamily="34" charset="0"/>
                <a:sym typeface="Open Sans"/>
              </a:rPr>
              <a:t>Power </a:t>
            </a:r>
            <a:r>
              <a:rPr lang="my-MM" sz="1600" b="1" dirty="0">
                <a:solidFill>
                  <a:schemeClr val="dk1"/>
                </a:solidFill>
                <a:latin typeface="Pyidaungsu" pitchFamily="34" charset="0"/>
                <a:ea typeface="Open Sans"/>
                <a:cs typeface="Pyidaungsu" pitchFamily="34" charset="0"/>
                <a:sym typeface="Open Sans"/>
              </a:rPr>
              <a:t>ရှိသူ/ကိုင်သူ</a:t>
            </a:r>
            <a:endParaRPr lang="my-MM" sz="1600" dirty="0">
              <a:latin typeface="Pyidaungsu" pitchFamily="34" charset="0"/>
              <a:cs typeface="Pyidaungsu" pitchFamily="34" charset="0"/>
            </a:endParaRPr>
          </a:p>
          <a:p>
            <a:pPr marL="90488" lvl="0" indent="-101600">
              <a:lnSpc>
                <a:spcPct val="150000"/>
              </a:lnSpc>
              <a:buClr>
                <a:schemeClr val="dk1"/>
              </a:buClr>
              <a:buSzPts val="1600"/>
              <a:buFont typeface="Arial"/>
              <a:buChar char="•"/>
            </a:pPr>
            <a:r>
              <a:rPr lang="en-US" sz="1600" b="1" dirty="0">
                <a:solidFill>
                  <a:schemeClr val="dk1"/>
                </a:solidFill>
                <a:latin typeface="Pyidaungsu" pitchFamily="34" charset="0"/>
                <a:ea typeface="Open Sans"/>
                <a:cs typeface="Pyidaungsu" pitchFamily="34" charset="0"/>
                <a:sym typeface="Open Sans"/>
              </a:rPr>
              <a:t>relief worker (</a:t>
            </a:r>
            <a:r>
              <a:rPr lang="my-MM" sz="1600" b="1" dirty="0">
                <a:solidFill>
                  <a:schemeClr val="dk1"/>
                </a:solidFill>
                <a:latin typeface="Pyidaungsu" pitchFamily="34" charset="0"/>
                <a:ea typeface="Open Sans"/>
                <a:cs typeface="Pyidaungsu" pitchFamily="34" charset="0"/>
                <a:sym typeface="Open Sans"/>
              </a:rPr>
              <a:t>အကူအညီပေးနေသူ)</a:t>
            </a:r>
            <a:endParaRPr lang="my-MM" sz="1600" dirty="0">
              <a:latin typeface="Pyidaungsu" pitchFamily="34" charset="0"/>
              <a:cs typeface="Pyidaungsu" pitchFamily="34" charset="0"/>
            </a:endParaRPr>
          </a:p>
          <a:p>
            <a:pPr marL="90488" lvl="0" indent="-101600">
              <a:buClr>
                <a:schemeClr val="dk1"/>
              </a:buClr>
              <a:buSzPts val="1600"/>
              <a:buFont typeface="Arial"/>
              <a:buChar char="•"/>
            </a:pPr>
            <a:r>
              <a:rPr lang="my-MM" sz="1600" b="1" dirty="0">
                <a:solidFill>
                  <a:schemeClr val="dk1"/>
                </a:solidFill>
                <a:latin typeface="Pyidaungsu" pitchFamily="34" charset="0"/>
                <a:ea typeface="Open Sans"/>
                <a:cs typeface="Pyidaungsu" pitchFamily="34" charset="0"/>
                <a:sym typeface="Open Sans"/>
              </a:rPr>
              <a:t>ကျူးလွန်မှုကို တိုင်ကြားရန် </a:t>
            </a:r>
            <a:r>
              <a:rPr lang="en-US" sz="1600" b="1" dirty="0">
                <a:solidFill>
                  <a:schemeClr val="dk1"/>
                </a:solidFill>
                <a:latin typeface="Pyidaungsu" pitchFamily="34" charset="0"/>
                <a:ea typeface="Open Sans"/>
                <a:cs typeface="Pyidaungsu" pitchFamily="34" charset="0"/>
                <a:sym typeface="Open Sans"/>
              </a:rPr>
              <a:t>power </a:t>
            </a:r>
            <a:r>
              <a:rPr lang="my-MM" sz="1800" b="1" dirty="0">
                <a:solidFill>
                  <a:schemeClr val="dk1"/>
                </a:solidFill>
                <a:latin typeface="Pyidaungsu" pitchFamily="34" charset="0"/>
                <a:ea typeface="Open Sans"/>
                <a:cs typeface="Pyidaungsu" pitchFamily="34" charset="0"/>
                <a:sym typeface="Open Sans"/>
              </a:rPr>
              <a:t>ရှိသူ</a:t>
            </a:r>
            <a:r>
              <a:rPr lang="my-MM" sz="1600" b="1" dirty="0">
                <a:solidFill>
                  <a:schemeClr val="dk1"/>
                </a:solidFill>
                <a:latin typeface="Pyidaungsu" pitchFamily="34" charset="0"/>
                <a:ea typeface="Open Sans"/>
                <a:cs typeface="Pyidaungsu" pitchFamily="34" charset="0"/>
                <a:sym typeface="Open Sans"/>
              </a:rPr>
              <a:t> </a:t>
            </a:r>
            <a:endParaRPr lang="my-MM" sz="1600" dirty="0">
              <a:latin typeface="Pyidaungsu" pitchFamily="34" charset="0"/>
              <a:cs typeface="Pyidaungsu" pitchFamily="34" charset="0"/>
            </a:endParaRPr>
          </a:p>
        </p:txBody>
      </p:sp>
      <p:pic>
        <p:nvPicPr>
          <p:cNvPr id="223" name="Google Shape;223;p9"/>
          <p:cNvPicPr preferRelativeResize="0"/>
          <p:nvPr/>
        </p:nvPicPr>
        <p:blipFill rotWithShape="1">
          <a:blip r:embed="rId3">
            <a:alphaModFix/>
          </a:blip>
          <a:srcRect/>
          <a:stretch/>
        </p:blipFill>
        <p:spPr>
          <a:xfrm>
            <a:off x="3903204" y="2548170"/>
            <a:ext cx="1464427" cy="1615452"/>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4" name="Google Shape;224;p9"/>
          <p:cNvPicPr preferRelativeResize="0"/>
          <p:nvPr/>
        </p:nvPicPr>
        <p:blipFill rotWithShape="1">
          <a:blip r:embed="rId4">
            <a:alphaModFix/>
          </a:blip>
          <a:srcRect/>
          <a:stretch/>
        </p:blipFill>
        <p:spPr>
          <a:xfrm>
            <a:off x="8764852" y="2585428"/>
            <a:ext cx="2134493" cy="1600304"/>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5" name="Google Shape;225;p9"/>
          <p:cNvPicPr preferRelativeResize="0"/>
          <p:nvPr/>
        </p:nvPicPr>
        <p:blipFill rotWithShape="1">
          <a:blip r:embed="rId5">
            <a:alphaModFix/>
          </a:blip>
          <a:srcRect/>
          <a:stretch/>
        </p:blipFill>
        <p:spPr>
          <a:xfrm>
            <a:off x="6207108" y="2548170"/>
            <a:ext cx="2229060" cy="1671205"/>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226" name="Google Shape;226;p9"/>
          <p:cNvSpPr txBox="1"/>
          <p:nvPr/>
        </p:nvSpPr>
        <p:spPr>
          <a:xfrm>
            <a:off x="1850857" y="238727"/>
            <a:ext cx="3303035" cy="642612"/>
          </a:xfrm>
          <a:prstGeom prst="rect">
            <a:avLst/>
          </a:prstGeom>
          <a:noFill/>
          <a:ln w="22225" cap="flat" cmpd="sng">
            <a:solidFill>
              <a:srgbClr val="006CB6"/>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74166"/>
              </a:lnSpc>
              <a:spcBef>
                <a:spcPts val="0"/>
              </a:spcBef>
              <a:spcAft>
                <a:spcPts val="0"/>
              </a:spcAft>
              <a:buNone/>
            </a:pPr>
            <a:r>
              <a:rPr lang="en-US" sz="2400" b="1">
                <a:solidFill>
                  <a:srgbClr val="006CB6"/>
                </a:solidFill>
                <a:latin typeface="Pyidaungsu" pitchFamily="34" charset="0"/>
                <a:ea typeface="Corbel"/>
                <a:cs typeface="Pyidaungsu" pitchFamily="34" charset="0"/>
                <a:sym typeface="Corbel"/>
              </a:rPr>
              <a:t> CASE STUDY ANALYSIS</a:t>
            </a:r>
            <a:endParaRPr>
              <a:latin typeface="Pyidaungsu" pitchFamily="34" charset="0"/>
              <a:cs typeface="Pyidaungsu" pitchFamily="34" charset="0"/>
            </a:endParaRPr>
          </a:p>
        </p:txBody>
      </p:sp>
      <p:sp>
        <p:nvSpPr>
          <p:cNvPr id="227" name="Google Shape;227;p9"/>
          <p:cNvSpPr txBox="1"/>
          <p:nvPr/>
        </p:nvSpPr>
        <p:spPr>
          <a:xfrm>
            <a:off x="1711038" y="1694595"/>
            <a:ext cx="7928078" cy="1015622"/>
          </a:xfrm>
          <a:prstGeom prst="rect">
            <a:avLst/>
          </a:prstGeom>
          <a:noFill/>
          <a:ln>
            <a:noFill/>
          </a:ln>
        </p:spPr>
        <p:txBody>
          <a:bodyPr spcFirstLastPara="1" wrap="square" lIns="91425" tIns="45700" rIns="91425" bIns="45700" anchor="t" anchorCtr="0">
            <a:spAutoFit/>
          </a:bodyPr>
          <a:lstStyle/>
          <a:p>
            <a:pPr lvl="0">
              <a:lnSpc>
                <a:spcPct val="150000"/>
              </a:lnSpc>
            </a:pPr>
            <a:r>
              <a:rPr lang="my-MM" sz="2000" b="1" dirty="0">
                <a:solidFill>
                  <a:srgbClr val="006CB6"/>
                </a:solidFill>
                <a:latin typeface="Pyidaungsu" pitchFamily="34" charset="0"/>
                <a:ea typeface="Open Sans"/>
                <a:cs typeface="Pyidaungsu" pitchFamily="34" charset="0"/>
                <a:sym typeface="Open Sans"/>
              </a:rPr>
              <a:t>မေးခွန်း (၁) - ဘယ်သူက ကျူးလွန်ခံရသူ/နစ်နာသူ အပေါ်  သြဇာသက်ရောက် သနည်း ? ဘာကြောင့်လဲ ? ဘယ်လိုလဲ ?</a:t>
            </a:r>
            <a:endParaRPr lang="en-US" sz="2000" b="1" dirty="0">
              <a:solidFill>
                <a:srgbClr val="006CB6"/>
              </a:solidFill>
              <a:latin typeface="Pyidaungsu" pitchFamily="34" charset="0"/>
              <a:ea typeface="Open Sans"/>
              <a:cs typeface="Pyidaungsu" pitchFamily="34" charset="0"/>
              <a:sym typeface="Open Sans"/>
            </a:endParaRPr>
          </a:p>
        </p:txBody>
      </p:sp>
      <p:sp>
        <p:nvSpPr>
          <p:cNvPr id="228" name="Google Shape;228;p9"/>
          <p:cNvSpPr/>
          <p:nvPr/>
        </p:nvSpPr>
        <p:spPr>
          <a:xfrm>
            <a:off x="1914442" y="4345902"/>
            <a:ext cx="210363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y-MM" dirty="0">
                <a:latin typeface="Pyidaungsu" pitchFamily="34" charset="0"/>
                <a:cs typeface="Pyidaungsu" pitchFamily="34" charset="0"/>
              </a:rPr>
              <a:t>ဒီးန</a:t>
            </a:r>
            <a:endParaRPr dirty="0">
              <a:latin typeface="Pyidaungsu" pitchFamily="34" charset="0"/>
              <a:cs typeface="Pyidaungsu" pitchFamily="34" charset="0"/>
            </a:endParaRPr>
          </a:p>
        </p:txBody>
      </p:sp>
      <p:sp>
        <p:nvSpPr>
          <p:cNvPr id="229" name="Google Shape;229;p9"/>
          <p:cNvSpPr/>
          <p:nvPr/>
        </p:nvSpPr>
        <p:spPr>
          <a:xfrm>
            <a:off x="1914442" y="4885547"/>
            <a:ext cx="2427151" cy="830997"/>
          </a:xfrm>
          <a:prstGeom prst="rect">
            <a:avLst/>
          </a:prstGeom>
          <a:noFill/>
          <a:ln>
            <a:noFill/>
          </a:ln>
        </p:spPr>
        <p:txBody>
          <a:bodyPr spcFirstLastPara="1" wrap="square" lIns="91425" tIns="45700" rIns="91425" bIns="45700" anchor="t" anchorCtr="0">
            <a:spAutoFit/>
          </a:bodyPr>
          <a:lstStyle/>
          <a:p>
            <a:pPr lvl="0"/>
            <a:r>
              <a:rPr lang="en-US" sz="1600" b="1" dirty="0">
                <a:solidFill>
                  <a:schemeClr val="dk1"/>
                </a:solidFill>
                <a:latin typeface="Pyidaungsu" pitchFamily="34" charset="0"/>
                <a:ea typeface="Open Sans"/>
                <a:cs typeface="Pyidaungsu" pitchFamily="34" charset="0"/>
                <a:sym typeface="Open Sans"/>
              </a:rPr>
              <a:t>POWER </a:t>
            </a:r>
            <a:r>
              <a:rPr lang="my-MM" sz="1600" b="1" dirty="0">
                <a:solidFill>
                  <a:schemeClr val="dk1"/>
                </a:solidFill>
                <a:latin typeface="Pyidaungsu" pitchFamily="34" charset="0"/>
                <a:ea typeface="Open Sans"/>
                <a:cs typeface="Pyidaungsu" pitchFamily="34" charset="0"/>
                <a:sym typeface="Open Sans"/>
              </a:rPr>
              <a:t>အကန့်အသတ်ရှိ</a:t>
            </a:r>
            <a:endParaRPr lang="my-MM" sz="1600" dirty="0">
              <a:latin typeface="Pyidaungsu" pitchFamily="34" charset="0"/>
              <a:cs typeface="Pyidaungsu" pitchFamily="34" charset="0"/>
            </a:endParaRPr>
          </a:p>
          <a:p>
            <a:pPr lvl="0"/>
            <a:r>
              <a:rPr lang="my-MM" sz="1600" b="1" dirty="0">
                <a:solidFill>
                  <a:schemeClr val="dk1"/>
                </a:solidFill>
                <a:latin typeface="Pyidaungsu" pitchFamily="34" charset="0"/>
                <a:ea typeface="Open Sans"/>
                <a:cs typeface="Pyidaungsu" pitchFamily="34" charset="0"/>
                <a:sym typeface="Open Sans"/>
              </a:rPr>
              <a:t>—</a:t>
            </a:r>
            <a:endParaRPr lang="my-MM" sz="1600" dirty="0">
              <a:latin typeface="Pyidaungsu" pitchFamily="34" charset="0"/>
              <a:cs typeface="Pyidaungsu" pitchFamily="34" charset="0"/>
            </a:endParaRPr>
          </a:p>
          <a:p>
            <a:pPr marL="90488" lvl="0" indent="-101600">
              <a:buClr>
                <a:schemeClr val="dk1"/>
              </a:buClr>
              <a:buSzPts val="1600"/>
              <a:buFont typeface="Arial"/>
              <a:buChar char="•"/>
            </a:pPr>
            <a:r>
              <a:rPr lang="my-MM" sz="1600" b="1" dirty="0">
                <a:solidFill>
                  <a:schemeClr val="dk1"/>
                </a:solidFill>
                <a:latin typeface="Pyidaungsu" pitchFamily="34" charset="0"/>
                <a:ea typeface="Open Sans"/>
                <a:cs typeface="Pyidaungsu" pitchFamily="34" charset="0"/>
                <a:sym typeface="Open Sans"/>
              </a:rPr>
              <a:t>ကျူးလွန်ခံရသူ/နစ်နာသူ</a:t>
            </a:r>
            <a:endParaRPr lang="my-MM" sz="1600" dirty="0">
              <a:latin typeface="Pyidaungsu" pitchFamily="34" charset="0"/>
              <a:cs typeface="Pyidaungsu" pitchFamily="34" charset="0"/>
            </a:endParaRPr>
          </a:p>
        </p:txBody>
      </p:sp>
      <p:pic>
        <p:nvPicPr>
          <p:cNvPr id="230" name="Google Shape;230;p9"/>
          <p:cNvPicPr preferRelativeResize="0"/>
          <p:nvPr/>
        </p:nvPicPr>
        <p:blipFill rotWithShape="1">
          <a:blip r:embed="rId6">
            <a:alphaModFix/>
          </a:blip>
          <a:srcRect/>
          <a:stretch/>
        </p:blipFill>
        <p:spPr>
          <a:xfrm>
            <a:off x="1928324" y="2586528"/>
            <a:ext cx="1182951" cy="1488078"/>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3280</TotalTime>
  <Words>11645</Words>
  <Application>Microsoft Office PowerPoint</Application>
  <PresentationFormat>Widescreen</PresentationFormat>
  <Paragraphs>442</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Times New Roman</vt:lpstr>
      <vt:lpstr>Zawgyi-One</vt:lpstr>
      <vt:lpstr>Corbel</vt:lpstr>
      <vt:lpstr>Gill Sans</vt:lpstr>
      <vt:lpstr>Pyidaungsu</vt:lpstr>
      <vt:lpstr>Open Sans</vt:lpstr>
      <vt:lpstr>Noto Sans Symbols</vt:lpstr>
      <vt:lpstr>Calibri</vt:lpstr>
      <vt:lpstr>1_Office Theme</vt:lpstr>
      <vt:lpstr>              အရပ်ဖက်လူ့အဖွဲ့အစည်းများ အတွက်  လိင်ပိုင်းဆိုင်ရာ အမြတ်ထုတ်ခြင်းနှင့် အလွဲသုံးစားလုပ်ခြင်းအားတားဆီး ကာကွယ်ခြင်း ဆိုင်ရာ သင်တန်း   ပထမရက် </vt:lpstr>
      <vt:lpstr>ရည်ရွယ်ချက်များ</vt:lpstr>
      <vt:lpstr>ပထမနေ့ သင်တန်းအစီအစဥ်</vt:lpstr>
      <vt:lpstr>PowerPoint Presentation</vt:lpstr>
      <vt:lpstr>PowerPoint Presentation</vt:lpstr>
      <vt:lpstr>လုပ်ပိုင်ခွင့်အာဏာနှင့်ဆက်စပ်ပုံများ</vt:lpstr>
      <vt:lpstr>လုပ်ပိုင်ခွင့်အာဏာနှင့်ဆက်စပ်ပုံများ</vt:lpstr>
      <vt:lpstr>လုပ်ပိုင်ခွင့်အာဏာနှင့်ဆက်စပ်ပုံများ</vt:lpstr>
      <vt:lpstr>PowerPoint Presentation</vt:lpstr>
      <vt:lpstr>PowerPoint Presentation</vt:lpstr>
      <vt:lpstr>SEA အဓိပ္ပာယ်ဖွင့်ဆိုခြင်း</vt:lpstr>
      <vt:lpstr>SEA အဓိပ္ပာယ်ဖွင့်ဆိုခြင်း</vt:lpstr>
      <vt:lpstr>SEA အဓိပ္ပာယ်ဖွင့်ဆိုခြင်း</vt:lpstr>
      <vt:lpstr>SEA အဓိပ္ပာယ်ဖွင့်ဆိုခြင်း</vt:lpstr>
      <vt:lpstr>SEA အဓိပ္ပာယ်ဖွင့်ဆိုခြင်း</vt:lpstr>
      <vt:lpstr>SEA အဓိပ္ပယ်ဖွင့်ဆိုခြင်း</vt:lpstr>
      <vt:lpstr>SEA အဓိပ္ပယ်ဖွင့်ဆိုခြင်း</vt:lpstr>
      <vt:lpstr>PowerPoint Presentation</vt:lpstr>
      <vt:lpstr> SEA အားအဓိပ္ပါယ်ဖွင့်ဆိုခြင်း– SEA နှင့် GBV </vt:lpstr>
      <vt:lpstr>လိင်နှင့် ကျားမရေးရာ</vt:lpstr>
      <vt:lpstr>SEA အားအဓိပ္ပါယ်ဖွင့်ဆိုခြင်း</vt:lpstr>
      <vt:lpstr>ဘာလို့ PSEA ကို ဂရုပြုဖို့လိုတာလဲ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 တိုင်ကြားခြင်း</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Sexual Exploitation and Abuse (PSEA) Training  with CSOs  DAY I</dc:title>
  <dc:creator>Cecilia Truffer</dc:creator>
  <cp:lastModifiedBy>Mawk Kon</cp:lastModifiedBy>
  <cp:revision>147</cp:revision>
  <cp:lastPrinted>2021-09-30T10:31:27Z</cp:lastPrinted>
  <dcterms:created xsi:type="dcterms:W3CDTF">2021-09-08T12:24:12Z</dcterms:created>
  <dcterms:modified xsi:type="dcterms:W3CDTF">2021-09-30T10:31:49Z</dcterms:modified>
</cp:coreProperties>
</file>