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9" r:id="rId7"/>
    <p:sldId id="263" r:id="rId8"/>
    <p:sldId id="270" r:id="rId9"/>
    <p:sldId id="274" r:id="rId10"/>
    <p:sldId id="271" r:id="rId11"/>
    <p:sldId id="272" r:id="rId12"/>
    <p:sldId id="273" r:id="rId13"/>
    <p:sldId id="282" r:id="rId14"/>
    <p:sldId id="275" r:id="rId15"/>
    <p:sldId id="276" r:id="rId16"/>
    <p:sldId id="277" r:id="rId17"/>
    <p:sldId id="283" r:id="rId18"/>
    <p:sldId id="28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47" autoAdjust="0"/>
    <p:restoredTop sz="87293" autoAdjust="0"/>
  </p:normalViewPr>
  <p:slideViewPr>
    <p:cSldViewPr snapToGrid="0">
      <p:cViewPr varScale="1">
        <p:scale>
          <a:sx n="78" d="100"/>
          <a:sy n="78" d="100"/>
        </p:scale>
        <p:origin x="1219" y="58"/>
      </p:cViewPr>
      <p:guideLst/>
    </p:cSldViewPr>
  </p:slideViewPr>
  <p:outlineViewPr>
    <p:cViewPr>
      <p:scale>
        <a:sx n="33" d="100"/>
        <a:sy n="33" d="100"/>
      </p:scale>
      <p:origin x="0" y="-1356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50" d="100"/>
          <a:sy n="150" d="100"/>
        </p:scale>
        <p:origin x="726" y="-30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CAA54-41BC-49D8-BDC5-EA6EA942F27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94789F-D8C8-4CE4-B46A-6C2E5B859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endParaRPr lang="my-MM" sz="11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43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13200"/>
          </a:xfrm>
        </p:spPr>
        <p:txBody>
          <a:bodyPr/>
          <a:lstStyle/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None/>
              <a:tabLst>
                <a:tab pos="228600" algn="l"/>
              </a:tabLst>
            </a:pPr>
            <a:endParaRPr lang="my-MM" sz="10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15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13200"/>
          </a:xfrm>
        </p:spPr>
        <p:txBody>
          <a:bodyPr/>
          <a:lstStyle/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None/>
              <a:tabLst>
                <a:tab pos="228600" algn="l"/>
              </a:tabLst>
            </a:pPr>
            <a:endParaRPr lang="my-MM" sz="10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08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13200"/>
          </a:xfrm>
        </p:spPr>
        <p:txBody>
          <a:bodyPr/>
          <a:lstStyle/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None/>
              <a:tabLst>
                <a:tab pos="228600" algn="l"/>
              </a:tabLst>
            </a:pPr>
            <a:endParaRPr lang="my-MM" sz="10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15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13200"/>
          </a:xfrm>
        </p:spPr>
        <p:txBody>
          <a:bodyPr/>
          <a:lstStyle/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None/>
              <a:tabLst>
                <a:tab pos="228600" algn="l"/>
              </a:tabLst>
            </a:pPr>
            <a:endParaRPr lang="my-MM" sz="10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303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934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86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11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endParaRPr lang="my-MM" sz="11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09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40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816350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00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my-MM" sz="11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72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my-MM" sz="9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24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54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20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endParaRPr lang="my-MM" sz="10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4789F-D8C8-4CE4-B46A-6C2E5B8593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3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DE421B-EE24-4117-83E8-3D8F0CD7F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DD6BB14-7D93-40DC-A11B-383B34402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3249BCE-D786-48C4-88DA-A1774FB7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FC703-02AC-445A-8E9E-5C817A8B95EC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D7057E-5405-49CE-9F13-D53469DC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7E3AAA-D647-4F8C-9605-22A10616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9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25A772-0011-447E-8790-F5425FD3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22D4714-B9B8-4C25-9A9E-6947CFEA0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57F31E-5882-409B-9128-DF7B9544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CD8-7662-426F-885B-AE6B2268FB29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2C1278-F12D-4D8E-BD40-DA744102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487BDE-63C1-41FA-9182-0F51B481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2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3E0EDC3-3E58-4424-B57B-192154769B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FF3A80D-89D4-4AF0-B809-C2257E1EE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CE5520-CE41-4F0B-BC41-2D404656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05712-3653-4589-989C-D30BE73D67A5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FD3CCC-154E-404C-B86C-00D29C940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08B5F6-6966-4C71-8B86-2993793BA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4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CA5282-A731-4821-A529-5ADCC339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DFFDE0-DAE9-4F58-8BFE-183480486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D4A101-8FDE-45DB-9EA9-8E8CC1F3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BF72-23D9-420E-9BE6-A2118DF52492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3D9BAD-1544-4880-BCB3-9A4A76C55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583654-F03D-4DB8-A0A6-0FA9BF4C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7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6B2B3E-593A-4E02-9A2E-48E8BA078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46BE88-A2E0-4BA7-A7ED-D8E58AC10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AB10E7-C824-49F0-A44B-43509E91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41E6-C263-4D21-8686-06FB572912C8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5B3FEE-75A2-4FFD-B1C4-6810E036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C198FF-D610-4823-8CD3-15651D0F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3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55D9A0-CC98-4FCE-BF44-795EEF0A4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A3F53C-873A-44DE-9FA6-9B390A66A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B5FE09-4E8C-4502-9CD1-FD5556D88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16FAB7-7438-4A18-9744-E0BCE7072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6DE-F32C-4854-8F2A-787E951B6CF4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243117-9C38-4EA6-8DBE-6B3153F1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C5A3C2-25F7-494C-B261-FF5598AD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9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0EF06B-A851-4C90-B740-67B9771BE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4C3825-6BD2-4B3F-B055-8CFBB6753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2E3408-2FB1-4B98-AF43-63F7B2B67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D3AAC94-4D53-4765-9087-C3CB201EF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2889AF-B997-41DE-BB90-38182192A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301320B-5C89-4344-B0D1-716AF13C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C2DD-A7CC-4DC9-861A-B7A4860E8408}" type="datetime1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4989E9-9C68-4B17-B952-94AD0674E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4851A0A-5734-4C29-8AF1-F1373F613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8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669A0A-45E8-459A-B2CA-7409708F6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06A6B40-9C4C-4B76-8462-00A715836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0939-D6DE-471C-A339-33ADD4A36E7A}" type="datetime1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B61470D-917B-4828-9C69-18570D4C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F0281FE-D92A-4C97-A456-495DB89A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7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E56F174-0A7A-40DB-9C76-4036A60A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9D20-2ECB-412D-BC56-796A2FC94845}" type="datetime1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B61AB7A-6E0C-4395-823A-DA1A6F146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37FFCE-B76B-40E9-BDA4-BA3E5E5B2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7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E3D32F-8A57-4BDF-B3A1-A79B5CC1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537AE9-4B3C-466A-BD71-098BAF3B1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6420DE-87E5-41C8-91E0-D23A82ABA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8F4448-9E72-4DE6-A1C3-BB509FBE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1DC7-AD11-422A-B925-24A66FD9FEBF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3D0D95-0E05-42F5-8762-03C380E3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A13B1A-47ED-4BEA-AACE-06CE4644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8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C2B05F-89CE-463D-A72D-911568BEB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805B891-559B-4229-B55A-56A27A3E27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42BAB7-AE77-4A3A-8E20-1DE513109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00D531-FB45-4B2B-8591-153941ED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2ECAA-D689-4E40-8AB6-87C701DCE639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2251EE-4909-4CA8-B931-19B2F8ED4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7FE124B-80F1-4318-8240-5B4399C1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1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7652261-449B-45E3-A5B2-1286D9C0A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BAAC20-3173-46D9-9A5E-11E0DBF3F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FC1430-EEE4-4A5C-B196-8F439BB78D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3B02-C700-4948-9F9D-F4145C117035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F9422B-6A0F-484C-9915-BF2C3D0AC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1D89C0-2EEF-4EE1-817A-E06B48FCC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DC839-FE33-4672-9CB1-B1A3B266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2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../../PSEA/PSEA%20Tool%20Kit%20by%20MIMU%20PSEA%20Network%20Myanmar/UNICEF%20MYANMAR%20BURMESE_for%20Community.mp4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759598-6E3B-4070-854B-4FEBA0E6A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653" y="2147599"/>
            <a:ext cx="10377055" cy="230663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my-MM" sz="3600" b="1" dirty="0">
                <a:effectLst/>
                <a:ea typeface="Times New Roman" panose="02020603050405020304" pitchFamily="18" charset="0"/>
                <a:cs typeface="Pyidaungsu" panose="020B0502040204020203" pitchFamily="34" charset="0"/>
              </a:rPr>
              <a:t>လိင်ပိုင်းဆိုင်ရာခေါင်းပုံဖြတ်အမြတ်ထုတ်မှုနှင့် အလွဲသုံးစားမှုမှ ကာကွယ်ခြင်း ဆိုင်ရာ အသိပညာပေးသင်တန်း</a:t>
            </a:r>
            <a:endParaRPr lang="en-US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99870F-6BC7-4C7A-9E0C-EB5DACE60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818" y="6172200"/>
            <a:ext cx="9144000" cy="685800"/>
          </a:xfrm>
        </p:spPr>
        <p:txBody>
          <a:bodyPr>
            <a:normAutofit/>
          </a:bodyPr>
          <a:lstStyle/>
          <a:p>
            <a:r>
              <a:rPr lang="en-US" sz="1800" dirty="0">
                <a:cs typeface="Pyidaungsu" panose="020B0502040204020203" pitchFamily="34" charset="0"/>
              </a:rPr>
              <a:t>PSEA Resource team 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B0FA6BA-67A4-4D9A-B131-014BB170E0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26" y="429635"/>
            <a:ext cx="3101756" cy="111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6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ဘယ်လိုတိုင်ကြားမလဲ? 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469"/>
            <a:ext cx="10515600" cy="4560928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တယ်လီဖုန်း (သို့) စာတိုပို့ခြင်း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လူကိုယ်တိုင်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အီးမေးလ်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Viber, Signal, Skype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, 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Messenger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စာရိုက်၍တိုက်ရိုက်ပေးပို့ခြင်း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စာတိုက်မှတဆင့် ပေးပို့ခြင်း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အကြံပြုစာတိုက်ပုံးမှတဆင့်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Community feedback mechanism 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အဖွဲ့များမှ တဆင့် 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15362" name="Picture 2" descr="Effective Complaint Handling Skills Training Course - Zoe Talent Solutions">
            <a:extLst>
              <a:ext uri="{FF2B5EF4-FFF2-40B4-BE49-F238E27FC236}">
                <a16:creationId xmlns:a16="http://schemas.microsoft.com/office/drawing/2014/main" xmlns="" id="{AAB595BC-4882-49EB-9F0F-46EAF1155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397" y="2423345"/>
            <a:ext cx="3998963" cy="239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6A16001-7D83-423E-843B-D7AE8824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0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xmlns="" id="{2F444481-2D39-4936-A70A-D7340309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309" y="3321614"/>
            <a:ext cx="2905125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တိုင်ကြားမှုမှာ ဘာတွေပါသင့်လဲ?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595"/>
            <a:ext cx="10515600" cy="4560928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နစ်နာသူ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(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သို့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) 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နစ်နာသူဟုသံသယရှိသူ၏ အမည်၊ ရာထူး၊ ဌာန၊ နေရပ်၊ လက်ရှိတည်နေရာ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ကျူးလွန်သူဟုသံသယရှိသူ၏ အမည်၊ ရာထူး၊ ဌာန၊ နေရပ်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အချိန်၊ နေရာ၊ ရက်စွဲနှင့် ဖြစ်ရပ်အချက်အလက်များ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သတင်းပေးပို့သူ၏ တွေ့ရှိချက်များ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(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ထင်မြင်ချက်များမဖြစ်ရပါ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)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သတင်းပေးပို့သူ၏ လက်မှတ်နှင့် နေ့စွဲ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solidFill>
                  <a:srgbClr val="FF000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ကလေးသူငယ်နှင့် ပတ်သက်ခဲ့ပါက ကလေးသူငယ်ကာကွယ်ပေးရေးဆိုင်ရာမူဝါဒအရ တိုင်ကြားရန် </a:t>
            </a:r>
            <a:endParaRPr lang="en-US" sz="2400" dirty="0">
              <a:solidFill>
                <a:srgbClr val="FF000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5848E9C-15F0-4C7C-ACDA-D161C17A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76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စုံစမ်းစစ်ဆေးရေး 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422" y="2090818"/>
            <a:ext cx="5813323" cy="3425302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၂၄ နာရီအတွင်း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စုံစမ်းစစ်ဆေးရေးအဖွဲ့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တစ်လအတွင်းအပြီးအပြတ်စုံစမ်း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အစီရင်ခံစာပြန်လည်တင်ပြ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ဝန်ထမ်းစည်းမျဉ်းအရ အရေးယူ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ရဲ လက်အပ်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16388" name="Picture 4" descr="Employee Investigations FAQs - KPA">
            <a:extLst>
              <a:ext uri="{FF2B5EF4-FFF2-40B4-BE49-F238E27FC236}">
                <a16:creationId xmlns:a16="http://schemas.microsoft.com/office/drawing/2014/main" xmlns="" id="{03FC22EE-6AFB-4486-A8D1-B20AC6874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55" y="2312267"/>
            <a:ext cx="4481754" cy="298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1BBC8E-DB6E-47DF-A495-7C88AF75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93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နစ်နာသူထောက်ပံ့ရေး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666" y="2312267"/>
            <a:ext cx="5813323" cy="1542068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စိတ်ပိုင်းဆိုင်ရာ ထောက်ပံ့ခြင်း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အခြား လိုအပ်သည်ကို ထောက်ပံ့ကူညီခြင်း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1BBC8E-DB6E-47DF-A495-7C88AF75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13</a:t>
            </a:fld>
            <a:endParaRPr lang="en-US"/>
          </a:p>
        </p:txBody>
      </p:sp>
      <p:pic>
        <p:nvPicPr>
          <p:cNvPr id="2050" name="Picture 2" descr="Victim Support">
            <a:extLst>
              <a:ext uri="{FF2B5EF4-FFF2-40B4-BE49-F238E27FC236}">
                <a16:creationId xmlns:a16="http://schemas.microsoft.com/office/drawing/2014/main" xmlns="" id="{88A7992B-7895-492A-AEBA-0D97CA891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107" y="3854335"/>
            <a:ext cx="4455785" cy="168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115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618" y="1067594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လျို့ဝှက်ခြင်း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595"/>
            <a:ext cx="10515600" cy="4560928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ဖြစ်ရပ်တခုလုံးစုံစမ်းခြင်း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တိုင်ကြားသူ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တိုင်ကြားခံရသူ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ပါဝင်ပတ်သက်သူ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မသက်ဆိုင်သူများထံ သတင်းမရောက်ရှိရေး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17410" name="Picture 2" descr="Health Services and Confidentiality | Planned Parenthood Hudson Peconic,  Inc.">
            <a:extLst>
              <a:ext uri="{FF2B5EF4-FFF2-40B4-BE49-F238E27FC236}">
                <a16:creationId xmlns:a16="http://schemas.microsoft.com/office/drawing/2014/main" xmlns="" id="{CD7C7219-E313-4E8C-8869-2AF5899D1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180" y="23574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B7694D7-94BF-4659-82D7-FA351F593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6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မှားယွင်းတိုင်ကြားခြင်း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595"/>
            <a:ext cx="10515600" cy="4560928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စိတ်စေတနာပေါ်အရင်းခံသလား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လက်စားချေတိုင်ကြားသလား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Myanmar3" panose="02020603050405020304" pitchFamily="18" charset="0"/>
              <a:buChar char="-"/>
              <a:tabLst>
                <a:tab pos="228600" algn="l"/>
              </a:tabLs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တမင်ထိခိုက်အောင် တိုင်ကြားသလား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915646-7B47-4B7B-828D-D894AC2E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30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114 3d Man With Multiple Question Mark Stock Photo | PowerPoint Slide  Presentation Sample | Slide PPT | Template Presentation">
            <a:extLst>
              <a:ext uri="{FF2B5EF4-FFF2-40B4-BE49-F238E27FC236}">
                <a16:creationId xmlns:a16="http://schemas.microsoft.com/office/drawing/2014/main" xmlns="" id="{F938309C-ED6F-4B72-AC36-BB5C6AA6B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489" y="1575774"/>
            <a:ext cx="2979021" cy="2979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F42545ED-AF8E-4D42-ABD5-3CF900BA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2" y="5282226"/>
            <a:ext cx="11385755" cy="623108"/>
          </a:xfrm>
        </p:spPr>
        <p:txBody>
          <a:bodyPr>
            <a:normAutofit fontScale="77500" lnSpcReduction="20000"/>
          </a:bodyPr>
          <a:lstStyle/>
          <a:p>
            <a:pPr marL="0" marR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</a:tabLst>
            </a:pPr>
            <a:r>
              <a:rPr lang="en-US" sz="2400" i="1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  <a:hlinkClick r:id="rId4" action="ppaction://hlinkfile"/>
              </a:rPr>
              <a:t>..\..\PSEA\PSEA Tool Kit by MIMU PSEA Network Myanmar\UNICEF MYANMAR </a:t>
            </a:r>
            <a:r>
              <a:rPr lang="en-US" sz="2400" i="1" dirty="0" err="1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  <a:hlinkClick r:id="rId4" action="ppaction://hlinkfile"/>
              </a:rPr>
              <a:t>BURMESE_for</a:t>
            </a:r>
            <a:r>
              <a:rPr lang="en-US" sz="2400" i="1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  <a:hlinkClick r:id="rId4" action="ppaction://hlinkfile"/>
              </a:rPr>
              <a:t> Community.mp4</a:t>
            </a:r>
            <a:endParaRPr lang="my-MM" sz="2400" i="1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077F8E-0B5B-4286-B802-F2692F6E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5ABF59A-B677-4EC7-B8EA-94AC9C555B2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794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077F8E-0B5B-4286-B802-F2692F6E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5ABF59A-B677-4EC7-B8EA-94AC9C555B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64387314-016F-401D-B6EC-0E3D73642B7C}"/>
              </a:ext>
            </a:extLst>
          </p:cNvPr>
          <p:cNvSpPr txBox="1">
            <a:spLocks/>
          </p:cNvSpPr>
          <p:nvPr/>
        </p:nvSpPr>
        <p:spPr>
          <a:xfrm>
            <a:off x="2016565" y="2523449"/>
            <a:ext cx="4666923" cy="2352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ဉီး / ဒေါ် (နာမည်ထည့်ရန်)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၀၉၁၀၀၂၀၀၃၀၀ (ဖုန်းနံပါတ်ထည့်ရန်)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9B86158-E1E5-4BBF-8DAA-69F1AFD58B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994" y="2128063"/>
            <a:ext cx="2581635" cy="314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55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3260604-7784-40A9-BDF8-2FA947B5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1C03290-2C36-48A7-9458-335F66F5B5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3082" name="Picture 10" descr="မိုင်ဆုန်ခ - Home | Facebook">
            <a:extLst>
              <a:ext uri="{FF2B5EF4-FFF2-40B4-BE49-F238E27FC236}">
                <a16:creationId xmlns:a16="http://schemas.microsoft.com/office/drawing/2014/main" xmlns="" id="{0B390755-6D19-413E-9E08-0B519BD61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280" y="2239295"/>
            <a:ext cx="4098757" cy="4117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A61278B5-EE58-4162-82B2-3834A20AE8D4}"/>
              </a:ext>
            </a:extLst>
          </p:cNvPr>
          <p:cNvSpPr txBox="1">
            <a:spLocks/>
          </p:cNvSpPr>
          <p:nvPr/>
        </p:nvSpPr>
        <p:spPr>
          <a:xfrm>
            <a:off x="3588690" y="1333744"/>
            <a:ext cx="4079435" cy="905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my-MM" sz="2400" b="1" dirty="0">
                <a:latin typeface="Pyidaungsu" panose="020B0502040204020203" pitchFamily="34" charset="0"/>
                <a:cs typeface="Pyidaungsu" panose="020B0502040204020203" pitchFamily="34" charset="0"/>
              </a:rPr>
              <a:t>ကျေးဇူးတင်ပါတယ်</a:t>
            </a:r>
          </a:p>
        </p:txBody>
      </p:sp>
    </p:spTree>
    <p:extLst>
      <p:ext uri="{BB962C8B-B14F-4D97-AF65-F5344CB8AC3E}">
        <p14:creationId xmlns:p14="http://schemas.microsoft.com/office/powerpoint/2010/main" val="872980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593723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လိင်ပိုင်းဆိုင်ရာအမြတ်ထုတ်မှုနှင့် မဖွယ်မရာပြုမှု ဆိုတာဘာလဲ</a:t>
            </a:r>
            <a:r>
              <a:rPr lang="my-MM" sz="2800" b="1" dirty="0">
                <a:latin typeface="Pyidaungsu" panose="020B0502040204020203" pitchFamily="34" charset="0"/>
                <a:cs typeface="Pyidaungsu" panose="020B0502040204020203" pitchFamily="34" charset="0"/>
              </a:rPr>
              <a:t>?</a:t>
            </a:r>
            <a:endParaRPr lang="en-US" sz="2800" b="1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88473"/>
            <a:ext cx="7876309" cy="554384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လိင်နှင့် ပတ်သက်သည့် ရုပ်ပိုင်းဆိုင်ရာကျူးကျော်မှုကို အမှန်တကယ်ကျူးလွန်ခြင်း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</a:rPr>
              <a:t> (</a:t>
            </a: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သို့မဟုတ်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</a:rPr>
              <a:t>) </a:t>
            </a: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ပြုလုပ်ရန် ခြိမ်းခြောက်ခြင်း 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လိင်နှင့်ပတ်သက်သည့် ရုပ်ပိုင်းဆိုင်ရာ ထိတွေ့မှုပြုလုပ်ခြင်း</a:t>
            </a:r>
            <a:endParaRPr lang="my-MM" sz="2400" dirty="0"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အသက်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</a:rPr>
              <a:t> (</a:t>
            </a: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၁၈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</a:rPr>
              <a:t>) </a:t>
            </a: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နှစ်အောက် လူတစ်ဦးနှင့်လိင်ဆက်ဆံမှု ပြုလုပ်ခြင်း</a:t>
            </a:r>
            <a:r>
              <a:rPr lang="my-MM" sz="2400" dirty="0">
                <a:ea typeface="Calibri" panose="020F0502020204030204" pitchFamily="34" charset="0"/>
                <a:cs typeface="Pyidaungsu" panose="020B0502040204020203" pitchFamily="34" charset="0"/>
              </a:rPr>
              <a:t>၊ ထိတွေ့ခြင်း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လိင်ပိုင်းဆိုင်ရာခေါင်းပုံဖြတ်ရန် လူကုန်ကူးမှုပြုလုပ်ခြင်း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လိင်အကြမ်းဖက်မှုပြုလုပ်ခြင်း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effectLst/>
                <a:ea typeface="Calibri" panose="020F0502020204030204" pitchFamily="34" charset="0"/>
                <a:cs typeface="Pyidaungsu" panose="020B0502040204020203" pitchFamily="34" charset="0"/>
              </a:rPr>
              <a:t>လိင်ပိုင်းဆိုင်ရာနှောက်ယှက်ခြင်းနှင့် ခြိမ်းခြောက်ခြင်း</a:t>
            </a:r>
            <a:endParaRPr lang="en-US" sz="36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D0F9903-0FD6-4EE6-8665-C6E52F5301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0" y="25687"/>
            <a:ext cx="1759526" cy="568036"/>
          </a:xfrm>
          <a:prstGeom prst="rect">
            <a:avLst/>
          </a:prstGeom>
        </p:spPr>
      </p:pic>
      <p:pic>
        <p:nvPicPr>
          <p:cNvPr id="2050" name="Picture 2" descr="PSEA - Makhzoumi Foundation">
            <a:extLst>
              <a:ext uri="{FF2B5EF4-FFF2-40B4-BE49-F238E27FC236}">
                <a16:creationId xmlns:a16="http://schemas.microsoft.com/office/drawing/2014/main" xmlns="" id="{0877BF31-D1EB-442F-A1B7-22FC93891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955" y="1877288"/>
            <a:ext cx="3983184" cy="398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208681-1E82-4CE2-83FE-A41D4A20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3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လိင်ပိုင်းဆိုင်ရာအမြတ်ထုတ်မှုနှင့် မဖွယ်မရာပြုမှုမှ </a:t>
            </a:r>
            <a:r>
              <a:rPr lang="my-MM" sz="2800" b="1" dirty="0">
                <a:solidFill>
                  <a:srgbClr val="FF000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ကာကွယ်ခြင်း </a:t>
            </a: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ဆိုတာဘာလဲ?</a:t>
            </a:r>
            <a:endParaRPr lang="en-US" sz="2800" b="1" dirty="0">
              <a:solidFill>
                <a:srgbClr val="7030A0"/>
              </a:solidFill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595"/>
            <a:ext cx="10515600" cy="38515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လိင်ပိုင်းဆိုင်ရာအမြတ်ထုတ်မှုနှင့် မဖွယ်မရာပြုမှုတို့အပေါ် တုန့်ပြန်ပုံနှင့်ပတ်သက်၍ အသိပညာမြှင့်တင်ခြင်း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လိင်ပိုင်းဆိုင်ရာကျင့်ဝတ် သတ်မှတ် ကျင့်သုံးခြင်း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ကဏ္ဍအလိုက် တာဝန်များ သတ်မှတ်ဆောင်ရွက်စေခြင်း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သတင်းပေးတိုင်ကြားသည့်စနစ်ထားရှိ၍ ဆောင်ရွက်ခြင်း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မူဝါဒရေးဆွဲအကောင်အထည်ဖော်ြခင်း</a:t>
            </a:r>
            <a:endParaRPr lang="en-US" sz="36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1D9C9AF7-F9B1-4B16-BC44-9F11B9B425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039" y="2954574"/>
            <a:ext cx="2529961" cy="3596910"/>
          </a:xfrm>
          <a:prstGeom prst="rect">
            <a:avLst/>
          </a:prstGeo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8C1CBB61-FEB4-42C5-B43D-44E671814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51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မူဝါဒသတ်မှတ်ချက်</a:t>
            </a:r>
            <a:endParaRPr lang="en-US" sz="2800" b="1" dirty="0">
              <a:solidFill>
                <a:srgbClr val="7030A0"/>
              </a:solidFill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926" y="1838469"/>
            <a:ext cx="8524873" cy="48354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လုပ်ငန်းကျင့်ဝတ်စည်းမျဉ်းကို ချိုးဖောက်ခြင်း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အကျိုးခံစားခွင့်ရှိသူများအပေါ် ငွေကြေး၊ ပစ္စည်း၊ လုပ်ပိုင်ခွင့်၊ တို့မှ တခုခုဖြင့် လဲလှယ်၍ လိင်ပိုင်းဆိုင်ရာ အမြတ်ထုတ်ခြင်းကို တားမြစ်ခြင်း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အခကြေးငွေဖြင့် လိင်လုပ်သားများနှင့် ဆက်ဆံခြင်းကို တားမြစ်ခြင်း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ကလေးသူငယ်များနှင့် လိင်ဆက်ဆံမှုကို တားမြစ်ခြင်း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အဖွဲ့ဝင်အချင်းချင်းကြား ဆန္ဒမပါဘဲ မဖွယ်မရာပြုမူခြင်း</a:t>
            </a:r>
          </a:p>
          <a:p>
            <a:pPr>
              <a:lnSpc>
                <a:spcPct val="150000"/>
              </a:lnSpc>
            </a:pPr>
            <a:endParaRPr lang="en-US" sz="36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3076" name="Picture 4" descr="PSEA Policy 2020 - Special Talent Exchange Program (STEP)">
            <a:extLst>
              <a:ext uri="{FF2B5EF4-FFF2-40B4-BE49-F238E27FC236}">
                <a16:creationId xmlns:a16="http://schemas.microsoft.com/office/drawing/2014/main" xmlns="" id="{3C0B0699-39A6-475A-8700-97198E00D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10" y="274345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911D67D-504A-407D-A9EF-58584676B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69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Vietnam Releases Code of Conduct Regarding Sexual Harassment in the  Workplace - Saigoneer">
            <a:extLst>
              <a:ext uri="{FF2B5EF4-FFF2-40B4-BE49-F238E27FC236}">
                <a16:creationId xmlns:a16="http://schemas.microsoft.com/office/drawing/2014/main" xmlns="" id="{30E08ABE-CF59-4990-B236-974FC50CC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272" y="901845"/>
            <a:ext cx="3380509" cy="224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လိင်ပိုင်းဆိုင်ရာကျင့်ဝတ် </a:t>
            </a:r>
            <a:endParaRPr lang="en-US" sz="2800" b="1" dirty="0">
              <a:solidFill>
                <a:srgbClr val="7030A0"/>
              </a:solidFill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469"/>
            <a:ext cx="10515600" cy="49938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အပြန်အလှန်လေးစားရမည်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ခွဲခြားမှုမရှိဘဲ တပြေးညီလေးစားစွာ ဆက်ဆံရမည်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လိင်အသားပေးစကားလုံးများ အပြုအမူများ အသုံးအနှုန်းများ မပြုလုပ်ရ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ဒေသတွင်း လက်မခံနိုင်သည့် လိင်ပိုင်းဆိုင်ရာအပြုအမူများကို မပြုလုပ်ရ 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မလျော်ကန်သည့် ပုံများ ဗွီဒီယိုများကို ပေးပို့ခြင်း တောင်းဆိုခြင်း မပြုလုပ်ရ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ကလေးသူငယ်များအပေါ် လိင်ပိုင်းဆိုင်ရာ အသားယူခြင်းဖြစ်စေသည့် အပြောအဆို အပြုအမူများ မပြုလုပ်ရ</a:t>
            </a:r>
            <a:endParaRPr lang="my-MM" sz="36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78DFBC9-1A29-49AF-B750-F4447EC5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4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Question Mark Png Computer Graphics - Transparent Background Question Marks,  Png Download , Transparent Png Image - PNGitem">
            <a:extLst>
              <a:ext uri="{FF2B5EF4-FFF2-40B4-BE49-F238E27FC236}">
                <a16:creationId xmlns:a16="http://schemas.microsoft.com/office/drawing/2014/main" xmlns="" id="{4DAEB873-E6E1-4257-89A5-8F6BDC539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846" y="2032289"/>
            <a:ext cx="4094307" cy="24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C689CB-B5B8-4F71-AF01-8B968670A9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B43C65-705E-4DC7-9B14-233D644A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8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964" y="1418948"/>
            <a:ext cx="11236036" cy="568036"/>
          </a:xfrm>
        </p:spPr>
        <p:txBody>
          <a:bodyPr>
            <a:normAutofit/>
          </a:bodyPr>
          <a:lstStyle/>
          <a:p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လိင်ပိုင်းဆိုင်ရာများနှင့် ပတ်သက်၍ တိုင်ကြားလိုပါက </a:t>
            </a:r>
            <a:endParaRPr lang="en-US" sz="2800" b="1" dirty="0">
              <a:solidFill>
                <a:srgbClr val="7030A0"/>
              </a:solidFill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618" y="2812209"/>
            <a:ext cx="4666923" cy="235291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ဉီး / ဒေါ် (နာမည်ထည့်ရန်)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၀၉၁၀၀၂၀၀၃၀၀ (ဖုန်းနံပါတ်ထည့်ရန်)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E1AE793-511B-4DEB-AE78-1DD285CB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E4BB71B-8101-4905-915C-FD18D7CF4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541" y="2416821"/>
            <a:ext cx="2581635" cy="314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39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B8714-1B65-4027-A802-635C3E36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10" y="1067521"/>
            <a:ext cx="11236036" cy="7709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8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သတင်းပေးတိုင်ကြားခြင်း</a:t>
            </a:r>
            <a:endParaRPr lang="en-US" sz="28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2855C-5CDF-48C1-AF41-E4FC764B9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283" y="2283115"/>
            <a:ext cx="7037439" cy="3851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Pyidaungsu" panose="020B0502040204020203" pitchFamily="34" charset="0"/>
                <a:cs typeface="Pyidaungsu" panose="020B0502040204020203" pitchFamily="34" charset="0"/>
              </a:rPr>
              <a:t>PSEA </a:t>
            </a: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သည် လုံးဝသည်းမခံသည့်အပြုအမူ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solidFill>
                  <a:srgbClr val="FF000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မဖြစ်မနေ</a:t>
            </a: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 သတင်းပေးတိုင်ကြားရန်</a:t>
            </a:r>
          </a:p>
          <a:p>
            <a:pPr>
              <a:lnSpc>
                <a:spcPct val="150000"/>
              </a:lnSpc>
            </a:pPr>
            <a:r>
              <a:rPr lang="my-MM" sz="2400" dirty="0">
                <a:solidFill>
                  <a:srgbClr val="FF0000"/>
                </a:solidFill>
                <a:latin typeface="Pyidaungsu" panose="020B0502040204020203" pitchFamily="34" charset="0"/>
                <a:cs typeface="Pyidaungsu" panose="020B0502040204020203" pitchFamily="34" charset="0"/>
              </a:rPr>
              <a:t>စောနိုင်သမျှ စောလျင်စွာ</a:t>
            </a:r>
            <a:r>
              <a:rPr lang="my-MM" sz="2400" dirty="0">
                <a:latin typeface="Pyidaungsu" panose="020B0502040204020203" pitchFamily="34" charset="0"/>
                <a:cs typeface="Pyidaungsu" panose="020B0502040204020203" pitchFamily="34" charset="0"/>
              </a:rPr>
              <a:t> သတင်းပေးတိုင်ကြားရန်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311B39-D21B-4C55-B552-7E71F65877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pic>
        <p:nvPicPr>
          <p:cNvPr id="14338" name="Picture 2" descr="Complaints – Pledge To Restore">
            <a:extLst>
              <a:ext uri="{FF2B5EF4-FFF2-40B4-BE49-F238E27FC236}">
                <a16:creationId xmlns:a16="http://schemas.microsoft.com/office/drawing/2014/main" xmlns="" id="{E663274E-523F-436D-AFA3-13E047C94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254462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CE77B3-8BC0-46B2-B1A2-C4C3EB04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31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0" name="Group 489">
            <a:extLst>
              <a:ext uri="{FF2B5EF4-FFF2-40B4-BE49-F238E27FC236}">
                <a16:creationId xmlns:a16="http://schemas.microsoft.com/office/drawing/2014/main" xmlns="" id="{DAA20891-4906-4AD5-AA31-2133F479DA3F}"/>
              </a:ext>
            </a:extLst>
          </p:cNvPr>
          <p:cNvGrpSpPr/>
          <p:nvPr/>
        </p:nvGrpSpPr>
        <p:grpSpPr>
          <a:xfrm>
            <a:off x="824864" y="752168"/>
            <a:ext cx="10015202" cy="6105833"/>
            <a:chOff x="165056" y="8899"/>
            <a:chExt cx="11709690" cy="6767664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xmlns="" id="{0C1AA8D6-A4C8-4C01-98A2-1B5C6263A835}"/>
                </a:ext>
              </a:extLst>
            </p:cNvPr>
            <p:cNvSpPr/>
            <p:nvPr/>
          </p:nvSpPr>
          <p:spPr>
            <a:xfrm>
              <a:off x="1889381" y="235360"/>
              <a:ext cx="962714" cy="31410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အဖွဲ့ဝင်များ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74" name="Rectangle: Rounded Corners 73">
              <a:extLst>
                <a:ext uri="{FF2B5EF4-FFF2-40B4-BE49-F238E27FC236}">
                  <a16:creationId xmlns:a16="http://schemas.microsoft.com/office/drawing/2014/main" xmlns="" id="{E1C063DE-759F-47F7-A265-BCEA884D2772}"/>
                </a:ext>
              </a:extLst>
            </p:cNvPr>
            <p:cNvSpPr/>
            <p:nvPr/>
          </p:nvSpPr>
          <p:spPr>
            <a:xfrm>
              <a:off x="1889381" y="815664"/>
              <a:ext cx="962714" cy="31410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ဒေသခံများ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75" name="Flowchart: Terminator 74">
              <a:extLst>
                <a:ext uri="{FF2B5EF4-FFF2-40B4-BE49-F238E27FC236}">
                  <a16:creationId xmlns:a16="http://schemas.microsoft.com/office/drawing/2014/main" xmlns="" id="{5A80CF19-FF9D-4C28-995A-C495B29D2D54}"/>
                </a:ext>
              </a:extLst>
            </p:cNvPr>
            <p:cNvSpPr/>
            <p:nvPr/>
          </p:nvSpPr>
          <p:spPr>
            <a:xfrm>
              <a:off x="475612" y="576362"/>
              <a:ext cx="962714" cy="329249"/>
            </a:xfrm>
            <a:prstGeom prst="flowChartTermina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စတင်ခြင်း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76" name="Rectangle: Rounded Corners 75">
              <a:extLst>
                <a:ext uri="{FF2B5EF4-FFF2-40B4-BE49-F238E27FC236}">
                  <a16:creationId xmlns:a16="http://schemas.microsoft.com/office/drawing/2014/main" xmlns="" id="{C71B955F-313A-4BA2-B3AD-4F758E6B85A6}"/>
                </a:ext>
              </a:extLst>
            </p:cNvPr>
            <p:cNvSpPr/>
            <p:nvPr/>
          </p:nvSpPr>
          <p:spPr>
            <a:xfrm>
              <a:off x="3661363" y="508570"/>
              <a:ext cx="1169972" cy="3299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PSEA </a:t>
              </a: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တာဝန်ခံ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xmlns="" id="{FFDA9A46-5B93-4EA4-8486-C0F945D21E44}"/>
                </a:ext>
              </a:extLst>
            </p:cNvPr>
            <p:cNvSpPr/>
            <p:nvPr/>
          </p:nvSpPr>
          <p:spPr>
            <a:xfrm>
              <a:off x="8147091" y="1286614"/>
              <a:ext cx="1189428" cy="49492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သတင်း စုဆောင်း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78" name="Flowchart: Decision 77">
              <a:extLst>
                <a:ext uri="{FF2B5EF4-FFF2-40B4-BE49-F238E27FC236}">
                  <a16:creationId xmlns:a16="http://schemas.microsoft.com/office/drawing/2014/main" xmlns="" id="{EA1E4170-7BCF-438E-A407-7D523710E588}"/>
                </a:ext>
              </a:extLst>
            </p:cNvPr>
            <p:cNvSpPr/>
            <p:nvPr/>
          </p:nvSpPr>
          <p:spPr>
            <a:xfrm>
              <a:off x="5477130" y="606226"/>
              <a:ext cx="1559510" cy="502151"/>
            </a:xfrm>
            <a:prstGeom prst="flowChartDecisi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CP form </a:t>
              </a:r>
            </a:p>
          </p:txBody>
        </p:sp>
        <p:sp>
          <p:nvSpPr>
            <p:cNvPr id="79" name="Flowchart: Terminator 78">
              <a:extLst>
                <a:ext uri="{FF2B5EF4-FFF2-40B4-BE49-F238E27FC236}">
                  <a16:creationId xmlns:a16="http://schemas.microsoft.com/office/drawing/2014/main" xmlns="" id="{C43BA32D-4973-4BD9-BF64-C7AC0B7A2B73}"/>
                </a:ext>
              </a:extLst>
            </p:cNvPr>
            <p:cNvSpPr/>
            <p:nvPr/>
          </p:nvSpPr>
          <p:spPr>
            <a:xfrm>
              <a:off x="10935001" y="3920858"/>
              <a:ext cx="939745" cy="430892"/>
            </a:xfrm>
            <a:prstGeom prst="flowChartTermina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ပြီးဆုံး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0" name="Rectangle: Rounded Corners 79">
              <a:extLst>
                <a:ext uri="{FF2B5EF4-FFF2-40B4-BE49-F238E27FC236}">
                  <a16:creationId xmlns:a16="http://schemas.microsoft.com/office/drawing/2014/main" xmlns="" id="{CF41A0D6-0527-4BF8-A33F-AE82AA4234B6}"/>
                </a:ext>
              </a:extLst>
            </p:cNvPr>
            <p:cNvSpPr/>
            <p:nvPr/>
          </p:nvSpPr>
          <p:spPr>
            <a:xfrm>
              <a:off x="8147091" y="677146"/>
              <a:ext cx="1192814" cy="39195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CP form </a:t>
              </a: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ဖြည့်ရန်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xmlns="" id="{AD462C12-A3D2-496B-96B5-DE32032D398D}"/>
                </a:ext>
              </a:extLst>
            </p:cNvPr>
            <p:cNvSpPr/>
            <p:nvPr/>
          </p:nvSpPr>
          <p:spPr>
            <a:xfrm>
              <a:off x="10580365" y="698615"/>
              <a:ext cx="1046677" cy="3704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PD </a:t>
              </a: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ထံ တင်ပြ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2" name="Flowchart: Decision 81">
              <a:extLst>
                <a:ext uri="{FF2B5EF4-FFF2-40B4-BE49-F238E27FC236}">
                  <a16:creationId xmlns:a16="http://schemas.microsoft.com/office/drawing/2014/main" xmlns="" id="{1BF1C3BA-B833-4EC4-80F0-5E5F801CC50F}"/>
                </a:ext>
              </a:extLst>
            </p:cNvPr>
            <p:cNvSpPr/>
            <p:nvPr/>
          </p:nvSpPr>
          <p:spPr>
            <a:xfrm>
              <a:off x="10477675" y="1801498"/>
              <a:ext cx="1226873" cy="670435"/>
            </a:xfrm>
            <a:prstGeom prst="flowChartDecisi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စစ်ဆေးမှု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xmlns="" id="{44C446AC-AF81-4809-BAF0-7713E5945C36}"/>
                </a:ext>
              </a:extLst>
            </p:cNvPr>
            <p:cNvSpPr/>
            <p:nvPr/>
          </p:nvSpPr>
          <p:spPr>
            <a:xfrm>
              <a:off x="7998036" y="1898287"/>
              <a:ext cx="1419948" cy="46247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အကြံပေးအဖွဲ့ထံ တင်ပြ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xmlns="" id="{3DBD9E34-1AFB-4374-9233-DC04D60B04D9}"/>
                </a:ext>
              </a:extLst>
            </p:cNvPr>
            <p:cNvSpPr/>
            <p:nvPr/>
          </p:nvSpPr>
          <p:spPr>
            <a:xfrm>
              <a:off x="5616693" y="1898287"/>
              <a:ext cx="1419947" cy="48878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စစ်ဆေးရေးအဖွဲ့ ဖွဲ့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xmlns="" id="{59C21003-2434-48B1-B1C8-29A68F4A2D62}"/>
                </a:ext>
              </a:extLst>
            </p:cNvPr>
            <p:cNvSpPr/>
            <p:nvPr/>
          </p:nvSpPr>
          <p:spPr>
            <a:xfrm>
              <a:off x="3661363" y="1917629"/>
              <a:ext cx="1323686" cy="4500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စုံစမ်းစစ်ဆေး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xmlns="" id="{A75F6045-F65F-4411-BD10-FCF3AD059C53}"/>
                </a:ext>
              </a:extLst>
            </p:cNvPr>
            <p:cNvSpPr/>
            <p:nvPr/>
          </p:nvSpPr>
          <p:spPr>
            <a:xfrm>
              <a:off x="1544014" y="1874041"/>
              <a:ext cx="1506479" cy="54226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အကြံပေးအဖွဲ့ထံတင်ပြ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xmlns="" id="{42799928-AA50-4198-8B11-015E17E91845}"/>
                </a:ext>
              </a:extLst>
            </p:cNvPr>
            <p:cNvSpPr/>
            <p:nvPr/>
          </p:nvSpPr>
          <p:spPr>
            <a:xfrm>
              <a:off x="3219662" y="4851715"/>
              <a:ext cx="873498" cy="502309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ပြစ်ဒဏ် သတ်မှတ် 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8" name="Flowchart: Decision 87">
              <a:extLst>
                <a:ext uri="{FF2B5EF4-FFF2-40B4-BE49-F238E27FC236}">
                  <a16:creationId xmlns:a16="http://schemas.microsoft.com/office/drawing/2014/main" xmlns="" id="{19C29C6E-87FF-469D-B033-1A845C61296C}"/>
                </a:ext>
              </a:extLst>
            </p:cNvPr>
            <p:cNvSpPr/>
            <p:nvPr/>
          </p:nvSpPr>
          <p:spPr>
            <a:xfrm>
              <a:off x="1311091" y="4815328"/>
              <a:ext cx="1399522" cy="569528"/>
            </a:xfrm>
            <a:prstGeom prst="flowChartDecisi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အဖွဲ့ တွင်း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89" name="Flowchart: Off-page Connector 88">
              <a:extLst>
                <a:ext uri="{FF2B5EF4-FFF2-40B4-BE49-F238E27FC236}">
                  <a16:creationId xmlns:a16="http://schemas.microsoft.com/office/drawing/2014/main" xmlns="" id="{E0262AC8-373B-4032-9556-7BE4C046712E}"/>
                </a:ext>
              </a:extLst>
            </p:cNvPr>
            <p:cNvSpPr/>
            <p:nvPr/>
          </p:nvSpPr>
          <p:spPr>
            <a:xfrm>
              <a:off x="1770231" y="6054322"/>
              <a:ext cx="481242" cy="618118"/>
            </a:xfrm>
            <a:prstGeom prst="flowChartOffpage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ရဲ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xmlns="" id="{D33AB127-907C-4192-ABEE-6D2FD4CC6A03}"/>
                </a:ext>
              </a:extLst>
            </p:cNvPr>
            <p:cNvSpPr/>
            <p:nvPr/>
          </p:nvSpPr>
          <p:spPr>
            <a:xfrm>
              <a:off x="6152091" y="4851715"/>
              <a:ext cx="1936835" cy="47776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PSEA Focal </a:t>
              </a: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မှ သက်ဆိုင်သူကို အကြောင်းကြား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xmlns="" id="{ED61E985-0BEE-4B80-9E26-31C09C3B79B0}"/>
                </a:ext>
              </a:extLst>
            </p:cNvPr>
            <p:cNvSpPr/>
            <p:nvPr/>
          </p:nvSpPr>
          <p:spPr>
            <a:xfrm>
              <a:off x="4669956" y="4886941"/>
              <a:ext cx="1025699" cy="42630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ရုံးမိန့်ထုတ်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xmlns="" id="{FE0CE266-8E14-45D1-9DFB-238F238F8961}"/>
                </a:ext>
              </a:extLst>
            </p:cNvPr>
            <p:cNvSpPr/>
            <p:nvPr/>
          </p:nvSpPr>
          <p:spPr>
            <a:xfrm>
              <a:off x="8673538" y="5120955"/>
              <a:ext cx="1522614" cy="49466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ဝန်ထမ်းကိုယ်ရေးဖိုင်တွင် သိမ်းဆည်း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xmlns="" id="{DB49AAE3-D26C-4375-8042-1DB22FF8029D}"/>
                </a:ext>
              </a:extLst>
            </p:cNvPr>
            <p:cNvSpPr/>
            <p:nvPr/>
          </p:nvSpPr>
          <p:spPr>
            <a:xfrm>
              <a:off x="8736523" y="5758660"/>
              <a:ext cx="1459628" cy="502309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သက်ဆိုင်ရာအဖွဲ့ကို အသိပေး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xmlns="" id="{D1279FB4-56E8-423F-B76B-D747F0DD4EA8}"/>
                </a:ext>
              </a:extLst>
            </p:cNvPr>
            <p:cNvSpPr/>
            <p:nvPr/>
          </p:nvSpPr>
          <p:spPr>
            <a:xfrm>
              <a:off x="8664563" y="4525110"/>
              <a:ext cx="1522614" cy="5294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နစ်နာသူ/ ကျန်ရစ်သူကို အသိပေး </a:t>
              </a:r>
              <a:endParaRPr lang="en-US" sz="90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5" name="Rectangle: Rounded Corners 94">
              <a:extLst>
                <a:ext uri="{FF2B5EF4-FFF2-40B4-BE49-F238E27FC236}">
                  <a16:creationId xmlns:a16="http://schemas.microsoft.com/office/drawing/2014/main" xmlns="" id="{93001FC6-B863-40A5-BA44-1C86E4B408F3}"/>
                </a:ext>
              </a:extLst>
            </p:cNvPr>
            <p:cNvSpPr/>
            <p:nvPr/>
          </p:nvSpPr>
          <p:spPr>
            <a:xfrm>
              <a:off x="5771358" y="8899"/>
              <a:ext cx="1333434" cy="39821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နစ်နာသူကို ထောက်ပံ့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6" name="Flowchart: Off-page Connector 95">
              <a:extLst>
                <a:ext uri="{FF2B5EF4-FFF2-40B4-BE49-F238E27FC236}">
                  <a16:creationId xmlns:a16="http://schemas.microsoft.com/office/drawing/2014/main" xmlns="" id="{E3CBFA34-C00F-4BD2-8AB3-DC8481388231}"/>
                </a:ext>
              </a:extLst>
            </p:cNvPr>
            <p:cNvSpPr/>
            <p:nvPr/>
          </p:nvSpPr>
          <p:spPr>
            <a:xfrm>
              <a:off x="11103702" y="6009815"/>
              <a:ext cx="771044" cy="766748"/>
            </a:xfrm>
            <a:prstGeom prst="flowChartOffpage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HR Policy </a:t>
              </a: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7" name="Flowchart: Decision 96">
              <a:extLst>
                <a:ext uri="{FF2B5EF4-FFF2-40B4-BE49-F238E27FC236}">
                  <a16:creationId xmlns:a16="http://schemas.microsoft.com/office/drawing/2014/main" xmlns="" id="{F0B3770A-23F7-4511-9E70-394FA6738171}"/>
                </a:ext>
              </a:extLst>
            </p:cNvPr>
            <p:cNvSpPr/>
            <p:nvPr/>
          </p:nvSpPr>
          <p:spPr>
            <a:xfrm>
              <a:off x="165056" y="3145212"/>
              <a:ext cx="1487571" cy="691957"/>
            </a:xfrm>
            <a:prstGeom prst="flowChartDecisi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ပြစ်ဒဏ်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xmlns="" id="{6173B824-B3AF-4DC1-AE71-C73C996F3E9C}"/>
                </a:ext>
              </a:extLst>
            </p:cNvPr>
            <p:cNvSpPr/>
            <p:nvPr/>
          </p:nvSpPr>
          <p:spPr>
            <a:xfrm>
              <a:off x="5971468" y="3270320"/>
              <a:ext cx="1055105" cy="46156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ဖိုင်ပိတ်သိမ်း 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xmlns="" id="{BA508869-E806-414F-B946-D0A20DEBC249}"/>
                </a:ext>
              </a:extLst>
            </p:cNvPr>
            <p:cNvSpPr/>
            <p:nvPr/>
          </p:nvSpPr>
          <p:spPr>
            <a:xfrm>
              <a:off x="8674198" y="3837168"/>
              <a:ext cx="1487571" cy="59827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တိုင်ကြားသူကို အသိပေး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xmlns="" id="{817753EA-9491-411F-98D4-1E54EDAA7F40}"/>
                </a:ext>
              </a:extLst>
            </p:cNvPr>
            <p:cNvCxnSpPr>
              <a:cxnSpLocks/>
              <a:stCxn id="75" idx="3"/>
              <a:endCxn id="73" idx="1"/>
            </p:cNvCxnSpPr>
            <p:nvPr/>
          </p:nvCxnSpPr>
          <p:spPr>
            <a:xfrm flipV="1">
              <a:off x="1438326" y="392412"/>
              <a:ext cx="451055" cy="3485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xmlns="" id="{DA22A60F-1670-436B-89F7-90BBED9CF985}"/>
                </a:ext>
              </a:extLst>
            </p:cNvPr>
            <p:cNvCxnSpPr>
              <a:cxnSpLocks/>
              <a:stCxn id="75" idx="3"/>
              <a:endCxn id="74" idx="1"/>
            </p:cNvCxnSpPr>
            <p:nvPr/>
          </p:nvCxnSpPr>
          <p:spPr>
            <a:xfrm>
              <a:off x="1438326" y="740987"/>
              <a:ext cx="451055" cy="2317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or: Elbow 101">
              <a:extLst>
                <a:ext uri="{FF2B5EF4-FFF2-40B4-BE49-F238E27FC236}">
                  <a16:creationId xmlns:a16="http://schemas.microsoft.com/office/drawing/2014/main" xmlns="" id="{D368B587-6F6F-43C2-84AC-760EC692B45D}"/>
                </a:ext>
              </a:extLst>
            </p:cNvPr>
            <p:cNvCxnSpPr>
              <a:cxnSpLocks/>
              <a:stCxn id="74" idx="3"/>
              <a:endCxn id="76" idx="1"/>
            </p:cNvCxnSpPr>
            <p:nvPr/>
          </p:nvCxnSpPr>
          <p:spPr>
            <a:xfrm flipV="1">
              <a:off x="2852095" y="673546"/>
              <a:ext cx="809268" cy="299170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or: Elbow 102">
              <a:extLst>
                <a:ext uri="{FF2B5EF4-FFF2-40B4-BE49-F238E27FC236}">
                  <a16:creationId xmlns:a16="http://schemas.microsoft.com/office/drawing/2014/main" xmlns="" id="{851B2C8A-6CC0-4EED-A411-DF3DB456E676}"/>
                </a:ext>
              </a:extLst>
            </p:cNvPr>
            <p:cNvCxnSpPr>
              <a:cxnSpLocks/>
              <a:stCxn id="73" idx="3"/>
              <a:endCxn id="76" idx="1"/>
            </p:cNvCxnSpPr>
            <p:nvPr/>
          </p:nvCxnSpPr>
          <p:spPr>
            <a:xfrm>
              <a:off x="2852095" y="392412"/>
              <a:ext cx="809268" cy="281134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or: Elbow 103">
              <a:extLst>
                <a:ext uri="{FF2B5EF4-FFF2-40B4-BE49-F238E27FC236}">
                  <a16:creationId xmlns:a16="http://schemas.microsoft.com/office/drawing/2014/main" xmlns="" id="{EF3E8266-E653-4C68-8B96-23C4F99A30E8}"/>
                </a:ext>
              </a:extLst>
            </p:cNvPr>
            <p:cNvCxnSpPr>
              <a:cxnSpLocks/>
              <a:stCxn id="76" idx="3"/>
              <a:endCxn id="95" idx="1"/>
            </p:cNvCxnSpPr>
            <p:nvPr/>
          </p:nvCxnSpPr>
          <p:spPr>
            <a:xfrm flipV="1">
              <a:off x="4831335" y="208008"/>
              <a:ext cx="940023" cy="465538"/>
            </a:xfrm>
            <a:prstGeom prst="bentConnector3">
              <a:avLst/>
            </a:prstGeom>
            <a:ln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or: Elbow 104">
              <a:extLst>
                <a:ext uri="{FF2B5EF4-FFF2-40B4-BE49-F238E27FC236}">
                  <a16:creationId xmlns:a16="http://schemas.microsoft.com/office/drawing/2014/main" xmlns="" id="{4EE30127-235C-4FDF-9B8F-F3CABBC2523D}"/>
                </a:ext>
              </a:extLst>
            </p:cNvPr>
            <p:cNvCxnSpPr>
              <a:cxnSpLocks/>
              <a:stCxn id="76" idx="3"/>
              <a:endCxn id="78" idx="1"/>
            </p:cNvCxnSpPr>
            <p:nvPr/>
          </p:nvCxnSpPr>
          <p:spPr>
            <a:xfrm>
              <a:off x="4831335" y="673546"/>
              <a:ext cx="645795" cy="18375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or: Elbow 105">
              <a:extLst>
                <a:ext uri="{FF2B5EF4-FFF2-40B4-BE49-F238E27FC236}">
                  <a16:creationId xmlns:a16="http://schemas.microsoft.com/office/drawing/2014/main" xmlns="" id="{90CCE302-224B-455B-92FF-3D4EF0B8C520}"/>
                </a:ext>
              </a:extLst>
            </p:cNvPr>
            <p:cNvCxnSpPr>
              <a:cxnSpLocks/>
              <a:stCxn id="78" idx="2"/>
              <a:endCxn id="77" idx="1"/>
            </p:cNvCxnSpPr>
            <p:nvPr/>
          </p:nvCxnSpPr>
          <p:spPr>
            <a:xfrm rot="16200000" flipH="1">
              <a:off x="6989138" y="376124"/>
              <a:ext cx="425700" cy="189020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or: Elbow 106">
              <a:extLst>
                <a:ext uri="{FF2B5EF4-FFF2-40B4-BE49-F238E27FC236}">
                  <a16:creationId xmlns:a16="http://schemas.microsoft.com/office/drawing/2014/main" xmlns="" id="{6F67306B-1AF1-48C9-9A5A-94B11F7BE19F}"/>
                </a:ext>
              </a:extLst>
            </p:cNvPr>
            <p:cNvCxnSpPr>
              <a:cxnSpLocks/>
              <a:stCxn id="78" idx="3"/>
              <a:endCxn id="80" idx="0"/>
            </p:cNvCxnSpPr>
            <p:nvPr/>
          </p:nvCxnSpPr>
          <p:spPr>
            <a:xfrm flipV="1">
              <a:off x="7036640" y="677146"/>
              <a:ext cx="1706858" cy="180156"/>
            </a:xfrm>
            <a:prstGeom prst="bentConnector4">
              <a:avLst>
                <a:gd name="adj1" fmla="val -1698"/>
                <a:gd name="adj2" fmla="val 167564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xmlns="" id="{B9A39816-BC04-4419-85A2-7643F9B26BEB}"/>
                </a:ext>
              </a:extLst>
            </p:cNvPr>
            <p:cNvSpPr txBox="1"/>
            <p:nvPr/>
          </p:nvSpPr>
          <p:spPr>
            <a:xfrm>
              <a:off x="7106961" y="610182"/>
              <a:ext cx="4908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Yes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xmlns="" id="{358E02B1-AC7B-4966-9A98-F3E0FC1972A9}"/>
                </a:ext>
              </a:extLst>
            </p:cNvPr>
            <p:cNvSpPr txBox="1"/>
            <p:nvPr/>
          </p:nvSpPr>
          <p:spPr>
            <a:xfrm>
              <a:off x="7026575" y="1251920"/>
              <a:ext cx="428491" cy="262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No</a:t>
              </a:r>
            </a:p>
          </p:txBody>
        </p:sp>
        <p:cxnSp>
          <p:nvCxnSpPr>
            <p:cNvPr id="110" name="Connector: Elbow 109">
              <a:extLst>
                <a:ext uri="{FF2B5EF4-FFF2-40B4-BE49-F238E27FC236}">
                  <a16:creationId xmlns:a16="http://schemas.microsoft.com/office/drawing/2014/main" xmlns="" id="{F2BEE7E9-D450-458F-9931-BDD2E0BABBDD}"/>
                </a:ext>
              </a:extLst>
            </p:cNvPr>
            <p:cNvCxnSpPr>
              <a:cxnSpLocks/>
              <a:stCxn id="77" idx="3"/>
              <a:endCxn id="81" idx="1"/>
            </p:cNvCxnSpPr>
            <p:nvPr/>
          </p:nvCxnSpPr>
          <p:spPr>
            <a:xfrm flipV="1">
              <a:off x="9336519" y="883859"/>
              <a:ext cx="1243846" cy="650218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xmlns="" id="{921FC854-2B22-46FE-8E2B-C589AA2AA23B}"/>
                </a:ext>
              </a:extLst>
            </p:cNvPr>
            <p:cNvCxnSpPr>
              <a:cxnSpLocks/>
              <a:stCxn id="80" idx="3"/>
              <a:endCxn id="81" idx="1"/>
            </p:cNvCxnSpPr>
            <p:nvPr/>
          </p:nvCxnSpPr>
          <p:spPr>
            <a:xfrm>
              <a:off x="9339905" y="873125"/>
              <a:ext cx="1240460" cy="107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xmlns="" id="{BE8932C4-ABCA-4D8B-A8A9-1B40B8C23A5F}"/>
                </a:ext>
              </a:extLst>
            </p:cNvPr>
            <p:cNvCxnSpPr>
              <a:cxnSpLocks/>
              <a:stCxn id="81" idx="2"/>
              <a:endCxn id="82" idx="0"/>
            </p:cNvCxnSpPr>
            <p:nvPr/>
          </p:nvCxnSpPr>
          <p:spPr>
            <a:xfrm flipH="1">
              <a:off x="11091112" y="1069103"/>
              <a:ext cx="12592" cy="7323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xmlns="" id="{24FB5CAE-422B-4DBC-849A-35A9865DFAB1}"/>
                </a:ext>
              </a:extLst>
            </p:cNvPr>
            <p:cNvCxnSpPr>
              <a:cxnSpLocks/>
              <a:stCxn id="82" idx="1"/>
              <a:endCxn id="83" idx="3"/>
            </p:cNvCxnSpPr>
            <p:nvPr/>
          </p:nvCxnSpPr>
          <p:spPr>
            <a:xfrm flipH="1" flipV="1">
              <a:off x="9417984" y="2129524"/>
              <a:ext cx="1059691" cy="7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xmlns="" id="{0615C377-7329-4E50-93BB-472E8B1731F5}"/>
                </a:ext>
              </a:extLst>
            </p:cNvPr>
            <p:cNvCxnSpPr>
              <a:cxnSpLocks/>
              <a:stCxn id="83" idx="1"/>
              <a:endCxn id="84" idx="3"/>
            </p:cNvCxnSpPr>
            <p:nvPr/>
          </p:nvCxnSpPr>
          <p:spPr>
            <a:xfrm flipH="1">
              <a:off x="7036640" y="2129524"/>
              <a:ext cx="961396" cy="131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xmlns="" id="{08C785CA-D481-4E59-8AA8-B8B265BB65C2}"/>
                </a:ext>
              </a:extLst>
            </p:cNvPr>
            <p:cNvCxnSpPr>
              <a:cxnSpLocks/>
              <a:stCxn id="84" idx="1"/>
              <a:endCxn id="85" idx="3"/>
            </p:cNvCxnSpPr>
            <p:nvPr/>
          </p:nvCxnSpPr>
          <p:spPr>
            <a:xfrm flipH="1" flipV="1">
              <a:off x="4985049" y="2142677"/>
              <a:ext cx="631644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F706AF50-9CA6-4F7F-BF87-7D82660B759B}"/>
                </a:ext>
              </a:extLst>
            </p:cNvPr>
            <p:cNvSpPr txBox="1"/>
            <p:nvPr/>
          </p:nvSpPr>
          <p:spPr>
            <a:xfrm>
              <a:off x="872360" y="4453763"/>
              <a:ext cx="47521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Yes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9C33E7B5-9D6B-4FC3-BFF4-37E38CE2F6E3}"/>
                </a:ext>
              </a:extLst>
            </p:cNvPr>
            <p:cNvSpPr txBox="1"/>
            <p:nvPr/>
          </p:nvSpPr>
          <p:spPr>
            <a:xfrm>
              <a:off x="1653554" y="3557092"/>
              <a:ext cx="46894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No</a:t>
              </a:r>
            </a:p>
          </p:txBody>
        </p:sp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xmlns="" id="{9989C88C-9DCE-4CBD-878E-981DA1085E1E}"/>
                </a:ext>
              </a:extLst>
            </p:cNvPr>
            <p:cNvSpPr/>
            <p:nvPr/>
          </p:nvSpPr>
          <p:spPr>
            <a:xfrm>
              <a:off x="1562922" y="2612373"/>
              <a:ext cx="1487571" cy="47707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444"/>
                </a:spcAft>
              </a:pP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PD </a:t>
              </a: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နှင့် </a:t>
              </a:r>
              <a:r>
                <a:rPr lang="en-US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PSEA focal </a:t>
              </a:r>
              <a:r>
                <a:rPr lang="my-MM" sz="900" dirty="0">
                  <a:latin typeface="Pyidaungsu" panose="020B0502040204020203" pitchFamily="34" charset="0"/>
                  <a:ea typeface="Calibri" panose="020F0502020204030204" pitchFamily="34" charset="0"/>
                  <a:cs typeface="Pyidaungsu" panose="020B0502040204020203" pitchFamily="34" charset="0"/>
                </a:rPr>
                <a:t>မှ စိစစ်</a:t>
              </a:r>
              <a:endParaRPr lang="en-US" sz="900" dirty="0"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xmlns="" id="{1D79E764-F04B-4EAE-822F-6A3E279128CE}"/>
                </a:ext>
              </a:extLst>
            </p:cNvPr>
            <p:cNvSpPr txBox="1"/>
            <p:nvPr/>
          </p:nvSpPr>
          <p:spPr>
            <a:xfrm>
              <a:off x="9958442" y="1882583"/>
              <a:ext cx="63324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Yes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xmlns="" id="{E88AF9EC-9CAD-4CB0-903B-C783D48202D1}"/>
                </a:ext>
              </a:extLst>
            </p:cNvPr>
            <p:cNvSpPr txBox="1"/>
            <p:nvPr/>
          </p:nvSpPr>
          <p:spPr>
            <a:xfrm>
              <a:off x="10576703" y="2444700"/>
              <a:ext cx="49864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No</a:t>
              </a:r>
            </a:p>
          </p:txBody>
        </p:sp>
        <p:cxnSp>
          <p:nvCxnSpPr>
            <p:cNvPr id="124" name="Connector: Elbow 123">
              <a:extLst>
                <a:ext uri="{FF2B5EF4-FFF2-40B4-BE49-F238E27FC236}">
                  <a16:creationId xmlns:a16="http://schemas.microsoft.com/office/drawing/2014/main" xmlns="" id="{FB8533AA-6B2C-4F7B-A84B-A297BF8D475E}"/>
                </a:ext>
              </a:extLst>
            </p:cNvPr>
            <p:cNvCxnSpPr>
              <a:cxnSpLocks/>
              <a:stCxn id="82" idx="2"/>
              <a:endCxn id="120" idx="3"/>
            </p:cNvCxnSpPr>
            <p:nvPr/>
          </p:nvCxnSpPr>
          <p:spPr>
            <a:xfrm rot="5400000">
              <a:off x="6881314" y="-1358887"/>
              <a:ext cx="378979" cy="8040619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or: Elbow 125">
              <a:extLst>
                <a:ext uri="{FF2B5EF4-FFF2-40B4-BE49-F238E27FC236}">
                  <a16:creationId xmlns:a16="http://schemas.microsoft.com/office/drawing/2014/main" xmlns="" id="{B00D5069-BAF6-4017-BF39-487087A762C2}"/>
                </a:ext>
              </a:extLst>
            </p:cNvPr>
            <p:cNvCxnSpPr>
              <a:cxnSpLocks/>
              <a:stCxn id="97" idx="2"/>
              <a:endCxn id="88" idx="1"/>
            </p:cNvCxnSpPr>
            <p:nvPr/>
          </p:nvCxnSpPr>
          <p:spPr>
            <a:xfrm rot="16200000" flipH="1">
              <a:off x="478505" y="4267505"/>
              <a:ext cx="1262923" cy="402249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xmlns="" id="{E0B7C0DC-4943-4DCA-9214-A105002F523B}"/>
                </a:ext>
              </a:extLst>
            </p:cNvPr>
            <p:cNvCxnSpPr>
              <a:cxnSpLocks/>
              <a:stCxn id="88" idx="3"/>
              <a:endCxn id="87" idx="1"/>
            </p:cNvCxnSpPr>
            <p:nvPr/>
          </p:nvCxnSpPr>
          <p:spPr>
            <a:xfrm>
              <a:off x="2710613" y="5100092"/>
              <a:ext cx="509049" cy="27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xmlns="" id="{DFAE91F1-780A-4504-8DDC-307A4E27D6F8}"/>
                </a:ext>
              </a:extLst>
            </p:cNvPr>
            <p:cNvCxnSpPr>
              <a:cxnSpLocks/>
              <a:stCxn id="87" idx="3"/>
              <a:endCxn id="91" idx="1"/>
            </p:cNvCxnSpPr>
            <p:nvPr/>
          </p:nvCxnSpPr>
          <p:spPr>
            <a:xfrm flipV="1">
              <a:off x="4093160" y="5100092"/>
              <a:ext cx="576796" cy="27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xmlns="" id="{D1035E3F-CCB2-4CEB-A545-10F66D7EA1FD}"/>
                </a:ext>
              </a:extLst>
            </p:cNvPr>
            <p:cNvCxnSpPr>
              <a:cxnSpLocks/>
              <a:stCxn id="91" idx="3"/>
              <a:endCxn id="90" idx="1"/>
            </p:cNvCxnSpPr>
            <p:nvPr/>
          </p:nvCxnSpPr>
          <p:spPr>
            <a:xfrm flipV="1">
              <a:off x="5695655" y="5090598"/>
              <a:ext cx="456436" cy="94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>
              <a:extLst>
                <a:ext uri="{FF2B5EF4-FFF2-40B4-BE49-F238E27FC236}">
                  <a16:creationId xmlns:a16="http://schemas.microsoft.com/office/drawing/2014/main" xmlns="" id="{43558FA8-7164-4EDA-8DC9-79939D0FF7ED}"/>
                </a:ext>
              </a:extLst>
            </p:cNvPr>
            <p:cNvCxnSpPr>
              <a:cxnSpLocks/>
              <a:stCxn id="88" idx="2"/>
              <a:endCxn id="89" idx="0"/>
            </p:cNvCxnSpPr>
            <p:nvPr/>
          </p:nvCxnSpPr>
          <p:spPr>
            <a:xfrm>
              <a:off x="2010852" y="5384856"/>
              <a:ext cx="0" cy="6694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xmlns="" id="{17C37900-3948-4109-9486-A8F79A6BA7F6}"/>
                </a:ext>
              </a:extLst>
            </p:cNvPr>
            <p:cNvSpPr txBox="1"/>
            <p:nvPr/>
          </p:nvSpPr>
          <p:spPr>
            <a:xfrm>
              <a:off x="2823165" y="4791222"/>
              <a:ext cx="68390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Yes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xmlns="" id="{DC537533-B19C-499F-9540-360C45E4B419}"/>
                </a:ext>
              </a:extLst>
            </p:cNvPr>
            <p:cNvSpPr txBox="1"/>
            <p:nvPr/>
          </p:nvSpPr>
          <p:spPr>
            <a:xfrm>
              <a:off x="1948852" y="5615615"/>
              <a:ext cx="481242" cy="289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Pyidaungsu" panose="020B0502040204020203" pitchFamily="34" charset="0"/>
                  <a:cs typeface="Pyidaungsu" panose="020B0502040204020203" pitchFamily="34" charset="0"/>
                </a:rPr>
                <a:t>No</a:t>
              </a:r>
            </a:p>
          </p:txBody>
        </p: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xmlns="" id="{00D5B840-60C1-4178-8219-0D73958EB0B9}"/>
                </a:ext>
              </a:extLst>
            </p:cNvPr>
            <p:cNvCxnSpPr>
              <a:cxnSpLocks/>
              <a:stCxn id="99" idx="3"/>
              <a:endCxn id="79" idx="1"/>
            </p:cNvCxnSpPr>
            <p:nvPr/>
          </p:nvCxnSpPr>
          <p:spPr>
            <a:xfrm>
              <a:off x="10161769" y="4136304"/>
              <a:ext cx="77323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xmlns="" id="{8624638B-B883-44E7-BA1A-5CF3445F85F7}"/>
                </a:ext>
              </a:extLst>
            </p:cNvPr>
            <p:cNvCxnSpPr>
              <a:cxnSpLocks/>
              <a:stCxn id="85" idx="1"/>
              <a:endCxn id="86" idx="3"/>
            </p:cNvCxnSpPr>
            <p:nvPr/>
          </p:nvCxnSpPr>
          <p:spPr>
            <a:xfrm flipH="1">
              <a:off x="3050493" y="2142677"/>
              <a:ext cx="610870" cy="2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Connector: Elbow 282">
              <a:extLst>
                <a:ext uri="{FF2B5EF4-FFF2-40B4-BE49-F238E27FC236}">
                  <a16:creationId xmlns:a16="http://schemas.microsoft.com/office/drawing/2014/main" xmlns="" id="{F9D033F1-E918-4C2A-8178-04004CA7CFDF}"/>
                </a:ext>
              </a:extLst>
            </p:cNvPr>
            <p:cNvCxnSpPr>
              <a:cxnSpLocks/>
              <a:stCxn id="86" idx="1"/>
              <a:endCxn id="97" idx="0"/>
            </p:cNvCxnSpPr>
            <p:nvPr/>
          </p:nvCxnSpPr>
          <p:spPr>
            <a:xfrm rot="10800000" flipV="1">
              <a:off x="908842" y="2145172"/>
              <a:ext cx="635172" cy="1000039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onnector: Elbow 285">
              <a:extLst>
                <a:ext uri="{FF2B5EF4-FFF2-40B4-BE49-F238E27FC236}">
                  <a16:creationId xmlns:a16="http://schemas.microsoft.com/office/drawing/2014/main" xmlns="" id="{546DE3A0-9E05-4954-BF87-7A287A9560DF}"/>
                </a:ext>
              </a:extLst>
            </p:cNvPr>
            <p:cNvCxnSpPr>
              <a:cxnSpLocks/>
              <a:stCxn id="120" idx="1"/>
              <a:endCxn id="97" idx="0"/>
            </p:cNvCxnSpPr>
            <p:nvPr/>
          </p:nvCxnSpPr>
          <p:spPr>
            <a:xfrm rot="10800000" flipV="1">
              <a:off x="908842" y="2850912"/>
              <a:ext cx="654080" cy="29430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Arrow Connector 451">
              <a:extLst>
                <a:ext uri="{FF2B5EF4-FFF2-40B4-BE49-F238E27FC236}">
                  <a16:creationId xmlns:a16="http://schemas.microsoft.com/office/drawing/2014/main" xmlns="" id="{F737B949-DDB5-4089-97B7-1626705BB581}"/>
                </a:ext>
              </a:extLst>
            </p:cNvPr>
            <p:cNvCxnSpPr>
              <a:cxnSpLocks/>
              <a:stCxn id="97" idx="3"/>
              <a:endCxn id="98" idx="1"/>
            </p:cNvCxnSpPr>
            <p:nvPr/>
          </p:nvCxnSpPr>
          <p:spPr>
            <a:xfrm>
              <a:off x="1652627" y="3491190"/>
              <a:ext cx="4318842" cy="99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Connector: Elbow 456">
              <a:extLst>
                <a:ext uri="{FF2B5EF4-FFF2-40B4-BE49-F238E27FC236}">
                  <a16:creationId xmlns:a16="http://schemas.microsoft.com/office/drawing/2014/main" xmlns="" id="{6F2AC0B8-7CC6-4CC4-9F00-7B50E0F774A9}"/>
                </a:ext>
              </a:extLst>
            </p:cNvPr>
            <p:cNvCxnSpPr>
              <a:cxnSpLocks/>
              <a:stCxn id="97" idx="3"/>
              <a:endCxn id="99" idx="1"/>
            </p:cNvCxnSpPr>
            <p:nvPr/>
          </p:nvCxnSpPr>
          <p:spPr>
            <a:xfrm>
              <a:off x="1652627" y="3491191"/>
              <a:ext cx="7021571" cy="645113"/>
            </a:xfrm>
            <a:prstGeom prst="bentConnector3">
              <a:avLst>
                <a:gd name="adj1" fmla="val 8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Straight Arrow Connector 464">
              <a:extLst>
                <a:ext uri="{FF2B5EF4-FFF2-40B4-BE49-F238E27FC236}">
                  <a16:creationId xmlns:a16="http://schemas.microsoft.com/office/drawing/2014/main" xmlns="" id="{EF88790F-4EBA-4FE6-83F7-F55ABFE7422C}"/>
                </a:ext>
              </a:extLst>
            </p:cNvPr>
            <p:cNvCxnSpPr>
              <a:cxnSpLocks/>
              <a:stCxn id="90" idx="3"/>
              <a:endCxn id="99" idx="1"/>
            </p:cNvCxnSpPr>
            <p:nvPr/>
          </p:nvCxnSpPr>
          <p:spPr>
            <a:xfrm flipV="1">
              <a:off x="8088926" y="4136304"/>
              <a:ext cx="585272" cy="9542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Arrow Connector 467">
              <a:extLst>
                <a:ext uri="{FF2B5EF4-FFF2-40B4-BE49-F238E27FC236}">
                  <a16:creationId xmlns:a16="http://schemas.microsoft.com/office/drawing/2014/main" xmlns="" id="{5875A7C7-D5D0-4F09-A36A-7FF337DC05F6}"/>
                </a:ext>
              </a:extLst>
            </p:cNvPr>
            <p:cNvCxnSpPr>
              <a:cxnSpLocks/>
              <a:stCxn id="90" idx="3"/>
              <a:endCxn id="94" idx="1"/>
            </p:cNvCxnSpPr>
            <p:nvPr/>
          </p:nvCxnSpPr>
          <p:spPr>
            <a:xfrm flipV="1">
              <a:off x="8088926" y="4789854"/>
              <a:ext cx="575637" cy="300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Arrow Connector 470">
              <a:extLst>
                <a:ext uri="{FF2B5EF4-FFF2-40B4-BE49-F238E27FC236}">
                  <a16:creationId xmlns:a16="http://schemas.microsoft.com/office/drawing/2014/main" xmlns="" id="{3FAE607D-7D7E-4BFB-B57A-5039A3208A91}"/>
                </a:ext>
              </a:extLst>
            </p:cNvPr>
            <p:cNvCxnSpPr>
              <a:cxnSpLocks/>
              <a:stCxn id="90" idx="3"/>
              <a:endCxn id="93" idx="1"/>
            </p:cNvCxnSpPr>
            <p:nvPr/>
          </p:nvCxnSpPr>
          <p:spPr>
            <a:xfrm>
              <a:off x="8088926" y="5090598"/>
              <a:ext cx="647597" cy="9192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Arrow Connector 473">
              <a:extLst>
                <a:ext uri="{FF2B5EF4-FFF2-40B4-BE49-F238E27FC236}">
                  <a16:creationId xmlns:a16="http://schemas.microsoft.com/office/drawing/2014/main" xmlns="" id="{D92A9800-5C03-4033-8781-A9AFAB6FC98C}"/>
                </a:ext>
              </a:extLst>
            </p:cNvPr>
            <p:cNvCxnSpPr>
              <a:cxnSpLocks/>
              <a:stCxn id="90" idx="3"/>
              <a:endCxn id="92" idx="1"/>
            </p:cNvCxnSpPr>
            <p:nvPr/>
          </p:nvCxnSpPr>
          <p:spPr>
            <a:xfrm>
              <a:off x="8088926" y="5090598"/>
              <a:ext cx="584612" cy="2776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Connector: Elbow 476">
              <a:extLst>
                <a:ext uri="{FF2B5EF4-FFF2-40B4-BE49-F238E27FC236}">
                  <a16:creationId xmlns:a16="http://schemas.microsoft.com/office/drawing/2014/main" xmlns="" id="{A3CFA85D-EE40-4C8B-966C-2A61A76EA09B}"/>
                </a:ext>
              </a:extLst>
            </p:cNvPr>
            <p:cNvCxnSpPr>
              <a:cxnSpLocks/>
              <a:stCxn id="92" idx="3"/>
              <a:endCxn id="96" idx="0"/>
            </p:cNvCxnSpPr>
            <p:nvPr/>
          </p:nvCxnSpPr>
          <p:spPr>
            <a:xfrm>
              <a:off x="10196152" y="5368286"/>
              <a:ext cx="1293072" cy="641529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1" name="Title 1">
            <a:extLst>
              <a:ext uri="{FF2B5EF4-FFF2-40B4-BE49-F238E27FC236}">
                <a16:creationId xmlns:a16="http://schemas.microsoft.com/office/drawing/2014/main" xmlns="" id="{854035E5-C96F-41B9-BFB2-01EE2E47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7156" y="78547"/>
            <a:ext cx="9396718" cy="611044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my-MM" sz="2400" b="1" dirty="0">
                <a:solidFill>
                  <a:srgbClr val="7030A0"/>
                </a:solidFill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တိုင်ကြားရန်နှင့် စုံစမ်းစစ်ဆေးရန် အဆင့်ဆင့်</a:t>
            </a:r>
            <a:endParaRPr lang="en-US" sz="2400" b="1" dirty="0">
              <a:solidFill>
                <a:srgbClr val="7030A0"/>
              </a:solidFill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492" name="Picture 491">
            <a:extLst>
              <a:ext uri="{FF2B5EF4-FFF2-40B4-BE49-F238E27FC236}">
                <a16:creationId xmlns:a16="http://schemas.microsoft.com/office/drawing/2014/main" xmlns="" id="{63502270-DF74-4BCE-B1A5-D53F3D1517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25687"/>
            <a:ext cx="1759526" cy="56803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D3002BA-7055-4F54-A9A7-87FD3096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C839-FE33-4672-9CB1-B1A3B26616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2614</TotalTime>
  <Words>2368</Words>
  <Application>Microsoft Office PowerPoint</Application>
  <PresentationFormat>Widescreen</PresentationFormat>
  <Paragraphs>146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Myanmar3</vt:lpstr>
      <vt:lpstr>Pyidaungsu</vt:lpstr>
      <vt:lpstr>Times New Roman</vt:lpstr>
      <vt:lpstr>Office Theme</vt:lpstr>
      <vt:lpstr>လိင်ပိုင်းဆိုင်ရာခေါင်းပုံဖြတ်အမြတ်ထုတ်မှုနှင့် အလွဲသုံးစားမှုမှ ကာကွယ်ခြင်း ဆိုင်ရာ အသိပညာပေးသင်တန်း</vt:lpstr>
      <vt:lpstr>လိင်ပိုင်းဆိုင်ရာအမြတ်ထုတ်မှုနှင့် မဖွယ်မရာပြုမှု ဆိုတာဘာလဲ?</vt:lpstr>
      <vt:lpstr>လိင်ပိုင်းဆိုင်ရာအမြတ်ထုတ်မှုနှင့် မဖွယ်မရာပြုမှုမှ ကာကွယ်ခြင်း ဆိုတာဘာလဲ?</vt:lpstr>
      <vt:lpstr>မူဝါဒသတ်မှတ်ချက်</vt:lpstr>
      <vt:lpstr>လိင်ပိုင်းဆိုင်ရာကျင့်ဝတ် </vt:lpstr>
      <vt:lpstr>PowerPoint Presentation</vt:lpstr>
      <vt:lpstr>လိင်ပိုင်းဆိုင်ရာများနှင့် ပတ်သက်၍ တိုင်ကြားလိုပါက </vt:lpstr>
      <vt:lpstr>သတင်းပေးတိုင်ကြားခြင်း</vt:lpstr>
      <vt:lpstr>တိုင်ကြားရန်နှင့် စုံစမ်းစစ်ဆေးရန် အဆင့်ဆင့်</vt:lpstr>
      <vt:lpstr>ဘယ်လိုတိုင်ကြားမလဲ? </vt:lpstr>
      <vt:lpstr>တိုင်ကြားမှုမှာ ဘာတွေပါသင့်လဲ?</vt:lpstr>
      <vt:lpstr>စုံစမ်းစစ်ဆေးရေး </vt:lpstr>
      <vt:lpstr>နစ်နာသူထောက်ပံ့ရေး</vt:lpstr>
      <vt:lpstr>လျို့ဝှက်ခြင်း</vt:lpstr>
      <vt:lpstr>မှားယွင်းတိုင်ကြားခြင်း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လိင်ပိုင်းဆိုင်ရာခေါင်းပုံဖြတ်အမြတ်ထုတ်မှုနှင့် အလွဲသုံးစားမှုမှ ကာကွယ်ခြင်း ဆိုင်ရာ အသိပညာပေးသင်တန်း</dc:title>
  <dc:creator>Su Nwe Wai</dc:creator>
  <cp:lastModifiedBy>Mawk Kon</cp:lastModifiedBy>
  <cp:revision>55</cp:revision>
  <dcterms:created xsi:type="dcterms:W3CDTF">2021-09-10T12:24:22Z</dcterms:created>
  <dcterms:modified xsi:type="dcterms:W3CDTF">2022-01-26T09:09:24Z</dcterms:modified>
</cp:coreProperties>
</file>