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2" r:id="rId1"/>
  </p:sldMasterIdLst>
  <p:notesMasterIdLst>
    <p:notesMasterId r:id="rId40"/>
  </p:notesMasterIdLst>
  <p:handoutMasterIdLst>
    <p:handoutMasterId r:id="rId41"/>
  </p:handoutMasterIdLst>
  <p:sldIdLst>
    <p:sldId id="489" r:id="rId2"/>
    <p:sldId id="436" r:id="rId3"/>
    <p:sldId id="490" r:id="rId4"/>
    <p:sldId id="497" r:id="rId5"/>
    <p:sldId id="498" r:id="rId6"/>
    <p:sldId id="471" r:id="rId7"/>
    <p:sldId id="460" r:id="rId8"/>
    <p:sldId id="446" r:id="rId9"/>
    <p:sldId id="449" r:id="rId10"/>
    <p:sldId id="448" r:id="rId11"/>
    <p:sldId id="491" r:id="rId12"/>
    <p:sldId id="492" r:id="rId13"/>
    <p:sldId id="493" r:id="rId14"/>
    <p:sldId id="494" r:id="rId15"/>
    <p:sldId id="495" r:id="rId16"/>
    <p:sldId id="496" r:id="rId17"/>
    <p:sldId id="419" r:id="rId18"/>
    <p:sldId id="422" r:id="rId19"/>
    <p:sldId id="444" r:id="rId20"/>
    <p:sldId id="451" r:id="rId21"/>
    <p:sldId id="458" r:id="rId22"/>
    <p:sldId id="466" r:id="rId23"/>
    <p:sldId id="484" r:id="rId24"/>
    <p:sldId id="485" r:id="rId25"/>
    <p:sldId id="499" r:id="rId26"/>
    <p:sldId id="399" r:id="rId27"/>
    <p:sldId id="463" r:id="rId28"/>
    <p:sldId id="464" r:id="rId29"/>
    <p:sldId id="473" r:id="rId30"/>
    <p:sldId id="474" r:id="rId31"/>
    <p:sldId id="475" r:id="rId32"/>
    <p:sldId id="476" r:id="rId33"/>
    <p:sldId id="477" r:id="rId34"/>
    <p:sldId id="478" r:id="rId35"/>
    <p:sldId id="480" r:id="rId36"/>
    <p:sldId id="479" r:id="rId37"/>
    <p:sldId id="481" r:id="rId38"/>
    <p:sldId id="500" r:id="rId39"/>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82364" autoAdjust="0"/>
  </p:normalViewPr>
  <p:slideViewPr>
    <p:cSldViewPr snapToGrid="0">
      <p:cViewPr varScale="1">
        <p:scale>
          <a:sx n="42" d="100"/>
          <a:sy n="42" d="100"/>
        </p:scale>
        <p:origin x="-36" y="-45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FF87588B-0857-4F9E-A194-1F5BD7473655}" type="datetimeFigureOut">
              <a:rPr lang="en-US" smtClean="0"/>
              <a:pPr/>
              <a:t>05/24/2021</a:t>
            </a:fld>
            <a:endParaRPr lang="en-US"/>
          </a:p>
        </p:txBody>
      </p:sp>
      <p:sp>
        <p:nvSpPr>
          <p:cNvPr id="4" name="Footer Placeholder 3"/>
          <p:cNvSpPr>
            <a:spLocks noGrp="1"/>
          </p:cNvSpPr>
          <p:nvPr>
            <p:ph type="ftr" sz="quarter" idx="2"/>
          </p:nvPr>
        </p:nvSpPr>
        <p:spPr>
          <a:xfrm>
            <a:off x="0" y="8772669"/>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3407"/>
          </a:xfrm>
          <a:prstGeom prst="rect">
            <a:avLst/>
          </a:prstGeom>
        </p:spPr>
        <p:txBody>
          <a:bodyPr vert="horz" lIns="91440" tIns="45720" rIns="91440" bIns="45720" rtlCol="0" anchor="b"/>
          <a:lstStyle>
            <a:lvl1pPr algn="r">
              <a:defRPr sz="1200"/>
            </a:lvl1pPr>
          </a:lstStyle>
          <a:p>
            <a:fld id="{71AA078A-D3CF-48D5-8A62-EBF9E64FA0F4}" type="slidenum">
              <a:rPr lang="en-US" smtClean="0"/>
              <a:pPr/>
              <a:t>‹#›</a:t>
            </a:fld>
            <a:endParaRPr lang="en-US"/>
          </a:p>
        </p:txBody>
      </p:sp>
    </p:spTree>
    <p:extLst>
      <p:ext uri="{BB962C8B-B14F-4D97-AF65-F5344CB8AC3E}">
        <p14:creationId xmlns:p14="http://schemas.microsoft.com/office/powerpoint/2010/main" xmlns="" val="27050769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1440" tIns="45720" rIns="91440" bIns="45720" rtlCol="0"/>
          <a:lstStyle>
            <a:lvl1pPr algn="r">
              <a:defRPr sz="1200"/>
            </a:lvl1pPr>
          </a:lstStyle>
          <a:p>
            <a:fld id="{761EFAC4-A7CD-4E0C-9B8A-06859E4BB9C0}" type="datetimeFigureOut">
              <a:rPr lang="en-US" smtClean="0"/>
              <a:pPr/>
              <a:t>05/24/2021</a:t>
            </a:fld>
            <a:endParaRPr lang="en-US"/>
          </a:p>
        </p:txBody>
      </p:sp>
      <p:sp>
        <p:nvSpPr>
          <p:cNvPr id="4" name="Slide Image Placeholder 3"/>
          <p:cNvSpPr>
            <a:spLocks noGrp="1" noRot="1" noChangeAspect="1"/>
          </p:cNvSpPr>
          <p:nvPr>
            <p:ph type="sldImg" idx="2"/>
          </p:nvPr>
        </p:nvSpPr>
        <p:spPr>
          <a:xfrm>
            <a:off x="735013" y="1155700"/>
            <a:ext cx="5540375" cy="31162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44860"/>
            <a:ext cx="5608320" cy="363670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1440" tIns="45720" rIns="91440" bIns="45720" rtlCol="0" anchor="b"/>
          <a:lstStyle>
            <a:lvl1pPr algn="r">
              <a:defRPr sz="1200"/>
            </a:lvl1pPr>
          </a:lstStyle>
          <a:p>
            <a:fld id="{5642141B-D75D-4847-A08B-240BB6A1A818}" type="slidenum">
              <a:rPr lang="en-US" smtClean="0"/>
              <a:pPr/>
              <a:t>‹#›</a:t>
            </a:fld>
            <a:endParaRPr lang="en-US"/>
          </a:p>
        </p:txBody>
      </p:sp>
    </p:spTree>
    <p:extLst>
      <p:ext uri="{BB962C8B-B14F-4D97-AF65-F5344CB8AC3E}">
        <p14:creationId xmlns:p14="http://schemas.microsoft.com/office/powerpoint/2010/main" xmlns="" val="3418612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xfrm>
            <a:off x="736600" y="1155700"/>
            <a:ext cx="5537200" cy="3116263"/>
          </a:xfrm>
          <a:ln/>
        </p:spPr>
      </p:sp>
      <p:sp>
        <p:nvSpPr>
          <p:cNvPr id="21507"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1508"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ED77707-395D-4315-8055-EA86C14C8735}" type="slidenum">
              <a:rPr lang="en-US" altLang="en-US"/>
              <a:pPr>
                <a:spcBef>
                  <a:spcPct val="0"/>
                </a:spcBef>
              </a:pPr>
              <a:t>9</a:t>
            </a:fld>
            <a:endParaRPr lang="en-US" altLang="en-US"/>
          </a:p>
        </p:txBody>
      </p:sp>
    </p:spTree>
    <p:extLst>
      <p:ext uri="{BB962C8B-B14F-4D97-AF65-F5344CB8AC3E}">
        <p14:creationId xmlns:p14="http://schemas.microsoft.com/office/powerpoint/2010/main" xmlns="" val="4246045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E40ED9B-4AD9-4D05-BECB-9E95E94E8654}" type="slidenum">
              <a:rPr lang="en-GB" altLang="en-US"/>
              <a:pPr>
                <a:spcBef>
                  <a:spcPct val="0"/>
                </a:spcBef>
              </a:pPr>
              <a:t>17</a:t>
            </a:fld>
            <a:endParaRPr lang="en-GB" altLang="en-US"/>
          </a:p>
        </p:txBody>
      </p:sp>
      <p:sp>
        <p:nvSpPr>
          <p:cNvPr id="27651" name="Rectangle 2"/>
          <p:cNvSpPr>
            <a:spLocks noGrp="1" noRot="1" noChangeAspect="1" noChangeArrowheads="1" noTextEdit="1"/>
          </p:cNvSpPr>
          <p:nvPr>
            <p:ph type="sldImg"/>
          </p:nvPr>
        </p:nvSpPr>
        <p:spPr>
          <a:xfrm>
            <a:off x="736600" y="1155700"/>
            <a:ext cx="5537200" cy="3116263"/>
          </a:xfrm>
          <a:ln/>
        </p:spPr>
      </p:sp>
      <p:sp>
        <p:nvSpPr>
          <p:cNvPr id="27652" name="Rectangle 3"/>
          <p:cNvSpPr>
            <a:spLocks noGrp="1" noChangeArrowheads="1"/>
          </p:cNvSpPr>
          <p:nvPr>
            <p:ph type="body" idx="1"/>
          </p:nvPr>
        </p:nvSpPr>
        <p:spPr>
          <a:noFill/>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xmlns="" val="1169140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2141B-D75D-4847-A08B-240BB6A1A818}" type="slidenum">
              <a:rPr lang="en-US" smtClean="0"/>
              <a:pPr/>
              <a:t>19</a:t>
            </a:fld>
            <a:endParaRPr lang="en-US"/>
          </a:p>
        </p:txBody>
      </p:sp>
    </p:spTree>
    <p:extLst>
      <p:ext uri="{BB962C8B-B14F-4D97-AF65-F5344CB8AC3E}">
        <p14:creationId xmlns:p14="http://schemas.microsoft.com/office/powerpoint/2010/main" xmlns="" val="2078468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5700"/>
            <a:ext cx="5537200" cy="31162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2141B-D75D-4847-A08B-240BB6A1A818}" type="slidenum">
              <a:rPr lang="en-US" smtClean="0"/>
              <a:pPr/>
              <a:t>22</a:t>
            </a:fld>
            <a:endParaRPr lang="en-US"/>
          </a:p>
        </p:txBody>
      </p:sp>
    </p:spTree>
    <p:extLst>
      <p:ext uri="{BB962C8B-B14F-4D97-AF65-F5344CB8AC3E}">
        <p14:creationId xmlns:p14="http://schemas.microsoft.com/office/powerpoint/2010/main" xmlns="" val="142495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94038D-B9B8-44D4-9844-5F9643BC8C96}" type="slidenum">
              <a:rPr lang="en-GB" altLang="en-US"/>
              <a:pPr>
                <a:spcBef>
                  <a:spcPct val="0"/>
                </a:spcBef>
              </a:pPr>
              <a:t>26</a:t>
            </a:fld>
            <a:endParaRPr lang="en-GB" altLang="en-US"/>
          </a:p>
        </p:txBody>
      </p:sp>
      <p:sp>
        <p:nvSpPr>
          <p:cNvPr id="62467" name="Rectangle 2"/>
          <p:cNvSpPr>
            <a:spLocks noGrp="1" noRot="1" noChangeAspect="1" noChangeArrowheads="1" noTextEdit="1"/>
          </p:cNvSpPr>
          <p:nvPr>
            <p:ph type="sldImg"/>
          </p:nvPr>
        </p:nvSpPr>
        <p:spPr>
          <a:xfrm>
            <a:off x="736600" y="1155700"/>
            <a:ext cx="5537200" cy="3116263"/>
          </a:xfrm>
          <a:ln/>
        </p:spPr>
      </p:sp>
      <p:sp>
        <p:nvSpPr>
          <p:cNvPr id="62468" name="Rectangle 3"/>
          <p:cNvSpPr>
            <a:spLocks noGrp="1" noChangeArrowheads="1"/>
          </p:cNvSpPr>
          <p:nvPr>
            <p:ph type="body" idx="1"/>
          </p:nvPr>
        </p:nvSpPr>
        <p:spPr>
          <a:noFill/>
        </p:spPr>
        <p:txBody>
          <a:bodyPr/>
          <a:lstStyle/>
          <a:p>
            <a:pPr marL="228600" indent="-228600" eaLnBrk="1" hangingPunct="1"/>
            <a:endParaRPr lang="en-US" altLang="en-US" dirty="0" smtClean="0">
              <a:latin typeface="Arial" panose="020B0604020202020204" pitchFamily="34" charset="0"/>
            </a:endParaRPr>
          </a:p>
          <a:p>
            <a:pPr marL="228600" indent="-228600" eaLnBrk="1" hangingPunct="1"/>
            <a:endParaRPr lang="en-GB" altLang="en-US" dirty="0" smtClean="0">
              <a:latin typeface="Arial" panose="020B0604020202020204" pitchFamily="34" charset="0"/>
            </a:endParaRPr>
          </a:p>
        </p:txBody>
      </p:sp>
    </p:spTree>
    <p:extLst>
      <p:ext uri="{BB962C8B-B14F-4D97-AF65-F5344CB8AC3E}">
        <p14:creationId xmlns:p14="http://schemas.microsoft.com/office/powerpoint/2010/main" xmlns="" val="716435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5700"/>
            <a:ext cx="5537200" cy="3116263"/>
          </a:xfrm>
        </p:spPr>
      </p:sp>
      <p:sp>
        <p:nvSpPr>
          <p:cNvPr id="3" name="Notes Placeholder 2"/>
          <p:cNvSpPr>
            <a:spLocks noGrp="1"/>
          </p:cNvSpPr>
          <p:nvPr>
            <p:ph type="body" idx="1"/>
          </p:nvPr>
        </p:nvSpPr>
        <p:spPr/>
        <p:txBody>
          <a:bodyPr/>
          <a:lstStyle/>
          <a:p>
            <a:endParaRPr lang="en-US" dirty="0" smtClean="0"/>
          </a:p>
          <a:p>
            <a:r>
              <a:rPr lang="en-US" b="1" dirty="0" smtClean="0"/>
              <a:t>DO NOT document or share personal/identifying information about the survivor or their experience</a:t>
            </a:r>
            <a:endParaRPr lang="en-US" dirty="0" smtClean="0"/>
          </a:p>
          <a:p>
            <a:r>
              <a:rPr lang="en-US" sz="1200" b="1" dirty="0" smtClean="0"/>
              <a:t>DOs</a:t>
            </a:r>
          </a:p>
          <a:p>
            <a:r>
              <a:rPr lang="en-US" sz="1200" dirty="0" smtClean="0"/>
              <a:t>DO address basic urgent needs first, if any. Some survivors may need immediate medical care or clothing.</a:t>
            </a:r>
          </a:p>
          <a:p>
            <a:r>
              <a:rPr lang="en-US" sz="1200" dirty="0" smtClean="0"/>
              <a:t>DO ask the survivor if they feel comfortable and safe talking to you in your current location. If a survivor is accompanied by someone, do not assume it is safe to talk to the survivor about their experience in front of that person.</a:t>
            </a:r>
          </a:p>
          <a:p>
            <a:r>
              <a:rPr lang="en-US" sz="1200" dirty="0" smtClean="0"/>
              <a:t>DO provide practical support like offering water, a private place to sit, a tissue etc. </a:t>
            </a:r>
          </a:p>
          <a:p>
            <a:r>
              <a:rPr lang="en-US" sz="1200" dirty="0" smtClean="0"/>
              <a:t>DO, to the best of your ability, ask the survivor to choose someone they feel comfortable with to translate for them if needed.</a:t>
            </a:r>
          </a:p>
          <a:p>
            <a:r>
              <a:rPr lang="en-US" sz="1200" b="1" dirty="0" smtClean="0"/>
              <a:t>DON’Ts</a:t>
            </a:r>
          </a:p>
          <a:p>
            <a:r>
              <a:rPr lang="en-US" sz="1200" dirty="0" smtClean="0"/>
              <a:t>DO NOT ignore someone who approaches you and shares that they have experienced something bad, something uncomfortable, something wrong and/or violence.</a:t>
            </a:r>
          </a:p>
          <a:p>
            <a:r>
              <a:rPr lang="en-US" sz="1200" dirty="0" smtClean="0"/>
              <a:t>DO NOT force help on people by being intrusive or pushy.</a:t>
            </a:r>
          </a:p>
          <a:p>
            <a:r>
              <a:rPr lang="en-US" sz="1200" dirty="0" smtClean="0"/>
              <a:t>DO NOT overreact. Stay calm.</a:t>
            </a:r>
          </a:p>
          <a:p>
            <a:r>
              <a:rPr lang="en-US" sz="1200" dirty="0" smtClean="0"/>
              <a:t>DO NOT pressure the survivor into sharing more information beyond what they feel comfortable sharing. The details of what happened and by whom are not important or relevant to your role in listening and providing information on available services..</a:t>
            </a:r>
          </a:p>
        </p:txBody>
      </p:sp>
      <p:sp>
        <p:nvSpPr>
          <p:cNvPr id="4" name="Slide Number Placeholder 3"/>
          <p:cNvSpPr>
            <a:spLocks noGrp="1"/>
          </p:cNvSpPr>
          <p:nvPr>
            <p:ph type="sldNum" sz="quarter" idx="10"/>
          </p:nvPr>
        </p:nvSpPr>
        <p:spPr/>
        <p:txBody>
          <a:bodyPr/>
          <a:lstStyle/>
          <a:p>
            <a:fld id="{4A55CC88-F3DB-6C46-8A6A-49E5174673E6}" type="slidenum">
              <a:rPr lang="en-US" smtClean="0"/>
              <a:pPr/>
              <a:t>33</a:t>
            </a:fld>
            <a:endParaRPr lang="en-US"/>
          </a:p>
        </p:txBody>
      </p:sp>
    </p:spTree>
    <p:extLst>
      <p:ext uri="{BB962C8B-B14F-4D97-AF65-F5344CB8AC3E}">
        <p14:creationId xmlns:p14="http://schemas.microsoft.com/office/powerpoint/2010/main" xmlns="" val="2453464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5700"/>
            <a:ext cx="5537200" cy="31162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55CC88-F3DB-6C46-8A6A-49E5174673E6}" type="slidenum">
              <a:rPr lang="en-US" smtClean="0"/>
              <a:pPr/>
              <a:t>34</a:t>
            </a:fld>
            <a:endParaRPr lang="en-US"/>
          </a:p>
        </p:txBody>
      </p:sp>
    </p:spTree>
    <p:extLst>
      <p:ext uri="{BB962C8B-B14F-4D97-AF65-F5344CB8AC3E}">
        <p14:creationId xmlns:p14="http://schemas.microsoft.com/office/powerpoint/2010/main" xmlns="" val="2958406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5700"/>
            <a:ext cx="5537200" cy="3116263"/>
          </a:xfrm>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DO respect the rights of the survivor to make their own decisions. </a:t>
            </a:r>
          </a:p>
          <a:p>
            <a:r>
              <a:rPr lang="en-US" sz="1200" b="0" i="0" u="none" strike="noStrike" kern="1200" baseline="0" dirty="0" smtClean="0">
                <a:solidFill>
                  <a:schemeClr val="tx1"/>
                </a:solidFill>
                <a:latin typeface="+mn-lt"/>
                <a:ea typeface="+mn-ea"/>
                <a:cs typeface="+mn-cs"/>
              </a:rPr>
              <a:t>DO share information on all services that may be available, even if not GBV specialized services. </a:t>
            </a:r>
          </a:p>
          <a:p>
            <a:r>
              <a:rPr lang="en-US" sz="1200" b="0" i="0" u="none" strike="noStrike" kern="1200" baseline="0" dirty="0" smtClean="0">
                <a:solidFill>
                  <a:schemeClr val="tx1"/>
                </a:solidFill>
                <a:latin typeface="+mn-lt"/>
                <a:ea typeface="+mn-ea"/>
                <a:cs typeface="+mn-cs"/>
              </a:rPr>
              <a:t>DO tell the survivor that they do not have to make any decisions now, they can change their mind and access these services in the future.</a:t>
            </a:r>
          </a:p>
          <a:p>
            <a:r>
              <a:rPr lang="en-US" sz="1200" b="0" i="0" u="none" strike="noStrike" kern="1200" baseline="0" dirty="0" smtClean="0">
                <a:solidFill>
                  <a:schemeClr val="tx1"/>
                </a:solidFill>
                <a:latin typeface="+mn-lt"/>
                <a:ea typeface="+mn-ea"/>
                <a:cs typeface="+mn-cs"/>
              </a:rPr>
              <a:t>DO ask if there is someone, a friend, family member, caregiver or anyone else, that they trust that they can go to for support. </a:t>
            </a:r>
          </a:p>
          <a:p>
            <a:r>
              <a:rPr lang="en-US" sz="1200" b="0" i="0" u="none" strike="noStrike" kern="1200" baseline="0" dirty="0" smtClean="0">
                <a:solidFill>
                  <a:schemeClr val="tx1"/>
                </a:solidFill>
                <a:latin typeface="+mn-lt"/>
                <a:ea typeface="+mn-ea"/>
                <a:cs typeface="+mn-cs"/>
              </a:rPr>
              <a:t>DO ask for permission from the survivor before taking any action. </a:t>
            </a:r>
          </a:p>
          <a:p>
            <a:r>
              <a:rPr lang="en-US" sz="1200" b="0" i="0" u="none" strike="noStrike" kern="1200" baseline="0" dirty="0" smtClean="0">
                <a:solidFill>
                  <a:schemeClr val="tx1"/>
                </a:solidFill>
                <a:latin typeface="+mn-lt"/>
                <a:ea typeface="+mn-ea"/>
                <a:cs typeface="+mn-cs"/>
              </a:rPr>
              <a:t>DO end the conversation supportively and limit the number of people informed about the incident. 	</a:t>
            </a:r>
          </a:p>
          <a:p>
            <a:endParaRPr lang="en-US" dirty="0" smtClean="0"/>
          </a:p>
          <a:p>
            <a:r>
              <a:rPr lang="en-US" sz="1200" b="0" i="0" u="none" strike="noStrike" kern="1200" baseline="0" dirty="0" smtClean="0">
                <a:solidFill>
                  <a:schemeClr val="tx1"/>
                </a:solidFill>
                <a:latin typeface="+mn-lt"/>
                <a:ea typeface="+mn-ea"/>
                <a:cs typeface="+mn-cs"/>
              </a:rPr>
              <a:t>DON’Ts</a:t>
            </a:r>
          </a:p>
          <a:p>
            <a:r>
              <a:rPr lang="en-US" sz="1200" b="0" i="0" u="none" strike="noStrike" kern="1200" baseline="0" dirty="0" smtClean="0">
                <a:solidFill>
                  <a:schemeClr val="tx1"/>
                </a:solidFill>
                <a:latin typeface="+mn-lt"/>
                <a:ea typeface="+mn-ea"/>
                <a:cs typeface="+mn-cs"/>
              </a:rPr>
              <a:t>DO NOT exaggerate your skills, make false promises or provide false information.</a:t>
            </a:r>
          </a:p>
          <a:p>
            <a:r>
              <a:rPr lang="en-US" sz="1200" b="0" i="0" u="none" strike="noStrike" kern="1200" baseline="0" dirty="0" smtClean="0">
                <a:solidFill>
                  <a:schemeClr val="tx1"/>
                </a:solidFill>
                <a:latin typeface="+mn-lt"/>
                <a:ea typeface="+mn-ea"/>
                <a:cs typeface="+mn-cs"/>
              </a:rPr>
              <a:t>DO NOT offer your own advice or opinion on the best course of action or what to do next. </a:t>
            </a:r>
          </a:p>
          <a:p>
            <a:r>
              <a:rPr lang="en-US" sz="1200" b="0" i="0" u="none" strike="noStrike" kern="1200" baseline="0" dirty="0" smtClean="0">
                <a:solidFill>
                  <a:schemeClr val="tx1"/>
                </a:solidFill>
                <a:latin typeface="+mn-lt"/>
                <a:ea typeface="+mn-ea"/>
                <a:cs typeface="+mn-cs"/>
              </a:rPr>
              <a:t>DO NOT assume you know what someone wants or needs. Some actions may put someone at further risk of stigma, retaliation, or harm.</a:t>
            </a:r>
          </a:p>
          <a:p>
            <a:r>
              <a:rPr lang="en-US" sz="1200" b="0" i="0" u="none" strike="noStrike" kern="1200" baseline="0" dirty="0" smtClean="0">
                <a:solidFill>
                  <a:schemeClr val="tx1"/>
                </a:solidFill>
                <a:latin typeface="+mn-lt"/>
                <a:ea typeface="+mn-ea"/>
                <a:cs typeface="+mn-cs"/>
              </a:rPr>
              <a:t>DO NOT make assumptions about someone or their experiences, and do not discriminate for any reason including age, marital status, disability, religion, ethnicity, class, sexual orientation, gender identity, identity of the perpetrator(s) etc.</a:t>
            </a:r>
          </a:p>
          <a:p>
            <a:r>
              <a:rPr lang="en-US" sz="1200" b="0" i="0" u="none" strike="noStrike" kern="1200" baseline="0" dirty="0" smtClean="0">
                <a:solidFill>
                  <a:schemeClr val="tx1"/>
                </a:solidFill>
                <a:latin typeface="+mn-lt"/>
                <a:ea typeface="+mn-ea"/>
                <a:cs typeface="+mn-cs"/>
              </a:rPr>
              <a:t>DO NOT try to make peace, reconcile or resolve the situation between someone who experienced GBV and anyone else (such as the perpetrator, or any third person such as a family member, community committee member, community leader etc.)</a:t>
            </a:r>
          </a:p>
          <a:p>
            <a:r>
              <a:rPr lang="en-US" sz="1200" b="0" i="0" u="none" strike="noStrike" kern="1200" baseline="0" dirty="0" smtClean="0">
                <a:solidFill>
                  <a:schemeClr val="tx1"/>
                </a:solidFill>
                <a:latin typeface="+mn-lt"/>
                <a:ea typeface="+mn-ea"/>
                <a:cs typeface="+mn-cs"/>
              </a:rPr>
              <a:t>DO NOT share the details of the incident and personal identifiers of the survivor with anyone. This includes the survivor’s family members, police/security forces, community leaders, colleagues, supervisors, etc. Sharing this information can lead to more harm for the survivor.</a:t>
            </a:r>
          </a:p>
          <a:p>
            <a:r>
              <a:rPr lang="en-US" sz="1200" b="0" i="0" u="none" strike="noStrike" kern="1200" baseline="0" dirty="0" smtClean="0">
                <a:solidFill>
                  <a:schemeClr val="tx1"/>
                </a:solidFill>
                <a:latin typeface="+mn-lt"/>
                <a:ea typeface="+mn-ea"/>
                <a:cs typeface="+mn-cs"/>
              </a:rPr>
              <a:t>DO NOT ask about or contact the survivor after you end the conversation.	</a:t>
            </a:r>
          </a:p>
          <a:p>
            <a:endParaRPr lang="en-US" dirty="0"/>
          </a:p>
        </p:txBody>
      </p:sp>
      <p:sp>
        <p:nvSpPr>
          <p:cNvPr id="4" name="Slide Number Placeholder 3"/>
          <p:cNvSpPr>
            <a:spLocks noGrp="1"/>
          </p:cNvSpPr>
          <p:nvPr>
            <p:ph type="sldNum" sz="quarter" idx="10"/>
          </p:nvPr>
        </p:nvSpPr>
        <p:spPr/>
        <p:txBody>
          <a:bodyPr/>
          <a:lstStyle/>
          <a:p>
            <a:fld id="{4A55CC88-F3DB-6C46-8A6A-49E5174673E6}" type="slidenum">
              <a:rPr lang="en-US" smtClean="0"/>
              <a:pPr/>
              <a:t>35</a:t>
            </a:fld>
            <a:endParaRPr lang="en-US"/>
          </a:p>
        </p:txBody>
      </p:sp>
    </p:spTree>
    <p:extLst>
      <p:ext uri="{BB962C8B-B14F-4D97-AF65-F5344CB8AC3E}">
        <p14:creationId xmlns:p14="http://schemas.microsoft.com/office/powerpoint/2010/main" xmlns="" val="2890193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62137C1-48F4-4930-9E7E-ED0ABF9E974E}" type="datetimeFigureOut">
              <a:rPr lang="en-US" smtClean="0"/>
              <a:pPr/>
              <a:t>05/24/2021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26819-6B6B-4A34-8CAA-FEA4515045E7}" type="slidenum">
              <a:rPr lang="en-US" smtClean="0"/>
              <a:pPr/>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19339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2483614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26819-6B6B-4A34-8CAA-FEA4515045E7}" type="slidenum">
              <a:rPr lang="en-US" smtClean="0"/>
              <a:pPr/>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0393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245459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26819-6B6B-4A34-8CAA-FEA4515045E7}" type="slidenum">
              <a:rPr lang="en-US" smtClean="0"/>
              <a:pPr/>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366089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346819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3362791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428886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1409072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26819-6B6B-4A34-8CAA-FEA4515045E7}" type="slidenum">
              <a:rPr lang="en-US" smtClean="0"/>
              <a:pPr/>
              <a:t>‹#›</a:t>
            </a:fld>
            <a:endParaRPr lang="en-US"/>
          </a:p>
        </p:txBody>
      </p:sp>
    </p:spTree>
    <p:extLst>
      <p:ext uri="{BB962C8B-B14F-4D97-AF65-F5344CB8AC3E}">
        <p14:creationId xmlns:p14="http://schemas.microsoft.com/office/powerpoint/2010/main" xmlns="" val="105784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2137C1-48F4-4930-9E7E-ED0ABF9E974E}" type="datetimeFigureOut">
              <a:rPr lang="en-US" smtClean="0"/>
              <a:pPr/>
              <a:t>05/24/2021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26819-6B6B-4A34-8CAA-FEA4515045E7}" type="slidenum">
              <a:rPr lang="en-US" smtClean="0"/>
              <a:pPr/>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83072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62137C1-48F4-4930-9E7E-ED0ABF9E974E}" type="datetimeFigureOut">
              <a:rPr lang="en-US" smtClean="0"/>
              <a:pPr/>
              <a:t>05/24/2021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B226819-6B6B-4A34-8CAA-FEA4515045E7}" type="slidenum">
              <a:rPr lang="en-US" smtClean="0"/>
              <a:pPr/>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48556785"/>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pseass@unfpa.org"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14327"/>
            <a:ext cx="10515600" cy="2200275"/>
          </a:xfrm>
        </p:spPr>
        <p:txBody>
          <a:bodyPr/>
          <a:lstStyle/>
          <a:p>
            <a:pPr algn="ctr"/>
            <a:r>
              <a:rPr lang="en-US" b="1" dirty="0" smtClean="0"/>
              <a:t/>
            </a:r>
            <a:br>
              <a:rPr lang="en-US" b="1" dirty="0" smtClean="0"/>
            </a:br>
            <a:r>
              <a:rPr lang="en-US" b="1" dirty="0" smtClean="0"/>
              <a:t>PROTECTION FROM SEXUAL EXPLOITATION AND ABUSE TRAINING</a:t>
            </a:r>
            <a:endParaRPr lang="en-US" b="1" dirty="0"/>
          </a:p>
        </p:txBody>
      </p:sp>
    </p:spTree>
    <p:extLst>
      <p:ext uri="{BB962C8B-B14F-4D97-AF65-F5344CB8AC3E}">
        <p14:creationId xmlns:p14="http://schemas.microsoft.com/office/powerpoint/2010/main" xmlns="" val="1423108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156231" y="630239"/>
            <a:ext cx="9681102" cy="1143000"/>
          </a:xfrm>
        </p:spPr>
        <p:txBody>
          <a:bodyPr>
            <a:noAutofit/>
          </a:bodyPr>
          <a:lstStyle/>
          <a:p>
            <a:pPr algn="ctr"/>
            <a:r>
              <a:rPr lang="en-US" altLang="en-US" dirty="0" smtClean="0">
                <a:solidFill>
                  <a:schemeClr val="tx1"/>
                </a:solidFill>
              </a:rPr>
              <a:t>What is the Difference </a:t>
            </a:r>
            <a:r>
              <a:rPr lang="en-US" altLang="en-US" dirty="0">
                <a:solidFill>
                  <a:schemeClr val="tx1"/>
                </a:solidFill>
              </a:rPr>
              <a:t>between SEA &amp; GBV?</a:t>
            </a:r>
          </a:p>
        </p:txBody>
      </p:sp>
      <p:sp>
        <p:nvSpPr>
          <p:cNvPr id="19459" name="Slide Number Placeholder 2"/>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3CDCF96-EADA-4D25-97CB-B8C944F31D4E}" type="slidenum">
              <a:rPr lang="en-GB" altLang="en-US"/>
              <a:pPr/>
              <a:t>10</a:t>
            </a:fld>
            <a:endParaRPr lang="en-GB" altLang="en-US"/>
          </a:p>
        </p:txBody>
      </p:sp>
      <p:sp>
        <p:nvSpPr>
          <p:cNvPr id="19460" name="TextBox 3"/>
          <p:cNvSpPr txBox="1">
            <a:spLocks noChangeArrowheads="1"/>
          </p:cNvSpPr>
          <p:nvPr/>
        </p:nvSpPr>
        <p:spPr bwMode="auto">
          <a:xfrm>
            <a:off x="865982" y="1905982"/>
            <a:ext cx="10945018" cy="4924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342900" indent="-342900">
              <a:spcBef>
                <a:spcPts val="600"/>
              </a:spcBef>
              <a:spcAft>
                <a:spcPts val="600"/>
              </a:spcAft>
              <a:buClr>
                <a:schemeClr val="accent1"/>
              </a:buClr>
              <a:buFont typeface="Wingdings" panose="05000000000000000000" pitchFamily="2" charset="2"/>
              <a:buChar char="v"/>
            </a:pPr>
            <a:r>
              <a:rPr lang="en-US" altLang="en-US" sz="2400" b="1" dirty="0">
                <a:latin typeface="+mn-lt"/>
              </a:rPr>
              <a:t>Gender-based violence (GBV) </a:t>
            </a:r>
            <a:r>
              <a:rPr lang="en-US" altLang="en-US" sz="2400" dirty="0">
                <a:latin typeface="+mn-lt"/>
              </a:rPr>
              <a:t>is an umbrella term for violence that is perpetrated against someone because of his/her gender. </a:t>
            </a:r>
          </a:p>
          <a:p>
            <a:pPr marL="342900" indent="-342900">
              <a:spcBef>
                <a:spcPts val="600"/>
              </a:spcBef>
              <a:spcAft>
                <a:spcPts val="600"/>
              </a:spcAft>
              <a:buClr>
                <a:schemeClr val="accent1"/>
              </a:buClr>
              <a:buFont typeface="Wingdings" panose="05000000000000000000" pitchFamily="2" charset="2"/>
              <a:buChar char="v"/>
            </a:pPr>
            <a:endParaRPr lang="en-US" altLang="en-US" sz="2400" dirty="0">
              <a:latin typeface="+mn-lt"/>
            </a:endParaRPr>
          </a:p>
          <a:p>
            <a:pPr marL="342900" indent="-342900">
              <a:spcBef>
                <a:spcPts val="600"/>
              </a:spcBef>
              <a:spcAft>
                <a:spcPts val="600"/>
              </a:spcAft>
              <a:buClr>
                <a:schemeClr val="accent1"/>
              </a:buClr>
              <a:buFont typeface="Wingdings" panose="05000000000000000000" pitchFamily="2" charset="2"/>
              <a:buChar char="v"/>
            </a:pPr>
            <a:r>
              <a:rPr lang="en-US" altLang="en-US" sz="2400" dirty="0">
                <a:latin typeface="+mn-lt"/>
              </a:rPr>
              <a:t>GBV can be perpetrated against men and boys, but it disproportionately &amp; systematically affects girls and women due to inequalities faced on the basis of gender. </a:t>
            </a:r>
          </a:p>
          <a:p>
            <a:pPr marL="342900" indent="-342900">
              <a:spcBef>
                <a:spcPts val="600"/>
              </a:spcBef>
              <a:spcAft>
                <a:spcPts val="600"/>
              </a:spcAft>
              <a:buClr>
                <a:schemeClr val="accent1"/>
              </a:buClr>
              <a:buFont typeface="Wingdings" panose="05000000000000000000" pitchFamily="2" charset="2"/>
              <a:buChar char="v"/>
            </a:pPr>
            <a:r>
              <a:rPr lang="en-US" altLang="en-US" sz="2400" dirty="0">
                <a:latin typeface="+mn-lt"/>
              </a:rPr>
              <a:t>Sexual and GBV includes other forms of sexual violence based on power imbalances – child sexual abuse </a:t>
            </a:r>
            <a:r>
              <a:rPr lang="en-US" altLang="en-US" sz="2400" dirty="0" err="1">
                <a:latin typeface="+mn-lt"/>
              </a:rPr>
              <a:t>etc</a:t>
            </a:r>
            <a:endParaRPr lang="en-US" altLang="en-US" sz="2400" dirty="0">
              <a:latin typeface="+mn-lt"/>
            </a:endParaRPr>
          </a:p>
          <a:p>
            <a:pPr marL="0" indent="0">
              <a:spcBef>
                <a:spcPts val="600"/>
              </a:spcBef>
              <a:spcAft>
                <a:spcPts val="600"/>
              </a:spcAft>
              <a:buClr>
                <a:schemeClr val="accent1"/>
              </a:buClr>
            </a:pPr>
            <a:endParaRPr lang="en-US" altLang="en-US" sz="2400" dirty="0">
              <a:latin typeface="+mn-lt"/>
            </a:endParaRPr>
          </a:p>
          <a:p>
            <a:pPr marL="342900" indent="-342900">
              <a:spcBef>
                <a:spcPts val="600"/>
              </a:spcBef>
              <a:spcAft>
                <a:spcPts val="600"/>
              </a:spcAft>
              <a:buClr>
                <a:schemeClr val="accent1"/>
              </a:buClr>
              <a:buFont typeface="Wingdings" panose="05000000000000000000" pitchFamily="2" charset="2"/>
              <a:buChar char="v"/>
            </a:pPr>
            <a:r>
              <a:rPr lang="en-US" altLang="en-US" sz="2400" dirty="0">
                <a:latin typeface="+mn-lt"/>
              </a:rPr>
              <a:t>SEA can be seen as a type of SGBV, as victims of SEA are often abused because of their vulnerable status, particularly women and girls.</a:t>
            </a:r>
          </a:p>
        </p:txBody>
      </p:sp>
    </p:spTree>
    <p:extLst>
      <p:ext uri="{BB962C8B-B14F-4D97-AF65-F5344CB8AC3E}">
        <p14:creationId xmlns:p14="http://schemas.microsoft.com/office/powerpoint/2010/main" xmlns="" val="1491704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810000"/>
          </a:xfrm>
        </p:spPr>
        <p:txBody>
          <a:bodyPr>
            <a:normAutofit/>
          </a:bodyPr>
          <a:lstStyle/>
          <a:p>
            <a:r>
              <a:rPr lang="en-US" dirty="0" smtClean="0"/>
              <a:t>Core Principle 1</a:t>
            </a:r>
            <a:br>
              <a:rPr lang="en-US" dirty="0" smtClean="0"/>
            </a:br>
            <a:r>
              <a:rPr lang="en-US" dirty="0" smtClean="0"/>
              <a:t> </a:t>
            </a:r>
            <a:r>
              <a:rPr lang="en-US" dirty="0"/>
              <a:t/>
            </a:r>
            <a:br>
              <a:rPr lang="en-US" dirty="0"/>
            </a:br>
            <a:r>
              <a:rPr lang="en-US" sz="2400" dirty="0" smtClean="0">
                <a:latin typeface="Tw Cen MT Condensed Extra Bold" panose="020B0803020202020204" pitchFamily="34" charset="0"/>
              </a:rPr>
              <a:t>Sea</a:t>
            </a:r>
            <a:r>
              <a:rPr lang="en-GB" altLang="en-US" sz="2400" dirty="0" smtClean="0">
                <a:latin typeface="Tw Cen MT Condensed Extra Bold" panose="020B0803020202020204" pitchFamily="34" charset="0"/>
              </a:rPr>
              <a:t> </a:t>
            </a:r>
            <a:r>
              <a:rPr lang="en-GB" altLang="en-US" sz="2400" dirty="0">
                <a:latin typeface="Tw Cen MT Condensed Extra Bold" panose="020B0803020202020204" pitchFamily="34" charset="0"/>
              </a:rPr>
              <a:t>constitute acts of gross misconduct and are grounds for termination of employment</a:t>
            </a:r>
            <a:endParaRPr lang="en-US" sz="2400" dirty="0">
              <a:latin typeface="Tw Cen MT Condensed Extra Bold" panose="020B0803020202020204" pitchFamily="34" charset="0"/>
            </a:endParaRPr>
          </a:p>
        </p:txBody>
      </p:sp>
    </p:spTree>
    <p:extLst>
      <p:ext uri="{BB962C8B-B14F-4D97-AF65-F5344CB8AC3E}">
        <p14:creationId xmlns:p14="http://schemas.microsoft.com/office/powerpoint/2010/main" xmlns="" val="2781305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276600"/>
          </a:xfrm>
        </p:spPr>
        <p:txBody>
          <a:bodyPr>
            <a:normAutofit/>
          </a:bodyPr>
          <a:lstStyle/>
          <a:p>
            <a:r>
              <a:rPr lang="en-GB" altLang="en-US" dirty="0" smtClean="0"/>
              <a:t>Core Principle 2</a:t>
            </a:r>
            <a:br>
              <a:rPr lang="en-GB" altLang="en-US" dirty="0" smtClean="0"/>
            </a:br>
            <a:r>
              <a:rPr lang="en-GB" altLang="en-US" sz="2700" dirty="0">
                <a:latin typeface="Tw Cen MT Condensed Extra Bold" panose="020B0803020202020204" pitchFamily="34" charset="0"/>
              </a:rPr>
              <a:t/>
            </a:r>
            <a:br>
              <a:rPr lang="en-GB" altLang="en-US" sz="2700" dirty="0">
                <a:latin typeface="Tw Cen MT Condensed Extra Bold" panose="020B0803020202020204" pitchFamily="34" charset="0"/>
              </a:rPr>
            </a:br>
            <a:r>
              <a:rPr lang="en-GB" altLang="en-US" sz="2400" dirty="0" smtClean="0">
                <a:latin typeface="Tw Cen MT Condensed Extra Bold" panose="020B0803020202020204" pitchFamily="34" charset="0"/>
              </a:rPr>
              <a:t>Sexual </a:t>
            </a:r>
            <a:r>
              <a:rPr lang="en-GB" altLang="en-US" sz="2400" dirty="0">
                <a:latin typeface="Tw Cen MT Condensed Extra Bold" panose="020B0803020202020204" pitchFamily="34" charset="0"/>
              </a:rPr>
              <a:t>activity with children (persons under the age of 18) is prohibited</a:t>
            </a:r>
            <a:r>
              <a:rPr lang="en-GB" altLang="en-US" b="1" dirty="0">
                <a:latin typeface="Corbel" panose="020B0503020204020204" pitchFamily="34" charset="0"/>
              </a:rPr>
              <a:t/>
            </a:r>
            <a:br>
              <a:rPr lang="en-GB" altLang="en-US" b="1" dirty="0">
                <a:latin typeface="Corbel" panose="020B0503020204020204" pitchFamily="34" charset="0"/>
              </a:rPr>
            </a:br>
            <a:endParaRPr lang="en-US" dirty="0"/>
          </a:p>
        </p:txBody>
      </p:sp>
    </p:spTree>
    <p:extLst>
      <p:ext uri="{BB962C8B-B14F-4D97-AF65-F5344CB8AC3E}">
        <p14:creationId xmlns:p14="http://schemas.microsoft.com/office/powerpoint/2010/main" xmlns="" val="10068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733800"/>
          </a:xfrm>
        </p:spPr>
        <p:txBody>
          <a:bodyPr>
            <a:normAutofit/>
          </a:bodyPr>
          <a:lstStyle/>
          <a:p>
            <a:r>
              <a:rPr lang="en-GB" altLang="en-US" dirty="0" smtClean="0"/>
              <a:t/>
            </a:r>
            <a:br>
              <a:rPr lang="en-GB" altLang="en-US" dirty="0" smtClean="0"/>
            </a:br>
            <a:r>
              <a:rPr lang="en-GB" altLang="en-US" dirty="0" smtClean="0"/>
              <a:t>Core Principle 3 </a:t>
            </a:r>
            <a:r>
              <a:rPr lang="en-GB" altLang="en-US" dirty="0"/>
              <a:t/>
            </a:r>
            <a:br>
              <a:rPr lang="en-GB" altLang="en-US" dirty="0"/>
            </a:br>
            <a:r>
              <a:rPr lang="en-GB" altLang="en-US" dirty="0" smtClean="0"/>
              <a:t/>
            </a:r>
            <a:br>
              <a:rPr lang="en-GB" altLang="en-US" dirty="0" smtClean="0"/>
            </a:br>
            <a:r>
              <a:rPr lang="en-GB" altLang="en-US" sz="2700" dirty="0" smtClean="0">
                <a:latin typeface="Tw Cen MT Condensed Extra Bold" panose="020B0803020202020204" pitchFamily="34" charset="0"/>
              </a:rPr>
              <a:t>Exchange </a:t>
            </a:r>
            <a:r>
              <a:rPr lang="en-GB" altLang="en-US" sz="2700" dirty="0">
                <a:latin typeface="Tw Cen MT Condensed Extra Bold" panose="020B0803020202020204" pitchFamily="34" charset="0"/>
              </a:rPr>
              <a:t>of money, employment, goods, or services for sex is prohibited</a:t>
            </a:r>
            <a:endParaRPr lang="en-US" sz="2700" dirty="0">
              <a:latin typeface="Tw Cen MT Condensed Extra Bold" panose="020B0803020202020204" pitchFamily="34" charset="0"/>
            </a:endParaRPr>
          </a:p>
        </p:txBody>
      </p:sp>
    </p:spTree>
    <p:extLst>
      <p:ext uri="{BB962C8B-B14F-4D97-AF65-F5344CB8AC3E}">
        <p14:creationId xmlns:p14="http://schemas.microsoft.com/office/powerpoint/2010/main" xmlns="" val="943292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2934" y="635000"/>
            <a:ext cx="8596668" cy="4394200"/>
          </a:xfrm>
        </p:spPr>
        <p:txBody>
          <a:bodyPr>
            <a:normAutofit/>
          </a:bodyPr>
          <a:lstStyle/>
          <a:p>
            <a:r>
              <a:rPr lang="en-GB" altLang="en-US" dirty="0" smtClean="0"/>
              <a:t/>
            </a:r>
            <a:br>
              <a:rPr lang="en-GB" altLang="en-US" dirty="0" smtClean="0"/>
            </a:br>
            <a:r>
              <a:rPr lang="en-GB" altLang="en-US" dirty="0" smtClean="0"/>
              <a:t>Core Principle 4 </a:t>
            </a:r>
            <a:r>
              <a:rPr lang="en-GB" altLang="en-US" dirty="0"/>
              <a:t/>
            </a:r>
            <a:br>
              <a:rPr lang="en-GB" altLang="en-US" dirty="0"/>
            </a:br>
            <a:r>
              <a:rPr lang="en-GB" altLang="en-US" dirty="0" smtClean="0"/>
              <a:t/>
            </a:r>
            <a:br>
              <a:rPr lang="en-GB" altLang="en-US" dirty="0" smtClean="0"/>
            </a:br>
            <a:r>
              <a:rPr lang="en-GB" altLang="en-US" sz="2400" dirty="0" smtClean="0">
                <a:latin typeface="Tw Cen MT Condensed Extra Bold" panose="020B0803020202020204" pitchFamily="34" charset="0"/>
              </a:rPr>
              <a:t>Sexual </a:t>
            </a:r>
            <a:r>
              <a:rPr lang="en-GB" altLang="en-US" sz="2400" dirty="0">
                <a:latin typeface="Tw Cen MT Condensed Extra Bold" panose="020B0803020202020204" pitchFamily="34" charset="0"/>
              </a:rPr>
              <a:t>relationships between </a:t>
            </a:r>
            <a:r>
              <a:rPr lang="en-GB" altLang="en-US" sz="2400" dirty="0" smtClean="0">
                <a:latin typeface="Tw Cen MT Condensed Extra Bold" panose="020B0803020202020204" pitchFamily="34" charset="0"/>
              </a:rPr>
              <a:t>UN/INGO </a:t>
            </a:r>
            <a:r>
              <a:rPr lang="en-GB" altLang="en-US" sz="2400" dirty="0">
                <a:latin typeface="Tw Cen MT Condensed Extra Bold" panose="020B0803020202020204" pitchFamily="34" charset="0"/>
              </a:rPr>
              <a:t>staff and beneficiaries are strongly discouraged</a:t>
            </a:r>
            <a:endParaRPr lang="en-US" sz="2400" dirty="0">
              <a:latin typeface="Tw Cen MT Condensed Extra Bold" panose="020B0803020202020204" pitchFamily="34" charset="0"/>
            </a:endParaRPr>
          </a:p>
        </p:txBody>
      </p:sp>
    </p:spTree>
    <p:extLst>
      <p:ext uri="{BB962C8B-B14F-4D97-AF65-F5344CB8AC3E}">
        <p14:creationId xmlns:p14="http://schemas.microsoft.com/office/powerpoint/2010/main" xmlns="" val="27052459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429000"/>
          </a:xfrm>
        </p:spPr>
        <p:txBody>
          <a:bodyPr/>
          <a:lstStyle/>
          <a:p>
            <a:r>
              <a:rPr lang="en-GB" altLang="en-US" dirty="0" smtClean="0"/>
              <a:t/>
            </a:r>
            <a:br>
              <a:rPr lang="en-GB" altLang="en-US" dirty="0" smtClean="0"/>
            </a:br>
            <a:r>
              <a:rPr lang="en-GB" altLang="en-US" dirty="0" smtClean="0"/>
              <a:t>Core Principle 5</a:t>
            </a:r>
            <a:br>
              <a:rPr lang="en-GB" altLang="en-US" dirty="0" smtClean="0"/>
            </a:br>
            <a:r>
              <a:rPr lang="en-GB" altLang="en-US" dirty="0"/>
              <a:t/>
            </a:r>
            <a:br>
              <a:rPr lang="en-GB" altLang="en-US" dirty="0"/>
            </a:br>
            <a:r>
              <a:rPr lang="en-GB" altLang="en-US" sz="2400" dirty="0" smtClean="0">
                <a:latin typeface="Tw Cen MT Condensed Extra Bold" panose="020B0803020202020204" pitchFamily="34" charset="0"/>
              </a:rPr>
              <a:t>Staff </a:t>
            </a:r>
            <a:r>
              <a:rPr lang="en-GB" altLang="en-US" sz="2400" dirty="0">
                <a:latin typeface="Tw Cen MT Condensed Extra Bold" panose="020B0803020202020204" pitchFamily="34" charset="0"/>
              </a:rPr>
              <a:t>members must report concerns regarding SEA by a fellow worker</a:t>
            </a:r>
            <a:endParaRPr lang="en-US" sz="2400" dirty="0">
              <a:latin typeface="Tw Cen MT Condensed Extra Bold" panose="020B0803020202020204" pitchFamily="34" charset="0"/>
            </a:endParaRPr>
          </a:p>
        </p:txBody>
      </p:sp>
    </p:spTree>
    <p:extLst>
      <p:ext uri="{BB962C8B-B14F-4D97-AF65-F5344CB8AC3E}">
        <p14:creationId xmlns:p14="http://schemas.microsoft.com/office/powerpoint/2010/main" xmlns="" val="12214336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343400"/>
          </a:xfrm>
        </p:spPr>
        <p:txBody>
          <a:bodyPr>
            <a:normAutofit/>
          </a:bodyPr>
          <a:lstStyle/>
          <a:p>
            <a:r>
              <a:rPr lang="en-GB" altLang="en-US" dirty="0" smtClean="0"/>
              <a:t/>
            </a:r>
            <a:br>
              <a:rPr lang="en-GB" altLang="en-US" dirty="0" smtClean="0"/>
            </a:br>
            <a:r>
              <a:rPr lang="en-GB" altLang="en-US" dirty="0" smtClean="0"/>
              <a:t>Core Principle 6 </a:t>
            </a:r>
            <a:r>
              <a:rPr lang="en-GB" altLang="en-US" dirty="0"/>
              <a:t/>
            </a:r>
            <a:br>
              <a:rPr lang="en-GB" altLang="en-US" dirty="0"/>
            </a:br>
            <a:r>
              <a:rPr lang="en-GB" altLang="en-US" dirty="0" smtClean="0"/>
              <a:t/>
            </a:r>
            <a:br>
              <a:rPr lang="en-GB" altLang="en-US" dirty="0" smtClean="0"/>
            </a:br>
            <a:r>
              <a:rPr lang="en-GB" altLang="en-US" sz="2400" dirty="0" smtClean="0">
                <a:latin typeface="Tw Cen MT Condensed Extra Bold" panose="020B0803020202020204" pitchFamily="34" charset="0"/>
              </a:rPr>
              <a:t>UN</a:t>
            </a:r>
            <a:r>
              <a:rPr lang="en-GB" altLang="en-US" sz="2400" dirty="0">
                <a:latin typeface="Tw Cen MT Condensed Extra Bold" panose="020B0803020202020204" pitchFamily="34" charset="0"/>
              </a:rPr>
              <a:t>/(I)NGO staff members, especially those in leadership positions, are obliged to create and maintain an environment that prevents SEA</a:t>
            </a:r>
            <a:endParaRPr lang="en-US" sz="2400" dirty="0">
              <a:latin typeface="Tw Cen MT Condensed Extra Bold" panose="020B0803020202020204" pitchFamily="34" charset="0"/>
            </a:endParaRPr>
          </a:p>
        </p:txBody>
      </p:sp>
    </p:spTree>
    <p:extLst>
      <p:ext uri="{BB962C8B-B14F-4D97-AF65-F5344CB8AC3E}">
        <p14:creationId xmlns:p14="http://schemas.microsoft.com/office/powerpoint/2010/main" xmlns="" val="17302988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7D277DD-F78F-4BF9-BC9C-4559F6CBA4DF}" type="slidenum">
              <a:rPr lang="en-GB" altLang="en-US" sz="1400"/>
              <a:pPr>
                <a:spcBef>
                  <a:spcPct val="0"/>
                </a:spcBef>
                <a:buFontTx/>
                <a:buNone/>
              </a:pPr>
              <a:t>17</a:t>
            </a:fld>
            <a:endParaRPr lang="en-GB" altLang="en-US" sz="1400"/>
          </a:p>
        </p:txBody>
      </p:sp>
      <p:sp>
        <p:nvSpPr>
          <p:cNvPr id="26627" name="Rectangle 3"/>
          <p:cNvSpPr>
            <a:spLocks noChangeArrowheads="1"/>
          </p:cNvSpPr>
          <p:nvPr/>
        </p:nvSpPr>
        <p:spPr bwMode="auto">
          <a:xfrm>
            <a:off x="1025856" y="355600"/>
            <a:ext cx="9591344" cy="1666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 tIns="91440"/>
          <a:lstStyle>
            <a:lvl1pPr marL="438150" indent="-3190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119062" indent="0" defTabSz="914400">
              <a:lnSpc>
                <a:spcPct val="80000"/>
              </a:lnSpc>
              <a:spcBef>
                <a:spcPct val="0"/>
              </a:spcBef>
              <a:buClr>
                <a:schemeClr val="accent1"/>
              </a:buClr>
              <a:buSzPct val="80000"/>
              <a:buNone/>
            </a:pPr>
            <a:r>
              <a:rPr lang="en-US" altLang="en-US" sz="5000" cap="all" spc="100" dirty="0">
                <a:latin typeface="+mj-lt"/>
                <a:ea typeface="+mj-ea"/>
                <a:cs typeface="+mj-cs"/>
              </a:rPr>
              <a:t>When &amp; who these behaviors apply to</a:t>
            </a:r>
          </a:p>
        </p:txBody>
      </p:sp>
      <p:sp>
        <p:nvSpPr>
          <p:cNvPr id="26628" name="Rectangle 3"/>
          <p:cNvSpPr>
            <a:spLocks noChangeArrowheads="1"/>
          </p:cNvSpPr>
          <p:nvPr/>
        </p:nvSpPr>
        <p:spPr bwMode="auto">
          <a:xfrm>
            <a:off x="1025856" y="2021891"/>
            <a:ext cx="10288138" cy="43095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 tIns="91440"/>
          <a:lstStyle>
            <a:lvl1pPr marL="438150" indent="-3190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600"/>
              </a:spcBef>
              <a:spcAft>
                <a:spcPts val="600"/>
              </a:spcAft>
              <a:buClr>
                <a:schemeClr val="accent1"/>
              </a:buClr>
              <a:buSzPct val="80000"/>
              <a:buFont typeface="Wingdings 2" panose="05020102010507070707" pitchFamily="18" charset="2"/>
              <a:buChar char=""/>
            </a:pPr>
            <a:r>
              <a:rPr lang="en-GB" altLang="en-US" sz="2400" dirty="0">
                <a:latin typeface="Tw Cen MT Condensed Extra Bold" panose="020B0803020202020204" pitchFamily="34" charset="0"/>
              </a:rPr>
              <a:t>All UNIDOR staff, partners, vendors, volunteers and temporary workers</a:t>
            </a:r>
          </a:p>
          <a:p>
            <a:pPr>
              <a:spcBef>
                <a:spcPts val="600"/>
              </a:spcBef>
              <a:spcAft>
                <a:spcPts val="600"/>
              </a:spcAft>
              <a:buClr>
                <a:schemeClr val="accent1"/>
              </a:buClr>
              <a:buSzPct val="80000"/>
              <a:buFont typeface="Wingdings 2" panose="05020102010507070707" pitchFamily="18" charset="2"/>
              <a:buChar char=""/>
            </a:pPr>
            <a:r>
              <a:rPr lang="en-GB" altLang="en-US" sz="2400" dirty="0">
                <a:latin typeface="Tw Cen MT Condensed Extra Bold" panose="020B0803020202020204" pitchFamily="34" charset="0"/>
              </a:rPr>
              <a:t>This behaviour applies on duty and off duty. Y</a:t>
            </a:r>
            <a:r>
              <a:rPr lang="en-GB" altLang="en-US" sz="2400" u="sng" dirty="0">
                <a:latin typeface="Tw Cen MT Condensed Extra Bold" panose="020B0803020202020204" pitchFamily="34" charset="0"/>
              </a:rPr>
              <a:t>ou represent UNIDOR </a:t>
            </a:r>
            <a:r>
              <a:rPr lang="en-GB" altLang="en-US" sz="2400" dirty="0">
                <a:latin typeface="Tw Cen MT Condensed Extra Bold" panose="020B0803020202020204" pitchFamily="34" charset="0"/>
              </a:rPr>
              <a:t>during your free time as well. </a:t>
            </a:r>
          </a:p>
          <a:p>
            <a:pPr>
              <a:spcBef>
                <a:spcPts val="600"/>
              </a:spcBef>
              <a:spcAft>
                <a:spcPts val="600"/>
              </a:spcAft>
              <a:buClr>
                <a:schemeClr val="accent1"/>
              </a:buClr>
              <a:buSzPct val="80000"/>
              <a:buFont typeface="Wingdings 2" panose="05020102010507070707" pitchFamily="18" charset="2"/>
              <a:buChar char=""/>
            </a:pPr>
            <a:r>
              <a:rPr lang="en-GB" altLang="en-US" sz="2400" dirty="0">
                <a:latin typeface="Tw Cen MT Condensed Extra Bold" panose="020B0803020202020204" pitchFamily="34" charset="0"/>
              </a:rPr>
              <a:t>You need to report, even if only a suspicion of misconduct or a rumour. </a:t>
            </a:r>
            <a:r>
              <a:rPr lang="en-GB" altLang="en-US" sz="2400" i="1" dirty="0">
                <a:solidFill>
                  <a:srgbClr val="FF0000"/>
                </a:solidFill>
                <a:latin typeface="Tw Cen MT Condensed Extra Bold" panose="020B0803020202020204" pitchFamily="34" charset="0"/>
              </a:rPr>
              <a:t>You do not need evidence to report. </a:t>
            </a:r>
          </a:p>
          <a:p>
            <a:pPr eaLnBrk="1" hangingPunct="1">
              <a:spcBef>
                <a:spcPct val="0"/>
              </a:spcBef>
              <a:buClr>
                <a:schemeClr val="accent1"/>
              </a:buClr>
              <a:buSzPct val="80000"/>
              <a:buFont typeface="Wingdings 2" panose="05020102010507070707" pitchFamily="18" charset="2"/>
              <a:buChar char=""/>
            </a:pPr>
            <a:endParaRPr lang="en-US" altLang="en-US" sz="1000" dirty="0">
              <a:latin typeface="Corbel" panose="020B0503020204020204" pitchFamily="34" charset="0"/>
            </a:endParaRPr>
          </a:p>
          <a:p>
            <a:pPr eaLnBrk="1" hangingPunct="1">
              <a:spcBef>
                <a:spcPct val="0"/>
              </a:spcBef>
              <a:buClr>
                <a:schemeClr val="accent1"/>
              </a:buClr>
              <a:buSzPct val="80000"/>
              <a:buFont typeface="Wingdings 2" panose="05020102010507070707" pitchFamily="18" charset="2"/>
              <a:buChar char=""/>
            </a:pPr>
            <a:endParaRPr lang="en-US" altLang="en-US" sz="1000" dirty="0">
              <a:latin typeface="Corbel" panose="020B0503020204020204" pitchFamily="34" charset="0"/>
            </a:endParaRPr>
          </a:p>
        </p:txBody>
      </p:sp>
    </p:spTree>
    <p:extLst>
      <p:ext uri="{BB962C8B-B14F-4D97-AF65-F5344CB8AC3E}">
        <p14:creationId xmlns:p14="http://schemas.microsoft.com/office/powerpoint/2010/main" xmlns="" val="1311861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679613"/>
            <a:ext cx="9720072" cy="1499616"/>
          </a:xfrm>
        </p:spPr>
        <p:txBody>
          <a:bodyPr/>
          <a:lstStyle/>
          <a:p>
            <a:r>
              <a:rPr lang="en-US" dirty="0" smtClean="0"/>
              <a:t>What are the Consequences </a:t>
            </a:r>
            <a:r>
              <a:rPr lang="en-US" dirty="0"/>
              <a:t>of </a:t>
            </a:r>
            <a:r>
              <a:rPr lang="en-US" dirty="0" smtClean="0"/>
              <a:t>sea?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373065641"/>
              </p:ext>
            </p:extLst>
          </p:nvPr>
        </p:nvGraphicFramePr>
        <p:xfrm>
          <a:off x="152740" y="152405"/>
          <a:ext cx="11861800" cy="6550730"/>
        </p:xfrm>
        <a:graphic>
          <a:graphicData uri="http://schemas.openxmlformats.org/drawingml/2006/table">
            <a:tbl>
              <a:tblPr firstRow="1" bandRow="1">
                <a:tableStyleId>{5C22544A-7EE6-4342-B048-85BDC9FD1C3A}</a:tableStyleId>
              </a:tblPr>
              <a:tblGrid>
                <a:gridCol w="2347532">
                  <a:extLst>
                    <a:ext uri="{9D8B030D-6E8A-4147-A177-3AD203B41FA5}">
                      <a16:colId xmlns="" xmlns:a16="http://schemas.microsoft.com/office/drawing/2014/main" val="1442139493"/>
                    </a:ext>
                  </a:extLst>
                </a:gridCol>
                <a:gridCol w="3841601">
                  <a:extLst>
                    <a:ext uri="{9D8B030D-6E8A-4147-A177-3AD203B41FA5}">
                      <a16:colId xmlns="" xmlns:a16="http://schemas.microsoft.com/office/drawing/2014/main" val="1733920986"/>
                    </a:ext>
                  </a:extLst>
                </a:gridCol>
                <a:gridCol w="2895600">
                  <a:extLst>
                    <a:ext uri="{9D8B030D-6E8A-4147-A177-3AD203B41FA5}">
                      <a16:colId xmlns="" xmlns:a16="http://schemas.microsoft.com/office/drawing/2014/main" val="2696660490"/>
                    </a:ext>
                  </a:extLst>
                </a:gridCol>
                <a:gridCol w="2777067">
                  <a:extLst>
                    <a:ext uri="{9D8B030D-6E8A-4147-A177-3AD203B41FA5}">
                      <a16:colId xmlns="" xmlns:a16="http://schemas.microsoft.com/office/drawing/2014/main" val="2257852951"/>
                    </a:ext>
                  </a:extLst>
                </a:gridCol>
              </a:tblGrid>
              <a:tr h="609596">
                <a:tc>
                  <a:txBody>
                    <a:bodyPr/>
                    <a:lstStyle/>
                    <a:p>
                      <a:r>
                        <a:rPr lang="en-US" sz="1800" dirty="0"/>
                        <a:t>For the Community</a:t>
                      </a:r>
                    </a:p>
                  </a:txBody>
                  <a:tcPr marL="77850" marR="77850" marT="38925" marB="38925"/>
                </a:tc>
                <a:tc>
                  <a:txBody>
                    <a:bodyPr/>
                    <a:lstStyle/>
                    <a:p>
                      <a:r>
                        <a:rPr lang="en-US" sz="1800" dirty="0"/>
                        <a:t>For the Victim</a:t>
                      </a:r>
                    </a:p>
                  </a:txBody>
                  <a:tcPr marL="77850" marR="77850" marT="38925" marB="38925"/>
                </a:tc>
                <a:tc>
                  <a:txBody>
                    <a:bodyPr/>
                    <a:lstStyle/>
                    <a:p>
                      <a:r>
                        <a:rPr lang="en-US" sz="1800" dirty="0"/>
                        <a:t>For the </a:t>
                      </a:r>
                      <a:r>
                        <a:rPr lang="en-US" sz="1800" dirty="0" smtClean="0"/>
                        <a:t>Organization,</a:t>
                      </a:r>
                      <a:r>
                        <a:rPr lang="en-US" sz="1800" baseline="0" dirty="0" smtClean="0"/>
                        <a:t> IOM staff &amp; other humanitarians</a:t>
                      </a:r>
                      <a:endParaRPr lang="en-US" sz="1800" dirty="0"/>
                    </a:p>
                  </a:txBody>
                  <a:tcPr marL="77850" marR="77850" marT="38925" marB="38925"/>
                </a:tc>
                <a:tc>
                  <a:txBody>
                    <a:bodyPr/>
                    <a:lstStyle/>
                    <a:p>
                      <a:r>
                        <a:rPr lang="en-US" sz="1800" dirty="0" smtClean="0"/>
                        <a:t>For</a:t>
                      </a:r>
                      <a:r>
                        <a:rPr lang="en-US" sz="1800" baseline="0" dirty="0"/>
                        <a:t> </a:t>
                      </a:r>
                      <a:r>
                        <a:rPr lang="en-US" sz="1800" baseline="0" dirty="0" smtClean="0"/>
                        <a:t>the perpetrator</a:t>
                      </a:r>
                      <a:endParaRPr lang="en-US" sz="1800" dirty="0"/>
                    </a:p>
                  </a:txBody>
                  <a:tcPr marL="77850" marR="77850" marT="38925" marB="38925"/>
                </a:tc>
                <a:extLst>
                  <a:ext uri="{0D108BD9-81ED-4DB2-BD59-A6C34878D82A}">
                    <a16:rowId xmlns="" xmlns:a16="http://schemas.microsoft.com/office/drawing/2014/main" val="1332687596"/>
                  </a:ext>
                </a:extLst>
              </a:tr>
              <a:tr h="513123">
                <a:tc>
                  <a:txBody>
                    <a:bodyPr/>
                    <a:lstStyle/>
                    <a:p>
                      <a:pPr marL="0" algn="l" defTabSz="914400" rtl="0" eaLnBrk="1" latinLnBrk="0" hangingPunct="1"/>
                      <a:r>
                        <a:rPr lang="en-US" sz="1800" kern="1200" dirty="0">
                          <a:solidFill>
                            <a:schemeClr val="dk1"/>
                          </a:solidFill>
                          <a:latin typeface="+mn-lt"/>
                          <a:ea typeface="+mn-ea"/>
                          <a:cs typeface="+mn-cs"/>
                        </a:rPr>
                        <a:t>Loss of trust</a:t>
                      </a:r>
                    </a:p>
                  </a:txBody>
                  <a:tcPr marL="77850" marR="77850" marT="38925" marB="38925"/>
                </a:tc>
                <a:tc>
                  <a:txBody>
                    <a:bodyPr/>
                    <a:lstStyle/>
                    <a:p>
                      <a:pPr marL="0" algn="l" defTabSz="914400" rtl="0" eaLnBrk="1" latinLnBrk="0" hangingPunct="1"/>
                      <a:r>
                        <a:rPr lang="en-US" sz="1800" kern="1200" dirty="0">
                          <a:solidFill>
                            <a:schemeClr val="dk1"/>
                          </a:solidFill>
                          <a:latin typeface="+mn-lt"/>
                          <a:ea typeface="+mn-ea"/>
                          <a:cs typeface="+mn-cs"/>
                        </a:rPr>
                        <a:t>Physical harm</a:t>
                      </a:r>
                    </a:p>
                  </a:txBody>
                  <a:tcPr marL="77850" marR="77850" marT="38925" marB="38925"/>
                </a:tc>
                <a:tc>
                  <a:txBody>
                    <a:bodyPr/>
                    <a:lstStyle/>
                    <a:p>
                      <a:pPr marL="0" algn="l" defTabSz="914400" rtl="0" eaLnBrk="1" latinLnBrk="0" hangingPunct="1"/>
                      <a:r>
                        <a:rPr lang="en-US" sz="1800" kern="1200" dirty="0">
                          <a:solidFill>
                            <a:schemeClr val="dk1"/>
                          </a:solidFill>
                          <a:latin typeface="+mn-lt"/>
                          <a:ea typeface="+mn-ea"/>
                          <a:cs typeface="+mn-cs"/>
                        </a:rPr>
                        <a:t>Loss of trust from the community</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STIs/HIV</a:t>
                      </a:r>
                      <a:endParaRPr lang="en-GB" altLang="en-US" sz="1800" kern="1200" dirty="0">
                        <a:solidFill>
                          <a:schemeClr val="dk1"/>
                        </a:solidFill>
                        <a:latin typeface="+mn-lt"/>
                        <a:ea typeface="+mn-ea"/>
                        <a:cs typeface="+mn-cs"/>
                      </a:endParaRPr>
                    </a:p>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extLst>
                  <a:ext uri="{0D108BD9-81ED-4DB2-BD59-A6C34878D82A}">
                    <a16:rowId xmlns="" xmlns:a16="http://schemas.microsoft.com/office/drawing/2014/main" val="2526743442"/>
                  </a:ext>
                </a:extLst>
              </a:tr>
              <a:tr h="5300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Stigmatised/</a:t>
                      </a:r>
                      <a:r>
                        <a:rPr lang="en-GB" altLang="en-US" sz="1800" kern="1200" baseline="0" dirty="0" smtClean="0">
                          <a:solidFill>
                            <a:schemeClr val="dk1"/>
                          </a:solidFill>
                          <a:latin typeface="+mn-lt"/>
                          <a:ea typeface="+mn-ea"/>
                          <a:cs typeface="+mn-cs"/>
                        </a:rPr>
                        <a:t> excluded</a:t>
                      </a:r>
                      <a:r>
                        <a:rPr lang="en-GB" altLang="en-US" sz="1800" kern="1200" dirty="0" smtClean="0">
                          <a:solidFill>
                            <a:schemeClr val="dk1"/>
                          </a:solidFill>
                          <a:latin typeface="+mn-lt"/>
                          <a:ea typeface="+mn-ea"/>
                          <a:cs typeface="+mn-cs"/>
                        </a:rPr>
                        <a:t> </a:t>
                      </a:r>
                      <a:r>
                        <a:rPr lang="en-GB" altLang="en-US" sz="1800" kern="1200" dirty="0">
                          <a:solidFill>
                            <a:schemeClr val="dk1"/>
                          </a:solidFill>
                          <a:latin typeface="+mn-lt"/>
                          <a:ea typeface="+mn-ea"/>
                          <a:cs typeface="+mn-cs"/>
                        </a:rPr>
                        <a:t>children</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STDs; HIV/AIDs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loss of funding</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loss of employment/income</a:t>
                      </a:r>
                    </a:p>
                  </a:txBody>
                  <a:tcPr marL="77850" marR="77850" marT="38925" marB="38925"/>
                </a:tc>
                <a:extLst>
                  <a:ext uri="{0D108BD9-81ED-4DB2-BD59-A6C34878D82A}">
                    <a16:rowId xmlns="" xmlns:a16="http://schemas.microsoft.com/office/drawing/2014/main" val="1065644935"/>
                  </a:ext>
                </a:extLst>
              </a:tr>
              <a:tr h="5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breakdown of support structures</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psychological </a:t>
                      </a:r>
                      <a:r>
                        <a:rPr lang="en-GB" altLang="en-US" sz="1800" kern="1200" dirty="0" smtClean="0">
                          <a:solidFill>
                            <a:schemeClr val="dk1"/>
                          </a:solidFill>
                          <a:latin typeface="+mn-lt"/>
                          <a:ea typeface="+mn-ea"/>
                          <a:cs typeface="+mn-cs"/>
                        </a:rPr>
                        <a:t>harm, suicidal thoughts, fear, confusion, depression, PTSD</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security risk</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loss of reputation</a:t>
                      </a:r>
                    </a:p>
                  </a:txBody>
                  <a:tcPr marL="77850" marR="77850" marT="38925" marB="38925"/>
                </a:tc>
                <a:extLst>
                  <a:ext uri="{0D108BD9-81ED-4DB2-BD59-A6C34878D82A}">
                    <a16:rowId xmlns="" xmlns:a16="http://schemas.microsoft.com/office/drawing/2014/main" val="3303761492"/>
                  </a:ext>
                </a:extLst>
              </a:tr>
              <a:tr h="5471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Conflict</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Infertility, unwanted pregnancy, abortion</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loss of staff</a:t>
                      </a: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a:solidFill>
                            <a:schemeClr val="dk1"/>
                          </a:solidFill>
                          <a:latin typeface="+mn-lt"/>
                          <a:ea typeface="+mn-ea"/>
                          <a:cs typeface="+mn-cs"/>
                        </a:rPr>
                        <a:t>shame</a:t>
                      </a:r>
                    </a:p>
                  </a:txBody>
                  <a:tcPr marL="77850" marR="77850" marT="38925" marB="38925"/>
                </a:tc>
                <a:extLst>
                  <a:ext uri="{0D108BD9-81ED-4DB2-BD59-A6C34878D82A}">
                    <a16:rowId xmlns="" xmlns:a16="http://schemas.microsoft.com/office/drawing/2014/main" val="2960532393"/>
                  </a:ext>
                </a:extLst>
              </a:tr>
              <a:tr h="423715">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death, self harm </a:t>
                      </a: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r>
                        <a:rPr lang="en-US" sz="1800" kern="1200" dirty="0">
                          <a:solidFill>
                            <a:schemeClr val="dk1"/>
                          </a:solidFill>
                          <a:latin typeface="+mn-lt"/>
                          <a:ea typeface="+mn-ea"/>
                          <a:cs typeface="+mn-cs"/>
                        </a:rPr>
                        <a:t>Rejection by spouse/family</a:t>
                      </a:r>
                    </a:p>
                  </a:txBody>
                  <a:tcPr marL="77850" marR="77850" marT="38925" marB="38925"/>
                </a:tc>
                <a:extLst>
                  <a:ext uri="{0D108BD9-81ED-4DB2-BD59-A6C34878D82A}">
                    <a16:rowId xmlns="" xmlns:a16="http://schemas.microsoft.com/office/drawing/2014/main" val="281761906"/>
                  </a:ext>
                </a:extLst>
              </a:tr>
              <a:tr h="411267">
                <a:tc>
                  <a:txBody>
                    <a:bodyPr/>
                    <a:lstStyle/>
                    <a:p>
                      <a:pPr marL="0" algn="l" defTabSz="914400" rtl="0" eaLnBrk="1" latinLnBrk="0" hangingPunct="1"/>
                      <a:endParaRPr lang="en-US" sz="1800" kern="120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loss of reputation, shame,</a:t>
                      </a:r>
                      <a:r>
                        <a:rPr lang="en-GB" altLang="en-US" sz="1800" kern="1200" baseline="0" dirty="0" smtClean="0">
                          <a:solidFill>
                            <a:schemeClr val="dk1"/>
                          </a:solidFill>
                          <a:latin typeface="+mn-lt"/>
                          <a:ea typeface="+mn-ea"/>
                          <a:cs typeface="+mn-cs"/>
                        </a:rPr>
                        <a:t> guilt</a:t>
                      </a:r>
                      <a:endParaRPr lang="en-GB" altLang="en-US" sz="1800" kern="1200" dirty="0" smtClean="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r>
                        <a:rPr lang="en-US" sz="1800" kern="1200" dirty="0">
                          <a:solidFill>
                            <a:schemeClr val="dk1"/>
                          </a:solidFill>
                          <a:latin typeface="+mn-lt"/>
                          <a:ea typeface="+mn-ea"/>
                          <a:cs typeface="+mn-cs"/>
                        </a:rPr>
                        <a:t>Security risk</a:t>
                      </a:r>
                    </a:p>
                  </a:txBody>
                  <a:tcPr marL="77850" marR="77850" marT="38925" marB="38925"/>
                </a:tc>
                <a:extLst>
                  <a:ext uri="{0D108BD9-81ED-4DB2-BD59-A6C34878D82A}">
                    <a16:rowId xmlns="" xmlns:a16="http://schemas.microsoft.com/office/drawing/2014/main" val="3178771219"/>
                  </a:ext>
                </a:extLst>
              </a:tr>
              <a:tr h="411267">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rejection by spouse/family</a:t>
                      </a: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extLst>
                  <a:ext uri="{0D108BD9-81ED-4DB2-BD59-A6C34878D82A}">
                    <a16:rowId xmlns="" xmlns:a16="http://schemas.microsoft.com/office/drawing/2014/main" val="1737977438"/>
                  </a:ext>
                </a:extLst>
              </a:tr>
              <a:tr h="411267">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Stigmatisation ostracised by the community</a:t>
                      </a: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extLst>
                  <a:ext uri="{0D108BD9-81ED-4DB2-BD59-A6C34878D82A}">
                    <a16:rowId xmlns="" xmlns:a16="http://schemas.microsoft.com/office/drawing/2014/main" val="2239645320"/>
                  </a:ext>
                </a:extLst>
              </a:tr>
              <a:tr h="411267">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loss of employment/income</a:t>
                      </a: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extLst>
                  <a:ext uri="{0D108BD9-81ED-4DB2-BD59-A6C34878D82A}">
                    <a16:rowId xmlns="" xmlns:a16="http://schemas.microsoft.com/office/drawing/2014/main" val="3587281876"/>
                  </a:ext>
                </a:extLst>
              </a:tr>
              <a:tr h="723007">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loss of access to education/opportunity or inability to attend school/work</a:t>
                      </a: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extLst>
                  <a:ext uri="{0D108BD9-81ED-4DB2-BD59-A6C34878D82A}">
                    <a16:rowId xmlns="" xmlns:a16="http://schemas.microsoft.com/office/drawing/2014/main" val="2394598586"/>
                  </a:ext>
                </a:extLst>
              </a:tr>
              <a:tr h="411267">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800" kern="1200" dirty="0" smtClean="0">
                          <a:solidFill>
                            <a:schemeClr val="dk1"/>
                          </a:solidFill>
                          <a:latin typeface="+mn-lt"/>
                          <a:ea typeface="+mn-ea"/>
                          <a:cs typeface="+mn-cs"/>
                        </a:rPr>
                        <a:t>Safety/security risks</a:t>
                      </a:r>
                      <a:endParaRPr lang="en-GB" alt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tc>
                  <a:txBody>
                    <a:bodyPr/>
                    <a:lstStyle/>
                    <a:p>
                      <a:pPr marL="0" algn="l" defTabSz="914400" rtl="0" eaLnBrk="1" latinLnBrk="0" hangingPunct="1"/>
                      <a:endParaRPr lang="en-US" sz="1800" kern="1200" dirty="0">
                        <a:solidFill>
                          <a:schemeClr val="dk1"/>
                        </a:solidFill>
                        <a:latin typeface="+mn-lt"/>
                        <a:ea typeface="+mn-ea"/>
                        <a:cs typeface="+mn-cs"/>
                      </a:endParaRPr>
                    </a:p>
                  </a:txBody>
                  <a:tcPr marL="77850" marR="77850" marT="38925" marB="38925"/>
                </a:tc>
                <a:extLst>
                  <a:ext uri="{0D108BD9-81ED-4DB2-BD59-A6C34878D82A}">
                    <a16:rowId xmlns="" xmlns:a16="http://schemas.microsoft.com/office/drawing/2014/main" val="3373813283"/>
                  </a:ext>
                </a:extLst>
              </a:tr>
            </a:tbl>
          </a:graphicData>
        </a:graphic>
      </p:graphicFrame>
    </p:spTree>
    <p:extLst>
      <p:ext uri="{BB962C8B-B14F-4D97-AF65-F5344CB8AC3E}">
        <p14:creationId xmlns:p14="http://schemas.microsoft.com/office/powerpoint/2010/main" xmlns="" val="924783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7334" y="655998"/>
            <a:ext cx="8596668" cy="944202"/>
          </a:xfrm>
        </p:spPr>
        <p:txBody>
          <a:bodyPr/>
          <a:lstStyle/>
          <a:p>
            <a:r>
              <a:rPr lang="en-US" dirty="0" smtClean="0"/>
              <a:t>Core messages</a:t>
            </a:r>
            <a:endParaRPr lang="en-US" dirty="0"/>
          </a:p>
        </p:txBody>
      </p:sp>
      <p:sp>
        <p:nvSpPr>
          <p:cNvPr id="4" name="Content Placeholder 3"/>
          <p:cNvSpPr>
            <a:spLocks noGrp="1"/>
          </p:cNvSpPr>
          <p:nvPr>
            <p:ph idx="1"/>
          </p:nvPr>
        </p:nvSpPr>
        <p:spPr>
          <a:xfrm>
            <a:off x="1024128" y="1600200"/>
            <a:ext cx="9720073" cy="5435599"/>
          </a:xfrm>
        </p:spPr>
        <p:txBody>
          <a:bodyPr>
            <a:noAutofit/>
          </a:bodyPr>
          <a:lstStyle/>
          <a:p>
            <a:pPr marL="457200" indent="-457200">
              <a:spcBef>
                <a:spcPts val="600"/>
              </a:spcBef>
              <a:buFont typeface="+mj-lt"/>
              <a:buAutoNum type="arabicPeriod"/>
            </a:pPr>
            <a:r>
              <a:rPr lang="en-US" sz="2400" b="1" dirty="0">
                <a:solidFill>
                  <a:schemeClr val="accent1"/>
                </a:solidFill>
                <a:latin typeface="Tw Cen MT Condensed Extra Bold" panose="020B0803020202020204" pitchFamily="34" charset="0"/>
              </a:rPr>
              <a:t>WHY? </a:t>
            </a:r>
            <a:r>
              <a:rPr lang="en-US" sz="2400" dirty="0">
                <a:latin typeface="Tw Cen MT Condensed Extra Bold" panose="020B0803020202020204" pitchFamily="34" charset="0"/>
              </a:rPr>
              <a:t>SEA inflicts serious harm on those we seek to protect. The humanitarian workers who are responsible for providing assistance and protection become the abuser. The security risks for our staff and communities is a serious concern, and can result in loss of trust of the community, and our donors.</a:t>
            </a:r>
          </a:p>
          <a:p>
            <a:pPr marL="457200" indent="-457200">
              <a:spcBef>
                <a:spcPts val="600"/>
              </a:spcBef>
              <a:buFont typeface="+mj-lt"/>
              <a:buAutoNum type="arabicPeriod"/>
            </a:pPr>
            <a:r>
              <a:rPr lang="en-US" sz="2400" dirty="0">
                <a:latin typeface="Tw Cen MT Condensed Extra Bold" panose="020B0803020202020204" pitchFamily="34" charset="0"/>
              </a:rPr>
              <a:t>Sexual exploitation and abuse is an act of gross misconduct that could result in termination of contract for the staff and in some cases referral to criminal prosecution.</a:t>
            </a:r>
          </a:p>
          <a:p>
            <a:pPr marL="457200" indent="-457200">
              <a:spcBef>
                <a:spcPts val="600"/>
              </a:spcBef>
              <a:buFont typeface="+mj-lt"/>
              <a:buAutoNum type="arabicPeriod"/>
            </a:pPr>
            <a:r>
              <a:rPr lang="en-US" sz="2400" dirty="0">
                <a:latin typeface="Tw Cen MT Condensed Extra Bold" panose="020B0803020202020204" pitchFamily="34" charset="0"/>
              </a:rPr>
              <a:t>Conduct that is expected: 1) no sexual activity with children under 18 years, 2) no exchange of sex or sexual favours for goods, services, employment, 3) avoid relationships with crisis-affected populations, 4) to report if you see this kind of behaviour immediately, 5) all staff to create an environment that prevents SEA.</a:t>
            </a:r>
          </a:p>
        </p:txBody>
      </p:sp>
    </p:spTree>
    <p:extLst>
      <p:ext uri="{BB962C8B-B14F-4D97-AF65-F5344CB8AC3E}">
        <p14:creationId xmlns:p14="http://schemas.microsoft.com/office/powerpoint/2010/main" xmlns="" val="336386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Training outcomes and </a:t>
            </a:r>
            <a:r>
              <a:rPr lang="en-US" dirty="0" smtClean="0">
                <a:solidFill>
                  <a:schemeClr val="tx1"/>
                </a:solidFill>
              </a:rPr>
              <a:t>Learning objectives</a:t>
            </a:r>
            <a:endParaRPr lang="en-US" dirty="0">
              <a:solidFill>
                <a:schemeClr val="tx1"/>
              </a:solidFill>
            </a:endParaRPr>
          </a:p>
        </p:txBody>
      </p:sp>
      <p:sp>
        <p:nvSpPr>
          <p:cNvPr id="3" name="Content Placeholder 2"/>
          <p:cNvSpPr>
            <a:spLocks noGrp="1"/>
          </p:cNvSpPr>
          <p:nvPr>
            <p:ph idx="1"/>
          </p:nvPr>
        </p:nvSpPr>
        <p:spPr>
          <a:xfrm>
            <a:off x="1024128" y="1828801"/>
            <a:ext cx="10558272" cy="4792133"/>
          </a:xfrm>
        </p:spPr>
        <p:txBody>
          <a:bodyPr>
            <a:normAutofit/>
          </a:bodyPr>
          <a:lstStyle/>
          <a:p>
            <a:pPr marL="0" indent="0">
              <a:buNone/>
            </a:pPr>
            <a:r>
              <a:rPr lang="en-US" sz="2400" dirty="0" err="1">
                <a:solidFill>
                  <a:schemeClr val="tx1"/>
                </a:solidFill>
              </a:rPr>
              <a:t>i</a:t>
            </a:r>
            <a:r>
              <a:rPr lang="en-US" sz="2400" dirty="0">
                <a:solidFill>
                  <a:schemeClr val="tx1"/>
                </a:solidFill>
              </a:rPr>
              <a:t>)	</a:t>
            </a:r>
            <a:r>
              <a:rPr lang="en-US" sz="2400" dirty="0" smtClean="0">
                <a:solidFill>
                  <a:schemeClr val="tx1"/>
                </a:solidFill>
              </a:rPr>
              <a:t>Outline </a:t>
            </a:r>
            <a:r>
              <a:rPr lang="en-US" sz="2400" dirty="0">
                <a:solidFill>
                  <a:schemeClr val="tx1"/>
                </a:solidFill>
              </a:rPr>
              <a:t>the history of PSEA</a:t>
            </a:r>
          </a:p>
          <a:p>
            <a:pPr marL="0" indent="0">
              <a:buNone/>
            </a:pPr>
            <a:r>
              <a:rPr lang="en-US" sz="2400" dirty="0">
                <a:solidFill>
                  <a:schemeClr val="tx1"/>
                </a:solidFill>
              </a:rPr>
              <a:t>ii)	</a:t>
            </a:r>
            <a:r>
              <a:rPr lang="en-US" sz="2400" dirty="0" smtClean="0">
                <a:solidFill>
                  <a:schemeClr val="tx1"/>
                </a:solidFill>
              </a:rPr>
              <a:t>Define </a:t>
            </a:r>
            <a:r>
              <a:rPr lang="en-US" sz="2400" dirty="0">
                <a:solidFill>
                  <a:schemeClr val="tx1"/>
                </a:solidFill>
              </a:rPr>
              <a:t>key concepts and discuss on scenarios</a:t>
            </a:r>
          </a:p>
          <a:p>
            <a:pPr marL="0" indent="0">
              <a:buNone/>
            </a:pPr>
            <a:r>
              <a:rPr lang="en-US" sz="2400" dirty="0">
                <a:solidFill>
                  <a:schemeClr val="tx1"/>
                </a:solidFill>
              </a:rPr>
              <a:t>iii)	</a:t>
            </a:r>
            <a:r>
              <a:rPr lang="en-US" sz="2400" dirty="0" smtClean="0">
                <a:solidFill>
                  <a:schemeClr val="tx1"/>
                </a:solidFill>
              </a:rPr>
              <a:t>Zero </a:t>
            </a:r>
            <a:r>
              <a:rPr lang="en-US" sz="2400" dirty="0">
                <a:solidFill>
                  <a:schemeClr val="tx1"/>
                </a:solidFill>
              </a:rPr>
              <a:t>Tolerance on PSEA (6 Core Principles)</a:t>
            </a:r>
          </a:p>
          <a:p>
            <a:pPr marL="0" indent="0">
              <a:buNone/>
            </a:pPr>
            <a:r>
              <a:rPr lang="en-US" sz="2400" dirty="0">
                <a:solidFill>
                  <a:schemeClr val="tx1"/>
                </a:solidFill>
              </a:rPr>
              <a:t>iv)`	</a:t>
            </a:r>
            <a:r>
              <a:rPr lang="en-US" sz="2400" dirty="0" smtClean="0">
                <a:solidFill>
                  <a:schemeClr val="tx1"/>
                </a:solidFill>
              </a:rPr>
              <a:t>Roles </a:t>
            </a:r>
            <a:r>
              <a:rPr lang="en-US" sz="2400" dirty="0">
                <a:solidFill>
                  <a:schemeClr val="tx1"/>
                </a:solidFill>
              </a:rPr>
              <a:t>and responsibilities of personnel in preventing and responding     		to PSEA</a:t>
            </a:r>
          </a:p>
          <a:p>
            <a:pPr marL="0" indent="0">
              <a:buNone/>
            </a:pPr>
            <a:r>
              <a:rPr lang="en-US" sz="2400" dirty="0">
                <a:solidFill>
                  <a:schemeClr val="tx1"/>
                </a:solidFill>
              </a:rPr>
              <a:t>v)	</a:t>
            </a:r>
            <a:r>
              <a:rPr lang="en-US" sz="2400" dirty="0" smtClean="0">
                <a:solidFill>
                  <a:schemeClr val="tx1"/>
                </a:solidFill>
              </a:rPr>
              <a:t>Factors </a:t>
            </a:r>
            <a:r>
              <a:rPr lang="en-US" sz="2400" dirty="0">
                <a:solidFill>
                  <a:schemeClr val="tx1"/>
                </a:solidFill>
              </a:rPr>
              <a:t>contributing to increased risk of SEA and sexual harassment </a:t>
            </a:r>
            <a:r>
              <a:rPr lang="en-US" sz="2400" dirty="0" smtClean="0">
                <a:solidFill>
                  <a:schemeClr val="tx1"/>
                </a:solidFill>
              </a:rPr>
              <a:t>#</a:t>
            </a:r>
            <a:r>
              <a:rPr lang="en-US" sz="2400" dirty="0">
                <a:solidFill>
                  <a:schemeClr val="tx1"/>
                </a:solidFill>
              </a:rPr>
              <a:t>		</a:t>
            </a:r>
            <a:r>
              <a:rPr lang="en-US" sz="2400" dirty="0" smtClean="0">
                <a:solidFill>
                  <a:schemeClr val="tx1"/>
                </a:solidFill>
              </a:rPr>
              <a:t>of staff</a:t>
            </a:r>
            <a:r>
              <a:rPr lang="en-US" sz="2400" dirty="0">
                <a:solidFill>
                  <a:schemeClr val="tx1"/>
                </a:solidFill>
              </a:rPr>
              <a:t>.</a:t>
            </a:r>
          </a:p>
          <a:p>
            <a:pPr marL="0" indent="0">
              <a:buNone/>
            </a:pPr>
            <a:r>
              <a:rPr lang="en-US" sz="2400" dirty="0">
                <a:solidFill>
                  <a:schemeClr val="tx1"/>
                </a:solidFill>
              </a:rPr>
              <a:t>vi)	</a:t>
            </a:r>
            <a:r>
              <a:rPr lang="en-US" sz="2400" dirty="0" smtClean="0"/>
              <a:t>Consequences </a:t>
            </a:r>
            <a:r>
              <a:rPr lang="en-US" sz="2400" dirty="0"/>
              <a:t>of SEA on the survivor(s)the s community </a:t>
            </a:r>
            <a:r>
              <a:rPr lang="en-US" sz="2400" dirty="0" smtClean="0"/>
              <a:t>the# </a:t>
            </a:r>
            <a:r>
              <a:rPr lang="en-US" sz="2400" dirty="0"/>
              <a:t>			</a:t>
            </a:r>
            <a:r>
              <a:rPr lang="en-US" sz="2400" dirty="0" smtClean="0"/>
              <a:t>organization </a:t>
            </a:r>
            <a:r>
              <a:rPr lang="en-US" sz="2400" dirty="0"/>
              <a:t>and other</a:t>
            </a:r>
          </a:p>
          <a:p>
            <a:pPr marL="514350" indent="-514350">
              <a:buAutoNum type="romanLcParenR" startAt="5"/>
            </a:pPr>
            <a:endParaRPr lang="en-US" sz="2400" dirty="0">
              <a:solidFill>
                <a:schemeClr val="tx1"/>
              </a:solidFill>
            </a:endParaRPr>
          </a:p>
          <a:p>
            <a:pPr marL="571500" indent="-571500">
              <a:buAutoNum type="romanLcParenR" startAt="4"/>
            </a:pPr>
            <a:endParaRPr lang="en-US" dirty="0"/>
          </a:p>
          <a:p>
            <a:endParaRPr lang="en-US" i="1" dirty="0" smtClean="0"/>
          </a:p>
          <a:p>
            <a:endParaRPr lang="en-US" dirty="0"/>
          </a:p>
          <a:p>
            <a:endParaRPr lang="en-US" dirty="0"/>
          </a:p>
        </p:txBody>
      </p:sp>
    </p:spTree>
    <p:extLst>
      <p:ext uri="{BB962C8B-B14F-4D97-AF65-F5344CB8AC3E}">
        <p14:creationId xmlns:p14="http://schemas.microsoft.com/office/powerpoint/2010/main" xmlns="" val="25120043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4294967295"/>
          </p:nvPr>
        </p:nvSpPr>
        <p:spPr>
          <a:xfrm>
            <a:off x="0" y="1157288"/>
            <a:ext cx="7724775" cy="4525962"/>
          </a:xfrm>
        </p:spPr>
        <p:txBody>
          <a:bodyPr>
            <a:normAutofit/>
          </a:bodyPr>
          <a:lstStyle/>
          <a:p>
            <a:pPr marL="0" indent="0" algn="ctr">
              <a:buNone/>
            </a:pPr>
            <a:r>
              <a:rPr lang="en-US" altLang="en-US" sz="6600" dirty="0">
                <a:solidFill>
                  <a:schemeClr val="accent1"/>
                </a:solidFill>
              </a:rPr>
              <a:t>WHAT examples are considered SEA?</a:t>
            </a:r>
          </a:p>
          <a:p>
            <a:pPr marL="0" indent="0" algn="ctr">
              <a:buNone/>
            </a:pPr>
            <a:r>
              <a:rPr lang="en-US" altLang="en-US" sz="2800" dirty="0">
                <a:solidFill>
                  <a:schemeClr val="accent1"/>
                </a:solidFill>
              </a:rPr>
              <a:t>Read your case study:</a:t>
            </a:r>
            <a:endParaRPr lang="en-US" altLang="en-US" sz="2800" dirty="0"/>
          </a:p>
          <a:p>
            <a:pPr marL="514350" indent="-514350" algn="ctr">
              <a:buFont typeface="+mj-lt"/>
              <a:buAutoNum type="arabicPeriod"/>
            </a:pPr>
            <a:r>
              <a:rPr lang="en-US" altLang="en-US" sz="2600" dirty="0"/>
              <a:t>Has the Code of Conduct been breached? If so, what rule has been broken?</a:t>
            </a:r>
          </a:p>
          <a:p>
            <a:pPr marL="514350" indent="-514350" algn="ctr">
              <a:buFont typeface="+mj-lt"/>
              <a:buAutoNum type="arabicPeriod"/>
            </a:pPr>
            <a:r>
              <a:rPr lang="en-US" altLang="en-US" sz="2600" dirty="0"/>
              <a:t>What would you do next? </a:t>
            </a:r>
          </a:p>
        </p:txBody>
      </p:sp>
    </p:spTree>
    <p:extLst>
      <p:ext uri="{BB962C8B-B14F-4D97-AF65-F5344CB8AC3E}">
        <p14:creationId xmlns:p14="http://schemas.microsoft.com/office/powerpoint/2010/main" xmlns="" val="2784022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WHY do we all have to abide by this behaviour?</a:t>
            </a:r>
            <a:endParaRPr lang="en-US" dirty="0"/>
          </a:p>
        </p:txBody>
      </p:sp>
      <p:sp>
        <p:nvSpPr>
          <p:cNvPr id="6" name="Content Placeholder 5"/>
          <p:cNvSpPr>
            <a:spLocks noGrp="1"/>
          </p:cNvSpPr>
          <p:nvPr>
            <p:ph idx="1"/>
          </p:nvPr>
        </p:nvSpPr>
        <p:spPr/>
        <p:txBody>
          <a:bodyPr>
            <a:normAutofit lnSpcReduction="10000"/>
          </a:bodyPr>
          <a:lstStyle/>
          <a:p>
            <a:r>
              <a:rPr lang="en-US" sz="4000" dirty="0"/>
              <a:t>Let’s discuss what are the consequences of these behaviors, know as sexual exploitation and abuse.</a:t>
            </a:r>
          </a:p>
          <a:p>
            <a:r>
              <a:rPr lang="en-US" sz="4000" dirty="0"/>
              <a:t>We are here to protect and support populations, not reinforce behaviour that is harmful to the most vulnerable, especially women and girls.</a:t>
            </a:r>
          </a:p>
          <a:p>
            <a:endParaRPr lang="en-US" sz="4000" dirty="0"/>
          </a:p>
        </p:txBody>
      </p:sp>
    </p:spTree>
    <p:extLst>
      <p:ext uri="{BB962C8B-B14F-4D97-AF65-F5344CB8AC3E}">
        <p14:creationId xmlns:p14="http://schemas.microsoft.com/office/powerpoint/2010/main" xmlns="" val="10858635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219200"/>
          </a:xfrm>
        </p:spPr>
        <p:txBody>
          <a:bodyPr/>
          <a:lstStyle/>
          <a:p>
            <a:r>
              <a:rPr lang="en-US" dirty="0" smtClean="0"/>
              <a:t>The PSEA system in South </a:t>
            </a:r>
            <a:r>
              <a:rPr lang="en-US" dirty="0"/>
              <a:t>S</a:t>
            </a:r>
            <a:r>
              <a:rPr lang="en-US" dirty="0" smtClean="0"/>
              <a:t>udan</a:t>
            </a:r>
            <a:endParaRPr lang="en-US" dirty="0"/>
          </a:p>
        </p:txBody>
      </p:sp>
      <p:sp>
        <p:nvSpPr>
          <p:cNvPr id="3" name="Content Placeholder 2"/>
          <p:cNvSpPr>
            <a:spLocks noGrp="1"/>
          </p:cNvSpPr>
          <p:nvPr>
            <p:ph idx="1"/>
          </p:nvPr>
        </p:nvSpPr>
        <p:spPr/>
        <p:txBody>
          <a:bodyPr>
            <a:normAutofit/>
          </a:bodyPr>
          <a:lstStyle/>
          <a:p>
            <a:r>
              <a:rPr lang="en-US" dirty="0" smtClean="0"/>
              <a:t>- The UN Country Team established the National PSEA Task Force which established a hotline and an email address for complaints</a:t>
            </a:r>
          </a:p>
          <a:p>
            <a:r>
              <a:rPr lang="en-US" dirty="0" smtClean="0"/>
              <a:t>- The UNCT National PSEA Task Force recently incorporated NGO membership into the structure at the national level although this is already happening at the field level.</a:t>
            </a:r>
          </a:p>
          <a:p>
            <a:r>
              <a:rPr lang="en-US" dirty="0" smtClean="0"/>
              <a:t>- At the field level 18 Community Based Complaints Mechanisms have been started and they are working together to create awareness in the community, establish referral pathways for survivors (which are primarily the same as those for GBV survivors)</a:t>
            </a:r>
          </a:p>
          <a:p>
            <a:r>
              <a:rPr lang="en-US" dirty="0" smtClean="0"/>
              <a:t>- This system is supposed to support reporting and accountability – because partners have to provide updates often on cases being handled.</a:t>
            </a:r>
            <a:endParaRPr lang="en-US" dirty="0"/>
          </a:p>
          <a:p>
            <a:endParaRPr lang="en-US" dirty="0"/>
          </a:p>
        </p:txBody>
      </p:sp>
    </p:spTree>
    <p:extLst>
      <p:ext uri="{BB962C8B-B14F-4D97-AF65-F5344CB8AC3E}">
        <p14:creationId xmlns:p14="http://schemas.microsoft.com/office/powerpoint/2010/main" xmlns="" val="7075575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idx="1"/>
          </p:nvPr>
        </p:nvSpPr>
        <p:spPr/>
        <p:txBody>
          <a:bodyPr/>
          <a:lstStyle/>
          <a:p>
            <a:r>
              <a:rPr lang="en-US" dirty="0" smtClean="0"/>
              <a:t>- There are a number of reasons why there is an increase of SEA cases</a:t>
            </a:r>
          </a:p>
          <a:p>
            <a:r>
              <a:rPr lang="en-US" dirty="0" smtClean="0"/>
              <a:t>- In groups discuss what are the different factors that contribute to the increase of SEA cases</a:t>
            </a:r>
            <a:endParaRPr lang="en-US" dirty="0"/>
          </a:p>
        </p:txBody>
      </p:sp>
    </p:spTree>
    <p:extLst>
      <p:ext uri="{BB962C8B-B14F-4D97-AF65-F5344CB8AC3E}">
        <p14:creationId xmlns:p14="http://schemas.microsoft.com/office/powerpoint/2010/main" xmlns="" val="18274283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idx="1"/>
          </p:nvPr>
        </p:nvSpPr>
        <p:spPr/>
        <p:txBody>
          <a:bodyPr>
            <a:normAutofit/>
          </a:bodyPr>
          <a:lstStyle/>
          <a:p>
            <a:r>
              <a:rPr lang="en-US" dirty="0" smtClean="0"/>
              <a:t>-a) staff attitudes</a:t>
            </a:r>
          </a:p>
          <a:p>
            <a:r>
              <a:rPr lang="en-US" dirty="0" smtClean="0"/>
              <a:t>b) vulnerability of the population</a:t>
            </a:r>
          </a:p>
          <a:p>
            <a:r>
              <a:rPr lang="en-US" dirty="0" smtClean="0"/>
              <a:t>c) power imbalance that is at the root of the relationships existing between humanitarian actors and the affected population</a:t>
            </a:r>
          </a:p>
          <a:p>
            <a:r>
              <a:rPr lang="en-US" dirty="0" smtClean="0"/>
              <a:t>d) Lack of awareness on SEA and the problematic aspects of it</a:t>
            </a:r>
          </a:p>
          <a:p>
            <a:r>
              <a:rPr lang="en-US" dirty="0" smtClean="0"/>
              <a:t>e) Lack of risk assessments and mitigation measures set up to guard against SEA</a:t>
            </a:r>
          </a:p>
          <a:p>
            <a:r>
              <a:rPr lang="en-US" dirty="0" smtClean="0"/>
              <a:t>- In groups discuss what are the different factors that contribute to the increase of SEA cases</a:t>
            </a:r>
            <a:endParaRPr lang="en-US" dirty="0"/>
          </a:p>
        </p:txBody>
      </p:sp>
    </p:spTree>
    <p:extLst>
      <p:ext uri="{BB962C8B-B14F-4D97-AF65-F5344CB8AC3E}">
        <p14:creationId xmlns:p14="http://schemas.microsoft.com/office/powerpoint/2010/main" xmlns="" val="4294377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a:t>
            </a:r>
            <a:r>
              <a:rPr lang="en-US" dirty="0"/>
              <a:t>, confidentiality, data protection &amp; investigations </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a:t>All staff members have a duty to report misconduct</a:t>
            </a:r>
          </a:p>
          <a:p>
            <a:pPr>
              <a:buFont typeface="Wingdings" panose="05000000000000000000" pitchFamily="2" charset="2"/>
              <a:buChar char="v"/>
            </a:pPr>
            <a:r>
              <a:rPr lang="en-US" dirty="0"/>
              <a:t> Organizations have a responsibility to protect staff members who are whistleblowers against retaliation</a:t>
            </a:r>
          </a:p>
          <a:p>
            <a:pPr>
              <a:buFont typeface="Wingdings" panose="05000000000000000000" pitchFamily="2" charset="2"/>
              <a:buChar char="v"/>
              <a:defRPr/>
            </a:pPr>
            <a:r>
              <a:rPr lang="en-US" altLang="en-US" dirty="0"/>
              <a:t>Inform your supervisor</a:t>
            </a:r>
          </a:p>
          <a:p>
            <a:pPr>
              <a:buFont typeface="Wingdings" panose="05000000000000000000" pitchFamily="2" charset="2"/>
              <a:buChar char="v"/>
              <a:defRPr/>
            </a:pPr>
            <a:r>
              <a:rPr lang="en-US" altLang="en-US" dirty="0"/>
              <a:t>Contact the office mandated to investigate in your organization as per the requirements of your Code of Conduct.</a:t>
            </a:r>
            <a:endParaRPr lang="en-US" dirty="0"/>
          </a:p>
        </p:txBody>
      </p:sp>
    </p:spTree>
    <p:extLst>
      <p:ext uri="{BB962C8B-B14F-4D97-AF65-F5344CB8AC3E}">
        <p14:creationId xmlns:p14="http://schemas.microsoft.com/office/powerpoint/2010/main" xmlns="" val="7028073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idx="4294967295"/>
          </p:nvPr>
        </p:nvSpPr>
        <p:spPr>
          <a:xfrm>
            <a:off x="0" y="1627188"/>
            <a:ext cx="8153400" cy="1516062"/>
          </a:xfrm>
        </p:spPr>
        <p:txBody>
          <a:bodyPr vert="horz" lIns="54864" tIns="91440" rIns="45720" bIns="45720" rtlCol="0">
            <a:normAutofit/>
          </a:bodyPr>
          <a:lstStyle/>
          <a:p>
            <a:pPr marL="438150" indent="-319088" algn="ctr">
              <a:buNone/>
            </a:pPr>
            <a:r>
              <a:rPr lang="en-US" altLang="en-US" dirty="0" smtClean="0"/>
              <a:t>All humanitarian staff are </a:t>
            </a:r>
            <a:r>
              <a:rPr lang="en-US" altLang="en-US" u="sng" dirty="0" smtClean="0"/>
              <a:t>obligated to report</a:t>
            </a:r>
            <a:r>
              <a:rPr lang="en-US" altLang="en-US" dirty="0" smtClean="0"/>
              <a:t> concerns or suspicions of SEA</a:t>
            </a:r>
          </a:p>
        </p:txBody>
      </p:sp>
      <p:sp>
        <p:nvSpPr>
          <p:cNvPr id="61446" name="Rectangle 3"/>
          <p:cNvSpPr>
            <a:spLocks noChangeArrowheads="1"/>
          </p:cNvSpPr>
          <p:nvPr/>
        </p:nvSpPr>
        <p:spPr bwMode="auto">
          <a:xfrm>
            <a:off x="1039505" y="648729"/>
            <a:ext cx="86868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 tIns="91440"/>
          <a:lstStyle>
            <a:lvl1pPr marL="438150" indent="-3190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119062" indent="0" defTabSz="914400">
              <a:lnSpc>
                <a:spcPct val="80000"/>
              </a:lnSpc>
              <a:spcBef>
                <a:spcPct val="0"/>
              </a:spcBef>
              <a:buClr>
                <a:schemeClr val="accent1"/>
              </a:buClr>
              <a:buSzPct val="80000"/>
              <a:buNone/>
            </a:pPr>
            <a:r>
              <a:rPr lang="en-US" altLang="en-US" sz="5000" cap="all" spc="100" dirty="0">
                <a:solidFill>
                  <a:schemeClr val="tx1">
                    <a:lumMod val="95000"/>
                    <a:lumOff val="5000"/>
                  </a:schemeClr>
                </a:solidFill>
                <a:latin typeface="+mj-lt"/>
                <a:ea typeface="+mj-ea"/>
                <a:cs typeface="+mj-cs"/>
              </a:rPr>
              <a:t>Reporting SEA – to whom?</a:t>
            </a:r>
          </a:p>
        </p:txBody>
      </p:sp>
      <p:sp>
        <p:nvSpPr>
          <p:cNvPr id="36873" name="Rectangle 3"/>
          <p:cNvSpPr>
            <a:spLocks noChangeArrowheads="1"/>
          </p:cNvSpPr>
          <p:nvPr/>
        </p:nvSpPr>
        <p:spPr bwMode="auto">
          <a:xfrm>
            <a:off x="959772" y="2693229"/>
            <a:ext cx="5257801" cy="34858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 tIns="91440"/>
          <a:lstStyle>
            <a:lvl1pPr marL="728663" indent="-609600" eaLnBrk="0" hangingPunct="0">
              <a:spcBef>
                <a:spcPct val="20000"/>
              </a:spcBef>
              <a:buChar char="•"/>
              <a:defRPr sz="3200">
                <a:solidFill>
                  <a:schemeClr val="tx1"/>
                </a:solidFill>
                <a:latin typeface="Arial" panose="020B0604020202020204" pitchFamily="34" charset="0"/>
              </a:defRPr>
            </a:lvl1pPr>
            <a:lvl2pPr marL="990600" indent="-533400" eaLnBrk="0" hangingPunct="0">
              <a:spcBef>
                <a:spcPct val="20000"/>
              </a:spcBef>
              <a:buChar char="–"/>
              <a:defRPr sz="2800">
                <a:solidFill>
                  <a:schemeClr val="tx1"/>
                </a:solidFill>
                <a:latin typeface="Arial" panose="020B0604020202020204" pitchFamily="34" charset="0"/>
              </a:defRPr>
            </a:lvl2pPr>
            <a:lvl3pPr marL="1371600" indent="-4572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chemeClr val="accent1"/>
              </a:buClr>
              <a:buSzPct val="80000"/>
              <a:buFont typeface="Wingdings 2" panose="05020102010507070707" pitchFamily="18" charset="2"/>
              <a:buNone/>
              <a:defRPr/>
            </a:pPr>
            <a:endParaRPr lang="en-US" altLang="en-US" sz="800" dirty="0">
              <a:latin typeface="+mn-lt"/>
            </a:endParaRPr>
          </a:p>
          <a:p>
            <a:pPr marL="457200" lvl="1" indent="0" eaLnBrk="1" hangingPunct="1">
              <a:buClr>
                <a:schemeClr val="accent2"/>
              </a:buClr>
              <a:buSzPct val="90000"/>
              <a:buNone/>
              <a:defRPr/>
            </a:pPr>
            <a:r>
              <a:rPr lang="en-US" altLang="en-US" sz="2600" b="1" dirty="0">
                <a:latin typeface="+mn-lt"/>
              </a:rPr>
              <a:t>Internal</a:t>
            </a:r>
          </a:p>
          <a:p>
            <a:pPr lvl="2" eaLnBrk="1" hangingPunct="1">
              <a:buClr>
                <a:srgbClr val="E66C7D"/>
              </a:buClr>
              <a:buFont typeface="Arial" panose="020B0604020202020204" pitchFamily="34" charset="0"/>
              <a:buChar char="▪"/>
              <a:defRPr/>
            </a:pPr>
            <a:r>
              <a:rPr lang="en-US" altLang="en-US" sz="2600" dirty="0">
                <a:latin typeface="+mn-lt"/>
              </a:rPr>
              <a:t>Your supervisor</a:t>
            </a:r>
          </a:p>
          <a:p>
            <a:pPr lvl="2" eaLnBrk="1" hangingPunct="1">
              <a:buClr>
                <a:srgbClr val="E66C7D"/>
              </a:buClr>
              <a:buFont typeface="Arial" panose="020B0604020202020204" pitchFamily="34" charset="0"/>
              <a:buChar char="▪"/>
              <a:defRPr/>
            </a:pPr>
            <a:r>
              <a:rPr lang="en-US" altLang="en-US" sz="2600" dirty="0">
                <a:latin typeface="+mn-lt"/>
              </a:rPr>
              <a:t>PSEA focal point</a:t>
            </a:r>
          </a:p>
          <a:p>
            <a:pPr lvl="2" eaLnBrk="1" hangingPunct="1">
              <a:buClr>
                <a:srgbClr val="E66C7D"/>
              </a:buClr>
              <a:buFont typeface="Arial" panose="020B0604020202020204" pitchFamily="34" charset="0"/>
              <a:buChar char="▪"/>
              <a:defRPr/>
            </a:pPr>
            <a:r>
              <a:rPr lang="en-US" altLang="en-US" sz="2600" dirty="0">
                <a:latin typeface="+mn-lt"/>
              </a:rPr>
              <a:t>Country Director</a:t>
            </a:r>
          </a:p>
          <a:p>
            <a:pPr lvl="2" eaLnBrk="1" hangingPunct="1">
              <a:buClr>
                <a:srgbClr val="E66C7D"/>
              </a:buClr>
              <a:buFont typeface="Arial" panose="020B0604020202020204" pitchFamily="34" charset="0"/>
              <a:buChar char="▪"/>
              <a:defRPr/>
            </a:pPr>
            <a:r>
              <a:rPr lang="en-US" altLang="en-US" sz="2600" dirty="0">
                <a:latin typeface="+mn-lt"/>
              </a:rPr>
              <a:t>Ethics &amp; conduct office</a:t>
            </a:r>
          </a:p>
          <a:p>
            <a:pPr lvl="2" eaLnBrk="1" hangingPunct="1">
              <a:buClr>
                <a:srgbClr val="E66C7D"/>
              </a:buClr>
              <a:buFont typeface="Arial" panose="020B0604020202020204" pitchFamily="34" charset="0"/>
              <a:buChar char="▪"/>
              <a:defRPr/>
            </a:pPr>
            <a:r>
              <a:rPr lang="en-US" altLang="en-US" sz="2600" dirty="0">
                <a:latin typeface="+mn-lt"/>
              </a:rPr>
              <a:t>National PSEA TF for accountability</a:t>
            </a:r>
          </a:p>
          <a:p>
            <a:pPr lvl="2" eaLnBrk="1" hangingPunct="1">
              <a:buClr>
                <a:srgbClr val="E66C7D"/>
              </a:buClr>
              <a:buFont typeface="Arial" panose="020B0604020202020204" pitchFamily="34" charset="0"/>
              <a:buChar char="▪"/>
              <a:defRPr/>
            </a:pPr>
            <a:endParaRPr lang="en-US" altLang="en-US" sz="2600" dirty="0">
              <a:latin typeface="+mn-lt"/>
            </a:endParaRPr>
          </a:p>
          <a:p>
            <a:pPr eaLnBrk="1" hangingPunct="1">
              <a:spcBef>
                <a:spcPct val="0"/>
              </a:spcBef>
              <a:buClr>
                <a:schemeClr val="accent1"/>
              </a:buClr>
              <a:buSzPct val="80000"/>
              <a:buFont typeface="Wingdings 2" panose="05020102010507070707" pitchFamily="18" charset="2"/>
              <a:buNone/>
              <a:defRPr/>
            </a:pPr>
            <a:endParaRPr lang="en-US" altLang="en-US" dirty="0">
              <a:latin typeface="+mn-lt"/>
            </a:endParaRPr>
          </a:p>
        </p:txBody>
      </p:sp>
      <p:sp>
        <p:nvSpPr>
          <p:cNvPr id="36874" name="Rectangle 3"/>
          <p:cNvSpPr>
            <a:spLocks noChangeArrowheads="1"/>
          </p:cNvSpPr>
          <p:nvPr/>
        </p:nvSpPr>
        <p:spPr bwMode="auto">
          <a:xfrm>
            <a:off x="6507830" y="2932659"/>
            <a:ext cx="4450425" cy="3370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4864" tIns="91440"/>
          <a:lstStyle>
            <a:lvl1pPr marL="728663" indent="-609600" eaLnBrk="0" hangingPunct="0">
              <a:spcBef>
                <a:spcPct val="20000"/>
              </a:spcBef>
              <a:buChar char="•"/>
              <a:defRPr sz="3200">
                <a:solidFill>
                  <a:schemeClr val="tx1"/>
                </a:solidFill>
                <a:latin typeface="Arial" panose="020B0604020202020204" pitchFamily="34" charset="0"/>
              </a:defRPr>
            </a:lvl1pPr>
            <a:lvl2pPr marL="990600" indent="-533400" eaLnBrk="0" hangingPunct="0">
              <a:spcBef>
                <a:spcPct val="20000"/>
              </a:spcBef>
              <a:buChar char="–"/>
              <a:defRPr sz="2800">
                <a:solidFill>
                  <a:schemeClr val="tx1"/>
                </a:solidFill>
                <a:latin typeface="Arial" panose="020B0604020202020204" pitchFamily="34" charset="0"/>
              </a:defRPr>
            </a:lvl2pPr>
            <a:lvl3pPr marL="1371600" indent="-4572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457200" lvl="1" indent="0" eaLnBrk="1" hangingPunct="1">
              <a:buClr>
                <a:schemeClr val="accent2"/>
              </a:buClr>
              <a:buSzPct val="90000"/>
              <a:buNone/>
              <a:defRPr/>
            </a:pPr>
            <a:r>
              <a:rPr lang="en-US" altLang="en-US" sz="2600" b="1" dirty="0">
                <a:latin typeface="+mn-lt"/>
              </a:rPr>
              <a:t>External</a:t>
            </a:r>
          </a:p>
          <a:p>
            <a:pPr marL="457200" lvl="1" indent="0" eaLnBrk="1" hangingPunct="1">
              <a:buClr>
                <a:schemeClr val="accent2"/>
              </a:buClr>
              <a:buSzPct val="90000"/>
              <a:buNone/>
              <a:defRPr/>
            </a:pPr>
            <a:r>
              <a:rPr lang="en-US" altLang="en-US" sz="2600" b="1" dirty="0">
                <a:latin typeface="+mn-lt"/>
              </a:rPr>
              <a:t>Other humanitarian staff</a:t>
            </a:r>
          </a:p>
          <a:p>
            <a:pPr lvl="2" eaLnBrk="1" hangingPunct="1">
              <a:buClr>
                <a:srgbClr val="E66C7D"/>
              </a:buClr>
              <a:buFont typeface="Arial" panose="020B0604020202020204" pitchFamily="34" charset="0"/>
              <a:buChar char="▪"/>
              <a:defRPr/>
            </a:pPr>
            <a:r>
              <a:rPr lang="en-US" altLang="en-US" sz="2600" dirty="0">
                <a:latin typeface="+mn-lt"/>
              </a:rPr>
              <a:t>South Sudan National PSEA task force</a:t>
            </a:r>
          </a:p>
          <a:p>
            <a:pPr marL="914400" lvl="2" indent="0" eaLnBrk="1" hangingPunct="1">
              <a:buClr>
                <a:srgbClr val="E66C7D"/>
              </a:buClr>
              <a:buNone/>
              <a:defRPr/>
            </a:pPr>
            <a:r>
              <a:rPr lang="en-GB" sz="1600" dirty="0"/>
              <a:t>South Sudan Hotline: 0912 100 012 or 0959 401 425 E-mail: </a:t>
            </a:r>
          </a:p>
          <a:p>
            <a:pPr marL="914400" lvl="2" indent="0" eaLnBrk="1" hangingPunct="1">
              <a:buClr>
                <a:srgbClr val="E66C7D"/>
              </a:buClr>
              <a:buNone/>
              <a:defRPr/>
            </a:pPr>
            <a:endParaRPr lang="en-GB" sz="1600" dirty="0">
              <a:hlinkClick r:id="rId3"/>
            </a:endParaRPr>
          </a:p>
          <a:p>
            <a:pPr marL="914400" lvl="2" indent="0" eaLnBrk="1" hangingPunct="1">
              <a:buClr>
                <a:srgbClr val="E66C7D"/>
              </a:buClr>
              <a:buNone/>
              <a:defRPr/>
            </a:pPr>
            <a:r>
              <a:rPr lang="en-GB" sz="1600" dirty="0">
                <a:hlinkClick r:id="rId3"/>
              </a:rPr>
              <a:t>pseass@unfpa.org</a:t>
            </a:r>
            <a:endParaRPr lang="en-US" sz="1600" dirty="0"/>
          </a:p>
        </p:txBody>
      </p:sp>
      <p:sp>
        <p:nvSpPr>
          <p:cNvPr id="61449" name="AutoShape 11"/>
          <p:cNvSpPr>
            <a:spLocks noChangeArrowheads="1"/>
          </p:cNvSpPr>
          <p:nvPr/>
        </p:nvSpPr>
        <p:spPr bwMode="auto">
          <a:xfrm rot="2607939">
            <a:off x="7358411" y="2251064"/>
            <a:ext cx="719138" cy="503237"/>
          </a:xfrm>
          <a:prstGeom prst="rightArrow">
            <a:avLst>
              <a:gd name="adj1" fmla="val 50000"/>
              <a:gd name="adj2" fmla="val 35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450" name="AutoShape 13"/>
          <p:cNvSpPr>
            <a:spLocks noChangeArrowheads="1"/>
          </p:cNvSpPr>
          <p:nvPr/>
        </p:nvSpPr>
        <p:spPr bwMode="auto">
          <a:xfrm rot="7720960">
            <a:off x="4091191" y="2259037"/>
            <a:ext cx="719137" cy="503237"/>
          </a:xfrm>
          <a:prstGeom prst="rightArrow">
            <a:avLst>
              <a:gd name="adj1" fmla="val 50000"/>
              <a:gd name="adj2" fmla="val 357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xmlns="" val="15923163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30E1A6-23DB-4824-8508-27875F24C7FB}"/>
              </a:ext>
            </a:extLst>
          </p:cNvPr>
          <p:cNvSpPr>
            <a:spLocks noGrp="1"/>
          </p:cNvSpPr>
          <p:nvPr>
            <p:ph type="title"/>
          </p:nvPr>
        </p:nvSpPr>
        <p:spPr/>
        <p:txBody>
          <a:bodyPr/>
          <a:lstStyle/>
          <a:p>
            <a:r>
              <a:rPr lang="en-US" dirty="0"/>
              <a:t>Reporting : What and how?</a:t>
            </a:r>
          </a:p>
        </p:txBody>
      </p:sp>
      <p:sp>
        <p:nvSpPr>
          <p:cNvPr id="3" name="Content Placeholder 2">
            <a:extLst>
              <a:ext uri="{FF2B5EF4-FFF2-40B4-BE49-F238E27FC236}">
                <a16:creationId xmlns="" xmlns:a16="http://schemas.microsoft.com/office/drawing/2014/main" id="{B23C84E2-7655-4C3E-B482-E2EECBB59B18}"/>
              </a:ext>
            </a:extLst>
          </p:cNvPr>
          <p:cNvSpPr>
            <a:spLocks noGrp="1"/>
          </p:cNvSpPr>
          <p:nvPr>
            <p:ph idx="1"/>
          </p:nvPr>
        </p:nvSpPr>
        <p:spPr/>
        <p:txBody>
          <a:bodyPr>
            <a:normAutofit fontScale="92500" lnSpcReduction="10000"/>
          </a:bodyPr>
          <a:lstStyle/>
          <a:p>
            <a:pPr marL="370522" indent="0">
              <a:buNone/>
            </a:pPr>
            <a:r>
              <a:rPr lang="en-US" altLang="en-US" sz="2400" b="1" dirty="0"/>
              <a:t>When you report:</a:t>
            </a:r>
          </a:p>
          <a:p>
            <a:pPr lvl="1">
              <a:buFont typeface="Wingdings" panose="05000000000000000000" pitchFamily="2" charset="2"/>
              <a:buChar char="v"/>
            </a:pPr>
            <a:r>
              <a:rPr lang="en-US" altLang="en-US" sz="2400" dirty="0"/>
              <a:t>Be factual and specific</a:t>
            </a:r>
          </a:p>
          <a:p>
            <a:pPr lvl="1">
              <a:buFont typeface="Wingdings" panose="05000000000000000000" pitchFamily="2" charset="2"/>
              <a:buChar char="v"/>
            </a:pPr>
            <a:r>
              <a:rPr lang="en-US" altLang="en-US" sz="2400" dirty="0"/>
              <a:t>Provide all evidence you have</a:t>
            </a:r>
          </a:p>
          <a:p>
            <a:pPr lvl="1">
              <a:buFont typeface="Wingdings" panose="05000000000000000000" pitchFamily="2" charset="2"/>
              <a:buChar char="v"/>
            </a:pPr>
            <a:r>
              <a:rPr lang="en-US" altLang="en-US" sz="2400" dirty="0"/>
              <a:t>Report in writing (an oral report is possible as a first step) </a:t>
            </a:r>
          </a:p>
          <a:p>
            <a:pPr lvl="1">
              <a:buFont typeface="Wingdings" panose="05000000000000000000" pitchFamily="2" charset="2"/>
              <a:buChar char="v"/>
            </a:pPr>
            <a:r>
              <a:rPr lang="en-US" altLang="en-US" sz="2400" dirty="0"/>
              <a:t>After reporting, respect confidentiality and don’t discuss your report with anyone</a:t>
            </a:r>
          </a:p>
          <a:p>
            <a:pPr marL="461962">
              <a:buClr>
                <a:schemeClr val="accent1"/>
              </a:buClr>
              <a:buFont typeface="Wingdings" panose="05000000000000000000" pitchFamily="2" charset="2"/>
              <a:buChar char="v"/>
            </a:pPr>
            <a:endParaRPr lang="en-US" altLang="en-US" sz="2400" dirty="0"/>
          </a:p>
          <a:p>
            <a:pPr marL="461962">
              <a:buClr>
                <a:schemeClr val="accent1"/>
              </a:buClr>
              <a:buFont typeface="Wingdings" panose="05000000000000000000" pitchFamily="2" charset="2"/>
              <a:buChar char="v"/>
            </a:pPr>
            <a:r>
              <a:rPr lang="en-US" altLang="en-US" sz="2400" dirty="0"/>
              <a:t>Your responsibility is limited to reporting and respecting confidentiality  </a:t>
            </a:r>
          </a:p>
          <a:p>
            <a:pPr marL="461962">
              <a:buClr>
                <a:schemeClr val="accent1"/>
              </a:buClr>
              <a:buFont typeface="Wingdings" panose="05000000000000000000" pitchFamily="2" charset="2"/>
              <a:buChar char="v"/>
            </a:pPr>
            <a:r>
              <a:rPr lang="en-US" altLang="en-US" sz="2400" dirty="0" smtClean="0"/>
              <a:t>Refer to your code of conduct on the unit or department </a:t>
            </a:r>
            <a:r>
              <a:rPr lang="en-US" altLang="en-US" sz="2400" dirty="0"/>
              <a:t>responsible for any </a:t>
            </a:r>
            <a:r>
              <a:rPr lang="en-US" altLang="en-US" sz="2400" u="sng" dirty="0"/>
              <a:t>investigation</a:t>
            </a:r>
          </a:p>
          <a:p>
            <a:r>
              <a:rPr lang="en-US" dirty="0"/>
              <a:t> </a:t>
            </a:r>
          </a:p>
        </p:txBody>
      </p:sp>
    </p:spTree>
    <p:extLst>
      <p:ext uri="{BB962C8B-B14F-4D97-AF65-F5344CB8AC3E}">
        <p14:creationId xmlns:p14="http://schemas.microsoft.com/office/powerpoint/2010/main" xmlns="" val="16154615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8A1FD5-8479-4358-8815-43E3A8D95DC8}"/>
              </a:ext>
            </a:extLst>
          </p:cNvPr>
          <p:cNvSpPr>
            <a:spLocks noGrp="1"/>
          </p:cNvSpPr>
          <p:nvPr>
            <p:ph type="title"/>
          </p:nvPr>
        </p:nvSpPr>
        <p:spPr/>
        <p:txBody>
          <a:bodyPr/>
          <a:lstStyle/>
          <a:p>
            <a:r>
              <a:rPr lang="en-US" dirty="0"/>
              <a:t>Reporting misconduct</a:t>
            </a:r>
          </a:p>
        </p:txBody>
      </p:sp>
      <p:sp>
        <p:nvSpPr>
          <p:cNvPr id="3" name="Content Placeholder 2">
            <a:extLst>
              <a:ext uri="{FF2B5EF4-FFF2-40B4-BE49-F238E27FC236}">
                <a16:creationId xmlns="" xmlns:a16="http://schemas.microsoft.com/office/drawing/2014/main" id="{3E7A8065-2E95-436E-99E4-73339E1D2EC2}"/>
              </a:ext>
            </a:extLst>
          </p:cNvPr>
          <p:cNvSpPr>
            <a:spLocks noGrp="1"/>
          </p:cNvSpPr>
          <p:nvPr>
            <p:ph idx="1"/>
          </p:nvPr>
        </p:nvSpPr>
        <p:spPr/>
        <p:txBody>
          <a:bodyPr/>
          <a:lstStyle/>
          <a:p>
            <a:pPr marL="576262" indent="-457200">
              <a:buClr>
                <a:schemeClr val="accent1"/>
              </a:buClr>
              <a:buFont typeface="Wingdings" panose="05000000000000000000" pitchFamily="2" charset="2"/>
              <a:buChar char="v"/>
            </a:pPr>
            <a:r>
              <a:rPr lang="en-GB" altLang="en-US" dirty="0"/>
              <a:t>Sharing concerns and suspicions may feel uncomfortable</a:t>
            </a:r>
          </a:p>
          <a:p>
            <a:pPr marL="576262" indent="-457200">
              <a:buClr>
                <a:schemeClr val="accent1"/>
              </a:buClr>
              <a:buFont typeface="Wingdings" panose="05000000000000000000" pitchFamily="2" charset="2"/>
              <a:buChar char="v"/>
            </a:pPr>
            <a:r>
              <a:rPr lang="en-GB" altLang="en-US" dirty="0"/>
              <a:t>Staff who report misconduct in good faith will be protected against retaliation</a:t>
            </a:r>
          </a:p>
          <a:p>
            <a:pPr marL="576262" indent="-457200">
              <a:buClr>
                <a:schemeClr val="accent1"/>
              </a:buClr>
              <a:buFont typeface="Wingdings" panose="05000000000000000000" pitchFamily="2" charset="2"/>
              <a:buChar char="v"/>
            </a:pPr>
            <a:r>
              <a:rPr lang="en-US" altLang="en-US" dirty="0"/>
              <a:t>Reporting protects innocent victims and is not a betrayal of colleagues</a:t>
            </a:r>
          </a:p>
          <a:p>
            <a:pPr marL="576262" indent="-457200">
              <a:buClr>
                <a:schemeClr val="accent1"/>
              </a:buClr>
              <a:buFont typeface="Wingdings" panose="05000000000000000000" pitchFamily="2" charset="2"/>
              <a:buChar char="v"/>
            </a:pPr>
            <a:r>
              <a:rPr lang="en-US" altLang="en-US" b="1" dirty="0"/>
              <a:t>Good faith.  </a:t>
            </a:r>
            <a:r>
              <a:rPr lang="en-US" altLang="en-US" dirty="0"/>
              <a:t>If </a:t>
            </a:r>
            <a:r>
              <a:rPr lang="en-US" altLang="en-US" b="1" dirty="0"/>
              <a:t>a good faith </a:t>
            </a:r>
            <a:r>
              <a:rPr lang="en-US" altLang="en-US" dirty="0"/>
              <a:t>allegation turns out to be false, </a:t>
            </a:r>
            <a:r>
              <a:rPr lang="en-US" altLang="en-US" b="1" u="sng" dirty="0"/>
              <a:t>you will not face repercussions</a:t>
            </a:r>
          </a:p>
          <a:p>
            <a:pPr marL="576262" indent="-457200">
              <a:buClr>
                <a:schemeClr val="accent1"/>
              </a:buClr>
              <a:buFont typeface="Wingdings" panose="05000000000000000000" pitchFamily="2" charset="2"/>
              <a:buChar char="v"/>
            </a:pPr>
            <a:r>
              <a:rPr lang="en-US" altLang="en-US" b="1" dirty="0"/>
              <a:t>Bad faith.  </a:t>
            </a:r>
            <a:r>
              <a:rPr lang="en-US" altLang="en-US" dirty="0"/>
              <a:t>Allegations reported in </a:t>
            </a:r>
            <a:r>
              <a:rPr lang="en-US" altLang="en-US" b="1" dirty="0"/>
              <a:t>bad faith </a:t>
            </a:r>
            <a:r>
              <a:rPr lang="en-US" altLang="en-US" dirty="0"/>
              <a:t>(knowing that it is false) are misconduct and </a:t>
            </a:r>
            <a:r>
              <a:rPr lang="en-US" altLang="en-US" b="1" u="sng" dirty="0"/>
              <a:t>subject to disciplinary measures</a:t>
            </a:r>
            <a:endParaRPr lang="en-GB" altLang="en-US" b="1" u="sng" dirty="0"/>
          </a:p>
          <a:p>
            <a:endParaRPr lang="en-US" dirty="0"/>
          </a:p>
        </p:txBody>
      </p:sp>
    </p:spTree>
    <p:extLst>
      <p:ext uri="{BB962C8B-B14F-4D97-AF65-F5344CB8AC3E}">
        <p14:creationId xmlns:p14="http://schemas.microsoft.com/office/powerpoint/2010/main" xmlns="" val="27925189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8A1FD5-8479-4358-8815-43E3A8D95DC8}"/>
              </a:ext>
            </a:extLst>
          </p:cNvPr>
          <p:cNvSpPr>
            <a:spLocks noGrp="1"/>
          </p:cNvSpPr>
          <p:nvPr>
            <p:ph type="title"/>
          </p:nvPr>
        </p:nvSpPr>
        <p:spPr/>
        <p:txBody>
          <a:bodyPr/>
          <a:lstStyle/>
          <a:p>
            <a:r>
              <a:rPr lang="en-US" dirty="0" smtClean="0"/>
              <a:t>DATA PROTECTION</a:t>
            </a:r>
            <a:endParaRPr lang="en-US" dirty="0"/>
          </a:p>
        </p:txBody>
      </p:sp>
      <p:sp>
        <p:nvSpPr>
          <p:cNvPr id="3" name="Content Placeholder 2">
            <a:extLst>
              <a:ext uri="{FF2B5EF4-FFF2-40B4-BE49-F238E27FC236}">
                <a16:creationId xmlns="" xmlns:a16="http://schemas.microsoft.com/office/drawing/2014/main" id="{3E7A8065-2E95-436E-99E4-73339E1D2EC2}"/>
              </a:ext>
            </a:extLst>
          </p:cNvPr>
          <p:cNvSpPr>
            <a:spLocks noGrp="1"/>
          </p:cNvSpPr>
          <p:nvPr>
            <p:ph idx="1"/>
          </p:nvPr>
        </p:nvSpPr>
        <p:spPr/>
        <p:txBody>
          <a:bodyPr/>
          <a:lstStyle/>
          <a:p>
            <a:pPr marL="576262" indent="-457200">
              <a:buClr>
                <a:schemeClr val="accent1"/>
              </a:buClr>
              <a:buFont typeface="Wingdings" panose="05000000000000000000" pitchFamily="2" charset="2"/>
              <a:buChar char="v"/>
            </a:pPr>
            <a:r>
              <a:rPr lang="en-GB" altLang="en-US" dirty="0" smtClean="0"/>
              <a:t>Save the report with a password before sharing and do not put details of the complainant or the ‘alleged perpetrator in the title</a:t>
            </a:r>
            <a:endParaRPr lang="en-GB" altLang="en-US" dirty="0"/>
          </a:p>
          <a:p>
            <a:pPr marL="576262" indent="-457200">
              <a:buClr>
                <a:schemeClr val="accent1"/>
              </a:buClr>
              <a:buFont typeface="Wingdings" panose="05000000000000000000" pitchFamily="2" charset="2"/>
              <a:buChar char="v"/>
            </a:pPr>
            <a:r>
              <a:rPr lang="en-GB" altLang="en-US" dirty="0" smtClean="0"/>
              <a:t>Share the password separately and possibly via a separate channel</a:t>
            </a:r>
            <a:endParaRPr lang="en-GB" altLang="en-US" dirty="0"/>
          </a:p>
          <a:p>
            <a:pPr marL="576262" indent="-457200">
              <a:buClr>
                <a:schemeClr val="accent1"/>
              </a:buClr>
              <a:buFont typeface="Wingdings" panose="05000000000000000000" pitchFamily="2" charset="2"/>
              <a:buChar char="v"/>
            </a:pPr>
            <a:r>
              <a:rPr lang="en-US" altLang="en-US" dirty="0" smtClean="0"/>
              <a:t>Do not copy un-necessary people – should be on a need to know basis</a:t>
            </a:r>
          </a:p>
          <a:p>
            <a:pPr marL="576262" indent="-457200">
              <a:buClr>
                <a:schemeClr val="accent1"/>
              </a:buClr>
              <a:buFont typeface="Wingdings" panose="05000000000000000000" pitchFamily="2" charset="2"/>
              <a:buChar char="v"/>
            </a:pPr>
            <a:r>
              <a:rPr lang="en-US" altLang="en-US" dirty="0" smtClean="0"/>
              <a:t>Store hard copies in a file that is kept in a lockable drawer/cabinet that is not easily accessed by anyone coming into the office</a:t>
            </a:r>
          </a:p>
          <a:p>
            <a:pPr marL="576262" indent="-457200">
              <a:buClr>
                <a:schemeClr val="accent1"/>
              </a:buClr>
              <a:buFont typeface="Wingdings" panose="05000000000000000000" pitchFamily="2" charset="2"/>
              <a:buChar char="v"/>
            </a:pPr>
            <a:r>
              <a:rPr lang="en-US" altLang="en-US" dirty="0" smtClean="0"/>
              <a:t>Do not give the file/folder obvious names e.g. “PSEA CASES” and do not have the names of the individuals on top of the file</a:t>
            </a:r>
            <a:endParaRPr lang="en-US" altLang="en-US" dirty="0"/>
          </a:p>
          <a:p>
            <a:endParaRPr lang="en-US" dirty="0"/>
          </a:p>
        </p:txBody>
      </p:sp>
    </p:spTree>
    <p:extLst>
      <p:ext uri="{BB962C8B-B14F-4D97-AF65-F5344CB8AC3E}">
        <p14:creationId xmlns:p14="http://schemas.microsoft.com/office/powerpoint/2010/main" xmlns="" val="3924376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solidFill>
              </a:rPr>
              <a:t>Training outcomes and Learning objectives</a:t>
            </a:r>
          </a:p>
        </p:txBody>
      </p:sp>
      <p:sp>
        <p:nvSpPr>
          <p:cNvPr id="3" name="Content Placeholder 2"/>
          <p:cNvSpPr>
            <a:spLocks noGrp="1"/>
          </p:cNvSpPr>
          <p:nvPr>
            <p:ph idx="1"/>
          </p:nvPr>
        </p:nvSpPr>
        <p:spPr/>
        <p:txBody>
          <a:bodyPr>
            <a:normAutofit/>
          </a:bodyPr>
          <a:lstStyle/>
          <a:p>
            <a:pPr marL="0" indent="0">
              <a:buNone/>
            </a:pPr>
            <a:r>
              <a:rPr lang="en-US" sz="2400" dirty="0"/>
              <a:t>viii)	Community-Based Complaints Mechanisms (CBCMs) &amp;   		community awareness raising </a:t>
            </a:r>
          </a:p>
          <a:p>
            <a:pPr marL="0" indent="0">
              <a:buNone/>
            </a:pPr>
            <a:r>
              <a:rPr lang="en-US" sz="2400" dirty="0"/>
              <a:t>ix)	</a:t>
            </a:r>
            <a:r>
              <a:rPr lang="en-US" sz="2400" dirty="0" smtClean="0"/>
              <a:t>Reducing </a:t>
            </a:r>
            <a:r>
              <a:rPr lang="en-US" sz="2400" dirty="0"/>
              <a:t>risks through human resources</a:t>
            </a:r>
          </a:p>
          <a:p>
            <a:pPr marL="0" indent="0">
              <a:buNone/>
            </a:pPr>
            <a:r>
              <a:rPr lang="en-US" sz="2400" dirty="0"/>
              <a:t>x) 	</a:t>
            </a:r>
            <a:r>
              <a:rPr lang="en-US" sz="2400" dirty="0" smtClean="0"/>
              <a:t>Protection </a:t>
            </a:r>
            <a:r>
              <a:rPr lang="en-US" sz="2400" dirty="0"/>
              <a:t>of whistleblowers, subject of </a:t>
            </a:r>
            <a:r>
              <a:rPr lang="en-US" sz="2400" dirty="0" smtClean="0"/>
              <a:t>complaints and  survivors </a:t>
            </a:r>
            <a:endParaRPr lang="en-US" sz="2400" dirty="0"/>
          </a:p>
          <a:p>
            <a:pPr marL="0" indent="0">
              <a:buNone/>
            </a:pPr>
            <a:r>
              <a:rPr lang="en-US" sz="2400" dirty="0"/>
              <a:t>xi)	</a:t>
            </a:r>
            <a:r>
              <a:rPr lang="en-US" sz="2400" dirty="0" smtClean="0"/>
              <a:t>Outline </a:t>
            </a:r>
            <a:r>
              <a:rPr lang="en-US" sz="2400" dirty="0"/>
              <a:t>Mandatory Reporting and the reporting  	  			process</a:t>
            </a:r>
          </a:p>
          <a:p>
            <a:pPr marL="0" indent="0">
              <a:buNone/>
            </a:pPr>
            <a:r>
              <a:rPr lang="en-US" sz="2400" dirty="0"/>
              <a:t>	 </a:t>
            </a:r>
          </a:p>
          <a:p>
            <a:pPr marL="0" indent="0">
              <a:buNone/>
            </a:pPr>
            <a:endParaRPr lang="en-US" sz="2400" dirty="0"/>
          </a:p>
        </p:txBody>
      </p:sp>
    </p:spTree>
    <p:extLst>
      <p:ext uri="{BB962C8B-B14F-4D97-AF65-F5344CB8AC3E}">
        <p14:creationId xmlns:p14="http://schemas.microsoft.com/office/powerpoint/2010/main" xmlns="" val="16514791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8A1FD5-8479-4358-8815-43E3A8D95DC8}"/>
              </a:ext>
            </a:extLst>
          </p:cNvPr>
          <p:cNvSpPr>
            <a:spLocks noGrp="1"/>
          </p:cNvSpPr>
          <p:nvPr>
            <p:ph type="title"/>
          </p:nvPr>
        </p:nvSpPr>
        <p:spPr/>
        <p:txBody>
          <a:bodyPr/>
          <a:lstStyle/>
          <a:p>
            <a:r>
              <a:rPr lang="en-US" dirty="0"/>
              <a:t>C</a:t>
            </a:r>
            <a:r>
              <a:rPr lang="en-US" dirty="0" smtClean="0"/>
              <a:t>onfidentiality</a:t>
            </a:r>
            <a:endParaRPr lang="en-US" dirty="0"/>
          </a:p>
        </p:txBody>
      </p:sp>
      <p:sp>
        <p:nvSpPr>
          <p:cNvPr id="3" name="Content Placeholder 2">
            <a:extLst>
              <a:ext uri="{FF2B5EF4-FFF2-40B4-BE49-F238E27FC236}">
                <a16:creationId xmlns="" xmlns:a16="http://schemas.microsoft.com/office/drawing/2014/main" id="{3E7A8065-2E95-436E-99E4-73339E1D2EC2}"/>
              </a:ext>
            </a:extLst>
          </p:cNvPr>
          <p:cNvSpPr>
            <a:spLocks noGrp="1"/>
          </p:cNvSpPr>
          <p:nvPr>
            <p:ph idx="1"/>
          </p:nvPr>
        </p:nvSpPr>
        <p:spPr/>
        <p:txBody>
          <a:bodyPr/>
          <a:lstStyle/>
          <a:p>
            <a:pPr marL="576262" indent="-457200">
              <a:buClr>
                <a:schemeClr val="accent1"/>
              </a:buClr>
              <a:buFont typeface="Wingdings" panose="05000000000000000000" pitchFamily="2" charset="2"/>
              <a:buChar char="v"/>
            </a:pPr>
            <a:r>
              <a:rPr lang="en-GB" altLang="en-US" dirty="0" smtClean="0"/>
              <a:t>Information on cases should be shared on a need to know basis</a:t>
            </a:r>
            <a:endParaRPr lang="en-GB" altLang="en-US" dirty="0"/>
          </a:p>
          <a:p>
            <a:pPr marL="576262" indent="-457200">
              <a:buClr>
                <a:schemeClr val="accent1"/>
              </a:buClr>
              <a:buFont typeface="Wingdings" panose="05000000000000000000" pitchFamily="2" charset="2"/>
              <a:buChar char="v"/>
            </a:pPr>
            <a:r>
              <a:rPr lang="en-GB" altLang="en-US" dirty="0" smtClean="0"/>
              <a:t>Cases should not be discussed in staff meetings and definitely do not mention names</a:t>
            </a:r>
            <a:endParaRPr lang="en-GB" altLang="en-US" dirty="0"/>
          </a:p>
          <a:p>
            <a:pPr marL="576262" indent="-457200">
              <a:buClr>
                <a:schemeClr val="accent1"/>
              </a:buClr>
              <a:buFont typeface="Wingdings" panose="05000000000000000000" pitchFamily="2" charset="2"/>
              <a:buChar char="v"/>
            </a:pPr>
            <a:r>
              <a:rPr lang="en-US" altLang="en-US" dirty="0" smtClean="0"/>
              <a:t>Never promise survivor complete confidentiality as this is not going to be possible</a:t>
            </a:r>
          </a:p>
          <a:p>
            <a:pPr marL="576262" indent="-457200">
              <a:buClr>
                <a:schemeClr val="accent1"/>
              </a:buClr>
              <a:buFont typeface="Wingdings" panose="05000000000000000000" pitchFamily="2" charset="2"/>
              <a:buChar char="v"/>
            </a:pPr>
            <a:r>
              <a:rPr lang="en-US" altLang="en-US" dirty="0" smtClean="0"/>
              <a:t>Avoid asking too many questions but only what is necessary to fill out the forms</a:t>
            </a:r>
          </a:p>
          <a:p>
            <a:pPr marL="576262" indent="-457200">
              <a:buClr>
                <a:schemeClr val="accent1"/>
              </a:buClr>
              <a:buFont typeface="Wingdings" panose="05000000000000000000" pitchFamily="2" charset="2"/>
              <a:buChar char="v"/>
            </a:pPr>
            <a:r>
              <a:rPr lang="en-US" altLang="en-US" dirty="0" smtClean="0"/>
              <a:t>Explain limitations of confidentiality and the procedures</a:t>
            </a:r>
          </a:p>
          <a:p>
            <a:pPr marL="576262" indent="-457200">
              <a:buClr>
                <a:schemeClr val="accent1"/>
              </a:buClr>
              <a:buFont typeface="Wingdings" panose="05000000000000000000" pitchFamily="2" charset="2"/>
              <a:buChar char="v"/>
            </a:pPr>
            <a:endParaRPr lang="en-US" altLang="en-US" dirty="0" smtClean="0"/>
          </a:p>
          <a:p>
            <a:pPr marL="576262" indent="-457200">
              <a:buClr>
                <a:schemeClr val="accent1"/>
              </a:buClr>
              <a:buFont typeface="Wingdings" panose="05000000000000000000" pitchFamily="2" charset="2"/>
              <a:buChar char="v"/>
            </a:pPr>
            <a:endParaRPr lang="en-US" altLang="en-US" dirty="0" smtClean="0"/>
          </a:p>
          <a:p>
            <a:endParaRPr lang="en-US" dirty="0"/>
          </a:p>
        </p:txBody>
      </p:sp>
    </p:spTree>
    <p:extLst>
      <p:ext uri="{BB962C8B-B14F-4D97-AF65-F5344CB8AC3E}">
        <p14:creationId xmlns:p14="http://schemas.microsoft.com/office/powerpoint/2010/main" xmlns="" val="31355605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of whistleblowers</a:t>
            </a:r>
            <a:endParaRPr lang="en-US" dirty="0"/>
          </a:p>
        </p:txBody>
      </p:sp>
      <p:sp>
        <p:nvSpPr>
          <p:cNvPr id="3" name="Content Placeholder 2"/>
          <p:cNvSpPr>
            <a:spLocks noGrp="1"/>
          </p:cNvSpPr>
          <p:nvPr>
            <p:ph idx="1"/>
          </p:nvPr>
        </p:nvSpPr>
        <p:spPr/>
        <p:txBody>
          <a:bodyPr/>
          <a:lstStyle/>
          <a:p>
            <a:r>
              <a:rPr lang="en-US" dirty="0" smtClean="0"/>
              <a:t>Safety and risk plan should be set</a:t>
            </a:r>
          </a:p>
          <a:p>
            <a:r>
              <a:rPr lang="en-US" dirty="0" smtClean="0"/>
              <a:t>Confidentiality should be maintained</a:t>
            </a:r>
          </a:p>
          <a:p>
            <a:r>
              <a:rPr lang="en-US" dirty="0" smtClean="0"/>
              <a:t>Consider relocation options</a:t>
            </a:r>
          </a:p>
          <a:p>
            <a:r>
              <a:rPr lang="en-US" dirty="0" smtClean="0"/>
              <a:t>Discuss with protection partners</a:t>
            </a:r>
            <a:endParaRPr lang="en-US" dirty="0"/>
          </a:p>
        </p:txBody>
      </p:sp>
    </p:spTree>
    <p:extLst>
      <p:ext uri="{BB962C8B-B14F-4D97-AF65-F5344CB8AC3E}">
        <p14:creationId xmlns:p14="http://schemas.microsoft.com/office/powerpoint/2010/main" xmlns="" val="21428413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601900"/>
          </a:xfrm>
        </p:spPr>
        <p:txBody>
          <a:bodyPr>
            <a:normAutofit fontScale="90000"/>
          </a:bodyPr>
          <a:lstStyle/>
          <a:p>
            <a:r>
              <a:rPr lang="en-US" dirty="0" smtClean="0"/>
              <a:t>Ethical and safe response</a:t>
            </a:r>
            <a:endParaRPr lang="en-US" dirty="0"/>
          </a:p>
        </p:txBody>
      </p:sp>
      <p:sp>
        <p:nvSpPr>
          <p:cNvPr id="3" name="Content Placeholder 2"/>
          <p:cNvSpPr>
            <a:spLocks noGrp="1"/>
          </p:cNvSpPr>
          <p:nvPr>
            <p:ph idx="1"/>
          </p:nvPr>
        </p:nvSpPr>
        <p:spPr/>
        <p:txBody>
          <a:bodyPr/>
          <a:lstStyle/>
          <a:p>
            <a:r>
              <a:rPr lang="en-US" dirty="0" smtClean="0"/>
              <a:t>- The first step is ensuring you have the referral pathway in place</a:t>
            </a:r>
          </a:p>
          <a:p>
            <a:endParaRPr lang="en-US" dirty="0" smtClean="0"/>
          </a:p>
          <a:p>
            <a:r>
              <a:rPr lang="en-US" dirty="0" smtClean="0"/>
              <a:t>- The second step is that service providers should be informed and trained on service provision</a:t>
            </a:r>
          </a:p>
          <a:p>
            <a:r>
              <a:rPr lang="en-US" dirty="0" smtClean="0"/>
              <a:t> </a:t>
            </a:r>
          </a:p>
          <a:p>
            <a:r>
              <a:rPr lang="en-US" dirty="0" smtClean="0"/>
              <a:t>- The third step is to ensure that staff are trained in PFA and are able to follow the principles in handling cases.</a:t>
            </a:r>
            <a:endParaRPr lang="en-US" dirty="0"/>
          </a:p>
        </p:txBody>
      </p:sp>
    </p:spTree>
    <p:extLst>
      <p:ext uri="{BB962C8B-B14F-4D97-AF65-F5344CB8AC3E}">
        <p14:creationId xmlns:p14="http://schemas.microsoft.com/office/powerpoint/2010/main" xmlns="" val="19690546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650530"/>
            <a:ext cx="9720072" cy="1499616"/>
          </a:xfrm>
        </p:spPr>
        <p:txBody>
          <a:bodyPr>
            <a:normAutofit/>
          </a:bodyPr>
          <a:lstStyle/>
          <a:p>
            <a:r>
              <a:rPr lang="en-US" dirty="0" smtClean="0">
                <a:solidFill>
                  <a:srgbClr val="791E77"/>
                </a:solidFill>
              </a:rPr>
              <a:t>PFA: LOOK</a:t>
            </a:r>
            <a:endParaRPr lang="en-US" dirty="0"/>
          </a:p>
        </p:txBody>
      </p:sp>
      <p:sp>
        <p:nvSpPr>
          <p:cNvPr id="3" name="Content Placeholder 2"/>
          <p:cNvSpPr>
            <a:spLocks noGrp="1"/>
          </p:cNvSpPr>
          <p:nvPr>
            <p:ph idx="1"/>
          </p:nvPr>
        </p:nvSpPr>
        <p:spPr>
          <a:xfrm>
            <a:off x="1024128" y="1910442"/>
            <a:ext cx="9720073" cy="4490357"/>
          </a:xfrm>
        </p:spPr>
        <p:txBody>
          <a:bodyPr>
            <a:noAutofit/>
          </a:bodyPr>
          <a:lstStyle/>
          <a:p>
            <a:pPr marL="0" indent="0">
              <a:buNone/>
            </a:pPr>
            <a:r>
              <a:rPr lang="en-US" sz="2400" dirty="0"/>
              <a:t>Address urgent basic needs (urgent medical care, glass of water, blanket, clothes if lost, torn, stained or removed)</a:t>
            </a:r>
          </a:p>
          <a:p>
            <a:pPr marL="0" indent="0">
              <a:buNone/>
            </a:pPr>
            <a:r>
              <a:rPr lang="en-US" sz="2400" dirty="0"/>
              <a:t>Allow the survivor to approach you. Listen to their needs and support them with statements such as:</a:t>
            </a:r>
          </a:p>
          <a:p>
            <a:pPr lvl="1"/>
            <a:r>
              <a:rPr lang="en-US" sz="2400" dirty="0"/>
              <a:t>“You seem to be in a lot of pain right now, would you like to go to the health clinic? We can continue talking afterwards.” </a:t>
            </a:r>
          </a:p>
          <a:p>
            <a:pPr lvl="1"/>
            <a:r>
              <a:rPr lang="en-US" sz="2400" dirty="0"/>
              <a:t>“Does this place feel safe for you? Is there another place where you would feel safer? Do you feel comfortable having a conversation here?”</a:t>
            </a:r>
          </a:p>
          <a:p>
            <a:pPr lvl="1"/>
            <a:r>
              <a:rPr lang="en-US" sz="2400" dirty="0"/>
              <a:t>“Would you like a glass of water? Please feel free to have a seat.”</a:t>
            </a:r>
          </a:p>
          <a:p>
            <a:pPr lvl="1"/>
            <a:r>
              <a:rPr lang="en-US" sz="2400" dirty="0"/>
              <a:t>Prioritize access to emergency health care, especially if life-threatening (form 8 is not needed!)</a:t>
            </a:r>
          </a:p>
        </p:txBody>
      </p:sp>
    </p:spTree>
    <p:extLst>
      <p:ext uri="{BB962C8B-B14F-4D97-AF65-F5344CB8AC3E}">
        <p14:creationId xmlns:p14="http://schemas.microsoft.com/office/powerpoint/2010/main" xmlns="" val="37878420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024129" y="476141"/>
            <a:ext cx="9720072" cy="1499616"/>
          </a:xfrm>
        </p:spPr>
        <p:txBody>
          <a:bodyPr>
            <a:normAutofit/>
          </a:bodyPr>
          <a:lstStyle/>
          <a:p>
            <a:r>
              <a:rPr lang="en-US" dirty="0" smtClean="0">
                <a:solidFill>
                  <a:srgbClr val="791E77"/>
                </a:solidFill>
              </a:rPr>
              <a:t>PFA: LISTEN</a:t>
            </a:r>
            <a:endParaRPr lang="en-US" dirty="0"/>
          </a:p>
        </p:txBody>
      </p:sp>
      <p:sp>
        <p:nvSpPr>
          <p:cNvPr id="3" name="Content Placeholder 2"/>
          <p:cNvSpPr>
            <a:spLocks noGrp="1"/>
          </p:cNvSpPr>
          <p:nvPr>
            <p:ph idx="1"/>
          </p:nvPr>
        </p:nvSpPr>
        <p:spPr>
          <a:xfrm>
            <a:off x="1024128" y="1975757"/>
            <a:ext cx="9720073" cy="4023360"/>
          </a:xfrm>
        </p:spPr>
        <p:txBody>
          <a:bodyPr>
            <a:normAutofit fontScale="25000" lnSpcReduction="20000"/>
          </a:bodyPr>
          <a:lstStyle/>
          <a:p>
            <a:pPr marL="0" indent="0">
              <a:buNone/>
            </a:pPr>
            <a:r>
              <a:rPr lang="en-US" sz="9600" dirty="0"/>
              <a:t>Avoid “</a:t>
            </a:r>
            <a:r>
              <a:rPr lang="en-US" sz="9600" b="1" dirty="0"/>
              <a:t>WHY,” </a:t>
            </a:r>
            <a:r>
              <a:rPr lang="en-US" sz="9600" dirty="0"/>
              <a:t>questions, can feel like they are placing blame on the survivor. Instead, just listen or, if needed, ask questions such as “what would you like me to do to help?” or “how would you like me to support you?” </a:t>
            </a:r>
          </a:p>
          <a:p>
            <a:pPr marL="0" indent="0">
              <a:buNone/>
            </a:pPr>
            <a:r>
              <a:rPr lang="en-US" sz="9600" b="1" dirty="0"/>
              <a:t>What to say/do…</a:t>
            </a:r>
            <a:endParaRPr lang="en-US" sz="9600" dirty="0"/>
          </a:p>
          <a:p>
            <a:pPr lvl="1"/>
            <a:r>
              <a:rPr lang="en-US" sz="8000" dirty="0"/>
              <a:t>“I’m sorry this happened to you.” “What happened was not your fault.”</a:t>
            </a:r>
          </a:p>
          <a:p>
            <a:pPr lvl="1"/>
            <a:r>
              <a:rPr lang="en-US" sz="8000" dirty="0"/>
              <a:t>“Thank you for sharing your experiences with me. Our conversation will stay between us.”</a:t>
            </a:r>
          </a:p>
          <a:p>
            <a:pPr lvl="1"/>
            <a:r>
              <a:rPr lang="en-US" sz="8000" dirty="0"/>
              <a:t>“I will not share anything without your permission and only with people that need to know to support you.”</a:t>
            </a:r>
          </a:p>
          <a:p>
            <a:pPr lvl="1"/>
            <a:r>
              <a:rPr lang="en-US" sz="8000" dirty="0"/>
              <a:t>“I will try to support you as much as I can, but I am not a counselor. My role is to provide you with information on what I know is available for you.”</a:t>
            </a:r>
          </a:p>
          <a:p>
            <a:pPr lvl="1"/>
            <a:r>
              <a:rPr lang="en-US" sz="8000" dirty="0"/>
              <a:t>“There is no pressure to say anything you do not want to or do not feel comfortable saying.”</a:t>
            </a:r>
          </a:p>
          <a:p>
            <a:pPr lvl="1"/>
            <a:r>
              <a:rPr lang="en-US" sz="8000" dirty="0"/>
              <a:t>If survivors is a child, ask the child, if she/he wants anyone to be with her/him while she/he talks with you. If she/he want, make arrangement to bring the person. Be calm and patient – allow for the child to be heard. </a:t>
            </a:r>
          </a:p>
          <a:p>
            <a:pPr lvl="1"/>
            <a:r>
              <a:rPr lang="en-US" sz="8000" dirty="0"/>
              <a:t>Do not display shock or disbelief. Pay attention to your non-verbal communication.  </a:t>
            </a:r>
          </a:p>
        </p:txBody>
      </p:sp>
    </p:spTree>
    <p:extLst>
      <p:ext uri="{BB962C8B-B14F-4D97-AF65-F5344CB8AC3E}">
        <p14:creationId xmlns:p14="http://schemas.microsoft.com/office/powerpoint/2010/main" xmlns="" val="26499710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024129" y="650530"/>
            <a:ext cx="9720072" cy="1499616"/>
          </a:xfrm>
        </p:spPr>
        <p:txBody>
          <a:bodyPr>
            <a:normAutofit/>
          </a:bodyPr>
          <a:lstStyle/>
          <a:p>
            <a:r>
              <a:rPr lang="en-US" dirty="0" smtClean="0">
                <a:solidFill>
                  <a:srgbClr val="791E77"/>
                </a:solidFill>
              </a:rPr>
              <a:t>PFA: LINK</a:t>
            </a:r>
            <a:endParaRPr lang="en-US" dirty="0"/>
          </a:p>
        </p:txBody>
      </p:sp>
      <p:sp>
        <p:nvSpPr>
          <p:cNvPr id="3" name="Content Placeholder 2"/>
          <p:cNvSpPr>
            <a:spLocks noGrp="1"/>
          </p:cNvSpPr>
          <p:nvPr>
            <p:ph idx="1"/>
          </p:nvPr>
        </p:nvSpPr>
        <p:spPr>
          <a:xfrm>
            <a:off x="1024129" y="1845128"/>
            <a:ext cx="9475143" cy="5290458"/>
          </a:xfrm>
        </p:spPr>
        <p:txBody>
          <a:bodyPr>
            <a:noAutofit/>
          </a:bodyPr>
          <a:lstStyle/>
          <a:p>
            <a:pPr marL="0" indent="0">
              <a:buNone/>
            </a:pPr>
            <a:r>
              <a:rPr lang="en-US" dirty="0" smtClean="0"/>
              <a:t>Make </a:t>
            </a:r>
            <a:r>
              <a:rPr lang="en-US" dirty="0"/>
              <a:t>sure you have accurate, up-to-date information on the </a:t>
            </a:r>
            <a:r>
              <a:rPr lang="en-US" dirty="0" smtClean="0"/>
              <a:t>services, how </a:t>
            </a:r>
            <a:r>
              <a:rPr lang="en-US" dirty="0"/>
              <a:t>to access </a:t>
            </a:r>
            <a:r>
              <a:rPr lang="en-US" dirty="0" smtClean="0"/>
              <a:t>them, or service gaps. </a:t>
            </a:r>
          </a:p>
          <a:p>
            <a:pPr marL="0" indent="0">
              <a:buNone/>
            </a:pPr>
            <a:r>
              <a:rPr lang="en-US" b="1" dirty="0" smtClean="0"/>
              <a:t>What </a:t>
            </a:r>
            <a:r>
              <a:rPr lang="en-US" b="1" dirty="0"/>
              <a:t>to </a:t>
            </a:r>
            <a:r>
              <a:rPr lang="en-US" b="1" dirty="0" smtClean="0"/>
              <a:t>say/do…</a:t>
            </a:r>
            <a:r>
              <a:rPr lang="en-US" dirty="0" smtClean="0"/>
              <a:t> </a:t>
            </a:r>
          </a:p>
          <a:p>
            <a:pPr lvl="1"/>
            <a:r>
              <a:rPr lang="en-US" sz="2100" dirty="0"/>
              <a:t> “There are some people/organizations that may be able to provide some support to you and/or your family. Would you like to know about them?”</a:t>
            </a:r>
          </a:p>
          <a:p>
            <a:pPr lvl="1"/>
            <a:r>
              <a:rPr lang="en-US" sz="2100" dirty="0"/>
              <a:t>“Here are the details of the service including the location, times that the service is open, the cost (if applicable) and the person’s name for who you can talk to.”</a:t>
            </a:r>
          </a:p>
          <a:p>
            <a:pPr lvl="1"/>
            <a:r>
              <a:rPr lang="en-US" sz="2100" dirty="0"/>
              <a:t>“Is there anyone that you trust that you can go to for support, maybe a family member or a friend? Would you like to use my phone to call anyone that you need at this moment?”</a:t>
            </a:r>
          </a:p>
          <a:p>
            <a:pPr lvl="1"/>
            <a:r>
              <a:rPr lang="en-US" sz="2100" dirty="0"/>
              <a:t>“Do not feel pressure to make any decisions now. You can think about things and always change your mind in the future.”</a:t>
            </a:r>
          </a:p>
        </p:txBody>
      </p:sp>
    </p:spTree>
    <p:extLst>
      <p:ext uri="{BB962C8B-B14F-4D97-AF65-F5344CB8AC3E}">
        <p14:creationId xmlns:p14="http://schemas.microsoft.com/office/powerpoint/2010/main" xmlns="" val="12655734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PFA: DO NOT</a:t>
            </a:r>
            <a:endParaRPr lang="en-US" dirty="0">
              <a:solidFill>
                <a:schemeClr val="accent1"/>
              </a:solidFill>
            </a:endParaRPr>
          </a:p>
        </p:txBody>
      </p:sp>
      <p:sp>
        <p:nvSpPr>
          <p:cNvPr id="3" name="Content Placeholder 2"/>
          <p:cNvSpPr>
            <a:spLocks noGrp="1"/>
          </p:cNvSpPr>
          <p:nvPr>
            <p:ph idx="1"/>
          </p:nvPr>
        </p:nvSpPr>
        <p:spPr>
          <a:xfrm>
            <a:off x="893500" y="1605859"/>
            <a:ext cx="10805015" cy="5106998"/>
          </a:xfrm>
        </p:spPr>
        <p:txBody>
          <a:bodyPr>
            <a:noAutofit/>
          </a:bodyPr>
          <a:lstStyle/>
          <a:p>
            <a:pPr marL="231775" indent="-231775">
              <a:lnSpc>
                <a:spcPct val="120000"/>
              </a:lnSpc>
              <a:spcBef>
                <a:spcPts val="0"/>
              </a:spcBef>
              <a:buFont typeface="Arial" panose="020B0604020202020204" pitchFamily="34" charset="0"/>
              <a:buChar char="•"/>
            </a:pPr>
            <a:r>
              <a:rPr lang="en-US" sz="2000" dirty="0"/>
              <a:t>DO NOT ignore someone who approaches you &amp; shares that they have experienced violence.</a:t>
            </a:r>
          </a:p>
          <a:p>
            <a:pPr marL="231775" indent="-231775">
              <a:lnSpc>
                <a:spcPct val="120000"/>
              </a:lnSpc>
              <a:spcBef>
                <a:spcPts val="0"/>
              </a:spcBef>
              <a:buFont typeface="Arial" panose="020B0604020202020204" pitchFamily="34" charset="0"/>
              <a:buChar char="•"/>
            </a:pPr>
            <a:r>
              <a:rPr lang="en-US" sz="2000" dirty="0"/>
              <a:t>DO NOT force help on people by being intrusive or pushy. DO NOT overreact. Stay calm.</a:t>
            </a:r>
          </a:p>
          <a:p>
            <a:pPr marL="231775" indent="-231775">
              <a:lnSpc>
                <a:spcPct val="120000"/>
              </a:lnSpc>
              <a:spcBef>
                <a:spcPts val="0"/>
              </a:spcBef>
              <a:buFont typeface="Arial" panose="020B0604020202020204" pitchFamily="34" charset="0"/>
              <a:buChar char="•"/>
            </a:pPr>
            <a:r>
              <a:rPr lang="en-US" sz="2000" dirty="0"/>
              <a:t>DO NOT ask questions about what happened. Instead, listen and ask what you can do to help.</a:t>
            </a:r>
          </a:p>
          <a:p>
            <a:pPr marL="231775" indent="-231775">
              <a:lnSpc>
                <a:spcPct val="120000"/>
              </a:lnSpc>
              <a:spcBef>
                <a:spcPts val="0"/>
              </a:spcBef>
              <a:buFont typeface="Arial" panose="020B0604020202020204" pitchFamily="34" charset="0"/>
              <a:buChar char="•"/>
            </a:pPr>
            <a:r>
              <a:rPr lang="en-US" sz="2000" dirty="0"/>
              <a:t>DO NOT pressure the survivor into sharing more information beyond what they feel comfortable sharing. The details of what happened and by whom are not important or relevant to your role.</a:t>
            </a:r>
          </a:p>
          <a:p>
            <a:pPr marL="231775" indent="-231775">
              <a:lnSpc>
                <a:spcPct val="120000"/>
              </a:lnSpc>
              <a:spcBef>
                <a:spcPts val="0"/>
              </a:spcBef>
              <a:buFont typeface="Arial" panose="020B0604020202020204" pitchFamily="34" charset="0"/>
              <a:buChar char="•"/>
            </a:pPr>
            <a:r>
              <a:rPr lang="en-US" sz="2000" dirty="0"/>
              <a:t>DO NOT write anything down, take photos of the survivor, record the conversation on your phone or other device, or inform others including the media.</a:t>
            </a:r>
          </a:p>
          <a:p>
            <a:pPr marL="231775" indent="-231775">
              <a:lnSpc>
                <a:spcPct val="120000"/>
              </a:lnSpc>
              <a:spcBef>
                <a:spcPts val="0"/>
              </a:spcBef>
              <a:buFont typeface="Arial" panose="020B0604020202020204" pitchFamily="34" charset="0"/>
              <a:buChar char="•"/>
            </a:pPr>
            <a:r>
              <a:rPr lang="en-US" sz="2000" dirty="0"/>
              <a:t>DO NOT share the details of the incident and personal identifiers of the survivor with anyone. This includes the survivor’s family members, police/security forces, community leaders, colleagues, supervisors, etc. Sharing this information can lead to more harm.</a:t>
            </a:r>
          </a:p>
          <a:p>
            <a:pPr marL="231775" indent="-231775">
              <a:lnSpc>
                <a:spcPct val="120000"/>
              </a:lnSpc>
              <a:spcBef>
                <a:spcPts val="0"/>
              </a:spcBef>
              <a:buFont typeface="Arial" panose="020B0604020202020204" pitchFamily="34" charset="0"/>
              <a:buChar char="•"/>
            </a:pPr>
            <a:r>
              <a:rPr lang="en-US" sz="2000" dirty="0"/>
              <a:t>DO NOT make comparisons between the person’s experience &amp; others. Do not communicate that the situation is “not a big deal” or unimportant. What matters is how they feel about their experience.</a:t>
            </a:r>
          </a:p>
        </p:txBody>
      </p:sp>
    </p:spTree>
    <p:extLst>
      <p:ext uri="{BB962C8B-B14F-4D97-AF65-F5344CB8AC3E}">
        <p14:creationId xmlns:p14="http://schemas.microsoft.com/office/powerpoint/2010/main" xmlns="" val="29505710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PFA: DO NOT (continued…)</a:t>
            </a:r>
            <a:endParaRPr lang="en-US" dirty="0">
              <a:solidFill>
                <a:schemeClr val="accent1"/>
              </a:solidFill>
            </a:endParaRPr>
          </a:p>
        </p:txBody>
      </p:sp>
      <p:sp>
        <p:nvSpPr>
          <p:cNvPr id="3" name="Content Placeholder 2"/>
          <p:cNvSpPr>
            <a:spLocks noGrp="1"/>
          </p:cNvSpPr>
          <p:nvPr>
            <p:ph idx="1"/>
          </p:nvPr>
        </p:nvSpPr>
        <p:spPr>
          <a:xfrm>
            <a:off x="961738" y="1414791"/>
            <a:ext cx="9720073" cy="5106998"/>
          </a:xfrm>
        </p:spPr>
        <p:txBody>
          <a:bodyPr>
            <a:noAutofit/>
          </a:bodyPr>
          <a:lstStyle/>
          <a:p>
            <a:pPr marL="231775" indent="-231775">
              <a:lnSpc>
                <a:spcPct val="120000"/>
              </a:lnSpc>
              <a:spcBef>
                <a:spcPts val="0"/>
              </a:spcBef>
              <a:buFont typeface="Arial" panose="020B0604020202020204" pitchFamily="34" charset="0"/>
              <a:buChar char="•"/>
            </a:pPr>
            <a:r>
              <a:rPr lang="en-US" sz="2000" dirty="0"/>
              <a:t>DO NOT doubt or contradict what someone tells you. Remember your role is to listen and to provide information on available services.</a:t>
            </a:r>
          </a:p>
          <a:p>
            <a:pPr marL="231775" indent="-231775">
              <a:lnSpc>
                <a:spcPct val="120000"/>
              </a:lnSpc>
              <a:spcBef>
                <a:spcPts val="0"/>
              </a:spcBef>
              <a:buFont typeface="Arial" panose="020B0604020202020204" pitchFamily="34" charset="0"/>
              <a:buChar char="•"/>
            </a:pPr>
            <a:r>
              <a:rPr lang="en-US" sz="2000" dirty="0"/>
              <a:t>DO NOT exaggerate your skills, make false promises or provide false information. DO NOT offer your own advice or opinion on the best course of action or what to do next. </a:t>
            </a:r>
          </a:p>
          <a:p>
            <a:pPr marL="231775" indent="-231775">
              <a:lnSpc>
                <a:spcPct val="120000"/>
              </a:lnSpc>
              <a:spcBef>
                <a:spcPts val="0"/>
              </a:spcBef>
              <a:buFont typeface="Arial" panose="020B0604020202020204" pitchFamily="34" charset="0"/>
              <a:buChar char="•"/>
            </a:pPr>
            <a:r>
              <a:rPr lang="en-US" sz="2000" dirty="0"/>
              <a:t>DO NOT assume you know what someone wants or needs. Some actions may put someone at further risk of stigma, retaliation, or harm.</a:t>
            </a:r>
          </a:p>
          <a:p>
            <a:pPr marL="231775" indent="-231775">
              <a:lnSpc>
                <a:spcPct val="120000"/>
              </a:lnSpc>
              <a:spcBef>
                <a:spcPts val="0"/>
              </a:spcBef>
              <a:buFont typeface="Arial" panose="020B0604020202020204" pitchFamily="34" charset="0"/>
              <a:buChar char="•"/>
            </a:pPr>
            <a:r>
              <a:rPr lang="en-US" sz="2000" dirty="0"/>
              <a:t>DO NOT make assumptions about someone or their experiences, and do not discriminate for any reason including age, marital status, disability, religion, ethnicity, class, sexual orientation, gender identity, identity of the perpetrator(s) etc.</a:t>
            </a:r>
          </a:p>
          <a:p>
            <a:pPr marL="231775" indent="-231775">
              <a:lnSpc>
                <a:spcPct val="120000"/>
              </a:lnSpc>
              <a:spcBef>
                <a:spcPts val="0"/>
              </a:spcBef>
              <a:buFont typeface="Arial" panose="020B0604020202020204" pitchFamily="34" charset="0"/>
              <a:buChar char="•"/>
            </a:pPr>
            <a:r>
              <a:rPr lang="en-US" sz="2000" dirty="0"/>
              <a:t>DO NOT try to make peace, reconcile or resolve the situation between someone who experienced GBV and anyone else (such as the perpetrator, or any third person such as a family member, community committee member, community leader etc.)</a:t>
            </a:r>
          </a:p>
          <a:p>
            <a:pPr marL="231775" indent="-231775">
              <a:lnSpc>
                <a:spcPct val="120000"/>
              </a:lnSpc>
              <a:spcBef>
                <a:spcPts val="0"/>
              </a:spcBef>
              <a:buFont typeface="Arial" panose="020B0604020202020204" pitchFamily="34" charset="0"/>
              <a:buChar char="•"/>
            </a:pPr>
            <a:r>
              <a:rPr lang="en-US" sz="2000" dirty="0"/>
              <a:t>DO NOT ask about or contact the survivor after you end the conversation. Do not engage in repeated sessions or meetings with survivor, counseling or attempt for follow-up!</a:t>
            </a:r>
          </a:p>
        </p:txBody>
      </p:sp>
    </p:spTree>
    <p:extLst>
      <p:ext uri="{BB962C8B-B14F-4D97-AF65-F5344CB8AC3E}">
        <p14:creationId xmlns:p14="http://schemas.microsoft.com/office/powerpoint/2010/main" xmlns="" val="1428468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8800" dirty="0" smtClean="0"/>
              <a:t>THANK YOU</a:t>
            </a:r>
            <a:endParaRPr lang="en-US" sz="8800" dirty="0"/>
          </a:p>
        </p:txBody>
      </p:sp>
      <p:sp>
        <p:nvSpPr>
          <p:cNvPr id="3" name="Content Placeholder 2"/>
          <p:cNvSpPr>
            <a:spLocks noGrp="1"/>
          </p:cNvSpPr>
          <p:nvPr>
            <p:ph idx="1"/>
          </p:nvPr>
        </p:nvSpPr>
        <p:spPr/>
        <p:txBody>
          <a:bodyPr>
            <a:normAutofit/>
          </a:bodyPr>
          <a:lstStyle/>
          <a:p>
            <a:r>
              <a:rPr lang="en-US" sz="9600" dirty="0" smtClean="0"/>
              <a:t>ANY QUESTIONS</a:t>
            </a:r>
            <a:endParaRPr lang="en-US" sz="9600" dirty="0"/>
          </a:p>
        </p:txBody>
      </p:sp>
    </p:spTree>
    <p:extLst>
      <p:ext uri="{BB962C8B-B14F-4D97-AF65-F5344CB8AC3E}">
        <p14:creationId xmlns:p14="http://schemas.microsoft.com/office/powerpoint/2010/main" xmlns="" val="409136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HISTORY OF PSEA</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AutoNum type="romanLcParenR"/>
            </a:pPr>
            <a:r>
              <a:rPr lang="en-US" sz="2400" dirty="0" smtClean="0"/>
              <a:t>First </a:t>
            </a:r>
            <a:r>
              <a:rPr lang="en-US" sz="2400" dirty="0"/>
              <a:t>allegations of SEA by Humanitarian workers in 2002 in a study </a:t>
            </a:r>
            <a:r>
              <a:rPr lang="en-US" sz="2400" dirty="0" smtClean="0"/>
              <a:t>by</a:t>
            </a:r>
          </a:p>
          <a:p>
            <a:pPr marL="0" indent="0">
              <a:buNone/>
            </a:pPr>
            <a:r>
              <a:rPr lang="en-US" sz="2400" dirty="0" smtClean="0"/>
              <a:t>       UNHCR </a:t>
            </a:r>
            <a:r>
              <a:rPr lang="en-US" sz="2400" dirty="0"/>
              <a:t>and Save the </a:t>
            </a:r>
            <a:r>
              <a:rPr lang="en-US" sz="2400" dirty="0" smtClean="0"/>
              <a:t>Children</a:t>
            </a:r>
          </a:p>
          <a:p>
            <a:pPr marL="514350" indent="-514350">
              <a:buAutoNum type="romanLcParenR" startAt="2"/>
            </a:pPr>
            <a:r>
              <a:rPr lang="en-US" sz="2400" dirty="0" smtClean="0"/>
              <a:t>Formation </a:t>
            </a:r>
            <a:r>
              <a:rPr lang="en-US" sz="2400" dirty="0"/>
              <a:t>of PSEA Inter Agency Task Force – established Plan of </a:t>
            </a:r>
            <a:r>
              <a:rPr lang="en-US" sz="2400" dirty="0" smtClean="0"/>
              <a:t>Action</a:t>
            </a:r>
          </a:p>
          <a:p>
            <a:pPr marL="0" indent="0">
              <a:buNone/>
            </a:pPr>
            <a:r>
              <a:rPr lang="en-US" sz="2400" dirty="0"/>
              <a:t> </a:t>
            </a:r>
            <a:r>
              <a:rPr lang="en-US" sz="2400" dirty="0" smtClean="0"/>
              <a:t>      with six </a:t>
            </a:r>
            <a:r>
              <a:rPr lang="en-US" sz="2400" dirty="0"/>
              <a:t>(6) core principles later adopted by High Level UN Meeting </a:t>
            </a:r>
            <a:r>
              <a:rPr lang="en-US" sz="2400" dirty="0" smtClean="0"/>
              <a:t>in</a:t>
            </a:r>
          </a:p>
          <a:p>
            <a:pPr marL="0" indent="0">
              <a:buNone/>
            </a:pPr>
            <a:r>
              <a:rPr lang="en-US" sz="2400" dirty="0" smtClean="0"/>
              <a:t>       2006 </a:t>
            </a:r>
            <a:r>
              <a:rPr lang="en-US" sz="2400" dirty="0"/>
              <a:t>in </a:t>
            </a:r>
            <a:r>
              <a:rPr lang="en-US" sz="2400" dirty="0" smtClean="0"/>
              <a:t>New York</a:t>
            </a:r>
          </a:p>
          <a:p>
            <a:pPr marL="514350" indent="-514350">
              <a:buAutoNum type="romanLcParenR" startAt="3"/>
            </a:pPr>
            <a:r>
              <a:rPr lang="en-US" sz="2400" dirty="0" smtClean="0"/>
              <a:t>In 2003 </a:t>
            </a:r>
            <a:r>
              <a:rPr lang="en-US" sz="2400" dirty="0"/>
              <a:t>– The Secretary General issued a “Special Bulletin on Special </a:t>
            </a:r>
            <a:r>
              <a:rPr lang="en-US" sz="2400" dirty="0" smtClean="0"/>
              <a:t>Measures  </a:t>
            </a:r>
          </a:p>
          <a:p>
            <a:pPr marL="0" indent="0">
              <a:buNone/>
            </a:pPr>
            <a:r>
              <a:rPr lang="en-US" sz="2400" dirty="0" smtClean="0"/>
              <a:t>       for </a:t>
            </a:r>
            <a:r>
              <a:rPr lang="en-US" sz="2400" dirty="0"/>
              <a:t>Sexual Exploitation and Abuse” reaffirms the 6 core principles </a:t>
            </a:r>
            <a:r>
              <a:rPr lang="en-US" sz="2400" dirty="0" smtClean="0"/>
              <a:t>and </a:t>
            </a:r>
            <a:r>
              <a:rPr lang="en-US" sz="2400" dirty="0"/>
              <a:t>the </a:t>
            </a:r>
            <a:r>
              <a:rPr lang="en-US" sz="2400" dirty="0" smtClean="0"/>
              <a:t>role</a:t>
            </a:r>
          </a:p>
          <a:p>
            <a:pPr marL="0" indent="0">
              <a:buNone/>
            </a:pPr>
            <a:r>
              <a:rPr lang="en-US" sz="2400" dirty="0"/>
              <a:t> </a:t>
            </a:r>
            <a:r>
              <a:rPr lang="en-US" sz="2400" dirty="0" smtClean="0"/>
              <a:t>      of </a:t>
            </a:r>
            <a:r>
              <a:rPr lang="en-US" sz="2400" dirty="0"/>
              <a:t>UN and Implementing </a:t>
            </a:r>
            <a:r>
              <a:rPr lang="en-US" sz="2400" dirty="0" smtClean="0"/>
              <a:t>Partners</a:t>
            </a:r>
          </a:p>
          <a:p>
            <a:pPr marL="514350" indent="-514350">
              <a:buAutoNum type="romanLcParenR" startAt="4"/>
            </a:pPr>
            <a:r>
              <a:rPr lang="en-US" sz="2400" dirty="0" smtClean="0"/>
              <a:t>2009 </a:t>
            </a:r>
            <a:r>
              <a:rPr lang="en-US" sz="2400" dirty="0"/>
              <a:t>– IASC provided more guidelines on Elimination of PSEA and endorsed </a:t>
            </a:r>
            <a:endParaRPr lang="en-US" sz="2400" dirty="0" smtClean="0"/>
          </a:p>
          <a:p>
            <a:pPr marL="0" indent="0">
              <a:buNone/>
            </a:pPr>
            <a:r>
              <a:rPr lang="en-US" sz="2400" dirty="0"/>
              <a:t> </a:t>
            </a:r>
            <a:r>
              <a:rPr lang="en-US" sz="2400" dirty="0" smtClean="0"/>
              <a:t>      the 6 </a:t>
            </a:r>
            <a:r>
              <a:rPr lang="en-US" sz="2400" dirty="0"/>
              <a:t>core principles</a:t>
            </a:r>
          </a:p>
          <a:p>
            <a:endParaRPr lang="en-US" dirty="0"/>
          </a:p>
        </p:txBody>
      </p:sp>
    </p:spTree>
    <p:extLst>
      <p:ext uri="{BB962C8B-B14F-4D97-AF65-F5344CB8AC3E}">
        <p14:creationId xmlns:p14="http://schemas.microsoft.com/office/powerpoint/2010/main" xmlns="" val="1987241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spcBef>
                <a:spcPct val="50000"/>
              </a:spcBef>
            </a:pPr>
            <a:r>
              <a:rPr lang="en-AU" altLang="en-US" sz="5400" b="1" dirty="0">
                <a:latin typeface="Lucida Grande" pitchFamily="28" charset="0"/>
                <a:cs typeface="Times New Roman" pitchFamily="18" charset="0"/>
              </a:rPr>
              <a:t>DEFINITIONS</a:t>
            </a:r>
            <a:endParaRPr lang="en-AU" altLang="en-US" sz="4800" b="1" dirty="0">
              <a:latin typeface="Tw Cen MT Condensed Extra Bold" panose="020B0803020202020204" pitchFamily="34" charset="0"/>
              <a:cs typeface="Times New Roman" pitchFamily="18" charset="0"/>
            </a:endParaRPr>
          </a:p>
        </p:txBody>
      </p:sp>
      <p:sp>
        <p:nvSpPr>
          <p:cNvPr id="3" name="Content Placeholder 2"/>
          <p:cNvSpPr>
            <a:spLocks noGrp="1"/>
          </p:cNvSpPr>
          <p:nvPr>
            <p:ph idx="1"/>
          </p:nvPr>
        </p:nvSpPr>
        <p:spPr/>
        <p:txBody>
          <a:bodyPr/>
          <a:lstStyle/>
          <a:p>
            <a:r>
              <a:rPr lang="en-AU" altLang="en-US" sz="2400" b="1" dirty="0">
                <a:latin typeface="Tw Cen MT Condensed Extra Bold" panose="020B0803020202020204" pitchFamily="34" charset="0"/>
                <a:cs typeface="Arial" charset="0"/>
              </a:rPr>
              <a:t>sexual abuse</a:t>
            </a:r>
            <a:r>
              <a:rPr lang="en-AU" altLang="en-US" sz="2400" dirty="0">
                <a:latin typeface="Tw Cen MT Condensed Extra Bold" panose="020B0803020202020204" pitchFamily="34" charset="0"/>
                <a:cs typeface="Arial" charset="0"/>
              </a:rPr>
              <a:t>” means the </a:t>
            </a:r>
            <a:r>
              <a:rPr lang="en-AU" altLang="en-US" sz="2400" dirty="0">
                <a:solidFill>
                  <a:schemeClr val="tx2"/>
                </a:solidFill>
                <a:latin typeface="Tw Cen MT Condensed Extra Bold" panose="020B0803020202020204" pitchFamily="34" charset="0"/>
                <a:cs typeface="Arial" charset="0"/>
              </a:rPr>
              <a:t>actual or threatened </a:t>
            </a:r>
            <a:r>
              <a:rPr lang="en-AU" altLang="en-US" sz="2400" dirty="0">
                <a:latin typeface="Tw Cen MT Condensed Extra Bold" panose="020B0803020202020204" pitchFamily="34" charset="0"/>
                <a:cs typeface="Arial" charset="0"/>
              </a:rPr>
              <a:t>physical intrusion of a sexual nature, whether </a:t>
            </a:r>
            <a:r>
              <a:rPr lang="en-AU" altLang="en-US" sz="2400" dirty="0">
                <a:solidFill>
                  <a:schemeClr val="tx2"/>
                </a:solidFill>
                <a:latin typeface="Tw Cen MT Condensed Extra Bold" panose="020B0803020202020204" pitchFamily="34" charset="0"/>
                <a:cs typeface="Arial" charset="0"/>
              </a:rPr>
              <a:t>by force </a:t>
            </a:r>
            <a:r>
              <a:rPr lang="en-AU" altLang="en-US" sz="2400" dirty="0">
                <a:latin typeface="Tw Cen MT Condensed Extra Bold" panose="020B0803020202020204" pitchFamily="34" charset="0"/>
                <a:cs typeface="Arial" charset="0"/>
              </a:rPr>
              <a:t>or under </a:t>
            </a:r>
            <a:r>
              <a:rPr lang="en-AU" altLang="en-US" sz="2400" dirty="0">
                <a:solidFill>
                  <a:schemeClr val="tx2"/>
                </a:solidFill>
                <a:latin typeface="Tw Cen MT Condensed Extra Bold" panose="020B0803020202020204" pitchFamily="34" charset="0"/>
                <a:cs typeface="Arial" charset="0"/>
              </a:rPr>
              <a:t>unequal or coercive conditions.</a:t>
            </a:r>
          </a:p>
          <a:p>
            <a:endParaRPr lang="en-US" dirty="0"/>
          </a:p>
        </p:txBody>
      </p:sp>
    </p:spTree>
    <p:extLst>
      <p:ext uri="{BB962C8B-B14F-4D97-AF65-F5344CB8AC3E}">
        <p14:creationId xmlns:p14="http://schemas.microsoft.com/office/powerpoint/2010/main" xmlns="" val="760495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SEA vs. Sexual </a:t>
            </a:r>
            <a:r>
              <a:rPr lang="en-US" dirty="0" smtClean="0">
                <a:solidFill>
                  <a:schemeClr val="tx1"/>
                </a:solidFill>
              </a:rPr>
              <a:t>Harassment</a:t>
            </a:r>
            <a:endParaRPr lang="en-US" dirty="0">
              <a:solidFill>
                <a:schemeClr val="tx1"/>
              </a:solidFill>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2400" b="1" dirty="0"/>
              <a:t>SEA</a:t>
            </a:r>
            <a:r>
              <a:rPr lang="en-US" sz="2400" dirty="0"/>
              <a:t> occurs against a beneficiary or vulnerable member of the community</a:t>
            </a:r>
            <a:r>
              <a:rPr lang="en-US" sz="2400" b="1" dirty="0"/>
              <a:t>.</a:t>
            </a:r>
          </a:p>
          <a:p>
            <a:pPr marL="0" indent="0">
              <a:buNone/>
            </a:pPr>
            <a:endParaRPr lang="en-US" sz="2400" dirty="0"/>
          </a:p>
          <a:p>
            <a:pPr>
              <a:buFont typeface="Wingdings" panose="05000000000000000000" pitchFamily="2" charset="2"/>
              <a:buChar char="v"/>
            </a:pPr>
            <a:r>
              <a:rPr lang="en-US" sz="2400" b="1" dirty="0"/>
              <a:t>Sexual harassment </a:t>
            </a:r>
            <a:r>
              <a:rPr lang="en-US" sz="2400" dirty="0"/>
              <a:t>occurs when one employee makes continued, unwelcome sexual advances, requests for sexual favors, and other verbal or physical conduct of a sexual nature, to another employee, against his or her wishes.</a:t>
            </a:r>
          </a:p>
          <a:p>
            <a:endParaRPr lang="en-US" dirty="0"/>
          </a:p>
        </p:txBody>
      </p:sp>
      <p:sp>
        <p:nvSpPr>
          <p:cNvPr id="4" name="Slide Number Placeholder 3"/>
          <p:cNvSpPr>
            <a:spLocks noGrp="1"/>
          </p:cNvSpPr>
          <p:nvPr>
            <p:ph type="sldNum" sz="quarter" idx="12"/>
          </p:nvPr>
        </p:nvSpPr>
        <p:spPr/>
        <p:txBody>
          <a:bodyPr/>
          <a:lstStyle/>
          <a:p>
            <a:pPr>
              <a:defRPr/>
            </a:pPr>
            <a:fld id="{3B0C4477-739D-4AE1-AA80-EDD04A18E8AA}" type="slidenum">
              <a:rPr lang="en-US" smtClean="0"/>
              <a:pPr>
                <a:defRPr/>
              </a:pPr>
              <a:t>6</a:t>
            </a:fld>
            <a:endParaRPr lang="en-US" dirty="0"/>
          </a:p>
        </p:txBody>
      </p:sp>
    </p:spTree>
    <p:extLst>
      <p:ext uri="{BB962C8B-B14F-4D97-AF65-F5344CB8AC3E}">
        <p14:creationId xmlns:p14="http://schemas.microsoft.com/office/powerpoint/2010/main" xmlns="" val="3709616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164432"/>
            <a:ext cx="9720072" cy="753979"/>
          </a:xfrm>
        </p:spPr>
        <p:txBody>
          <a:bodyPr/>
          <a:lstStyle/>
          <a:p>
            <a:pPr algn="ctr"/>
            <a:r>
              <a:rPr lang="en-US" dirty="0"/>
              <a:t>Definitions</a:t>
            </a:r>
          </a:p>
        </p:txBody>
      </p:sp>
      <p:graphicFrame>
        <p:nvGraphicFramePr>
          <p:cNvPr id="3" name="Table 2"/>
          <p:cNvGraphicFramePr>
            <a:graphicFrameLocks noGrp="1"/>
          </p:cNvGraphicFramePr>
          <p:nvPr>
            <p:extLst>
              <p:ext uri="{D42A27DB-BD31-4B8C-83A1-F6EECF244321}">
                <p14:modId xmlns:p14="http://schemas.microsoft.com/office/powerpoint/2010/main" xmlns="" val="4144346907"/>
              </p:ext>
            </p:extLst>
          </p:nvPr>
        </p:nvGraphicFramePr>
        <p:xfrm>
          <a:off x="714462" y="994614"/>
          <a:ext cx="11172738" cy="4758345"/>
        </p:xfrm>
        <a:graphic>
          <a:graphicData uri="http://schemas.openxmlformats.org/drawingml/2006/table">
            <a:tbl>
              <a:tblPr firstRow="1" bandRow="1">
                <a:tableStyleId>{72833802-FEF1-4C79-8D5D-14CF1EAF98D9}</a:tableStyleId>
              </a:tblPr>
              <a:tblGrid>
                <a:gridCol w="2145345">
                  <a:extLst>
                    <a:ext uri="{9D8B030D-6E8A-4147-A177-3AD203B41FA5}">
                      <a16:colId xmlns="" xmlns:a16="http://schemas.microsoft.com/office/drawing/2014/main" val="908105062"/>
                    </a:ext>
                  </a:extLst>
                </a:gridCol>
                <a:gridCol w="2694327">
                  <a:extLst>
                    <a:ext uri="{9D8B030D-6E8A-4147-A177-3AD203B41FA5}">
                      <a16:colId xmlns="" xmlns:a16="http://schemas.microsoft.com/office/drawing/2014/main" val="582908131"/>
                    </a:ext>
                  </a:extLst>
                </a:gridCol>
                <a:gridCol w="6333066">
                  <a:extLst>
                    <a:ext uri="{9D8B030D-6E8A-4147-A177-3AD203B41FA5}">
                      <a16:colId xmlns="" xmlns:a16="http://schemas.microsoft.com/office/drawing/2014/main" val="2455666891"/>
                    </a:ext>
                  </a:extLst>
                </a:gridCol>
              </a:tblGrid>
              <a:tr h="479672">
                <a:tc>
                  <a:txBody>
                    <a:bodyPr/>
                    <a:lstStyle/>
                    <a:p>
                      <a:r>
                        <a:rPr lang="en-US" sz="2400" dirty="0" smtClean="0"/>
                        <a:t>Term</a:t>
                      </a:r>
                      <a:endParaRPr lang="en-US" sz="2400" dirty="0"/>
                    </a:p>
                  </a:txBody>
                  <a:tcPr/>
                </a:tc>
                <a:tc>
                  <a:txBody>
                    <a:bodyPr/>
                    <a:lstStyle/>
                    <a:p>
                      <a:r>
                        <a:rPr lang="en-US" sz="2400" dirty="0"/>
                        <a:t>Who is involved?</a:t>
                      </a:r>
                    </a:p>
                  </a:txBody>
                  <a:tcPr/>
                </a:tc>
                <a:tc>
                  <a:txBody>
                    <a:bodyPr/>
                    <a:lstStyle/>
                    <a:p>
                      <a:r>
                        <a:rPr lang="en-US" sz="2400" dirty="0"/>
                        <a:t>What is involved?</a:t>
                      </a:r>
                    </a:p>
                  </a:txBody>
                  <a:tcPr/>
                </a:tc>
                <a:extLst>
                  <a:ext uri="{0D108BD9-81ED-4DB2-BD59-A6C34878D82A}">
                    <a16:rowId xmlns="" xmlns:a16="http://schemas.microsoft.com/office/drawing/2014/main" val="942199608"/>
                  </a:ext>
                </a:extLst>
              </a:tr>
              <a:tr h="940157">
                <a:tc>
                  <a:txBody>
                    <a:bodyPr/>
                    <a:lstStyle/>
                    <a:p>
                      <a:r>
                        <a:rPr lang="en-US" sz="2400" dirty="0"/>
                        <a:t>Sexual Abuse</a:t>
                      </a:r>
                    </a:p>
                  </a:txBody>
                  <a:tcPr/>
                </a:tc>
                <a:tc>
                  <a:txBody>
                    <a:bodyPr/>
                    <a:lstStyle/>
                    <a:p>
                      <a:r>
                        <a:rPr lang="en-US" sz="2400" dirty="0" smtClean="0"/>
                        <a:t>UN/(I)NGO </a:t>
                      </a:r>
                      <a:r>
                        <a:rPr lang="en-US" sz="2400" dirty="0"/>
                        <a:t>staff</a:t>
                      </a:r>
                      <a:r>
                        <a:rPr lang="en-US" sz="2400" baseline="0" dirty="0"/>
                        <a:t> and a beneficiary</a:t>
                      </a:r>
                      <a:endParaRPr lang="en-US" sz="2400" dirty="0"/>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tab pos="228600" algn="l"/>
                        </a:tabLst>
                      </a:pPr>
                      <a:r>
                        <a:rPr lang="en-GB" altLang="en-US" sz="2400" kern="1200" dirty="0"/>
                        <a:t>- physical intrusion of a sexual nature</a:t>
                      </a:r>
                      <a:endParaRPr lang="en-US" altLang="en-US" sz="2400" kern="1200" dirty="0"/>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tab pos="228600" algn="l"/>
                        </a:tabLst>
                      </a:pPr>
                      <a:r>
                        <a:rPr lang="en-GB" altLang="en-US" sz="2400" kern="1200" dirty="0"/>
                        <a:t>-</a:t>
                      </a:r>
                      <a:r>
                        <a:rPr lang="en-GB" altLang="en-US" sz="2400" kern="1200" baseline="0" dirty="0"/>
                        <a:t> </a:t>
                      </a:r>
                      <a:r>
                        <a:rPr lang="en-GB" altLang="en-US" sz="2400" kern="1200" dirty="0"/>
                        <a:t>use of force or </a:t>
                      </a:r>
                      <a:r>
                        <a:rPr lang="en-GB" altLang="en-US" sz="2400" kern="1200" dirty="0" smtClean="0"/>
                        <a:t>coercion</a:t>
                      </a:r>
                      <a:endParaRPr lang="en-GB" altLang="en-US" sz="2400" kern="1200" dirty="0"/>
                    </a:p>
                  </a:txBody>
                  <a:tcPr/>
                </a:tc>
                <a:extLst>
                  <a:ext uri="{0D108BD9-81ED-4DB2-BD59-A6C34878D82A}">
                    <a16:rowId xmlns="" xmlns:a16="http://schemas.microsoft.com/office/drawing/2014/main" val="86254909"/>
                  </a:ext>
                </a:extLst>
              </a:tr>
              <a:tr h="1707632">
                <a:tc>
                  <a:txBody>
                    <a:bodyPr/>
                    <a:lstStyle/>
                    <a:p>
                      <a:r>
                        <a:rPr lang="en-US" sz="2400" dirty="0"/>
                        <a:t>Sexual Exploitation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smtClean="0"/>
                        <a:t>UN/(I)NGO </a:t>
                      </a:r>
                      <a:r>
                        <a:rPr lang="en-US" sz="2400" dirty="0"/>
                        <a:t>staff</a:t>
                      </a:r>
                      <a:r>
                        <a:rPr lang="en-US" sz="2400" baseline="0" dirty="0"/>
                        <a:t> and a beneficiary</a:t>
                      </a:r>
                      <a:endParaRPr lang="en-US" sz="2400" dirty="0"/>
                    </a:p>
                    <a:p>
                      <a:endParaRPr lang="en-US" sz="2400" dirty="0"/>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tab pos="228600" algn="l"/>
                        </a:tabLst>
                      </a:pPr>
                      <a:r>
                        <a:rPr lang="en-GB" altLang="en-US" sz="2400" kern="1200" dirty="0"/>
                        <a:t>- abuse of vulnerability / differential power</a:t>
                      </a:r>
                      <a:endParaRPr lang="en-US" altLang="en-US" sz="2400" kern="1200" dirty="0"/>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tab pos="228600" algn="l"/>
                        </a:tabLst>
                      </a:pPr>
                      <a:r>
                        <a:rPr lang="en-GB" altLang="en-US" sz="2400" kern="1200" dirty="0"/>
                        <a:t>-</a:t>
                      </a:r>
                      <a:r>
                        <a:rPr lang="en-GB" altLang="en-US" sz="2400" kern="1200" baseline="0" dirty="0"/>
                        <a:t> </a:t>
                      </a:r>
                      <a:r>
                        <a:rPr lang="en-GB" altLang="en-US" sz="2400" kern="1200" dirty="0"/>
                        <a:t>victim’s sexual activity with another person generates monetary, social or political profit for the </a:t>
                      </a:r>
                      <a:r>
                        <a:rPr lang="en-GB" altLang="en-US" sz="2400" kern="1200" dirty="0" smtClean="0"/>
                        <a:t>exploiter</a:t>
                      </a:r>
                      <a:endParaRPr lang="en-GB" altLang="en-US" sz="2400" kern="1200" dirty="0"/>
                    </a:p>
                  </a:txBody>
                  <a:tcPr/>
                </a:tc>
                <a:extLst>
                  <a:ext uri="{0D108BD9-81ED-4DB2-BD59-A6C34878D82A}">
                    <a16:rowId xmlns="" xmlns:a16="http://schemas.microsoft.com/office/drawing/2014/main" val="2587156037"/>
                  </a:ext>
                </a:extLst>
              </a:tr>
              <a:tr h="1630884">
                <a:tc>
                  <a:txBody>
                    <a:bodyPr/>
                    <a:lstStyle/>
                    <a:p>
                      <a:r>
                        <a:rPr lang="en-US" sz="2400" dirty="0"/>
                        <a:t>Sexual Harassment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smtClean="0"/>
                        <a:t>UN/NGO </a:t>
                      </a:r>
                      <a:r>
                        <a:rPr lang="en-US" sz="2400" dirty="0"/>
                        <a:t>staff</a:t>
                      </a:r>
                      <a:r>
                        <a:rPr lang="en-US" sz="2400" baseline="0" dirty="0"/>
                        <a:t> against another </a:t>
                      </a:r>
                      <a:r>
                        <a:rPr lang="en-US" sz="2400" baseline="0" dirty="0" smtClean="0"/>
                        <a:t>staff</a:t>
                      </a:r>
                      <a:endParaRPr lang="en-US" sz="2400" dirty="0"/>
                    </a:p>
                    <a:p>
                      <a:endParaRPr lang="en-US" sz="2400" dirty="0"/>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tab pos="228600" algn="l"/>
                        </a:tabLst>
                      </a:pPr>
                      <a:r>
                        <a:rPr lang="en-GB" altLang="en-US" sz="2400" kern="1200" dirty="0"/>
                        <a:t>- unwelcome advance/conduct of sexual nature</a:t>
                      </a:r>
                      <a:endParaRPr lang="en-US" altLang="en-US" sz="2400" kern="1200" dirty="0"/>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tab pos="228600" algn="l"/>
                        </a:tabLst>
                      </a:pPr>
                      <a:r>
                        <a:rPr lang="en-GB" altLang="en-US" sz="2400" kern="1200" dirty="0"/>
                        <a:t>- creates an intimidating environment/becomes a condition of </a:t>
                      </a:r>
                      <a:r>
                        <a:rPr lang="en-GB" altLang="en-US" sz="2400" kern="1200" dirty="0" smtClean="0"/>
                        <a:t>employment</a:t>
                      </a:r>
                      <a:endParaRPr lang="en-GB" altLang="en-US" sz="2400" kern="1200" dirty="0"/>
                    </a:p>
                  </a:txBody>
                  <a:tcPr/>
                </a:tc>
                <a:extLst>
                  <a:ext uri="{0D108BD9-81ED-4DB2-BD59-A6C34878D82A}">
                    <a16:rowId xmlns="" xmlns:a16="http://schemas.microsoft.com/office/drawing/2014/main" val="722458947"/>
                  </a:ext>
                </a:extLst>
              </a:tr>
            </a:tbl>
          </a:graphicData>
        </a:graphic>
      </p:graphicFrame>
    </p:spTree>
    <p:extLst>
      <p:ext uri="{BB962C8B-B14F-4D97-AF65-F5344CB8AC3E}">
        <p14:creationId xmlns:p14="http://schemas.microsoft.com/office/powerpoint/2010/main" xmlns="" val="289656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C97D5B-7FA6-42D3-B025-87F4076A942E}"/>
              </a:ext>
            </a:extLst>
          </p:cNvPr>
          <p:cNvSpPr>
            <a:spLocks noGrp="1"/>
          </p:cNvSpPr>
          <p:nvPr>
            <p:ph type="title"/>
          </p:nvPr>
        </p:nvSpPr>
        <p:spPr>
          <a:xfrm>
            <a:off x="1066193" y="950906"/>
            <a:ext cx="9720072" cy="696428"/>
          </a:xfrm>
        </p:spPr>
        <p:txBody>
          <a:bodyPr vert="horz" lIns="91440" tIns="45720" rIns="91440" bIns="45720" rtlCol="0" anchor="b">
            <a:normAutofit/>
          </a:bodyPr>
          <a:lstStyle/>
          <a:p>
            <a:r>
              <a:rPr lang="en-US" sz="4400" spc="200" dirty="0">
                <a:solidFill>
                  <a:schemeClr val="tx1"/>
                </a:solidFill>
              </a:rPr>
              <a:t>Who are beneficiaries?</a:t>
            </a:r>
          </a:p>
        </p:txBody>
      </p:sp>
      <p:sp>
        <p:nvSpPr>
          <p:cNvPr id="6" name="Rectangle 5">
            <a:extLst>
              <a:ext uri="{FF2B5EF4-FFF2-40B4-BE49-F238E27FC236}">
                <a16:creationId xmlns="" xmlns:a16="http://schemas.microsoft.com/office/drawing/2014/main" id="{7B9A02E0-D7FD-46CB-81FE-FF8385A8C023}"/>
              </a:ext>
            </a:extLst>
          </p:cNvPr>
          <p:cNvSpPr/>
          <p:nvPr/>
        </p:nvSpPr>
        <p:spPr>
          <a:xfrm>
            <a:off x="8673894" y="1123724"/>
            <a:ext cx="2290119" cy="1467545"/>
          </a:xfrm>
          <a:custGeom>
            <a:avLst/>
            <a:gdLst>
              <a:gd name="connsiteX0" fmla="*/ 0 w 1994053"/>
              <a:gd name="connsiteY0" fmla="*/ 0 h 1112703"/>
              <a:gd name="connsiteX1" fmla="*/ 1994053 w 1994053"/>
              <a:gd name="connsiteY1" fmla="*/ 0 h 1112703"/>
              <a:gd name="connsiteX2" fmla="*/ 1994053 w 1994053"/>
              <a:gd name="connsiteY2" fmla="*/ 1112703 h 1112703"/>
              <a:gd name="connsiteX3" fmla="*/ 0 w 1994053"/>
              <a:gd name="connsiteY3" fmla="*/ 1112703 h 1112703"/>
              <a:gd name="connsiteX4" fmla="*/ 0 w 1994053"/>
              <a:gd name="connsiteY4" fmla="*/ 0 h 1112703"/>
              <a:gd name="connsiteX0" fmla="*/ 95535 w 2089588"/>
              <a:gd name="connsiteY0" fmla="*/ 0 h 1119526"/>
              <a:gd name="connsiteX1" fmla="*/ 2089588 w 2089588"/>
              <a:gd name="connsiteY1" fmla="*/ 0 h 1119526"/>
              <a:gd name="connsiteX2" fmla="*/ 2089588 w 2089588"/>
              <a:gd name="connsiteY2" fmla="*/ 1112703 h 1119526"/>
              <a:gd name="connsiteX3" fmla="*/ 0 w 2089588"/>
              <a:gd name="connsiteY3" fmla="*/ 1119526 h 1119526"/>
              <a:gd name="connsiteX4" fmla="*/ 95535 w 2089588"/>
              <a:gd name="connsiteY4" fmla="*/ 0 h 1119526"/>
              <a:gd name="connsiteX0" fmla="*/ 95535 w 2089588"/>
              <a:gd name="connsiteY0" fmla="*/ 0 h 1467545"/>
              <a:gd name="connsiteX1" fmla="*/ 2089588 w 2089588"/>
              <a:gd name="connsiteY1" fmla="*/ 0 h 1467545"/>
              <a:gd name="connsiteX2" fmla="*/ 929528 w 2089588"/>
              <a:gd name="connsiteY2" fmla="*/ 1467545 h 1467545"/>
              <a:gd name="connsiteX3" fmla="*/ 0 w 2089588"/>
              <a:gd name="connsiteY3" fmla="*/ 1119526 h 1467545"/>
              <a:gd name="connsiteX4" fmla="*/ 95535 w 2089588"/>
              <a:gd name="connsiteY4" fmla="*/ 0 h 1467545"/>
              <a:gd name="connsiteX0" fmla="*/ 95535 w 2253361"/>
              <a:gd name="connsiteY0" fmla="*/ 0 h 1467545"/>
              <a:gd name="connsiteX1" fmla="*/ 2253361 w 2253361"/>
              <a:gd name="connsiteY1" fmla="*/ 334370 h 1467545"/>
              <a:gd name="connsiteX2" fmla="*/ 929528 w 2253361"/>
              <a:gd name="connsiteY2" fmla="*/ 1467545 h 1467545"/>
              <a:gd name="connsiteX3" fmla="*/ 0 w 2253361"/>
              <a:gd name="connsiteY3" fmla="*/ 1119526 h 1467545"/>
              <a:gd name="connsiteX4" fmla="*/ 95535 w 2253361"/>
              <a:gd name="connsiteY4" fmla="*/ 0 h 1467545"/>
              <a:gd name="connsiteX0" fmla="*/ 95535 w 2290119"/>
              <a:gd name="connsiteY0" fmla="*/ 0 h 1467545"/>
              <a:gd name="connsiteX1" fmla="*/ 2253361 w 2290119"/>
              <a:gd name="connsiteY1" fmla="*/ 334370 h 1467545"/>
              <a:gd name="connsiteX2" fmla="*/ 929528 w 2290119"/>
              <a:gd name="connsiteY2" fmla="*/ 1467545 h 1467545"/>
              <a:gd name="connsiteX3" fmla="*/ 0 w 2290119"/>
              <a:gd name="connsiteY3" fmla="*/ 1119526 h 1467545"/>
              <a:gd name="connsiteX4" fmla="*/ 95535 w 2290119"/>
              <a:gd name="connsiteY4" fmla="*/ 0 h 1467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0119" h="1467545">
                <a:moveTo>
                  <a:pt x="95535" y="0"/>
                </a:moveTo>
                <a:lnTo>
                  <a:pt x="2253361" y="334370"/>
                </a:lnTo>
                <a:cubicBezTo>
                  <a:pt x="2508119" y="896340"/>
                  <a:pt x="1370806" y="1089820"/>
                  <a:pt x="929528" y="1467545"/>
                </a:cubicBezTo>
                <a:lnTo>
                  <a:pt x="0" y="1119526"/>
                </a:lnTo>
                <a:lnTo>
                  <a:pt x="95535"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 xmlns:a16="http://schemas.microsoft.com/office/drawing/2014/main" id="{2F89D745-9C33-4CF7-BE78-DB4F9954692F}"/>
              </a:ext>
            </a:extLst>
          </p:cNvPr>
          <p:cNvSpPr/>
          <p:nvPr/>
        </p:nvSpPr>
        <p:spPr>
          <a:xfrm>
            <a:off x="9512490" y="2436592"/>
            <a:ext cx="2547550" cy="1036762"/>
          </a:xfrm>
          <a:custGeom>
            <a:avLst/>
            <a:gdLst>
              <a:gd name="connsiteX0" fmla="*/ 0 w 2547550"/>
              <a:gd name="connsiteY0" fmla="*/ 0 h 882088"/>
              <a:gd name="connsiteX1" fmla="*/ 2547550 w 2547550"/>
              <a:gd name="connsiteY1" fmla="*/ 0 h 882088"/>
              <a:gd name="connsiteX2" fmla="*/ 2547550 w 2547550"/>
              <a:gd name="connsiteY2" fmla="*/ 882088 h 882088"/>
              <a:gd name="connsiteX3" fmla="*/ 0 w 2547550"/>
              <a:gd name="connsiteY3" fmla="*/ 882088 h 882088"/>
              <a:gd name="connsiteX4" fmla="*/ 0 w 2547550"/>
              <a:gd name="connsiteY4" fmla="*/ 0 h 882088"/>
              <a:gd name="connsiteX0" fmla="*/ 0 w 2547550"/>
              <a:gd name="connsiteY0" fmla="*/ 0 h 882088"/>
              <a:gd name="connsiteX1" fmla="*/ 2547550 w 2547550"/>
              <a:gd name="connsiteY1" fmla="*/ 0 h 882088"/>
              <a:gd name="connsiteX2" fmla="*/ 2547550 w 2547550"/>
              <a:gd name="connsiteY2" fmla="*/ 882088 h 882088"/>
              <a:gd name="connsiteX3" fmla="*/ 0 w 2547550"/>
              <a:gd name="connsiteY3" fmla="*/ 882088 h 882088"/>
              <a:gd name="connsiteX4" fmla="*/ 0 w 2547550"/>
              <a:gd name="connsiteY4" fmla="*/ 0 h 882088"/>
              <a:gd name="connsiteX0" fmla="*/ 0 w 2547550"/>
              <a:gd name="connsiteY0" fmla="*/ 84919 h 967007"/>
              <a:gd name="connsiteX1" fmla="*/ 2547550 w 2547550"/>
              <a:gd name="connsiteY1" fmla="*/ 84919 h 967007"/>
              <a:gd name="connsiteX2" fmla="*/ 2547550 w 2547550"/>
              <a:gd name="connsiteY2" fmla="*/ 967007 h 967007"/>
              <a:gd name="connsiteX3" fmla="*/ 0 w 2547550"/>
              <a:gd name="connsiteY3" fmla="*/ 967007 h 967007"/>
              <a:gd name="connsiteX4" fmla="*/ 0 w 2547550"/>
              <a:gd name="connsiteY4" fmla="*/ 84919 h 967007"/>
              <a:gd name="connsiteX0" fmla="*/ 116006 w 2547550"/>
              <a:gd name="connsiteY0" fmla="*/ 84919 h 967007"/>
              <a:gd name="connsiteX1" fmla="*/ 2547550 w 2547550"/>
              <a:gd name="connsiteY1" fmla="*/ 84919 h 967007"/>
              <a:gd name="connsiteX2" fmla="*/ 2547550 w 2547550"/>
              <a:gd name="connsiteY2" fmla="*/ 967007 h 967007"/>
              <a:gd name="connsiteX3" fmla="*/ 0 w 2547550"/>
              <a:gd name="connsiteY3" fmla="*/ 967007 h 967007"/>
              <a:gd name="connsiteX4" fmla="*/ 116006 w 2547550"/>
              <a:gd name="connsiteY4" fmla="*/ 84919 h 967007"/>
              <a:gd name="connsiteX0" fmla="*/ 116006 w 2547550"/>
              <a:gd name="connsiteY0" fmla="*/ 154674 h 1036762"/>
              <a:gd name="connsiteX1" fmla="*/ 2547550 w 2547550"/>
              <a:gd name="connsiteY1" fmla="*/ 154674 h 1036762"/>
              <a:gd name="connsiteX2" fmla="*/ 2547550 w 2547550"/>
              <a:gd name="connsiteY2" fmla="*/ 1036762 h 1036762"/>
              <a:gd name="connsiteX3" fmla="*/ 0 w 2547550"/>
              <a:gd name="connsiteY3" fmla="*/ 1036762 h 1036762"/>
              <a:gd name="connsiteX4" fmla="*/ 116006 w 2547550"/>
              <a:gd name="connsiteY4" fmla="*/ 154674 h 1036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7550" h="1036762">
                <a:moveTo>
                  <a:pt x="116006" y="154674"/>
                </a:moveTo>
                <a:cubicBezTo>
                  <a:pt x="153147" y="-193344"/>
                  <a:pt x="1698367" y="154674"/>
                  <a:pt x="2547550" y="154674"/>
                </a:cubicBezTo>
                <a:lnTo>
                  <a:pt x="2547550" y="1036762"/>
                </a:lnTo>
                <a:lnTo>
                  <a:pt x="0" y="1036762"/>
                </a:lnTo>
                <a:lnTo>
                  <a:pt x="116006" y="154674"/>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 xmlns:a16="http://schemas.microsoft.com/office/drawing/2014/main" id="{B1977905-F46D-4288-AA96-3FE8AA089691}"/>
              </a:ext>
            </a:extLst>
          </p:cNvPr>
          <p:cNvSpPr/>
          <p:nvPr/>
        </p:nvSpPr>
        <p:spPr>
          <a:xfrm>
            <a:off x="9436765" y="3473355"/>
            <a:ext cx="2252542" cy="1170364"/>
          </a:xfrm>
          <a:custGeom>
            <a:avLst/>
            <a:gdLst>
              <a:gd name="connsiteX0" fmla="*/ 0 w 2074459"/>
              <a:gd name="connsiteY0" fmla="*/ 0 h 1098647"/>
              <a:gd name="connsiteX1" fmla="*/ 2074459 w 2074459"/>
              <a:gd name="connsiteY1" fmla="*/ 0 h 1098647"/>
              <a:gd name="connsiteX2" fmla="*/ 2074459 w 2074459"/>
              <a:gd name="connsiteY2" fmla="*/ 1098647 h 1098647"/>
              <a:gd name="connsiteX3" fmla="*/ 0 w 2074459"/>
              <a:gd name="connsiteY3" fmla="*/ 1098647 h 1098647"/>
              <a:gd name="connsiteX4" fmla="*/ 0 w 2074459"/>
              <a:gd name="connsiteY4" fmla="*/ 0 h 1098647"/>
              <a:gd name="connsiteX0" fmla="*/ 0 w 2074459"/>
              <a:gd name="connsiteY0" fmla="*/ 0 h 1170364"/>
              <a:gd name="connsiteX1" fmla="*/ 2074459 w 2074459"/>
              <a:gd name="connsiteY1" fmla="*/ 0 h 1170364"/>
              <a:gd name="connsiteX2" fmla="*/ 2074459 w 2074459"/>
              <a:gd name="connsiteY2" fmla="*/ 1098647 h 1170364"/>
              <a:gd name="connsiteX3" fmla="*/ 155388 w 2074459"/>
              <a:gd name="connsiteY3" fmla="*/ 1170364 h 1170364"/>
              <a:gd name="connsiteX4" fmla="*/ 0 w 2074459"/>
              <a:gd name="connsiteY4" fmla="*/ 0 h 1170364"/>
              <a:gd name="connsiteX0" fmla="*/ 149858 w 2224317"/>
              <a:gd name="connsiteY0" fmla="*/ 0 h 1170364"/>
              <a:gd name="connsiteX1" fmla="*/ 2224317 w 2224317"/>
              <a:gd name="connsiteY1" fmla="*/ 0 h 1170364"/>
              <a:gd name="connsiteX2" fmla="*/ 2224317 w 2224317"/>
              <a:gd name="connsiteY2" fmla="*/ 1098647 h 1170364"/>
              <a:gd name="connsiteX3" fmla="*/ 305246 w 2224317"/>
              <a:gd name="connsiteY3" fmla="*/ 1170364 h 1170364"/>
              <a:gd name="connsiteX4" fmla="*/ 149858 w 2224317"/>
              <a:gd name="connsiteY4" fmla="*/ 0 h 1170364"/>
              <a:gd name="connsiteX0" fmla="*/ 126228 w 2200687"/>
              <a:gd name="connsiteY0" fmla="*/ 0 h 1170364"/>
              <a:gd name="connsiteX1" fmla="*/ 2200687 w 2200687"/>
              <a:gd name="connsiteY1" fmla="*/ 0 h 1170364"/>
              <a:gd name="connsiteX2" fmla="*/ 2200687 w 2200687"/>
              <a:gd name="connsiteY2" fmla="*/ 1098647 h 1170364"/>
              <a:gd name="connsiteX3" fmla="*/ 317475 w 2200687"/>
              <a:gd name="connsiteY3" fmla="*/ 1170364 h 1170364"/>
              <a:gd name="connsiteX4" fmla="*/ 126228 w 2200687"/>
              <a:gd name="connsiteY4" fmla="*/ 0 h 1170364"/>
              <a:gd name="connsiteX0" fmla="*/ 178083 w 2252542"/>
              <a:gd name="connsiteY0" fmla="*/ 0 h 1170364"/>
              <a:gd name="connsiteX1" fmla="*/ 2252542 w 2252542"/>
              <a:gd name="connsiteY1" fmla="*/ 0 h 1170364"/>
              <a:gd name="connsiteX2" fmla="*/ 2252542 w 2252542"/>
              <a:gd name="connsiteY2" fmla="*/ 1098647 h 1170364"/>
              <a:gd name="connsiteX3" fmla="*/ 369330 w 2252542"/>
              <a:gd name="connsiteY3" fmla="*/ 1170364 h 1170364"/>
              <a:gd name="connsiteX4" fmla="*/ 178083 w 2252542"/>
              <a:gd name="connsiteY4" fmla="*/ 0 h 11703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2542" h="1170364">
                <a:moveTo>
                  <a:pt x="178083" y="0"/>
                </a:moveTo>
                <a:lnTo>
                  <a:pt x="2252542" y="0"/>
                </a:lnTo>
                <a:lnTo>
                  <a:pt x="2252542" y="1098647"/>
                </a:lnTo>
                <a:lnTo>
                  <a:pt x="369330" y="1170364"/>
                </a:lnTo>
                <a:cubicBezTo>
                  <a:pt x="-363785" y="559114"/>
                  <a:pt x="229879" y="390121"/>
                  <a:pt x="178083" y="0"/>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377BEB0-317F-4BB4-AE5E-4AF9949454BF}"/>
              </a:ext>
            </a:extLst>
          </p:cNvPr>
          <p:cNvSpPr/>
          <p:nvPr/>
        </p:nvSpPr>
        <p:spPr>
          <a:xfrm>
            <a:off x="8673893" y="4458448"/>
            <a:ext cx="1607560" cy="1386540"/>
          </a:xfrm>
          <a:custGeom>
            <a:avLst/>
            <a:gdLst>
              <a:gd name="connsiteX0" fmla="*/ 0 w 1563802"/>
              <a:gd name="connsiteY0" fmla="*/ 0 h 1135529"/>
              <a:gd name="connsiteX1" fmla="*/ 1563802 w 1563802"/>
              <a:gd name="connsiteY1" fmla="*/ 0 h 1135529"/>
              <a:gd name="connsiteX2" fmla="*/ 1563802 w 1563802"/>
              <a:gd name="connsiteY2" fmla="*/ 1135529 h 1135529"/>
              <a:gd name="connsiteX3" fmla="*/ 0 w 1563802"/>
              <a:gd name="connsiteY3" fmla="*/ 1135529 h 1135529"/>
              <a:gd name="connsiteX4" fmla="*/ 0 w 1563802"/>
              <a:gd name="connsiteY4" fmla="*/ 0 h 1135529"/>
              <a:gd name="connsiteX0" fmla="*/ 0 w 1563802"/>
              <a:gd name="connsiteY0" fmla="*/ 251011 h 1386540"/>
              <a:gd name="connsiteX1" fmla="*/ 918343 w 1563802"/>
              <a:gd name="connsiteY1" fmla="*/ 0 h 1386540"/>
              <a:gd name="connsiteX2" fmla="*/ 1563802 w 1563802"/>
              <a:gd name="connsiteY2" fmla="*/ 1386540 h 1386540"/>
              <a:gd name="connsiteX3" fmla="*/ 0 w 1563802"/>
              <a:gd name="connsiteY3" fmla="*/ 1386540 h 1386540"/>
              <a:gd name="connsiteX4" fmla="*/ 0 w 1563802"/>
              <a:gd name="connsiteY4" fmla="*/ 251011 h 1386540"/>
              <a:gd name="connsiteX0" fmla="*/ 0 w 1607560"/>
              <a:gd name="connsiteY0" fmla="*/ 251011 h 1386540"/>
              <a:gd name="connsiteX1" fmla="*/ 918343 w 1607560"/>
              <a:gd name="connsiteY1" fmla="*/ 0 h 1386540"/>
              <a:gd name="connsiteX2" fmla="*/ 1563802 w 1607560"/>
              <a:gd name="connsiteY2" fmla="*/ 1386540 h 1386540"/>
              <a:gd name="connsiteX3" fmla="*/ 0 w 1607560"/>
              <a:gd name="connsiteY3" fmla="*/ 1386540 h 1386540"/>
              <a:gd name="connsiteX4" fmla="*/ 0 w 1607560"/>
              <a:gd name="connsiteY4" fmla="*/ 251011 h 138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7560" h="1386540">
                <a:moveTo>
                  <a:pt x="0" y="251011"/>
                </a:moveTo>
                <a:lnTo>
                  <a:pt x="918343" y="0"/>
                </a:lnTo>
                <a:cubicBezTo>
                  <a:pt x="2107660" y="1430369"/>
                  <a:pt x="1348649" y="924360"/>
                  <a:pt x="1563802" y="1386540"/>
                </a:cubicBezTo>
                <a:lnTo>
                  <a:pt x="0" y="1386540"/>
                </a:lnTo>
                <a:lnTo>
                  <a:pt x="0" y="251011"/>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 xmlns:a16="http://schemas.microsoft.com/office/drawing/2014/main" id="{04492AFE-C752-4941-86FF-2AA1622F5238}"/>
              </a:ext>
            </a:extLst>
          </p:cNvPr>
          <p:cNvSpPr/>
          <p:nvPr/>
        </p:nvSpPr>
        <p:spPr>
          <a:xfrm>
            <a:off x="5600527" y="3473355"/>
            <a:ext cx="2174863" cy="1251060"/>
          </a:xfrm>
          <a:custGeom>
            <a:avLst/>
            <a:gdLst>
              <a:gd name="connsiteX0" fmla="*/ 0 w 2174863"/>
              <a:gd name="connsiteY0" fmla="*/ 0 h 1170364"/>
              <a:gd name="connsiteX1" fmla="*/ 2174863 w 2174863"/>
              <a:gd name="connsiteY1" fmla="*/ 0 h 1170364"/>
              <a:gd name="connsiteX2" fmla="*/ 2174863 w 2174863"/>
              <a:gd name="connsiteY2" fmla="*/ 1170364 h 1170364"/>
              <a:gd name="connsiteX3" fmla="*/ 0 w 2174863"/>
              <a:gd name="connsiteY3" fmla="*/ 1170364 h 1170364"/>
              <a:gd name="connsiteX4" fmla="*/ 0 w 2174863"/>
              <a:gd name="connsiteY4" fmla="*/ 0 h 1170364"/>
              <a:gd name="connsiteX0" fmla="*/ 0 w 2174863"/>
              <a:gd name="connsiteY0" fmla="*/ 0 h 1170364"/>
              <a:gd name="connsiteX1" fmla="*/ 2174863 w 2174863"/>
              <a:gd name="connsiteY1" fmla="*/ 0 h 1170364"/>
              <a:gd name="connsiteX2" fmla="*/ 2091193 w 2174863"/>
              <a:gd name="connsiteY2" fmla="*/ 1014975 h 1170364"/>
              <a:gd name="connsiteX3" fmla="*/ 0 w 2174863"/>
              <a:gd name="connsiteY3" fmla="*/ 1170364 h 1170364"/>
              <a:gd name="connsiteX4" fmla="*/ 0 w 2174863"/>
              <a:gd name="connsiteY4" fmla="*/ 0 h 1170364"/>
              <a:gd name="connsiteX0" fmla="*/ 0 w 2174863"/>
              <a:gd name="connsiteY0" fmla="*/ 0 h 1170364"/>
              <a:gd name="connsiteX1" fmla="*/ 2174863 w 2174863"/>
              <a:gd name="connsiteY1" fmla="*/ 0 h 1170364"/>
              <a:gd name="connsiteX2" fmla="*/ 2144981 w 2174863"/>
              <a:gd name="connsiteY2" fmla="*/ 973140 h 1170364"/>
              <a:gd name="connsiteX3" fmla="*/ 0 w 2174863"/>
              <a:gd name="connsiteY3" fmla="*/ 1170364 h 1170364"/>
              <a:gd name="connsiteX4" fmla="*/ 0 w 2174863"/>
              <a:gd name="connsiteY4" fmla="*/ 0 h 1170364"/>
              <a:gd name="connsiteX0" fmla="*/ 0 w 2174863"/>
              <a:gd name="connsiteY0" fmla="*/ 0 h 1251060"/>
              <a:gd name="connsiteX1" fmla="*/ 2174863 w 2174863"/>
              <a:gd name="connsiteY1" fmla="*/ 0 h 1251060"/>
              <a:gd name="connsiteX2" fmla="*/ 2144981 w 2174863"/>
              <a:gd name="connsiteY2" fmla="*/ 973140 h 1251060"/>
              <a:gd name="connsiteX3" fmla="*/ 0 w 2174863"/>
              <a:gd name="connsiteY3" fmla="*/ 1170364 h 1251060"/>
              <a:gd name="connsiteX4" fmla="*/ 0 w 2174863"/>
              <a:gd name="connsiteY4" fmla="*/ 0 h 12510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4863" h="1251060">
                <a:moveTo>
                  <a:pt x="0" y="0"/>
                </a:moveTo>
                <a:lnTo>
                  <a:pt x="2174863" y="0"/>
                </a:lnTo>
                <a:lnTo>
                  <a:pt x="2144981" y="973140"/>
                </a:lnTo>
                <a:cubicBezTo>
                  <a:pt x="1615258" y="1499069"/>
                  <a:pt x="714994" y="1104623"/>
                  <a:pt x="0" y="1170364"/>
                </a:cubicBezTo>
                <a:lnTo>
                  <a:pt x="0"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 xmlns:a16="http://schemas.microsoft.com/office/drawing/2014/main" id="{0F1A0D23-8464-4DE0-B872-412BE21611A4}"/>
              </a:ext>
            </a:extLst>
          </p:cNvPr>
          <p:cNvSpPr/>
          <p:nvPr/>
        </p:nvSpPr>
        <p:spPr>
          <a:xfrm>
            <a:off x="5647767" y="2288852"/>
            <a:ext cx="2127623" cy="1184502"/>
          </a:xfrm>
          <a:custGeom>
            <a:avLst/>
            <a:gdLst>
              <a:gd name="connsiteX0" fmla="*/ 0 w 2127623"/>
              <a:gd name="connsiteY0" fmla="*/ 0 h 1184366"/>
              <a:gd name="connsiteX1" fmla="*/ 2127623 w 2127623"/>
              <a:gd name="connsiteY1" fmla="*/ 0 h 1184366"/>
              <a:gd name="connsiteX2" fmla="*/ 2127623 w 2127623"/>
              <a:gd name="connsiteY2" fmla="*/ 1184366 h 1184366"/>
              <a:gd name="connsiteX3" fmla="*/ 0 w 2127623"/>
              <a:gd name="connsiteY3" fmla="*/ 1184366 h 1184366"/>
              <a:gd name="connsiteX4" fmla="*/ 0 w 2127623"/>
              <a:gd name="connsiteY4" fmla="*/ 0 h 1184366"/>
              <a:gd name="connsiteX0" fmla="*/ 0 w 2127623"/>
              <a:gd name="connsiteY0" fmla="*/ 0 h 1184366"/>
              <a:gd name="connsiteX1" fmla="*/ 2020046 w 2127623"/>
              <a:gd name="connsiteY1" fmla="*/ 286870 h 1184366"/>
              <a:gd name="connsiteX2" fmla="*/ 2127623 w 2127623"/>
              <a:gd name="connsiteY2" fmla="*/ 1184366 h 1184366"/>
              <a:gd name="connsiteX3" fmla="*/ 0 w 2127623"/>
              <a:gd name="connsiteY3" fmla="*/ 1184366 h 1184366"/>
              <a:gd name="connsiteX4" fmla="*/ 0 w 2127623"/>
              <a:gd name="connsiteY4" fmla="*/ 0 h 1184366"/>
              <a:gd name="connsiteX0" fmla="*/ 0 w 2127623"/>
              <a:gd name="connsiteY0" fmla="*/ 0 h 1184366"/>
              <a:gd name="connsiteX1" fmla="*/ 2103716 w 2127623"/>
              <a:gd name="connsiteY1" fmla="*/ 268940 h 1184366"/>
              <a:gd name="connsiteX2" fmla="*/ 2127623 w 2127623"/>
              <a:gd name="connsiteY2" fmla="*/ 1184366 h 1184366"/>
              <a:gd name="connsiteX3" fmla="*/ 0 w 2127623"/>
              <a:gd name="connsiteY3" fmla="*/ 1184366 h 1184366"/>
              <a:gd name="connsiteX4" fmla="*/ 0 w 2127623"/>
              <a:gd name="connsiteY4" fmla="*/ 0 h 1184366"/>
              <a:gd name="connsiteX0" fmla="*/ 0 w 2127623"/>
              <a:gd name="connsiteY0" fmla="*/ 0 h 1184366"/>
              <a:gd name="connsiteX1" fmla="*/ 2103716 w 2127623"/>
              <a:gd name="connsiteY1" fmla="*/ 268940 h 1184366"/>
              <a:gd name="connsiteX2" fmla="*/ 2127623 w 2127623"/>
              <a:gd name="connsiteY2" fmla="*/ 1184366 h 1184366"/>
              <a:gd name="connsiteX3" fmla="*/ 0 w 2127623"/>
              <a:gd name="connsiteY3" fmla="*/ 1184366 h 1184366"/>
              <a:gd name="connsiteX4" fmla="*/ 0 w 2127623"/>
              <a:gd name="connsiteY4" fmla="*/ 0 h 1184366"/>
              <a:gd name="connsiteX0" fmla="*/ 0 w 2127623"/>
              <a:gd name="connsiteY0" fmla="*/ 0 h 1184366"/>
              <a:gd name="connsiteX1" fmla="*/ 2103716 w 2127623"/>
              <a:gd name="connsiteY1" fmla="*/ 268940 h 1184366"/>
              <a:gd name="connsiteX2" fmla="*/ 2127623 w 2127623"/>
              <a:gd name="connsiteY2" fmla="*/ 1184366 h 1184366"/>
              <a:gd name="connsiteX3" fmla="*/ 0 w 2127623"/>
              <a:gd name="connsiteY3" fmla="*/ 1184366 h 1184366"/>
              <a:gd name="connsiteX4" fmla="*/ 0 w 2127623"/>
              <a:gd name="connsiteY4" fmla="*/ 0 h 1184366"/>
              <a:gd name="connsiteX0" fmla="*/ 0 w 2127623"/>
              <a:gd name="connsiteY0" fmla="*/ 0 h 1184366"/>
              <a:gd name="connsiteX1" fmla="*/ 2091763 w 2127623"/>
              <a:gd name="connsiteY1" fmla="*/ 304799 h 1184366"/>
              <a:gd name="connsiteX2" fmla="*/ 2127623 w 2127623"/>
              <a:gd name="connsiteY2" fmla="*/ 1184366 h 1184366"/>
              <a:gd name="connsiteX3" fmla="*/ 0 w 2127623"/>
              <a:gd name="connsiteY3" fmla="*/ 1184366 h 1184366"/>
              <a:gd name="connsiteX4" fmla="*/ 0 w 2127623"/>
              <a:gd name="connsiteY4" fmla="*/ 0 h 1184366"/>
              <a:gd name="connsiteX0" fmla="*/ 0 w 2127623"/>
              <a:gd name="connsiteY0" fmla="*/ 136 h 1184502"/>
              <a:gd name="connsiteX1" fmla="*/ 2091763 w 2127623"/>
              <a:gd name="connsiteY1" fmla="*/ 304935 h 1184502"/>
              <a:gd name="connsiteX2" fmla="*/ 2127623 w 2127623"/>
              <a:gd name="connsiteY2" fmla="*/ 1184502 h 1184502"/>
              <a:gd name="connsiteX3" fmla="*/ 0 w 2127623"/>
              <a:gd name="connsiteY3" fmla="*/ 1184502 h 1184502"/>
              <a:gd name="connsiteX4" fmla="*/ 0 w 2127623"/>
              <a:gd name="connsiteY4" fmla="*/ 136 h 1184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7623" h="1184502">
                <a:moveTo>
                  <a:pt x="0" y="136"/>
                </a:moveTo>
                <a:cubicBezTo>
                  <a:pt x="701239" y="89783"/>
                  <a:pt x="1784971" y="-191112"/>
                  <a:pt x="2091763" y="304935"/>
                </a:cubicBezTo>
                <a:lnTo>
                  <a:pt x="2127623" y="1184502"/>
                </a:lnTo>
                <a:lnTo>
                  <a:pt x="0" y="1184502"/>
                </a:lnTo>
                <a:lnTo>
                  <a:pt x="0" y="136"/>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55447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55713" y="767292"/>
            <a:ext cx="7772400" cy="1073150"/>
          </a:xfrm>
        </p:spPr>
        <p:txBody>
          <a:bodyPr/>
          <a:lstStyle/>
          <a:p>
            <a:pPr algn="ctr" eaLnBrk="1" hangingPunct="1"/>
            <a:r>
              <a:rPr lang="en-US" altLang="en-US" dirty="0" smtClean="0">
                <a:solidFill>
                  <a:schemeClr val="tx1"/>
                </a:solidFill>
              </a:rPr>
              <a:t>Understanding SEA</a:t>
            </a:r>
          </a:p>
        </p:txBody>
      </p:sp>
      <p:sp>
        <p:nvSpPr>
          <p:cNvPr id="3" name="Content Placeholder 2"/>
          <p:cNvSpPr>
            <a:spLocks noGrp="1"/>
          </p:cNvSpPr>
          <p:nvPr>
            <p:ph idx="4294967295"/>
          </p:nvPr>
        </p:nvSpPr>
        <p:spPr>
          <a:xfrm>
            <a:off x="1382713" y="2271713"/>
            <a:ext cx="10809287" cy="4486275"/>
          </a:xfrm>
        </p:spPr>
        <p:txBody>
          <a:bodyPr rtlCol="0">
            <a:noAutofit/>
          </a:bodyPr>
          <a:lstStyle/>
          <a:p>
            <a:pPr marL="287338" indent="-287338">
              <a:buFont typeface="Arial" panose="020B0604020202020204" pitchFamily="34" charset="0"/>
              <a:buChar char="•"/>
              <a:defRPr/>
            </a:pPr>
            <a:r>
              <a:rPr lang="en-GB" sz="2400" dirty="0">
                <a:cs typeface="Tahoma" pitchFamily="34" charset="0"/>
              </a:rPr>
              <a:t>SEA is rooted in power differences and unequal relationships</a:t>
            </a:r>
          </a:p>
          <a:p>
            <a:pPr marL="287338" indent="-287338">
              <a:buFont typeface="Arial" panose="020B0604020202020204" pitchFamily="34" charset="0"/>
              <a:buChar char="•"/>
              <a:defRPr/>
            </a:pPr>
            <a:r>
              <a:rPr lang="en-US" sz="2400" dirty="0"/>
              <a:t>SEA is committed by people in positions of power. These people might include teachers, soldiers, police &amp; </a:t>
            </a:r>
            <a:r>
              <a:rPr lang="en-US" sz="2400" dirty="0">
                <a:solidFill>
                  <a:schemeClr val="tx1"/>
                </a:solidFill>
              </a:rPr>
              <a:t>humanitarian aid workers</a:t>
            </a:r>
          </a:p>
          <a:p>
            <a:pPr marL="287338" indent="-287338">
              <a:buFont typeface="Arial" panose="020B0604020202020204" pitchFamily="34" charset="0"/>
              <a:buChar char="•"/>
              <a:defRPr/>
            </a:pPr>
            <a:r>
              <a:rPr lang="en-US" sz="2400" dirty="0">
                <a:cs typeface="Tahoma" pitchFamily="34" charset="0"/>
              </a:rPr>
              <a:t>Consent does not determine whether SEA has occurred or not. Because victims of SEA have unequal power, they may feel forced to agree (to receive food, to protect their families, etc.)</a:t>
            </a:r>
          </a:p>
          <a:p>
            <a:pPr marL="182880" indent="-182880">
              <a:buNone/>
              <a:defRPr/>
            </a:pPr>
            <a:endParaRPr lang="en-US" dirty="0" smtClean="0">
              <a:solidFill>
                <a:schemeClr val="accent2"/>
              </a:solidFill>
            </a:endParaRPr>
          </a:p>
          <a:p>
            <a:pPr marL="182880" indent="-182880">
              <a:defRPr/>
            </a:pPr>
            <a:endParaRPr lang="en-US" dirty="0"/>
          </a:p>
        </p:txBody>
      </p:sp>
    </p:spTree>
    <p:extLst>
      <p:ext uri="{BB962C8B-B14F-4D97-AF65-F5344CB8AC3E}">
        <p14:creationId xmlns:p14="http://schemas.microsoft.com/office/powerpoint/2010/main" xmlns="" val="34161605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5272</TotalTime>
  <Words>2907</Words>
  <Application>Microsoft Office PowerPoint</Application>
  <PresentationFormat>Custom</PresentationFormat>
  <Paragraphs>268</Paragraphs>
  <Slides>38</Slides>
  <Notes>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Integral</vt:lpstr>
      <vt:lpstr> PROTECTION FROM SEXUAL EXPLOITATION AND ABUSE TRAINING</vt:lpstr>
      <vt:lpstr>Training outcomes and Learning objectives</vt:lpstr>
      <vt:lpstr>Training outcomes and Learning objectives</vt:lpstr>
      <vt:lpstr>HISTORY OF PSEA</vt:lpstr>
      <vt:lpstr>DEFINITIONS</vt:lpstr>
      <vt:lpstr>SEA vs. Sexual Harassment</vt:lpstr>
      <vt:lpstr>Definitions</vt:lpstr>
      <vt:lpstr>Who are beneficiaries?</vt:lpstr>
      <vt:lpstr>Understanding SEA</vt:lpstr>
      <vt:lpstr>What is the Difference between SEA &amp; GBV?</vt:lpstr>
      <vt:lpstr>Core Principle 1   Sea constitute acts of gross misconduct and are grounds for termination of employment</vt:lpstr>
      <vt:lpstr>Core Principle 2  Sexual activity with children (persons under the age of 18) is prohibited </vt:lpstr>
      <vt:lpstr> Core Principle 3   Exchange of money, employment, goods, or services for sex is prohibited</vt:lpstr>
      <vt:lpstr> Core Principle 4   Sexual relationships between UN/INGO staff and beneficiaries are strongly discouraged</vt:lpstr>
      <vt:lpstr> Core Principle 5  Staff members must report concerns regarding SEA by a fellow worker</vt:lpstr>
      <vt:lpstr> Core Principle 6   UN/(I)NGO staff members, especially those in leadership positions, are obliged to create and maintain an environment that prevents SEA</vt:lpstr>
      <vt:lpstr>Slide 17</vt:lpstr>
      <vt:lpstr>What are the Consequences of sea?</vt:lpstr>
      <vt:lpstr>Core messages</vt:lpstr>
      <vt:lpstr>Slide 20</vt:lpstr>
      <vt:lpstr>WHY do we all have to abide by this behaviour?</vt:lpstr>
      <vt:lpstr>The PSEA system in South Sudan</vt:lpstr>
      <vt:lpstr>RISK FACTORS</vt:lpstr>
      <vt:lpstr>RISK FACTORS</vt:lpstr>
      <vt:lpstr>Reporting, confidentiality, data protection &amp; investigations </vt:lpstr>
      <vt:lpstr>Slide 26</vt:lpstr>
      <vt:lpstr>Reporting : What and how?</vt:lpstr>
      <vt:lpstr>Reporting misconduct</vt:lpstr>
      <vt:lpstr>DATA PROTECTION</vt:lpstr>
      <vt:lpstr>Confidentiality</vt:lpstr>
      <vt:lpstr>Protection of whistleblowers</vt:lpstr>
      <vt:lpstr>Ethical and safe response</vt:lpstr>
      <vt:lpstr>PFA: LOOK</vt:lpstr>
      <vt:lpstr>PFA: LISTEN</vt:lpstr>
      <vt:lpstr>PFA: LINK</vt:lpstr>
      <vt:lpstr>PFA: DO NOT</vt:lpstr>
      <vt:lpstr>PFA: DO NOT (continued…)</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 BROQUEVILLE Marie-Garance</dc:creator>
  <cp:lastModifiedBy>user</cp:lastModifiedBy>
  <cp:revision>114</cp:revision>
  <cp:lastPrinted>2018-10-01T12:35:41Z</cp:lastPrinted>
  <dcterms:created xsi:type="dcterms:W3CDTF">2017-11-14T12:37:18Z</dcterms:created>
  <dcterms:modified xsi:type="dcterms:W3CDTF">2021-05-24T18:25:29Z</dcterms:modified>
</cp:coreProperties>
</file>