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
  </p:notesMasterIdLst>
  <p:handoutMasterIdLst>
    <p:handoutMasterId r:id="rId5"/>
  </p:handoutMasterIdLst>
  <p:sldIdLst>
    <p:sldId id="293" r:id="rId2"/>
    <p:sldId id="300" r:id="rId3"/>
  </p:sldIdLst>
  <p:sldSz cx="12192000" cy="6858000"/>
  <p:notesSz cx="6858000" cy="9144000"/>
  <p:embeddedFontLst>
    <p:embeddedFont>
      <p:font typeface="Open Sans" panose="020B0604020202020204" charset="0"/>
      <p:regular r:id="rId6"/>
      <p:bold r:id="rId7"/>
      <p:italic r:id="rId8"/>
      <p:boldItalic r:id="rId9"/>
    </p:embeddedFont>
    <p:embeddedFont>
      <p:font typeface="Pyidaungsu" panose="020B0502040204020203" pitchFamily="34" charset="0"/>
      <p:regular r:id="rId10"/>
      <p:bold r:id="rId11"/>
    </p:embeddedFont>
    <p:embeddedFont>
      <p:font typeface="Calibri" panose="020F0502020204030204" pitchFamily="34" charset="0"/>
      <p:regular r:id="rId12"/>
      <p:bold r:id="rId13"/>
      <p:italic r:id="rId14"/>
      <p:boldItalic r:id="rId15"/>
    </p:embeddedFont>
    <p:embeddedFont>
      <p:font typeface="Corbel" panose="020B05030202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iZzk4gEeJ1s9Ok0H4hhvoOLGJQ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ilia Truffer" initials="" lastIdx="2" clrIdx="0"/>
  <p:cmAuthor id="1" name="Lian Yong"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4371A7-938E-4A62-B743-8BC813AC6599}">
  <a:tblStyle styleId="{A14371A7-938E-4A62-B743-8BC813AC65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95035" autoAdjust="0"/>
  </p:normalViewPr>
  <p:slideViewPr>
    <p:cSldViewPr snapToGrid="0">
      <p:cViewPr varScale="1">
        <p:scale>
          <a:sx n="84" d="100"/>
          <a:sy n="84" d="100"/>
        </p:scale>
        <p:origin x="610"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104" Type="http://schemas.openxmlformats.org/officeDocument/2006/relationships/commentAuthors" Target="commentAuthor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103" Type="http://customschemas.google.com/relationships/presentationmetadata" Target="metadata"/><Relationship Id="rId10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10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6"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10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B9F0D2-8FDB-41C3-8A88-25B43870C25B}" type="datetimeFigureOut">
              <a:rPr lang="en-US" smtClean="0"/>
              <a:t>12/22/2021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50D6B3-B011-4E11-B643-14D4D510F635}" type="slidenum">
              <a:rPr lang="en-US" smtClean="0"/>
              <a:t>‹#›</a:t>
            </a:fld>
            <a:endParaRPr lang="en-US"/>
          </a:p>
        </p:txBody>
      </p:sp>
    </p:spTree>
    <p:extLst>
      <p:ext uri="{BB962C8B-B14F-4D97-AF65-F5344CB8AC3E}">
        <p14:creationId xmlns:p14="http://schemas.microsoft.com/office/powerpoint/2010/main" val="283474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5203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000" b="1" u="sng"/>
              <a:t>FACILITATOR INSTRUCTIONS</a:t>
            </a:r>
            <a:endParaRPr/>
          </a:p>
          <a:p>
            <a:pPr marL="0" lvl="0" indent="0" algn="just" rtl="0">
              <a:spcBef>
                <a:spcPts val="0"/>
              </a:spcBef>
              <a:spcAft>
                <a:spcPts val="0"/>
              </a:spcAft>
              <a:buNone/>
            </a:pPr>
            <a:r>
              <a:rPr lang="en-US" sz="1000"/>
              <a:t>Duration: 15 mins</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Ask a spokesperson for one of the teams to share the results of their analysis for </a:t>
            </a:r>
            <a:r>
              <a:rPr lang="en-US" sz="1000" b="1" u="sng"/>
              <a:t>one</a:t>
            </a:r>
            <a:r>
              <a:rPr lang="en-US" sz="1000" b="1"/>
              <a:t> term.</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After the spokesperson is finished, CLICK on the term they have chosen to reveal the definition.</a:t>
            </a:r>
            <a:endParaRPr/>
          </a:p>
          <a:p>
            <a:pPr marL="685800" lvl="1" indent="-228600" algn="just" rtl="0">
              <a:spcBef>
                <a:spcPts val="0"/>
              </a:spcBef>
              <a:spcAft>
                <a:spcPts val="0"/>
              </a:spcAft>
              <a:buClr>
                <a:schemeClr val="dk1"/>
              </a:buClr>
              <a:buSzPts val="1000"/>
              <a:buFont typeface="Arial"/>
              <a:buChar char="•"/>
            </a:pPr>
            <a:r>
              <a:rPr lang="en-US" sz="1000"/>
              <a:t>Emphasize that only </a:t>
            </a:r>
            <a:r>
              <a:rPr lang="en-US" sz="1000" u="sng"/>
              <a:t>some</a:t>
            </a:r>
            <a:r>
              <a:rPr lang="en-US" sz="1000"/>
              <a:t> examples of each term are shown on screen; they should not be considered as complete lists</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Verbally emphasize certain key points as you reveal each definition:</a:t>
            </a:r>
            <a:endParaRPr/>
          </a:p>
          <a:p>
            <a:pPr marL="628650" lvl="1" indent="-171450" algn="just" rtl="0">
              <a:spcBef>
                <a:spcPts val="300"/>
              </a:spcBef>
              <a:spcAft>
                <a:spcPts val="0"/>
              </a:spcAft>
              <a:buClr>
                <a:schemeClr val="dk1"/>
              </a:buClr>
              <a:buSzPts val="1000"/>
              <a:buFont typeface="Arial"/>
              <a:buChar char="•"/>
            </a:pPr>
            <a:r>
              <a:rPr lang="en-US" sz="1000" b="1"/>
              <a:t>Sexual Exploitation (SE): </a:t>
            </a:r>
            <a:r>
              <a:rPr lang="en-US" sz="1000"/>
              <a:t>SE is basically using a situation of power to get sex. It often involves exchanging something for sex or for sexual favours. It includes hiring sex workers / hostesses / prostitutes, even if prostitution is legal in that country. In SE, the perpetrator is a humanitarian aid worker (i.e. one of ‘us’) whereas the victim is a beneficiary, a person of concern, or other person in a position of vulnerability. In a situation of SE, the perpetrator is the person that benefits the most from the sexual activity. SE includes the threat of SE as well as actual SE.</a:t>
            </a:r>
            <a:endParaRPr/>
          </a:p>
          <a:p>
            <a:pPr marL="628650" lvl="1" indent="-171450" algn="just" rtl="0">
              <a:spcBef>
                <a:spcPts val="300"/>
              </a:spcBef>
              <a:spcAft>
                <a:spcPts val="0"/>
              </a:spcAft>
              <a:buClr>
                <a:schemeClr val="dk1"/>
              </a:buClr>
              <a:buSzPts val="1000"/>
              <a:buFont typeface="Arial"/>
              <a:buChar char="•"/>
            </a:pPr>
            <a:r>
              <a:rPr lang="en-US" sz="1000" b="1"/>
              <a:t>Sexual Abuse (SA): </a:t>
            </a:r>
            <a:r>
              <a:rPr lang="en-US" sz="1000"/>
              <a:t>SA involves sexual assault, by force or coercion. It includes not only rape, but any other sexual activity that is not consented. Any sexual activity with a child (under 18 years old) is considered as both SA and child abuse. In SA, the perpetrator is a humanitarian aid worker (i.e. one of ‘us’) whereas the victim is a beneficiary, a person of concern, or other person in a position of vulnerability. SA includes the threat of an unwanted sexual act as well as the act itself.</a:t>
            </a:r>
            <a:endParaRPr/>
          </a:p>
          <a:p>
            <a:pPr marL="1085850" lvl="2" indent="-171450" algn="just" rtl="0">
              <a:spcBef>
                <a:spcPts val="300"/>
              </a:spcBef>
              <a:spcAft>
                <a:spcPts val="0"/>
              </a:spcAft>
              <a:buClr>
                <a:schemeClr val="dk1"/>
              </a:buClr>
              <a:buSzPts val="1000"/>
              <a:buFont typeface="Arial"/>
              <a:buChar char="•"/>
            </a:pPr>
            <a:r>
              <a:rPr lang="en-US" sz="1000"/>
              <a:t>An example of a threat which could be considered sexual abuse is </a:t>
            </a:r>
            <a:r>
              <a:rPr lang="en-US" sz="1000" i="1" u="sng"/>
              <a:t>I overheard a colleague say to a beneficiary that he would like to kiss her because she looks pretty today.</a:t>
            </a:r>
            <a:endParaRPr/>
          </a:p>
          <a:p>
            <a:pPr marL="628650" lvl="1" indent="-171450" algn="just" rtl="0">
              <a:spcBef>
                <a:spcPts val="300"/>
              </a:spcBef>
              <a:spcAft>
                <a:spcPts val="0"/>
              </a:spcAft>
              <a:buClr>
                <a:schemeClr val="dk1"/>
              </a:buClr>
              <a:buSzPts val="1000"/>
              <a:buFont typeface="Arial"/>
              <a:buChar char="•"/>
            </a:pPr>
            <a:r>
              <a:rPr lang="en-US" sz="1000" b="1"/>
              <a:t>Sexual Harassment (SH): </a:t>
            </a:r>
            <a:r>
              <a:rPr lang="en-US" sz="1000"/>
              <a:t>SH is any unwelcome words, acts, or gestures of a sexual nature. SH can include sexual assault, including attempted sexual assault, attempted rape and raping. The perspective of the person targeted by the conduct decides what is reasonable or not in terms of unacceptable behaviour. In SH, both the perpetrator and the victim are employees working in the same organization.</a:t>
            </a:r>
            <a:endParaRPr/>
          </a:p>
          <a:p>
            <a:pPr marL="457200" lvl="1" indent="0" algn="just" rtl="0">
              <a:spcBef>
                <a:spcPts val="0"/>
              </a:spcBef>
              <a:spcAft>
                <a:spcPts val="0"/>
              </a:spcAft>
              <a:buNone/>
            </a:pPr>
            <a:endParaRPr sz="1000"/>
          </a:p>
          <a:p>
            <a:pPr marL="228600" lvl="0" indent="-228600" algn="just" rtl="0">
              <a:spcBef>
                <a:spcPts val="0"/>
              </a:spcBef>
              <a:spcAft>
                <a:spcPts val="0"/>
              </a:spcAft>
              <a:buClr>
                <a:schemeClr val="dk1"/>
              </a:buClr>
              <a:buSzPts val="1000"/>
              <a:buFont typeface="Calibri"/>
              <a:buAutoNum type="arabicPeriod"/>
            </a:pPr>
            <a:r>
              <a:rPr lang="en-US" sz="1000" b="1"/>
              <a:t>Repeat Steps 1 to 3 until all of the terms have been revealed.</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Once all 3 definitions have been revealed, present the key messages below:</a:t>
            </a:r>
            <a:endParaRPr/>
          </a:p>
          <a:p>
            <a:pPr marL="628650" lvl="1" indent="-171450" algn="just" rtl="0">
              <a:spcBef>
                <a:spcPts val="0"/>
              </a:spcBef>
              <a:spcAft>
                <a:spcPts val="0"/>
              </a:spcAft>
              <a:buClr>
                <a:schemeClr val="dk1"/>
              </a:buClr>
              <a:buSzPts val="1000"/>
              <a:buFont typeface="Arial"/>
              <a:buChar char="•"/>
            </a:pPr>
            <a:r>
              <a:rPr lang="en-US" sz="1000"/>
              <a:t>All three terms are forms of sexual misconduct.</a:t>
            </a:r>
            <a:endParaRPr/>
          </a:p>
          <a:p>
            <a:pPr marL="628650" lvl="1" indent="-171450" algn="just" rtl="0">
              <a:spcBef>
                <a:spcPts val="0"/>
              </a:spcBef>
              <a:spcAft>
                <a:spcPts val="0"/>
              </a:spcAft>
              <a:buClr>
                <a:schemeClr val="dk1"/>
              </a:buClr>
              <a:buSzPts val="1000"/>
              <a:buFont typeface="Arial"/>
              <a:buChar char="•"/>
            </a:pPr>
            <a:r>
              <a:rPr lang="en-US" sz="1000"/>
              <a:t>When referring to sexual misconduct, the term “employee” includes all employees of an organization, regardless of contract type or duration.</a:t>
            </a:r>
            <a:endParaRPr/>
          </a:p>
          <a:p>
            <a:pPr marL="628650" lvl="1" indent="-171450" algn="just" rtl="0">
              <a:spcBef>
                <a:spcPts val="0"/>
              </a:spcBef>
              <a:spcAft>
                <a:spcPts val="0"/>
              </a:spcAft>
              <a:buClr>
                <a:schemeClr val="dk1"/>
              </a:buClr>
              <a:buSzPts val="1000"/>
              <a:buFont typeface="Arial"/>
              <a:buChar char="•"/>
            </a:pPr>
            <a:r>
              <a:rPr lang="en-US" sz="1000"/>
              <a:t>All three forms of sexual misconduct are based on power differentials, and often unequal gender relations as well.</a:t>
            </a:r>
            <a:endParaRPr/>
          </a:p>
          <a:p>
            <a:pPr marL="628650" lvl="1" indent="-171450" algn="just" rtl="0">
              <a:spcBef>
                <a:spcPts val="0"/>
              </a:spcBef>
              <a:spcAft>
                <a:spcPts val="0"/>
              </a:spcAft>
              <a:buClr>
                <a:schemeClr val="dk1"/>
              </a:buClr>
              <a:buSzPts val="1000"/>
              <a:buFont typeface="Arial"/>
              <a:buChar char="•"/>
            </a:pPr>
            <a:r>
              <a:rPr lang="en-US" sz="1000"/>
              <a:t>All three forms of sexual misconduct are considered serious misconduct.</a:t>
            </a:r>
            <a:endParaRPr/>
          </a:p>
          <a:p>
            <a:pPr marL="628650" lvl="1" indent="-171450" algn="just" rtl="0">
              <a:spcBef>
                <a:spcPts val="0"/>
              </a:spcBef>
              <a:spcAft>
                <a:spcPts val="0"/>
              </a:spcAft>
              <a:buClr>
                <a:schemeClr val="dk1"/>
              </a:buClr>
              <a:buSzPts val="1000"/>
              <a:buFont typeface="Arial"/>
              <a:buChar char="•"/>
            </a:pPr>
            <a:r>
              <a:rPr lang="en-US" sz="1000"/>
              <a:t>The definitions shown on screen are based on official UN documents. However, each organization has its own policy and you should know what the policy in your organization is.</a:t>
            </a:r>
            <a:endParaRPr/>
          </a:p>
          <a:p>
            <a:pPr marL="0" lvl="0" indent="0" algn="l" rtl="0">
              <a:spcBef>
                <a:spcPts val="0"/>
              </a:spcBef>
              <a:spcAft>
                <a:spcPts val="0"/>
              </a:spcAft>
              <a:buNone/>
            </a:pPr>
            <a:endParaRPr/>
          </a:p>
        </p:txBody>
      </p:sp>
      <p:sp>
        <p:nvSpPr>
          <p:cNvPr id="465" name="Google Shape;46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6316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6" name="Google Shape;6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21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gf01a71e3ec_1_7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f01a71e3ec_1_7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f01a71e3ec_1_7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f01a71e3ec_1_7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f01a71e3ec_1_7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569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gf01a71e3ec_1_75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f01a71e3ec_1_75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gf01a71e3ec_1_7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f01a71e3ec_1_7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f01a71e3ec_1_7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86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gf01a71e3ec_1_70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f01a71e3ec_1_70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f01a71e3ec_1_7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f01a71e3ec_1_7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f01a71e3ec_1_7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898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gf01a71e3ec_1_7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f01a71e3ec_1_7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f01a71e3ec_1_7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f01a71e3ec_1_7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f01a71e3ec_1_7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f01a71e3ec_1_7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745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gf01a71e3ec_1_71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f01a71e3ec_1_71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f01a71e3ec_1_71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f01a71e3ec_1_71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f01a71e3ec_1_71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f01a71e3ec_1_7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f01a71e3ec_1_7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f01a71e3ec_1_7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4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gf01a71e3ec_1_7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f01a71e3ec_1_7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f01a71e3ec_1_7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f01a71e3ec_1_7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206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f01a71e3ec_1_7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f01a71e3ec_1_7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f01a71e3ec_1_7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082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gf01a71e3ec_1_7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f01a71e3ec_1_73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6" name="Google Shape;136;gf01a71e3ec_1_7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7" name="Google Shape;137;gf01a71e3ec_1_7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f01a71e3ec_1_7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f01a71e3ec_1_7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48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gf01a71e3ec_1_74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f01a71e3ec_1_744"/>
          <p:cNvSpPr>
            <a:spLocks noGrp="1"/>
          </p:cNvSpPr>
          <p:nvPr>
            <p:ph type="pic" idx="2"/>
          </p:nvPr>
        </p:nvSpPr>
        <p:spPr>
          <a:xfrm>
            <a:off x="5183188" y="987425"/>
            <a:ext cx="6172200" cy="4873500"/>
          </a:xfrm>
          <a:prstGeom prst="rect">
            <a:avLst/>
          </a:prstGeom>
          <a:noFill/>
          <a:ln>
            <a:noFill/>
          </a:ln>
        </p:spPr>
      </p:sp>
      <p:sp>
        <p:nvSpPr>
          <p:cNvPr id="143" name="Google Shape;143;gf01a71e3ec_1_74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4" name="Google Shape;144;gf01a71e3ec_1_7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f01a71e3ec_1_7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f01a71e3ec_1_7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711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gf01a71e3ec_1_7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f01a71e3ec_1_75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gf01a71e3ec_1_7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f01a71e3ec_1_7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f01a71e3ec_1_7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226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84"/>
        <p:cNvGrpSpPr/>
        <p:nvPr/>
      </p:nvGrpSpPr>
      <p:grpSpPr>
        <a:xfrm>
          <a:off x="0" y="0"/>
          <a:ext cx="0" cy="0"/>
          <a:chOff x="0" y="0"/>
          <a:chExt cx="0" cy="0"/>
        </a:xfrm>
      </p:grpSpPr>
      <p:sp>
        <p:nvSpPr>
          <p:cNvPr id="85" name="Google Shape;85;gf01a71e3ec_1_6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f01a71e3ec_1_68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f01a71e3ec_1_6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f01a71e3ec_1_6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f01a71e3ec_1_6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60450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357224" y="36545"/>
            <a:ext cx="10787313" cy="1383440"/>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sz="3600" b="1" dirty="0">
                <a:solidFill>
                  <a:schemeClr val="tx1"/>
                </a:solidFill>
                <a:latin typeface="Pyidaungsu" pitchFamily="34" charset="0"/>
                <a:ea typeface="Open Sans"/>
                <a:cs typeface="Pyidaungsu" pitchFamily="34" charset="0"/>
                <a:sym typeface="Open Sans"/>
              </a:rPr>
              <a:t>SEA </a:t>
            </a:r>
            <a:r>
              <a:rPr lang="my-MM" sz="3600" b="1" dirty="0">
                <a:solidFill>
                  <a:schemeClr val="tx1"/>
                </a:solidFill>
                <a:latin typeface="Pyidaungsu" pitchFamily="34" charset="0"/>
                <a:ea typeface="Open Sans"/>
                <a:cs typeface="Pyidaungsu" pitchFamily="34" charset="0"/>
                <a:sym typeface="Open Sans"/>
              </a:rPr>
              <a:t>အဓိပ္</a:t>
            </a:r>
            <a:r>
              <a:rPr lang="my-MM" sz="3600" b="1" dirty="0" smtClean="0">
                <a:solidFill>
                  <a:schemeClr val="tx1"/>
                </a:solidFill>
                <a:latin typeface="Pyidaungsu" pitchFamily="34" charset="0"/>
                <a:ea typeface="Open Sans"/>
                <a:cs typeface="Pyidaungsu" pitchFamily="34" charset="0"/>
                <a:sym typeface="Open Sans"/>
              </a:rPr>
              <a:t>ပာယ</a:t>
            </a:r>
            <a:r>
              <a:rPr lang="my-MM" sz="3600" b="1" dirty="0">
                <a:solidFill>
                  <a:schemeClr val="tx1"/>
                </a:solidFill>
                <a:latin typeface="Pyidaungsu" pitchFamily="34" charset="0"/>
                <a:ea typeface="Open Sans"/>
                <a:cs typeface="Pyidaungsu" pitchFamily="34" charset="0"/>
                <a:sym typeface="Open Sans"/>
              </a:rPr>
              <a:t>်ဖွင့်ဆိုခြင်း</a:t>
            </a:r>
            <a:endParaRPr sz="3600" dirty="0">
              <a:latin typeface="Pyidaungsu" pitchFamily="34" charset="0"/>
              <a:cs typeface="Pyidaungsu" pitchFamily="34" charset="0"/>
            </a:endParaRPr>
          </a:p>
        </p:txBody>
      </p:sp>
      <p:grpSp>
        <p:nvGrpSpPr>
          <p:cNvPr id="3" name="Group 2">
            <a:extLst>
              <a:ext uri="{FF2B5EF4-FFF2-40B4-BE49-F238E27FC236}">
                <a16:creationId xmlns:a16="http://schemas.microsoft.com/office/drawing/2014/main" xmlns="" id="{479C5950-5999-4872-B2F8-9F7DFB06A0BC}"/>
              </a:ext>
            </a:extLst>
          </p:cNvPr>
          <p:cNvGrpSpPr/>
          <p:nvPr/>
        </p:nvGrpSpPr>
        <p:grpSpPr>
          <a:xfrm>
            <a:off x="1" y="1001486"/>
            <a:ext cx="12315749" cy="5856514"/>
            <a:chOff x="2123965" y="2035267"/>
            <a:chExt cx="9407948" cy="4250696"/>
          </a:xfrm>
        </p:grpSpPr>
        <p:sp>
          <p:nvSpPr>
            <p:cNvPr id="471" name="Google Shape;471;p24"/>
            <p:cNvSpPr txBox="1"/>
            <p:nvPr/>
          </p:nvSpPr>
          <p:spPr>
            <a:xfrm>
              <a:off x="3033138" y="2061619"/>
              <a:ext cx="2770383" cy="33007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လိင်ပိုင်းဆိုင်ရာခေါင</a:t>
              </a:r>
              <a:r>
                <a:rPr kumimoji="0" lang="en-US" sz="1600" b="1"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600" b="1"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600" b="1" i="0" u="sng"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ပုံဖြတ်ခြင်း</a:t>
              </a:r>
              <a:r>
                <a:rPr kumimoji="0" lang="en-US" sz="1600" b="1"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(SE)</a:t>
              </a:r>
              <a:endParaRPr kumimoji="0" sz="1200" b="0"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2" name="Google Shape;472;p24"/>
            <p:cNvSpPr txBox="1"/>
            <p:nvPr/>
          </p:nvSpPr>
          <p:spPr>
            <a:xfrm>
              <a:off x="5964756" y="2065190"/>
              <a:ext cx="2671589" cy="33007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600" b="1"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600" b="1" i="0" u="sng"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လိင်ပိုင်းဆိုင်ရာမဖွယ်မရာ</a:t>
              </a:r>
              <a:r>
                <a:rPr kumimoji="0" lang="my-MM" sz="1600" b="1"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600" b="1" i="0" u="sng"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ပြုခြင်း</a:t>
              </a:r>
              <a:r>
                <a:rPr kumimoji="0" lang="en-US" sz="1600" b="1"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(SA)</a:t>
              </a:r>
              <a:endParaRPr kumimoji="0" sz="1200" b="0"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3" name="Google Shape;473;p24"/>
            <p:cNvSpPr txBox="1"/>
            <p:nvPr/>
          </p:nvSpPr>
          <p:spPr>
            <a:xfrm>
              <a:off x="8626651" y="2035267"/>
              <a:ext cx="2784168" cy="33007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လိင်ပိုင်းဆိုင်ရာထိပါးနှောက်ယှက်ခြင်း</a:t>
              </a:r>
              <a:r>
                <a:rPr kumimoji="0" lang="en-US" sz="1600" b="1"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(SH)</a:t>
              </a:r>
              <a:endParaRPr kumimoji="0" sz="1200" b="0" i="0" u="sng"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4" name="Google Shape;474;p24"/>
            <p:cNvSpPr txBox="1"/>
            <p:nvPr/>
          </p:nvSpPr>
          <p:spPr>
            <a:xfrm>
              <a:off x="2127652" y="2230225"/>
              <a:ext cx="905479" cy="370800"/>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ဘယ်သူ</a:t>
              </a:r>
              <a:endParaRPr kumimoji="0"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5" name="Google Shape;475;p24"/>
            <p:cNvSpPr txBox="1"/>
            <p:nvPr/>
          </p:nvSpPr>
          <p:spPr>
            <a:xfrm>
              <a:off x="2131715" y="2636200"/>
              <a:ext cx="901416" cy="1817821"/>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ဘာကြောင့်</a:t>
              </a:r>
              <a:endParaRPr kumimoji="0"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6" name="Google Shape;476;p24"/>
            <p:cNvSpPr txBox="1"/>
            <p:nvPr/>
          </p:nvSpPr>
          <p:spPr>
            <a:xfrm>
              <a:off x="2123965" y="4581830"/>
              <a:ext cx="909167" cy="1704133"/>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600" b="1" i="0" u="none" strike="noStrike" kern="0" cap="none" spc="0" normalizeH="0" baseline="0" noProof="0" dirty="0">
                  <a:ln>
                    <a:noFill/>
                  </a:ln>
                  <a:solidFill>
                    <a:schemeClr val="tx1"/>
                  </a:solidFill>
                  <a:effectLst/>
                  <a:uLnTx/>
                  <a:uFillTx/>
                  <a:latin typeface="Pyidaungsu" panose="020B0502040204020203" pitchFamily="34" charset="0"/>
                  <a:cs typeface="Pyidaungsu" panose="020B0502040204020203" pitchFamily="34" charset="0"/>
                  <a:sym typeface="Corbel"/>
                </a:rPr>
                <a:t>ဥပမာများ</a:t>
              </a:r>
              <a:endParaRPr kumimoji="0" sz="1600" b="0" i="0" u="none" strike="noStrike" kern="0" cap="none" spc="0" normalizeH="0" baseline="0" noProof="0" dirty="0">
                <a:ln>
                  <a:noFill/>
                </a:ln>
                <a:solidFill>
                  <a:schemeClr val="tx1"/>
                </a:solidFill>
                <a:effectLst/>
                <a:uLnTx/>
                <a:uFillTx/>
                <a:latin typeface="Pyidaungsu" panose="020B0502040204020203" pitchFamily="34" charset="0"/>
                <a:cs typeface="Pyidaungsu" panose="020B0502040204020203" pitchFamily="34" charset="0"/>
                <a:sym typeface="Arial"/>
              </a:endParaRPr>
            </a:p>
          </p:txBody>
        </p:sp>
        <p:sp>
          <p:nvSpPr>
            <p:cNvPr id="477" name="Google Shape;477;p24"/>
            <p:cNvSpPr txBox="1"/>
            <p:nvPr/>
          </p:nvSpPr>
          <p:spPr>
            <a:xfrm>
              <a:off x="3091020" y="2391689"/>
              <a:ext cx="2924723" cy="308984"/>
            </a:xfrm>
            <a:prstGeom prst="rect">
              <a:avLst/>
            </a:prstGeom>
            <a:noFill/>
            <a:ln>
              <a:noFill/>
            </a:ln>
          </p:spPr>
          <p:txBody>
            <a:bodyPr spcFirstLastPara="1" wrap="square" lIns="91425" tIns="45700" rIns="91425" bIns="45700" anchor="t"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န်ုတို</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လူမှုပတ်ဝန်းကျင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နေထိုင်သူများ</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8" name="Google Shape;478;p24"/>
            <p:cNvSpPr txBox="1"/>
            <p:nvPr/>
          </p:nvSpPr>
          <p:spPr>
            <a:xfrm>
              <a:off x="3121831" y="2738800"/>
              <a:ext cx="2863102" cy="1584000"/>
            </a:xfrm>
            <a:prstGeom prst="rect">
              <a:avLst/>
            </a:prstGeom>
            <a:solidFill>
              <a:schemeClr val="dk1">
                <a:alpha val="9803"/>
              </a:schemeClr>
            </a:solidFill>
            <a:ln>
              <a:noFill/>
            </a:ln>
          </p:spPr>
          <p:txBody>
            <a:bodyPr spcFirstLastPara="1" wrap="square" lIns="91425" tIns="45700" rIns="91425" bIns="45700" anchor="ctr"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ယုံကြည်မှု ၊ ပါဝါ မညီမျှမှုနှင့် ခုခံနိုင်မှုအားနည်းခြင်းကို အသုံးချ ကျူးလွန်ခြင်း</a:t>
              </a: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ကျူးလွန်ခံရသူ၏ လိင်ပိုင်းဆိုင်ရာ အပြုအမှုမှတဆင့် အမြတ်ရခြင်း</a:t>
              </a:r>
            </a:p>
          </p:txBody>
        </p:sp>
        <p:sp>
          <p:nvSpPr>
            <p:cNvPr id="479" name="Google Shape;479;p24"/>
            <p:cNvSpPr txBox="1"/>
            <p:nvPr/>
          </p:nvSpPr>
          <p:spPr>
            <a:xfrm>
              <a:off x="3121831" y="4835134"/>
              <a:ext cx="2924722" cy="1308460"/>
            </a:xfrm>
            <a:prstGeom prst="rect">
              <a:avLst/>
            </a:prstGeom>
            <a:noFill/>
            <a:ln>
              <a:noFill/>
            </a:ln>
          </p:spPr>
          <p:txBody>
            <a:bodyPr spcFirstLastPara="1" wrap="square" lIns="91425" tIns="45700" rIns="91425" bIns="45700" anchor="ctr"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လိင်ဆက်ဆံ</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ခြင်းအားဖြင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အလုပ်ပေးခြင်း ၊ လက်ဆောင်/ ငွေကြေးပေးခြင်း</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တို့လဲလှယ်ခြင်း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လိင်ဆက်ဆံနိုင်ရန်အတွက် ဝန်ဆောင်မှု များအား ကြန့်ကြာအောင်ပြုခြင်း/</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ခြိမ်းခြောက</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ပြည့်တန်ဆာ ငှားခြင်း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လိင်ပိုင်းဆိုင်ရာခေါင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ပုံဖြတ</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ရန် ခြိမ်း ခြောက်ခြင်း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endParaRPr>
            </a:p>
          </p:txBody>
        </p:sp>
        <p:sp>
          <p:nvSpPr>
            <p:cNvPr id="480" name="Google Shape;480;p24"/>
            <p:cNvSpPr txBox="1"/>
            <p:nvPr/>
          </p:nvSpPr>
          <p:spPr>
            <a:xfrm>
              <a:off x="6200231" y="2339016"/>
              <a:ext cx="2479579" cy="369332"/>
            </a:xfrm>
            <a:prstGeom prst="rect">
              <a:avLst/>
            </a:prstGeom>
            <a:noFill/>
            <a:ln>
              <a:noFill/>
            </a:ln>
          </p:spPr>
          <p:txBody>
            <a:bodyPr spcFirstLastPara="1" wrap="square" lIns="91425" tIns="45700" rIns="91425" bIns="45700" anchor="t"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itchFamily="34" charset="0"/>
                  <a:ea typeface="Corbel"/>
                  <a:cs typeface="Pyidaungsu" panose="020B0502040204020203" pitchFamily="34" charset="0"/>
                  <a:sym typeface="Corbel"/>
                </a:rPr>
                <a:t>ကျွန်ုတို့ + လူမှုပတ်ဝန်းကျင် နေထိုင်သူများ</a:t>
              </a:r>
              <a:endPar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1" name="Google Shape;481;p24"/>
            <p:cNvSpPr txBox="1"/>
            <p:nvPr/>
          </p:nvSpPr>
          <p:spPr>
            <a:xfrm>
              <a:off x="6082644" y="2748398"/>
              <a:ext cx="2686340" cy="1584000"/>
            </a:xfrm>
            <a:prstGeom prst="rect">
              <a:avLst/>
            </a:prstGeom>
            <a:solidFill>
              <a:schemeClr val="accent3">
                <a:lumMod val="20000"/>
                <a:lumOff val="80000"/>
              </a:schemeClr>
            </a:solidFill>
            <a:ln>
              <a:noFill/>
            </a:ln>
          </p:spPr>
          <p:txBody>
            <a:bodyPr spcFirstLastPara="1" wrap="square" lIns="91425" tIns="45700" rIns="91425" bIns="45700" anchor="ctr"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လိင်ပိုင်းဆိုင်ရာကိစ္စအတွက်</a:t>
              </a:r>
              <a:endPar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ရုပ်ပိုင်းဆိုင်ရာ</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အတင်းအကြပ်ပြုခြင်း</a:t>
              </a:r>
              <a:endPar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အတင်းအဓမ္မ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ခြိမ်းခြောက်ခြင်း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အင်အားသုံးခြင်း</a:t>
              </a:r>
              <a:endParaRPr kumimoji="0"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2" name="Google Shape;482;p24"/>
            <p:cNvSpPr txBox="1"/>
            <p:nvPr/>
          </p:nvSpPr>
          <p:spPr>
            <a:xfrm>
              <a:off x="6145357" y="4439370"/>
              <a:ext cx="2592677" cy="181782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အတင်းအဓမ္မ (မလိုလား</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သော</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နမ်းခြင်း ၊ ထိထွေ့ခြင်း ၊ ဆွဲရမ်းခြင်း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ပွတ်သပ်ခြင်း</a:t>
              </a:r>
              <a:endPar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မလိုလားသော</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လိင်ပိုင်းဆိုင် ရာ အပြုအမှုများ</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ဖြင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ခြိမ်းခြောက် 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မုဒိမ်းကျင့် (သို့) မုဒိမ်းကျင့်ရန် ကြိုး ပမ်းခြင်း </a:t>
              </a:r>
              <a:endPar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ကလေးသူငယ်နှင့်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မည်ကဲ့သို့သော</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လိင်ဆက်ဆံခြင်းမဆို</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endParaRPr kumimoji="0"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endParaRPr>
            </a:p>
          </p:txBody>
        </p:sp>
        <p:sp>
          <p:nvSpPr>
            <p:cNvPr id="483" name="Google Shape;483;p24"/>
            <p:cNvSpPr txBox="1"/>
            <p:nvPr/>
          </p:nvSpPr>
          <p:spPr>
            <a:xfrm>
              <a:off x="8916280" y="2399316"/>
              <a:ext cx="2484845" cy="369332"/>
            </a:xfrm>
            <a:prstGeom prst="rect">
              <a:avLst/>
            </a:prstGeom>
            <a:noFill/>
            <a:ln>
              <a:noFill/>
            </a:ln>
          </p:spPr>
          <p:txBody>
            <a:bodyPr spcFirstLastPara="1" wrap="square" lIns="91425" tIns="45700" rIns="91425" bIns="45700" anchor="t"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ကျွန်ုတို့</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 </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ကျွန်ုတို့ </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4" name="Google Shape;484;p24"/>
            <p:cNvSpPr txBox="1"/>
            <p:nvPr/>
          </p:nvSpPr>
          <p:spPr>
            <a:xfrm>
              <a:off x="8820519" y="2738800"/>
              <a:ext cx="2711394" cy="1584000"/>
            </a:xfrm>
            <a:prstGeom prst="rect">
              <a:avLst/>
            </a:prstGeom>
            <a:solidFill>
              <a:schemeClr val="dk1">
                <a:alpha val="9803"/>
              </a:schemeClr>
            </a:solidFill>
            <a:ln>
              <a:noFill/>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600"/>
                </a:spcBef>
                <a:spcAft>
                  <a:spcPts val="0"/>
                </a:spcAft>
                <a:buClr>
                  <a:srgbClr val="000000"/>
                </a:buClr>
                <a:buSzPts val="1500"/>
                <a:buFont typeface="Arial" panose="020B0604020202020204" pitchFamily="34" charset="0"/>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မလိုလားသော လိင်အပြုအမူ ပြုရန် အားထုတ်ခြင်း ကျူးလွန်ခြင်း</a:t>
              </a:r>
              <a:endPar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500"/>
                <a:buFont typeface="Arial" panose="020B0604020202020204" pitchFamily="34" charset="0"/>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ကြောက်လန်</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ဖွယ</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ခြိမ်းခြောက်</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သော</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ပတ်ဝန်းကျင်ဖန်တီးခြင်း</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 ပြုမှုရန်</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အလုပ်သဘော</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အခြေအနေ တရပ်ဖန်တီးခြင်း</a:t>
              </a:r>
              <a:endPar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5" name="Google Shape;485;p24"/>
            <p:cNvSpPr txBox="1"/>
            <p:nvPr/>
          </p:nvSpPr>
          <p:spPr>
            <a:xfrm>
              <a:off x="8636345" y="4559594"/>
              <a:ext cx="2764780" cy="1584000"/>
            </a:xfrm>
            <a:prstGeom prst="rect">
              <a:avLst/>
            </a:prstGeom>
            <a:noFill/>
            <a:ln>
              <a:noFill/>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ထိတွေ့ခြင်း ၊ နမ်းခြင်း ( သို့ ) အလုပ် ထဲရှိ လုပ်ဖော်ကိုင်ဖက်အား မဖွယ်ရာ ပြောခြင်း</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လိင်ပိုင်းဆိုင်ရာမဖွယ်မရာပြု</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ရန</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ကြိုးပမ်းခြင်း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သို</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ပြုကျင</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ခြင်း</a:t>
              </a:r>
              <a:endPar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my-MM"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မုဒိမ်းကျင့်ခြင်း ( သို့ ) ကျင့်ရန် ကြိုးပမ်းခြင်း</a:t>
              </a: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endParaRPr kumimoji="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grpSp>
      <p:cxnSp>
        <p:nvCxnSpPr>
          <p:cNvPr id="4" name="Straight Connector 3"/>
          <p:cNvCxnSpPr/>
          <p:nvPr/>
        </p:nvCxnSpPr>
        <p:spPr>
          <a:xfrm>
            <a:off x="5094647" y="1001486"/>
            <a:ext cx="0" cy="5660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82121" y="1001486"/>
            <a:ext cx="0" cy="5660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65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0" name="Google Shape;640;p31"/>
          <p:cNvSpPr txBox="1"/>
          <p:nvPr/>
        </p:nvSpPr>
        <p:spPr>
          <a:xfrm>
            <a:off x="2428642" y="0"/>
            <a:ext cx="668034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လိင်ပိုင်းဆိုင်ရာ</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အမြတ်ထုတ်ခြင်းနှင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အလွဲသုံးစားလုပ်ခြင်း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ပတ်သက်သော</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1" name="Google Shape;641;p31"/>
          <p:cNvSpPr txBox="1"/>
          <p:nvPr/>
        </p:nvSpPr>
        <p:spPr>
          <a:xfrm>
            <a:off x="107732" y="1930399"/>
            <a:ext cx="3665982" cy="169022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လိင်ပိုင်းဆိုင်ရာ ခေါင်းပုံဖြတ် အမြတ</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ထ</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ုတ်ခြင်း နှင့် အနိုင်အထက်ပြုခြင</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်းတ</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ကျုးလွန်ပါက ကြီးလေးသည့် ကျင့်ဝတ</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ခ</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ျိုးဖောက်မှုဟု သတ်မှတ်ပြီး အလုပ</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တ</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ာဝန် ရပ်စဲရန် အကြောင်းရင်း အဖြစ် သတ်မှတ်ပါသည်။</a:t>
            </a:r>
            <a:endParaRPr kumimoji="0" lang="en-US"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42" name="Google Shape;642;p31"/>
          <p:cNvSpPr/>
          <p:nvPr/>
        </p:nvSpPr>
        <p:spPr>
          <a:xfrm>
            <a:off x="290543" y="1246855"/>
            <a:ext cx="452998"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rPr>
              <a:t>1</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43" name="Google Shape;643;p31"/>
          <p:cNvSpPr txBox="1"/>
          <p:nvPr/>
        </p:nvSpPr>
        <p:spPr>
          <a:xfrm>
            <a:off x="8070323" y="1787662"/>
            <a:ext cx="3809290" cy="132962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ပြည</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a:t>
            </a: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တန်ဆာငှားရမ်းခြင်းအပါအဝင</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a:t>
            </a:r>
            <a:r>
              <a:rPr kumimoji="0" lang="my-MM" sz="20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လိင်ကိစ္စအတွက် ငွေ၊ အလုပ် အကိုင်၊ ကုန်ပစ္စည်း နှင့် ၀န်ဆောင်မှုများဖြင့် လဲလှယ်ခြင်း</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r>
              <a:rPr kumimoji="0" lang="my-MM" sz="20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တားမြစ်ပါသည်။</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44" name="Google Shape;644;p31"/>
          <p:cNvSpPr/>
          <p:nvPr/>
        </p:nvSpPr>
        <p:spPr>
          <a:xfrm>
            <a:off x="7691465" y="1133105"/>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31"/>
          <p:cNvSpPr txBox="1"/>
          <p:nvPr/>
        </p:nvSpPr>
        <p:spPr>
          <a:xfrm>
            <a:off x="3827025" y="1678922"/>
            <a:ext cx="3883579" cy="139582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6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ကလေးသူငယ်များ (</a:t>
            </a:r>
            <a:r>
              <a:rPr kumimoji="0" lang="my-MM" sz="16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အသက် ၁၈ နှစ် အောက</a:t>
            </a:r>
            <a:r>
              <a:rPr kumimoji="0" lang="my-MM" sz="1600" b="0" i="0" u="none" strike="noStrike" kern="0" cap="none" spc="0" normalizeH="0" baseline="0" noProof="0" dirty="0" smtClean="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 ရ</a:t>
            </a:r>
            <a:r>
              <a:rPr kumimoji="0" lang="my-MM" sz="16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ှိသော သူများ) နှင့် လိင်ဆက်ဆံခြင်း </a:t>
            </a:r>
            <a:r>
              <a:rPr kumimoji="0" lang="my-MM" sz="16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အား တ</a:t>
            </a:r>
            <a:r>
              <a:rPr kumimoji="0" lang="my-MM" sz="16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မ</a:t>
            </a:r>
            <a:r>
              <a:rPr kumimoji="0" lang="my-MM" sz="16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ြစ်ပါသည်။ ကလေးသူငယ်၏ အသက် အား မှားယွင်းစွာ မှတ်ယူယုံကြည် ထားသည်ဟု ဆင်ခ</a:t>
            </a:r>
            <a:r>
              <a:rPr kumimoji="0" lang="my-MM" sz="16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ပ</a:t>
            </a:r>
            <a:r>
              <a:rPr kumimoji="0" lang="my-MM" sz="16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 မရပါ။</a:t>
            </a:r>
          </a:p>
        </p:txBody>
      </p:sp>
      <p:sp>
        <p:nvSpPr>
          <p:cNvPr id="646" name="Google Shape;646;p31"/>
          <p:cNvSpPr/>
          <p:nvPr/>
        </p:nvSpPr>
        <p:spPr>
          <a:xfrm>
            <a:off x="3827025" y="1147451"/>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1"/>
          <p:cNvSpPr txBox="1"/>
          <p:nvPr/>
        </p:nvSpPr>
        <p:spPr>
          <a:xfrm>
            <a:off x="0" y="4549743"/>
            <a:ext cx="3759200" cy="188622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ဖွံ့ဖြိုးရေး နှင့် </a:t>
            </a:r>
            <a:r>
              <a:rPr kumimoji="0" lang="my-MM" sz="1800" b="0" i="0" u="none" strike="noStrike" kern="0" cap="none" spc="0" normalizeH="0" baseline="0" noProof="0" dirty="0" smtClean="0">
                <a:ln>
                  <a:noFill/>
                </a:ln>
                <a:solidFill>
                  <a:srgbClr val="ED7D31"/>
                </a:solidFill>
                <a:effectLst/>
                <a:uLnTx/>
                <a:uFillTx/>
                <a:latin typeface="Pyidaungsu" panose="020B0502040204020203" pitchFamily="34" charset="0"/>
                <a:cs typeface="Pyidaungsu" panose="020B0502040204020203" pitchFamily="34" charset="0"/>
                <a:sym typeface="Arial"/>
              </a:rPr>
              <a:t>လူသ</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ားချင်းစာနာမှုဆိုင်ရာ အကူအညီနှင့် ကာကွယ်စောင့်ရှောက်မှု </a:t>
            </a:r>
            <a:r>
              <a:rPr kumimoji="0" lang="my-MM" sz="1800" b="0" i="0" u="none" strike="noStrike" kern="0" cap="none" spc="0" normalizeH="0" baseline="0" noProof="0" dirty="0" smtClean="0">
                <a:ln>
                  <a:noFill/>
                </a:ln>
                <a:solidFill>
                  <a:srgbClr val="ED7D31"/>
                </a:solidFill>
                <a:effectLst/>
                <a:uLnTx/>
                <a:uFillTx/>
                <a:latin typeface="Pyidaungsu" panose="020B0502040204020203" pitchFamily="34" charset="0"/>
                <a:cs typeface="Pyidaungsu" panose="020B0502040204020203" pitchFamily="34" charset="0"/>
                <a:sym typeface="Arial"/>
              </a:rPr>
              <a:t>ရ ယ</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ူနေသူများ</a:t>
            </a:r>
            <a:r>
              <a:rPr kumimoji="0" lang="en-US" sz="18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ရာထူးအဆင</a:t>
            </a:r>
            <a:r>
              <a:rPr kumimoji="0" lang="en-US"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8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မ လ</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ျော်မကန် အသုံးပြု၍ လုပ်ဆောင်သည့် မည်သည့် လိင်ပိုင်းဆိုင်ရာ ဆက်ဆ</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ံရေး မဆ</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တားမြစ်ပါသည်။</a:t>
            </a:r>
            <a:endParaRPr kumimoji="0"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48" name="Google Shape;648;p31"/>
          <p:cNvSpPr/>
          <p:nvPr/>
        </p:nvSpPr>
        <p:spPr>
          <a:xfrm>
            <a:off x="241566" y="3756376"/>
            <a:ext cx="452998"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rPr>
              <a:t>4</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50" name="Google Shape;650;p31"/>
          <p:cNvSpPr/>
          <p:nvPr/>
        </p:nvSpPr>
        <p:spPr>
          <a:xfrm>
            <a:off x="3827025" y="3260019"/>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1"/>
          <p:cNvSpPr txBox="1"/>
          <p:nvPr/>
        </p:nvSpPr>
        <p:spPr>
          <a:xfrm>
            <a:off x="8043598" y="4176347"/>
            <a:ext cx="4290637" cy="248571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ဖွံ့ဖြိုးရေး</a:t>
            </a:r>
            <a:r>
              <a:rPr kumimoji="0" lang="en-US" sz="1800" b="0" i="0" u="none" strike="noStrike" kern="0" cap="none" spc="0" normalizeH="0" baseline="0" noProof="0" dirty="0" err="1">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နှင</a:t>
            </a:r>
            <a:r>
              <a:rPr kumimoji="0" lang="en-US" sz="18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 </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လူသားခြင်းစာနာမ</a:t>
            </a:r>
            <a:r>
              <a:rPr kumimoji="0" lang="my-MM" sz="1800" b="0" i="0" u="none" strike="noStrike" kern="0" cap="none" spc="0" normalizeH="0" baseline="0" noProof="0" dirty="0" smtClean="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 ဆ</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ိုင်ရ</a:t>
            </a:r>
            <a:r>
              <a:rPr kumimoji="0" lang="my-MM" sz="1800" b="0" i="0" u="none" strike="noStrike" kern="0" cap="none" spc="0" normalizeH="0" baseline="0" noProof="0" dirty="0" smtClean="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 ဝန</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်ထမ်းများ </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အနေဖြင့် </a:t>
            </a:r>
            <a:r>
              <a:rPr kumimoji="0" lang="en-US" sz="18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လိင်ပိုင်းဆိုင်ရာ</a:t>
            </a:r>
            <a:r>
              <a:rPr kumimoji="0" lang="en-US" sz="18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8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အမြတ်ထုတ်ခြင်းနှင</a:t>
            </a:r>
            <a:r>
              <a:rPr kumimoji="0" lang="en-US" sz="18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8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အလွဲသုံးစားလုပ်ခြင်း</a:t>
            </a:r>
            <a:r>
              <a:rPr kumimoji="0" lang="en-US" sz="18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8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များကို</a:t>
            </a:r>
            <a:r>
              <a:rPr kumimoji="0" lang="en-US" sz="18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တားဆီးကာကွယ်ပေးရန</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်နှင့် ပတ်ဝန</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က</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ျင်တစ်ခု ဖန်တီး ပေးပြီး ထိန်းသိမ</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စ</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ောင</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ရ</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ှောက်ပေးရန်တို့အတွက်တာဝန်ရှိပါသည်</a:t>
            </a:r>
            <a:endParaRPr kumimoji="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2" name="Google Shape;652;p31"/>
          <p:cNvSpPr/>
          <p:nvPr/>
        </p:nvSpPr>
        <p:spPr>
          <a:xfrm>
            <a:off x="7833613" y="3546391"/>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1"/>
          <p:cNvSpPr txBox="1"/>
          <p:nvPr/>
        </p:nvSpPr>
        <p:spPr>
          <a:xfrm>
            <a:off x="855902" y="1133105"/>
            <a:ext cx="2810080" cy="545817"/>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ဒုတိယအကြိမ်အခွင</a:t>
            </a:r>
            <a:r>
              <a:rPr kumimoji="0" lang="en-US" sz="16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a:t>
            </a:r>
            <a:r>
              <a:rPr kumimoji="0" lang="en-US" sz="1600" b="1" i="0" u="none" strike="noStrike" kern="0" cap="none" spc="0" normalizeH="0" baseline="0" noProof="0" dirty="0" err="1">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အရေးမရှိစေရ</a:t>
            </a:r>
            <a:endParaRPr kumimoji="0"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4" name="Google Shape;654;p31"/>
          <p:cNvSpPr txBox="1"/>
          <p:nvPr/>
        </p:nvSpPr>
        <p:spPr>
          <a:xfrm>
            <a:off x="4284913" y="1090542"/>
            <a:ext cx="3330517" cy="588380"/>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my-MM" b="1" i="0" u="none" strike="noStrike" kern="0" cap="none" spc="0" normalizeH="0" baseline="0" noProof="0" dirty="0">
                <a:ln>
                  <a:noFill/>
                </a:ln>
                <a:solidFill>
                  <a:schemeClr val="bg1"/>
                </a:solidFill>
                <a:effectLst/>
                <a:uLnTx/>
                <a:uFillTx/>
                <a:latin typeface="Pyidaungsu" pitchFamily="34" charset="0"/>
                <a:ea typeface="Corbel"/>
                <a:cs typeface="Pyidaungsu" pitchFamily="34" charset="0"/>
                <a:sym typeface="Corbel"/>
              </a:rPr>
              <a:t>ကလေးသူငယ်များနှင့် လိင်ဆက်ဆံခြင်း လုံး</a:t>
            </a:r>
            <a:r>
              <a:rPr kumimoji="0" lang="my-MM" b="1" i="0" u="none" strike="noStrike" kern="0" cap="none" spc="0" normalizeH="0" baseline="0" noProof="0" dirty="0" smtClean="0">
                <a:ln>
                  <a:noFill/>
                </a:ln>
                <a:solidFill>
                  <a:schemeClr val="bg1"/>
                </a:solidFill>
                <a:effectLst/>
                <a:uLnTx/>
                <a:uFillTx/>
                <a:latin typeface="Pyidaungsu" pitchFamily="34" charset="0"/>
                <a:ea typeface="Corbel"/>
                <a:cs typeface="Pyidaungsu" pitchFamily="34" charset="0"/>
                <a:sym typeface="Corbel"/>
              </a:rPr>
              <a:t>ဝ မပ</a:t>
            </a:r>
            <a:r>
              <a:rPr kumimoji="0" lang="my-MM" b="1" i="0" u="none" strike="noStrike" kern="0" cap="none" spc="0" normalizeH="0" baseline="0" noProof="0" dirty="0">
                <a:ln>
                  <a:noFill/>
                </a:ln>
                <a:solidFill>
                  <a:schemeClr val="bg1"/>
                </a:solidFill>
                <a:effectLst/>
                <a:uLnTx/>
                <a:uFillTx/>
                <a:latin typeface="Pyidaungsu" pitchFamily="34" charset="0"/>
                <a:ea typeface="Corbel"/>
                <a:cs typeface="Pyidaungsu" pitchFamily="34" charset="0"/>
                <a:sym typeface="Corbel"/>
              </a:rPr>
              <a:t>ြုလုပ်ရ။</a:t>
            </a:r>
            <a:endParaRPr kumimoji="0" sz="1600" b="0" i="0" u="none" strike="noStrike" kern="0" cap="none" spc="0" normalizeH="0" baseline="0" noProof="0" dirty="0">
              <a:ln>
                <a:noFill/>
              </a:ln>
              <a:solidFill>
                <a:schemeClr val="bg1"/>
              </a:solidFill>
              <a:effectLst/>
              <a:uLnTx/>
              <a:uFillTx/>
              <a:latin typeface="Pyidaungsu" pitchFamily="34" charset="0"/>
              <a:cs typeface="Pyidaungsu" pitchFamily="34" charset="0"/>
              <a:sym typeface="Arial"/>
            </a:endParaRPr>
          </a:p>
        </p:txBody>
      </p:sp>
      <p:sp>
        <p:nvSpPr>
          <p:cNvPr id="655" name="Google Shape;655;p31"/>
          <p:cNvSpPr txBox="1"/>
          <p:nvPr/>
        </p:nvSpPr>
        <p:spPr>
          <a:xfrm>
            <a:off x="8205852" y="972457"/>
            <a:ext cx="3884548" cy="706465"/>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my-MM" sz="1600" b="1" i="0" u="none" strike="noStrike" kern="0" cap="none" spc="0" normalizeH="0" baseline="0" noProof="0" dirty="0">
                <a:ln>
                  <a:noFill/>
                </a:ln>
                <a:solidFill>
                  <a:srgbClr val="FFFFFF"/>
                </a:solidFill>
                <a:effectLst/>
                <a:uLnTx/>
                <a:uFillTx/>
                <a:latin typeface="Pyidaungsu" pitchFamily="34" charset="0"/>
                <a:ea typeface="Corbel"/>
                <a:cs typeface="Pyidaungsu" pitchFamily="34" charset="0"/>
                <a:sym typeface="Corbel"/>
              </a:rPr>
              <a:t>လိင်ကိစ္စအတွက် ငွေကြေး</a:t>
            </a:r>
            <a:r>
              <a:rPr kumimoji="0" lang="en-US" sz="1600" b="1" i="0" u="none" strike="noStrike" kern="0" cap="none" spc="0" normalizeH="0" baseline="0" noProof="0" dirty="0">
                <a:ln>
                  <a:noFill/>
                </a:ln>
                <a:solidFill>
                  <a:srgbClr val="FFFFFF"/>
                </a:solidFill>
                <a:effectLst/>
                <a:uLnTx/>
                <a:uFillTx/>
                <a:latin typeface="Pyidaungsu" pitchFamily="34" charset="0"/>
                <a:ea typeface="Corbel"/>
                <a:cs typeface="Pyidaungsu" pitchFamily="34" charset="0"/>
                <a:sym typeface="Corbel"/>
              </a:rPr>
              <a:t>/</a:t>
            </a:r>
            <a:r>
              <a:rPr kumimoji="0" lang="en-US" sz="1600" b="1" i="0" u="none" strike="noStrike" kern="0" cap="none" spc="0" normalizeH="0" baseline="0" noProof="0" dirty="0" err="1">
                <a:ln>
                  <a:noFill/>
                </a:ln>
                <a:solidFill>
                  <a:srgbClr val="FFFFFF"/>
                </a:solidFill>
                <a:effectLst/>
                <a:uLnTx/>
                <a:uFillTx/>
                <a:latin typeface="Pyidaungsu" pitchFamily="34" charset="0"/>
                <a:ea typeface="Corbel"/>
                <a:cs typeface="Pyidaungsu" pitchFamily="34" charset="0"/>
                <a:sym typeface="Corbel"/>
              </a:rPr>
              <a:t>အထောက်အပံ</a:t>
            </a:r>
            <a:r>
              <a:rPr kumimoji="0" lang="en-US" sz="1600" b="1" i="0" u="none" strike="noStrike" kern="0" cap="none" spc="0" normalizeH="0" baseline="0" noProof="0" dirty="0">
                <a:ln>
                  <a:noFill/>
                </a:ln>
                <a:solidFill>
                  <a:srgbClr val="FFFFFF"/>
                </a:solidFill>
                <a:effectLst/>
                <a:uLnTx/>
                <a:uFillTx/>
                <a:latin typeface="Pyidaungsu" pitchFamily="34" charset="0"/>
                <a:ea typeface="Corbel"/>
                <a:cs typeface="Pyidaungsu" pitchFamily="34" charset="0"/>
                <a:sym typeface="Corbel"/>
              </a:rPr>
              <a:t>့</a:t>
            </a:r>
            <a:r>
              <a:rPr kumimoji="0" lang="my-MM" sz="1600" b="1" i="0" u="none" strike="noStrike" kern="0" cap="none" spc="0" normalizeH="0" baseline="0" noProof="0" dirty="0">
                <a:ln>
                  <a:noFill/>
                </a:ln>
                <a:solidFill>
                  <a:srgbClr val="FFFFFF"/>
                </a:solidFill>
                <a:effectLst/>
                <a:uLnTx/>
                <a:uFillTx/>
                <a:latin typeface="Pyidaungsu" pitchFamily="34" charset="0"/>
                <a:ea typeface="Corbel"/>
                <a:cs typeface="Pyidaungsu" pitchFamily="34" charset="0"/>
                <a:sym typeface="Corbel"/>
              </a:rPr>
              <a:t>ဖြင့် ဖလှယ်ခြင်း မရှိစေရ။ </a:t>
            </a:r>
            <a:endParaRPr kumimoji="0" sz="18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sp>
        <p:nvSpPr>
          <p:cNvPr id="656" name="Google Shape;656;p31"/>
          <p:cNvSpPr txBox="1"/>
          <p:nvPr/>
        </p:nvSpPr>
        <p:spPr>
          <a:xfrm>
            <a:off x="743541" y="3588315"/>
            <a:ext cx="2905236" cy="828551"/>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16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အကျိုးခံစားခွင့်ရှိသူများနှ</a:t>
            </a:r>
            <a:r>
              <a:rPr kumimoji="0" lang="my-MM" sz="1600" b="1" i="0" u="none" strike="noStrike" kern="0" cap="none" spc="0" normalizeH="0" baseline="0" noProof="0" dirty="0" smtClean="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င့် </a:t>
            </a:r>
            <a:r>
              <a:rPr kumimoji="0" lang="my-MM" sz="16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လိင်မှုကိစ္စ ဆောင်ရွက်ခြင်း မရှိစေရ။ </a:t>
            </a:r>
            <a:endParaRPr kumimoji="0"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7" name="Google Shape;657;p31"/>
          <p:cNvSpPr txBox="1"/>
          <p:nvPr/>
        </p:nvSpPr>
        <p:spPr>
          <a:xfrm>
            <a:off x="4470400" y="3111670"/>
            <a:ext cx="3145030" cy="667251"/>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16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မပျက်မကွက် သတင်းပေးပို့ ရမည်</a:t>
            </a:r>
            <a:endParaRPr kumimoji="0"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8" name="Google Shape;658;p31"/>
          <p:cNvSpPr txBox="1"/>
          <p:nvPr/>
        </p:nvSpPr>
        <p:spPr>
          <a:xfrm>
            <a:off x="8321420" y="3294740"/>
            <a:ext cx="3768980" cy="770498"/>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18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မဖြစ်မနေ တားဆီးကာကွယ်ရမည်။</a:t>
            </a:r>
            <a:endParaRPr kumimoji="0" sz="20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62" name="Google Shape;662;p31"/>
          <p:cNvSpPr txBox="1"/>
          <p:nvPr/>
        </p:nvSpPr>
        <p:spPr>
          <a:xfrm>
            <a:off x="8622202" y="314798"/>
            <a:ext cx="3283865" cy="54429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err="1">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တာဝန်ချိန်အတွင်းသာမက</a:t>
            </a:r>
            <a:r>
              <a:rPr kumimoji="0" lang="en-US" sz="1700" b="1" i="0" u="none" strike="noStrike" kern="0" cap="none" spc="0" normalizeH="0" baseline="0" noProof="0" dirty="0">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 </a:t>
            </a:r>
            <a:r>
              <a:rPr kumimoji="0" lang="en-US" sz="1700" b="1" i="0" u="none" strike="noStrike" kern="0" cap="none" spc="0" normalizeH="0" baseline="0" noProof="0" dirty="0" err="1">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တာဝန်ချိန်ပြင်ပတွင်ပါလိုက်နာရမည</a:t>
            </a:r>
            <a:r>
              <a:rPr kumimoji="0" lang="en-US" sz="1700" b="1" i="0" u="none" strike="noStrike" kern="0" cap="none" spc="0" normalizeH="0" baseline="0" noProof="0" dirty="0">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27" name="Google Shape;647;p31"/>
          <p:cNvSpPr txBox="1"/>
          <p:nvPr/>
        </p:nvSpPr>
        <p:spPr>
          <a:xfrm>
            <a:off x="3827024" y="4000058"/>
            <a:ext cx="3788405" cy="2512554"/>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ဖွံ့ဖြိုးရေး (သို့)  နှင့် လူသားခြင</a:t>
            </a:r>
            <a:r>
              <a:rPr kumimoji="0" lang="my-MM" sz="1800" b="0" i="0" u="none" strike="noStrike" kern="0" cap="none" spc="0" normalizeH="0" baseline="0" noProof="0" dirty="0" smtClean="0">
                <a:ln>
                  <a:noFill/>
                </a:ln>
                <a:solidFill>
                  <a:srgbClr val="ED7D31"/>
                </a:solidFill>
                <a:effectLst/>
                <a:uLnTx/>
                <a:uFillTx/>
                <a:latin typeface="Pyidaungsu" panose="020B0502040204020203" pitchFamily="34" charset="0"/>
                <a:cs typeface="Pyidaungsu" panose="020B0502040204020203" pitchFamily="34" charset="0"/>
                <a:sym typeface="Arial"/>
              </a:rPr>
              <a:t>်း စ</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ာနာမ</a:t>
            </a:r>
            <a:r>
              <a:rPr kumimoji="0" lang="my-MM" sz="1800" b="0" i="0" u="none" strike="noStrike" kern="0" cap="none" spc="0" normalizeH="0" baseline="0" noProof="0" dirty="0" smtClean="0">
                <a:ln>
                  <a:noFill/>
                </a:ln>
                <a:solidFill>
                  <a:srgbClr val="ED7D31"/>
                </a:solidFill>
                <a:effectLst/>
                <a:uLnTx/>
                <a:uFillTx/>
                <a:latin typeface="Pyidaungsu" panose="020B0502040204020203" pitchFamily="34" charset="0"/>
                <a:cs typeface="Pyidaungsu" panose="020B0502040204020203" pitchFamily="34" charset="0"/>
                <a:sym typeface="Arial"/>
              </a:rPr>
              <a:t>ှု ဆ</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ိုင်ရာ ဝန်ထမ်း တစ်ဦးအနေဖြ</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င့်  ၎င်းနှင့် အဖွဲ့အစည်းတစ်ခုတည်းမှ အလုပ</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 လ</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ုပ</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 က</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ိုင် နေသူတစ်ဦး၏ လိင်ပိုင်းဆိုင်ရာ ခေါင်းပုံဖြတ် အမြတ် ထုတ်ခြင်း နှင</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့်အန</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ိုင</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 အထက</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်ပြုခြင်း ရှိနေသည်ဟ</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800" b="0" i="0" u="none" strike="noStrike" kern="0" cap="none" spc="0" normalizeH="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စ</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ိုးရိမ</a:t>
            </a:r>
            <a:r>
              <a:rPr kumimoji="0" lang="my-MM" sz="1800" b="0" i="0" u="none" strike="noStrike" kern="0" cap="none" spc="0" normalizeH="0" baseline="0" noProof="0" dirty="0" smtClean="0">
                <a:ln>
                  <a:noFill/>
                </a:ln>
                <a:solidFill>
                  <a:srgbClr val="000000"/>
                </a:solidFill>
                <a:effectLst/>
                <a:uLnTx/>
                <a:uFillTx/>
                <a:latin typeface="Pyidaungsu" panose="020B0502040204020203" pitchFamily="34" charset="0"/>
                <a:cs typeface="Pyidaungsu" panose="020B0502040204020203" pitchFamily="34" charset="0"/>
                <a:sym typeface="Arial"/>
              </a:rPr>
              <a:t>် မကင်း ဖ</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ြစ်မှု သို့မဟုတ် သံသယဖြစ်မှု ရှိလာခဲ့လျှင် </a:t>
            </a:r>
            <a:r>
              <a:rPr kumimoji="0" lang="my-MM" sz="18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သတင်းပို့တိုင်ကြားရမည် </a:t>
            </a:r>
            <a:r>
              <a:rPr kumimoji="0" lang="my-MM"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ဖြစ်သည်။</a:t>
            </a:r>
            <a:endParaRPr kumimoji="0" sz="18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28" name="Google Shape;671;p32"/>
          <p:cNvSpPr txBox="1"/>
          <p:nvPr/>
        </p:nvSpPr>
        <p:spPr>
          <a:xfrm>
            <a:off x="855902" y="372167"/>
            <a:ext cx="7682060" cy="48692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chemeClr val="tx1"/>
                </a:solidFill>
                <a:effectLst/>
                <a:uLnTx/>
                <a:uFillTx/>
                <a:latin typeface="Pyidaungsu" panose="020B0502040204020203" pitchFamily="34" charset="0"/>
                <a:ea typeface="Open Sans"/>
                <a:cs typeface="Pyidaungsu" panose="020B0502040204020203" pitchFamily="34" charset="0"/>
                <a:sym typeface="Open Sans"/>
              </a:rPr>
              <a:t>အမူအကျင</a:t>
            </a:r>
            <a:r>
              <a:rPr kumimoji="0" lang="en-US" sz="2800" b="1" i="0" u="none" strike="noStrike" kern="0" cap="none" spc="0" normalizeH="0" baseline="0" noProof="0" dirty="0">
                <a:ln>
                  <a:noFill/>
                </a:ln>
                <a:solidFill>
                  <a:schemeClr val="tx1"/>
                </a:solidFill>
                <a:effectLst/>
                <a:uLnTx/>
                <a:uFillTx/>
                <a:latin typeface="Pyidaungsu" panose="020B0502040204020203" pitchFamily="34" charset="0"/>
                <a:ea typeface="Open Sans"/>
                <a:cs typeface="Pyidaungsu" panose="020B0502040204020203" pitchFamily="34" charset="0"/>
                <a:sym typeface="Open Sans"/>
              </a:rPr>
              <a:t>့်</a:t>
            </a:r>
            <a:r>
              <a:rPr kumimoji="0" lang="en-US" sz="2800" b="1" i="0" u="none" strike="noStrike" kern="0" cap="none" spc="0" normalizeH="0" baseline="0" noProof="0" dirty="0" err="1">
                <a:ln>
                  <a:noFill/>
                </a:ln>
                <a:solidFill>
                  <a:schemeClr val="tx1"/>
                </a:solidFill>
                <a:effectLst/>
                <a:uLnTx/>
                <a:uFillTx/>
                <a:latin typeface="Pyidaungsu" panose="020B0502040204020203" pitchFamily="34" charset="0"/>
                <a:ea typeface="Open Sans"/>
                <a:cs typeface="Pyidaungsu" panose="020B0502040204020203" pitchFamily="34" charset="0"/>
                <a:sym typeface="Open Sans"/>
              </a:rPr>
              <a:t>ဆိုင်ရာ</a:t>
            </a:r>
            <a:r>
              <a:rPr kumimoji="0" lang="en-US" sz="2800" b="1" i="0" u="none" strike="noStrike" kern="0" cap="none" spc="0" normalizeH="0" baseline="0" noProof="0" dirty="0">
                <a:ln>
                  <a:noFill/>
                </a:ln>
                <a:solidFill>
                  <a:schemeClr val="tx1"/>
                </a:solidFill>
                <a:effectLst/>
                <a:uLnTx/>
                <a:uFillTx/>
                <a:latin typeface="Pyidaungsu" panose="020B0502040204020203" pitchFamily="34" charset="0"/>
                <a:ea typeface="Open Sans"/>
                <a:cs typeface="Pyidaungsu" panose="020B0502040204020203" pitchFamily="34" charset="0"/>
                <a:sym typeface="Open Sans"/>
              </a:rPr>
              <a:t> </a:t>
            </a:r>
            <a:r>
              <a:rPr kumimoji="0" lang="en-US" sz="2800" b="1" i="0" u="none" strike="noStrike" kern="0" cap="none" spc="0" normalizeH="0" baseline="0" noProof="0" dirty="0" err="1">
                <a:ln>
                  <a:noFill/>
                </a:ln>
                <a:solidFill>
                  <a:schemeClr val="tx1"/>
                </a:solidFill>
                <a:effectLst/>
                <a:uLnTx/>
                <a:uFillTx/>
                <a:latin typeface="Pyidaungsu" panose="020B0502040204020203" pitchFamily="34" charset="0"/>
                <a:ea typeface="Open Sans"/>
                <a:cs typeface="Pyidaungsu" panose="020B0502040204020203" pitchFamily="34" charset="0"/>
                <a:sym typeface="Open Sans"/>
              </a:rPr>
              <a:t>စည်းမျဉ်းများ</a:t>
            </a:r>
            <a:r>
              <a:rPr kumimoji="0" lang="en-US" sz="2800" b="1" i="0" u="none" strike="noStrike" kern="0" cap="none" spc="0" normalizeH="0" baseline="0" noProof="0" dirty="0">
                <a:ln>
                  <a:noFill/>
                </a:ln>
                <a:solidFill>
                  <a:schemeClr val="tx1"/>
                </a:solidFill>
                <a:effectLst/>
                <a:uLnTx/>
                <a:uFillTx/>
                <a:latin typeface="Pyidaungsu" panose="020B0502040204020203" pitchFamily="34" charset="0"/>
                <a:ea typeface="Open Sans"/>
                <a:cs typeface="Pyidaungsu" panose="020B0502040204020203" pitchFamily="34" charset="0"/>
                <a:sym typeface="Open Sans"/>
              </a:rPr>
              <a:t> (Core Principles)</a:t>
            </a:r>
            <a:endParaRPr kumimoji="0" sz="1050" b="0" i="0" u="none" strike="noStrike" kern="0" cap="none" spc="0" normalizeH="0" baseline="0" noProof="0" dirty="0">
              <a:ln>
                <a:noFill/>
              </a:ln>
              <a:solidFill>
                <a:schemeClr val="tx1"/>
              </a:solidFill>
              <a:effectLst/>
              <a:uLnTx/>
              <a:uFillTx/>
              <a:latin typeface="Pyidaungsu" panose="020B0502040204020203" pitchFamily="34" charset="0"/>
              <a:cs typeface="Pyidaungsu" panose="020B0502040204020203" pitchFamily="34" charset="0"/>
              <a:sym typeface="Arial"/>
            </a:endParaRPr>
          </a:p>
        </p:txBody>
      </p:sp>
      <p:cxnSp>
        <p:nvCxnSpPr>
          <p:cNvPr id="3" name="Straight Connector 2"/>
          <p:cNvCxnSpPr/>
          <p:nvPr/>
        </p:nvCxnSpPr>
        <p:spPr>
          <a:xfrm>
            <a:off x="3759200" y="1611086"/>
            <a:ext cx="14514" cy="50509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66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3"/>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6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7"/>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656"/>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6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1"/>
                                        </p:tgtEl>
                                        <p:attrNameLst>
                                          <p:attrName>style.visibility</p:attrName>
                                        </p:attrNameLst>
                                      </p:cBhvr>
                                      <p:to>
                                        <p:strVal val="visible"/>
                                      </p:to>
                                    </p:set>
                                  </p:childTnLst>
                                </p:cTn>
                              </p:par>
                              <p:par>
                                <p:cTn id="33" presetID="1" presetClass="entr" presetSubtype="0" fill="hold" nodeType="withEffect">
                                  <p:stCondLst>
                                    <p:cond delay="1000"/>
                                  </p:stCondLst>
                                  <p:childTnLst>
                                    <p:set>
                                      <p:cBhvr>
                                        <p:cTn id="34" dur="1" fill="hold">
                                          <p:stCondLst>
                                            <p:cond delay="0"/>
                                          </p:stCondLst>
                                        </p:cTn>
                                        <p:tgtEl>
                                          <p:spTgt spid="6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3465</TotalTime>
  <Words>2595</Words>
  <Application>Microsoft Office PowerPoint</Application>
  <PresentationFormat>Widescreen</PresentationFormat>
  <Paragraphs>72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vt:lpstr>
      <vt:lpstr>Pyidaungsu</vt:lpstr>
      <vt:lpstr>Calibri</vt:lpstr>
      <vt:lpstr>Arial</vt:lpstr>
      <vt:lpstr>Corbel</vt:lpstr>
      <vt:lpstr>1_Office Theme</vt:lpstr>
      <vt:lpstr>SEA အဓိပ္ပာယ်ဖွင့်ဆိုခြင်း</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Sexual Exploitation and Abuse (PSEA) Training  with CSOs  DAY I</dc:title>
  <dc:creator>Cecilia Truffer</dc:creator>
  <cp:lastModifiedBy>Mawk Kon</cp:lastModifiedBy>
  <cp:revision>157</cp:revision>
  <cp:lastPrinted>2021-10-22T06:52:18Z</cp:lastPrinted>
  <dcterms:created xsi:type="dcterms:W3CDTF">2021-09-08T12:24:12Z</dcterms:created>
  <dcterms:modified xsi:type="dcterms:W3CDTF">2021-12-22T05:24:01Z</dcterms:modified>
</cp:coreProperties>
</file>