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6"/>
  </p:notesMasterIdLst>
  <p:sldIdLst>
    <p:sldId id="428" r:id="rId2"/>
    <p:sldId id="431" r:id="rId3"/>
    <p:sldId id="427" r:id="rId4"/>
    <p:sldId id="416" r:id="rId5"/>
    <p:sldId id="432" r:id="rId6"/>
    <p:sldId id="433" r:id="rId7"/>
    <p:sldId id="436" r:id="rId8"/>
    <p:sldId id="439" r:id="rId9"/>
    <p:sldId id="438" r:id="rId10"/>
    <p:sldId id="443" r:id="rId11"/>
    <p:sldId id="435" r:id="rId12"/>
    <p:sldId id="441" r:id="rId13"/>
    <p:sldId id="440" r:id="rId14"/>
    <p:sldId id="28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ys nawayseh" initials="mn" lastIdx="6" clrIdx="0">
    <p:extLst>
      <p:ext uri="{19B8F6BF-5375-455C-9EA6-DF929625EA0E}">
        <p15:presenceInfo xmlns:p15="http://schemas.microsoft.com/office/powerpoint/2012/main" userId="673641092b4be80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1C3"/>
    <a:srgbClr val="F29C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0" autoAdjust="0"/>
    <p:restoredTop sz="90778" autoAdjust="0"/>
  </p:normalViewPr>
  <p:slideViewPr>
    <p:cSldViewPr snapToGrid="0">
      <p:cViewPr varScale="1">
        <p:scale>
          <a:sx n="70" d="100"/>
          <a:sy n="70" d="100"/>
        </p:scale>
        <p:origin x="87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C0DD9-F7AC-43C1-B10B-50C83CFE6A42}" type="datetimeFigureOut">
              <a:rPr lang="en-US" smtClean="0"/>
              <a:t>27-Jan-21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DFB2C8-ECF5-466C-9DF6-7D4F4CFD7146}" type="slidenum">
              <a:rPr lang="en-US" smtClean="0"/>
              <a:t>‹#›</a:t>
            </a:fld>
            <a:endParaRPr lang="en-US"/>
          </a:p>
        </p:txBody>
      </p:sp>
    </p:spTree>
    <p:extLst>
      <p:ext uri="{BB962C8B-B14F-4D97-AF65-F5344CB8AC3E}">
        <p14:creationId xmlns:p14="http://schemas.microsoft.com/office/powerpoint/2010/main" val="670001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DFB2C8-ECF5-466C-9DF6-7D4F4CFD7146}" type="slidenum">
              <a:rPr lang="en-US" smtClean="0"/>
              <a:t>1</a:t>
            </a:fld>
            <a:endParaRPr lang="en-US"/>
          </a:p>
        </p:txBody>
      </p:sp>
    </p:spTree>
    <p:extLst>
      <p:ext uri="{BB962C8B-B14F-4D97-AF65-F5344CB8AC3E}">
        <p14:creationId xmlns:p14="http://schemas.microsoft.com/office/powerpoint/2010/main" val="1607791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DFB2C8-ECF5-466C-9DF6-7D4F4CFD7146}" type="slidenum">
              <a:rPr lang="en-US" smtClean="0"/>
              <a:t>2</a:t>
            </a:fld>
            <a:endParaRPr lang="en-US"/>
          </a:p>
        </p:txBody>
      </p:sp>
    </p:spTree>
    <p:extLst>
      <p:ext uri="{BB962C8B-B14F-4D97-AF65-F5344CB8AC3E}">
        <p14:creationId xmlns:p14="http://schemas.microsoft.com/office/powerpoint/2010/main" val="1895708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All staff sign a code of conduct and agreed to abide by certain principles. </a:t>
            </a:r>
          </a:p>
          <a:p>
            <a:pPr marL="171450" indent="-171450">
              <a:buFont typeface="Arial" panose="020B0604020202020204" pitchFamily="34" charset="0"/>
              <a:buChar char="•"/>
            </a:pPr>
            <a:r>
              <a:rPr lang="en-US" dirty="0"/>
              <a:t>SEA is a serious misdemeanor and ground for termination of employment. All staff are required to report SEA by their coworkers.</a:t>
            </a:r>
          </a:p>
        </p:txBody>
      </p:sp>
      <p:sp>
        <p:nvSpPr>
          <p:cNvPr id="4" name="Slide Number Placeholder 3"/>
          <p:cNvSpPr>
            <a:spLocks noGrp="1"/>
          </p:cNvSpPr>
          <p:nvPr>
            <p:ph type="sldNum" sz="quarter" idx="5"/>
          </p:nvPr>
        </p:nvSpPr>
        <p:spPr/>
        <p:txBody>
          <a:bodyPr/>
          <a:lstStyle/>
          <a:p>
            <a:fld id="{6CDFB2C8-ECF5-466C-9DF6-7D4F4CFD7146}" type="slidenum">
              <a:rPr lang="en-US" smtClean="0"/>
              <a:t>6</a:t>
            </a:fld>
            <a:endParaRPr lang="en-US"/>
          </a:p>
        </p:txBody>
      </p:sp>
    </p:spTree>
    <p:extLst>
      <p:ext uri="{BB962C8B-B14F-4D97-AF65-F5344CB8AC3E}">
        <p14:creationId xmlns:p14="http://schemas.microsoft.com/office/powerpoint/2010/main" val="738847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i="1" dirty="0"/>
              <a:t>“I’m a 16-year-old displaced girl without family and I rely on humanitarian assistance for my survival. Even though I receiving assistance, it is not enough for an entire month and I struggles to get by. My friend who is also an IDP in the same camp encourages me to ask the aid worker if there is a way to get more assistance. She suggests that I may be able to get more help if I become close friends with the aid worker. </a:t>
            </a:r>
          </a:p>
          <a:p>
            <a:pPr marL="0" indent="0">
              <a:buNone/>
            </a:pPr>
            <a:r>
              <a:rPr lang="en-US" i="1" dirty="0"/>
              <a:t>I approached the aid worker outside of the camp, in front of his residence and asked to speak about receiving more aid. The aid worker did not invite or accept me into his home and asked me to approach him with my questions in the camp during work hours. The next day, I spoke to the aid worker in the camp. He checked my eligibility and confirmed that I am already receiving the aid I am eligible for and advised me to apply to the camp women’s committee where young girls are receiving occupation classes. The aid worker explained to me that assistance is free and no one can increase or change the assistance by receiving anything in return from me. I signed up for occupation classes the following day.”</a:t>
            </a:r>
          </a:p>
          <a:p>
            <a:endParaRPr lang="en-US" dirty="0"/>
          </a:p>
        </p:txBody>
      </p:sp>
      <p:sp>
        <p:nvSpPr>
          <p:cNvPr id="4" name="Slide Number Placeholder 3"/>
          <p:cNvSpPr>
            <a:spLocks noGrp="1"/>
          </p:cNvSpPr>
          <p:nvPr>
            <p:ph type="sldNum" sz="quarter" idx="5"/>
          </p:nvPr>
        </p:nvSpPr>
        <p:spPr/>
        <p:txBody>
          <a:bodyPr/>
          <a:lstStyle/>
          <a:p>
            <a:fld id="{6CDFB2C8-ECF5-466C-9DF6-7D4F4CFD7146}" type="slidenum">
              <a:rPr lang="en-US" smtClean="0"/>
              <a:t>7</a:t>
            </a:fld>
            <a:endParaRPr lang="en-US"/>
          </a:p>
        </p:txBody>
      </p:sp>
    </p:spTree>
    <p:extLst>
      <p:ext uri="{BB962C8B-B14F-4D97-AF65-F5344CB8AC3E}">
        <p14:creationId xmlns:p14="http://schemas.microsoft.com/office/powerpoint/2010/main" val="4148723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a common misconception amongst affected populations that reporting SEA will result in their own assistance and services being cut. So we need to really emphasize this point that reporting will not affect their right to assistance. </a:t>
            </a:r>
          </a:p>
        </p:txBody>
      </p:sp>
      <p:sp>
        <p:nvSpPr>
          <p:cNvPr id="4" name="Slide Number Placeholder 3"/>
          <p:cNvSpPr>
            <a:spLocks noGrp="1"/>
          </p:cNvSpPr>
          <p:nvPr>
            <p:ph type="sldNum" sz="quarter" idx="5"/>
          </p:nvPr>
        </p:nvSpPr>
        <p:spPr/>
        <p:txBody>
          <a:bodyPr/>
          <a:lstStyle/>
          <a:p>
            <a:fld id="{6CDFB2C8-ECF5-466C-9DF6-7D4F4CFD7146}" type="slidenum">
              <a:rPr lang="en-US" smtClean="0"/>
              <a:t>12</a:t>
            </a:fld>
            <a:endParaRPr lang="en-US"/>
          </a:p>
        </p:txBody>
      </p:sp>
    </p:spTree>
    <p:extLst>
      <p:ext uri="{BB962C8B-B14F-4D97-AF65-F5344CB8AC3E}">
        <p14:creationId xmlns:p14="http://schemas.microsoft.com/office/powerpoint/2010/main" val="533270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There are many different types of actors providing humanitarian aid in Northwest Syria. Some of these actors are directly supervised by UN agencies while others act more independently. Because of this, it can be more difficult to enforce disciplinary actions with independent actors than with UN staff. Regardless of this, we do our best to follow up effectively with complaints, make sure that the survivor receives the help they need and that the perpetrator is stopped and disciplined. But in order to do this, we need your help to report whenever you hear or encounter these issues. Even if it’s something you heard and not witnessed yourself, it helps to inform us. So please, report!</a:t>
            </a:r>
          </a:p>
          <a:p>
            <a:endParaRPr lang="en-US" dirty="0"/>
          </a:p>
        </p:txBody>
      </p:sp>
      <p:sp>
        <p:nvSpPr>
          <p:cNvPr id="4" name="Slide Number Placeholder 3"/>
          <p:cNvSpPr>
            <a:spLocks noGrp="1"/>
          </p:cNvSpPr>
          <p:nvPr>
            <p:ph type="sldNum" sz="quarter" idx="5"/>
          </p:nvPr>
        </p:nvSpPr>
        <p:spPr/>
        <p:txBody>
          <a:bodyPr/>
          <a:lstStyle/>
          <a:p>
            <a:fld id="{6CDFB2C8-ECF5-466C-9DF6-7D4F4CFD7146}" type="slidenum">
              <a:rPr lang="en-US" smtClean="0"/>
              <a:t>13</a:t>
            </a:fld>
            <a:endParaRPr lang="en-US"/>
          </a:p>
        </p:txBody>
      </p:sp>
    </p:spTree>
    <p:extLst>
      <p:ext uri="{BB962C8B-B14F-4D97-AF65-F5344CB8AC3E}">
        <p14:creationId xmlns:p14="http://schemas.microsoft.com/office/powerpoint/2010/main" val="4158875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Conclude by playing the awareness raising video: https://drive.google.com/file/d/1aAUpIiDaDPfSf1iW-BuTOXuVSQPzcUdd/view?usp=sharing </a:t>
            </a:r>
          </a:p>
        </p:txBody>
      </p:sp>
      <p:sp>
        <p:nvSpPr>
          <p:cNvPr id="4" name="Slide Number Placeholder 3"/>
          <p:cNvSpPr>
            <a:spLocks noGrp="1"/>
          </p:cNvSpPr>
          <p:nvPr>
            <p:ph type="sldNum" sz="quarter" idx="5"/>
          </p:nvPr>
        </p:nvSpPr>
        <p:spPr/>
        <p:txBody>
          <a:bodyPr/>
          <a:lstStyle/>
          <a:p>
            <a:fld id="{6CDFB2C8-ECF5-466C-9DF6-7D4F4CFD7146}" type="slidenum">
              <a:rPr lang="en-US" smtClean="0"/>
              <a:t>14</a:t>
            </a:fld>
            <a:endParaRPr lang="en-US"/>
          </a:p>
        </p:txBody>
      </p:sp>
    </p:spTree>
    <p:extLst>
      <p:ext uri="{BB962C8B-B14F-4D97-AF65-F5344CB8AC3E}">
        <p14:creationId xmlns:p14="http://schemas.microsoft.com/office/powerpoint/2010/main" val="4189774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BDD71DE8-6598-4BD3-BD19-1EB9E8F16187}" type="datetimeFigureOut">
              <a:rPr lang="en-US" smtClean="0"/>
              <a:t>27-Jan-21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D53F5328-DA86-413F-B3F1-951414CAB430}" type="slidenum">
              <a:rPr lang="en-US" smtClean="0"/>
              <a:t>‹#›</a:t>
            </a:fld>
            <a:endParaRPr lang="en-US"/>
          </a:p>
        </p:txBody>
      </p:sp>
    </p:spTree>
    <p:extLst>
      <p:ext uri="{BB962C8B-B14F-4D97-AF65-F5344CB8AC3E}">
        <p14:creationId xmlns:p14="http://schemas.microsoft.com/office/powerpoint/2010/main" val="1768775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D71DE8-6598-4BD3-BD19-1EB9E8F16187}" type="datetimeFigureOut">
              <a:rPr lang="en-US" smtClean="0"/>
              <a:t>27-Jan-21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3F5328-DA86-413F-B3F1-951414CAB430}" type="slidenum">
              <a:rPr lang="en-US" smtClean="0"/>
              <a:t>‹#›</a:t>
            </a:fld>
            <a:endParaRPr lang="en-US"/>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2704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D71DE8-6598-4BD3-BD19-1EB9E8F16187}" type="datetimeFigureOut">
              <a:rPr lang="en-US" smtClean="0"/>
              <a:t>27-Jan-21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3F5328-DA86-413F-B3F1-951414CAB430}" type="slidenum">
              <a:rPr lang="en-US" smtClean="0"/>
              <a:t>‹#›</a:t>
            </a:fld>
            <a:endParaRPr lang="en-US"/>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1687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D71DE8-6598-4BD3-BD19-1EB9E8F16187}" type="datetimeFigureOut">
              <a:rPr lang="en-US" smtClean="0"/>
              <a:t>27-Jan-21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3F5328-DA86-413F-B3F1-951414CAB430}" type="slidenum">
              <a:rPr lang="en-US" smtClean="0"/>
              <a:t>‹#›</a:t>
            </a:fld>
            <a:endParaRPr lang="en-US"/>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71329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D71DE8-6598-4BD3-BD19-1EB9E8F16187}" type="datetimeFigureOut">
              <a:rPr lang="en-US" smtClean="0"/>
              <a:t>27-Jan-21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3F5328-DA86-413F-B3F1-951414CAB430}" type="slidenum">
              <a:rPr lang="en-US" smtClean="0"/>
              <a:t>‹#›</a:t>
            </a:fld>
            <a:endParaRPr lang="en-US"/>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0393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D71DE8-6598-4BD3-BD19-1EB9E8F16187}" type="datetimeFigureOut">
              <a:rPr lang="en-US" smtClean="0"/>
              <a:t>27-Jan-21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3F5328-DA86-413F-B3F1-951414CAB430}" type="slidenum">
              <a:rPr lang="en-US" smtClean="0"/>
              <a:t>‹#›</a:t>
            </a:fld>
            <a:endParaRPr lang="en-US"/>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99561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D71DE8-6598-4BD3-BD19-1EB9E8F16187}" type="datetimeFigureOut">
              <a:rPr lang="en-US" smtClean="0"/>
              <a:t>27-Jan-21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3F5328-DA86-413F-B3F1-951414CAB430}" type="slidenum">
              <a:rPr lang="en-US" smtClean="0"/>
              <a:t>‹#›</a:t>
            </a:fld>
            <a:endParaRPr lang="en-US"/>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99923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D71DE8-6598-4BD3-BD19-1EB9E8F16187}" type="datetimeFigureOut">
              <a:rPr lang="en-US" smtClean="0"/>
              <a:t>27-Jan-21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3F5328-DA86-413F-B3F1-951414CAB430}" type="slidenum">
              <a:rPr lang="en-US" smtClean="0"/>
              <a:t>‹#›</a:t>
            </a:fld>
            <a:endParaRPr lang="en-US"/>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61624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D71DE8-6598-4BD3-BD19-1EB9E8F16187}" type="datetimeFigureOut">
              <a:rPr lang="en-US" smtClean="0"/>
              <a:t>27-Jan-21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3F5328-DA86-413F-B3F1-951414CAB430}" type="slidenum">
              <a:rPr lang="en-US" smtClean="0"/>
              <a:t>‹#›</a:t>
            </a:fld>
            <a:endParaRPr lang="en-US"/>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31254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D71DE8-6598-4BD3-BD19-1EB9E8F16187}" type="datetimeFigureOut">
              <a:rPr lang="en-US" smtClean="0"/>
              <a:t>27-Jan-21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3F5328-DA86-413F-B3F1-951414CAB430}" type="slidenum">
              <a:rPr lang="en-US" smtClean="0"/>
              <a:t>‹#›</a:t>
            </a:fld>
            <a:endParaRPr lang="en-US"/>
          </a:p>
        </p:txBody>
      </p:sp>
    </p:spTree>
    <p:extLst>
      <p:ext uri="{BB962C8B-B14F-4D97-AF65-F5344CB8AC3E}">
        <p14:creationId xmlns:p14="http://schemas.microsoft.com/office/powerpoint/2010/main" val="719663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D71DE8-6598-4BD3-BD19-1EB9E8F16187}" type="datetimeFigureOut">
              <a:rPr lang="en-US" smtClean="0"/>
              <a:t>27-Jan-21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3F5328-DA86-413F-B3F1-951414CAB430}" type="slidenum">
              <a:rPr lang="en-US" smtClean="0"/>
              <a:t>‹#›</a:t>
            </a:fld>
            <a:endParaRPr lang="en-US"/>
          </a:p>
        </p:txBody>
      </p:sp>
    </p:spTree>
    <p:extLst>
      <p:ext uri="{BB962C8B-B14F-4D97-AF65-F5344CB8AC3E}">
        <p14:creationId xmlns:p14="http://schemas.microsoft.com/office/powerpoint/2010/main" val="2445001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BDD71DE8-6598-4BD3-BD19-1EB9E8F16187}" type="datetimeFigureOut">
              <a:rPr lang="en-US" smtClean="0"/>
              <a:t>27-Jan-21</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D53F5328-DA86-413F-B3F1-951414CAB430}" type="slidenum">
              <a:rPr lang="en-US" smtClean="0"/>
              <a:t>‹#›</a:t>
            </a:fld>
            <a:endParaRPr lang="en-US"/>
          </a:p>
        </p:txBody>
      </p:sp>
    </p:spTree>
    <p:extLst>
      <p:ext uri="{BB962C8B-B14F-4D97-AF65-F5344CB8AC3E}">
        <p14:creationId xmlns:p14="http://schemas.microsoft.com/office/powerpoint/2010/main" val="75543791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 Id="rId14" Type="http://schemas.openxmlformats.org/officeDocument/2006/relationships/image" Target="../media/image17.sv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 up of a logo&#10;&#10;Description generated with very high confidence">
            <a:extLst>
              <a:ext uri="{FF2B5EF4-FFF2-40B4-BE49-F238E27FC236}">
                <a16:creationId xmlns:a16="http://schemas.microsoft.com/office/drawing/2014/main" id="{FBE32403-B6AC-4E0F-9DAB-7DD5BFBB683B}"/>
              </a:ext>
            </a:extLst>
          </p:cNvPr>
          <p:cNvPicPr>
            <a:picLocks noChangeAspect="1"/>
          </p:cNvPicPr>
          <p:nvPr/>
        </p:nvPicPr>
        <p:blipFill rotWithShape="1">
          <a:blip r:embed="rId3">
            <a:duotone>
              <a:prstClr val="black"/>
              <a:schemeClr val="bg1">
                <a:tint val="45000"/>
                <a:satMod val="400000"/>
              </a:schemeClr>
            </a:duotone>
            <a:extLst>
              <a:ext uri="{28A0092B-C50C-407E-A947-70E740481C1C}">
                <a14:useLocalDpi xmlns:a14="http://schemas.microsoft.com/office/drawing/2010/main" val="0"/>
              </a:ext>
            </a:extLst>
          </a:blip>
          <a:srcRect l="45195"/>
          <a:stretch/>
        </p:blipFill>
        <p:spPr>
          <a:xfrm>
            <a:off x="380711" y="192505"/>
            <a:ext cx="4466063" cy="6665495"/>
          </a:xfrm>
          <a:prstGeom prst="rect">
            <a:avLst/>
          </a:prstGeom>
        </p:spPr>
      </p:pic>
      <p:sp>
        <p:nvSpPr>
          <p:cNvPr id="9" name="Title 1">
            <a:extLst>
              <a:ext uri="{FF2B5EF4-FFF2-40B4-BE49-F238E27FC236}">
                <a16:creationId xmlns:a16="http://schemas.microsoft.com/office/drawing/2014/main" id="{1B11C826-C1AC-4AA7-A393-B326386131A8}"/>
              </a:ext>
            </a:extLst>
          </p:cNvPr>
          <p:cNvSpPr txBox="1">
            <a:spLocks/>
          </p:cNvSpPr>
          <p:nvPr/>
        </p:nvSpPr>
        <p:spPr>
          <a:xfrm>
            <a:off x="163858" y="178181"/>
            <a:ext cx="10287000" cy="3783791"/>
          </a:xfrm>
          <a:prstGeom prst="rect">
            <a:avLst/>
          </a:prstGeom>
        </p:spPr>
        <p:txBody>
          <a:bodyPr vert="horz" lIns="91440" tIns="27432" rIns="91440" bIns="45720" rtlCol="0" anchor="b">
            <a:noAutofit/>
          </a:bodyPr>
          <a:lst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a:lstStyle>
          <a:p>
            <a:pPr algn="r" rtl="1">
              <a:lnSpc>
                <a:spcPct val="150000"/>
              </a:lnSpc>
            </a:pPr>
            <a:r>
              <a:rPr lang="ar-SY" dirty="0">
                <a:solidFill>
                  <a:srgbClr val="0070C0"/>
                </a:solidFill>
                <a:latin typeface="Arial" panose="020B0604020202020204" pitchFamily="34" charset="0"/>
                <a:cs typeface="Arial" panose="020B0604020202020204" pitchFamily="34" charset="0"/>
              </a:rPr>
              <a:t>منع الاستغلال والاعتداء الجنسيين</a:t>
            </a:r>
            <a:endParaRPr lang="en-US" dirty="0">
              <a:solidFill>
                <a:srgbClr val="0070C0"/>
              </a:solidFill>
              <a:latin typeface="Arial" panose="020B0604020202020204" pitchFamily="34" charset="0"/>
              <a:cs typeface="Arial" panose="020B0604020202020204" pitchFamily="34" charset="0"/>
            </a:endParaRPr>
          </a:p>
          <a:p>
            <a:pPr algn="r">
              <a:lnSpc>
                <a:spcPct val="150000"/>
              </a:lnSpc>
            </a:pPr>
            <a:r>
              <a:rPr lang="ar-SY" dirty="0">
                <a:solidFill>
                  <a:srgbClr val="0070C0"/>
                </a:solidFill>
                <a:latin typeface="Arial" panose="020B0604020202020204" pitchFamily="34" charset="0"/>
                <a:cs typeface="Arial" panose="020B0604020202020204" pitchFamily="34" charset="0"/>
              </a:rPr>
              <a:t>للمستفيدين</a:t>
            </a:r>
            <a:br>
              <a:rPr lang="en-US" sz="4800" dirty="0">
                <a:solidFill>
                  <a:srgbClr val="0070C0"/>
                </a:solidFill>
                <a:latin typeface="Arial" panose="020B0604020202020204" pitchFamily="34" charset="0"/>
                <a:cs typeface="Arial" panose="020B0604020202020204" pitchFamily="34" charset="0"/>
              </a:rPr>
            </a:br>
            <a:endParaRPr lang="en-US" sz="4800" b="0" dirty="0">
              <a:solidFill>
                <a:schemeClr val="tx2">
                  <a:lumMod val="25000"/>
                </a:schemeClr>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6F95898A-D939-44D1-94EA-03FF6DE0DFEA}"/>
              </a:ext>
            </a:extLst>
          </p:cNvPr>
          <p:cNvSpPr txBox="1"/>
          <p:nvPr/>
        </p:nvSpPr>
        <p:spPr>
          <a:xfrm>
            <a:off x="541421" y="6296163"/>
            <a:ext cx="10704094" cy="369332"/>
          </a:xfrm>
          <a:prstGeom prst="rect">
            <a:avLst/>
          </a:prstGeom>
          <a:noFill/>
        </p:spPr>
        <p:txBody>
          <a:bodyPr wrap="square" rtlCol="0">
            <a:spAutoFit/>
          </a:bodyPr>
          <a:lstStyle/>
          <a:p>
            <a:r>
              <a:rPr lang="en-US" i="1" dirty="0">
                <a:solidFill>
                  <a:schemeClr val="tx2">
                    <a:lumMod val="25000"/>
                  </a:schemeClr>
                </a:solidFill>
              </a:rPr>
              <a:t>July 2020                                                                                                  Inter-agency PSEA Network</a:t>
            </a:r>
            <a:endParaRPr lang="en-US" dirty="0"/>
          </a:p>
        </p:txBody>
      </p:sp>
    </p:spTree>
    <p:extLst>
      <p:ext uri="{BB962C8B-B14F-4D97-AF65-F5344CB8AC3E}">
        <p14:creationId xmlns:p14="http://schemas.microsoft.com/office/powerpoint/2010/main" val="1822736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397BE82-E599-4952-809F-EEF717893F56}"/>
              </a:ext>
            </a:extLst>
          </p:cNvPr>
          <p:cNvGraphicFramePr>
            <a:graphicFrameLocks noGrp="1"/>
          </p:cNvGraphicFramePr>
          <p:nvPr>
            <p:extLst>
              <p:ext uri="{D42A27DB-BD31-4B8C-83A1-F6EECF244321}">
                <p14:modId xmlns:p14="http://schemas.microsoft.com/office/powerpoint/2010/main" val="2035781742"/>
              </p:ext>
            </p:extLst>
          </p:nvPr>
        </p:nvGraphicFramePr>
        <p:xfrm>
          <a:off x="600179" y="110934"/>
          <a:ext cx="7821649" cy="6081962"/>
        </p:xfrm>
        <a:graphic>
          <a:graphicData uri="http://schemas.openxmlformats.org/drawingml/2006/table">
            <a:tbl>
              <a:tblPr firstRow="1" firstCol="1" bandRow="1">
                <a:tableStyleId>{5940675A-B579-460E-94D1-54222C63F5DA}</a:tableStyleId>
              </a:tblPr>
              <a:tblGrid>
                <a:gridCol w="7291591">
                  <a:extLst>
                    <a:ext uri="{9D8B030D-6E8A-4147-A177-3AD203B41FA5}">
                      <a16:colId xmlns:a16="http://schemas.microsoft.com/office/drawing/2014/main" val="342719117"/>
                    </a:ext>
                  </a:extLst>
                </a:gridCol>
                <a:gridCol w="530058">
                  <a:extLst>
                    <a:ext uri="{9D8B030D-6E8A-4147-A177-3AD203B41FA5}">
                      <a16:colId xmlns:a16="http://schemas.microsoft.com/office/drawing/2014/main" val="75375929"/>
                    </a:ext>
                  </a:extLst>
                </a:gridCol>
              </a:tblGrid>
              <a:tr h="923209">
                <a:tc>
                  <a:txBody>
                    <a:bodyPr/>
                    <a:lstStyle/>
                    <a:p>
                      <a:pPr marL="0" marR="0" algn="r" rtl="1">
                        <a:lnSpc>
                          <a:spcPct val="120000"/>
                        </a:lnSpc>
                        <a:spcBef>
                          <a:spcPts val="0"/>
                        </a:spcBef>
                        <a:spcAft>
                          <a:spcPts val="0"/>
                        </a:spcAft>
                      </a:pPr>
                      <a:r>
                        <a:rPr lang="ar-SY" sz="1700" dirty="0">
                          <a:effectLst/>
                        </a:rPr>
                        <a:t>يجب على عمال الإغاثة والمديرين أن يوجدوا بيئة آمنة دون استغلال واعتداء وأن يتم الإبلاغ عن أي مخالفين على الفور</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extLst>
                  <a:ext uri="{0D108BD9-81ED-4DB2-BD59-A6C34878D82A}">
                    <a16:rowId xmlns:a16="http://schemas.microsoft.com/office/drawing/2014/main" val="799490797"/>
                  </a:ext>
                </a:extLst>
              </a:tr>
              <a:tr h="947057">
                <a:tc>
                  <a:txBody>
                    <a:bodyPr/>
                    <a:lstStyle/>
                    <a:p>
                      <a:pPr marL="0" marR="0" algn="r" rtl="1">
                        <a:lnSpc>
                          <a:spcPct val="120000"/>
                        </a:lnSpc>
                        <a:spcBef>
                          <a:spcPts val="0"/>
                        </a:spcBef>
                        <a:spcAft>
                          <a:spcPts val="0"/>
                        </a:spcAft>
                      </a:pPr>
                      <a:r>
                        <a:rPr lang="ar-SY" sz="1700" dirty="0">
                          <a:effectLst/>
                        </a:rPr>
                        <a:t>يقضي عامل الإغاثة وقتًا طويلاً أو غير ضروري بمفرده مع طفل أو مستفيد بالغ، بعيدًا عن الآخرين أو خلف أبواب مغلقة أو في منطقة منعزلة</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extLst>
                  <a:ext uri="{0D108BD9-81ED-4DB2-BD59-A6C34878D82A}">
                    <a16:rowId xmlns:a16="http://schemas.microsoft.com/office/drawing/2014/main" val="688528117"/>
                  </a:ext>
                </a:extLst>
              </a:tr>
              <a:tr h="881742">
                <a:tc>
                  <a:txBody>
                    <a:bodyPr/>
                    <a:lstStyle/>
                    <a:p>
                      <a:pPr marL="0" marR="0" algn="r" rtl="1">
                        <a:lnSpc>
                          <a:spcPct val="120000"/>
                        </a:lnSpc>
                        <a:spcBef>
                          <a:spcPts val="0"/>
                        </a:spcBef>
                        <a:spcAft>
                          <a:spcPts val="0"/>
                        </a:spcAft>
                      </a:pPr>
                      <a:r>
                        <a:rPr lang="ar-SY" sz="1700" dirty="0">
                          <a:effectLst/>
                        </a:rPr>
                        <a:t>يطلب عامل الإغاثة من المستفيد أن يعطيه معلومات شخصية، مثل الصور الشخصية أو تبادل الرسائل أو رقم الهاتف الشخصي</a:t>
                      </a:r>
                      <a:endParaRPr lang="en-US" sz="1700" dirty="0">
                        <a:effectLst/>
                      </a:endParaRPr>
                    </a:p>
                  </a:txBody>
                  <a:tcPr marL="72769" marR="72769" marT="9144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extLst>
                  <a:ext uri="{0D108BD9-81ED-4DB2-BD59-A6C34878D82A}">
                    <a16:rowId xmlns:a16="http://schemas.microsoft.com/office/drawing/2014/main" val="2666470130"/>
                  </a:ext>
                </a:extLst>
              </a:tr>
              <a:tr h="474710">
                <a:tc>
                  <a:txBody>
                    <a:bodyPr/>
                    <a:lstStyle/>
                    <a:p>
                      <a:pPr marL="0" marR="0" algn="r" rtl="1">
                        <a:lnSpc>
                          <a:spcPct val="107000"/>
                        </a:lnSpc>
                        <a:spcBef>
                          <a:spcPts val="0"/>
                        </a:spcBef>
                        <a:spcAft>
                          <a:spcPts val="0"/>
                        </a:spcAft>
                      </a:pPr>
                      <a:r>
                        <a:rPr lang="ar-SY" sz="1700" dirty="0">
                          <a:effectLst/>
                        </a:rPr>
                        <a:t>يستخدم عامل الإغاثة نهجًا وسلوكًا إيجابيًا وغير عنيف مع المستفيدين</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extLst>
                  <a:ext uri="{0D108BD9-81ED-4DB2-BD59-A6C34878D82A}">
                    <a16:rowId xmlns:a16="http://schemas.microsoft.com/office/drawing/2014/main" val="2949023564"/>
                  </a:ext>
                </a:extLst>
              </a:tr>
              <a:tr h="820690">
                <a:tc>
                  <a:txBody>
                    <a:bodyPr/>
                    <a:lstStyle/>
                    <a:p>
                      <a:pPr marL="0" marR="0" algn="r" rtl="1">
                        <a:lnSpc>
                          <a:spcPct val="120000"/>
                        </a:lnSpc>
                        <a:spcBef>
                          <a:spcPts val="0"/>
                        </a:spcBef>
                        <a:spcAft>
                          <a:spcPts val="0"/>
                        </a:spcAft>
                      </a:pPr>
                      <a:r>
                        <a:rPr lang="ar-SY" sz="1700" dirty="0">
                          <a:effectLst/>
                        </a:rPr>
                        <a:t>يقوم عامل المساعدة بتدليل الأطفال أو المستفيدين أو تقبيلهم أو احتضانهم أو لمسهم بطريقة لا تتناسب مع ثقافة المجتمع وعاداته</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extLst>
                  <a:ext uri="{0D108BD9-81ED-4DB2-BD59-A6C34878D82A}">
                    <a16:rowId xmlns:a16="http://schemas.microsoft.com/office/drawing/2014/main" val="2419047637"/>
                  </a:ext>
                </a:extLst>
              </a:tr>
              <a:tr h="501818">
                <a:tc>
                  <a:txBody>
                    <a:bodyPr/>
                    <a:lstStyle/>
                    <a:p>
                      <a:pPr marL="0" marR="0" algn="r" rtl="1">
                        <a:lnSpc>
                          <a:spcPct val="107000"/>
                        </a:lnSpc>
                        <a:spcBef>
                          <a:spcPts val="0"/>
                        </a:spcBef>
                        <a:spcAft>
                          <a:spcPts val="0"/>
                        </a:spcAft>
                      </a:pPr>
                      <a:r>
                        <a:rPr lang="ar-SY" sz="1700" dirty="0">
                          <a:effectLst/>
                        </a:rPr>
                        <a:t>يتحدث عامل إغاثة مع طفل مستفيد في حضور من يقوم برعايته</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extLst>
                  <a:ext uri="{0D108BD9-81ED-4DB2-BD59-A6C34878D82A}">
                    <a16:rowId xmlns:a16="http://schemas.microsoft.com/office/drawing/2014/main" val="3633310340"/>
                  </a:ext>
                </a:extLst>
              </a:tr>
              <a:tr h="837125">
                <a:tc>
                  <a:txBody>
                    <a:bodyPr/>
                    <a:lstStyle/>
                    <a:p>
                      <a:pPr marL="0" marR="0" algn="r" rtl="1">
                        <a:lnSpc>
                          <a:spcPct val="107000"/>
                        </a:lnSpc>
                        <a:spcBef>
                          <a:spcPts val="0"/>
                        </a:spcBef>
                        <a:spcAft>
                          <a:spcPts val="0"/>
                        </a:spcAft>
                      </a:pPr>
                      <a:r>
                        <a:rPr lang="ar-SY" sz="1700" dirty="0">
                          <a:effectLst/>
                        </a:rPr>
                        <a:t>المستفيد مؤهل للحصول على المساعدة ولكن قيل له إن عليه أن يقدم شيئًا أو يفعل شيئاً ما من أجل الحصول على المساعدة أو الخدمة</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extLst>
                  <a:ext uri="{0D108BD9-81ED-4DB2-BD59-A6C34878D82A}">
                    <a16:rowId xmlns:a16="http://schemas.microsoft.com/office/drawing/2014/main" val="1379522757"/>
                  </a:ext>
                </a:extLst>
              </a:tr>
              <a:tr h="695611">
                <a:tc>
                  <a:txBody>
                    <a:bodyPr/>
                    <a:lstStyle/>
                    <a:p>
                      <a:pPr marL="0" marR="0" algn="r" rtl="1">
                        <a:lnSpc>
                          <a:spcPct val="107000"/>
                        </a:lnSpc>
                        <a:spcBef>
                          <a:spcPts val="0"/>
                        </a:spcBef>
                        <a:spcAft>
                          <a:spcPts val="0"/>
                        </a:spcAft>
                      </a:pPr>
                      <a:r>
                        <a:rPr lang="ar-SY" sz="1700" dirty="0">
                          <a:effectLst/>
                        </a:rPr>
                        <a:t>عامل المساعدة يحمي المعلومات الشخصية الخاصة بالمستفيد من خلال الحفاظ على سرية المعلومات التي لا يمكن للآخرين الوصول إليها</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2769" marR="72769" marT="91440" marB="0"/>
                </a:tc>
                <a:extLst>
                  <a:ext uri="{0D108BD9-81ED-4DB2-BD59-A6C34878D82A}">
                    <a16:rowId xmlns:a16="http://schemas.microsoft.com/office/drawing/2014/main" val="3953619954"/>
                  </a:ext>
                </a:extLst>
              </a:tr>
            </a:tbl>
          </a:graphicData>
        </a:graphic>
      </p:graphicFrame>
      <p:sp>
        <p:nvSpPr>
          <p:cNvPr id="5" name="Title 1">
            <a:extLst>
              <a:ext uri="{FF2B5EF4-FFF2-40B4-BE49-F238E27FC236}">
                <a16:creationId xmlns:a16="http://schemas.microsoft.com/office/drawing/2014/main" id="{1DD047DD-F08E-4A97-992E-B65A811D6D41}"/>
              </a:ext>
            </a:extLst>
          </p:cNvPr>
          <p:cNvSpPr>
            <a:spLocks noGrp="1"/>
          </p:cNvSpPr>
          <p:nvPr>
            <p:ph type="title"/>
          </p:nvPr>
        </p:nvSpPr>
        <p:spPr>
          <a:xfrm>
            <a:off x="8610601" y="0"/>
            <a:ext cx="2536370" cy="3468491"/>
          </a:xfrm>
        </p:spPr>
        <p:txBody>
          <a:bodyPr vert="horz" lIns="91440" tIns="27432" rIns="91440" bIns="45720" rtlCol="0" anchor="b">
            <a:normAutofit/>
          </a:bodyPr>
          <a:lstStyle/>
          <a:p>
            <a:pPr algn="r" rtl="1">
              <a:lnSpc>
                <a:spcPct val="150000"/>
              </a:lnSpc>
            </a:pPr>
            <a:r>
              <a:rPr lang="ar-SY" sz="3300" dirty="0">
                <a:solidFill>
                  <a:schemeClr val="tx1"/>
                </a:solidFill>
                <a:latin typeface="Arial" panose="020B0604020202020204" pitchFamily="34" charset="0"/>
                <a:cs typeface="Arial" panose="020B0604020202020204" pitchFamily="34" charset="0"/>
              </a:rPr>
              <a:t>هل هذه التصرفات مقبولة أم لا؟</a:t>
            </a:r>
            <a:endParaRPr lang="en-US" sz="3300" dirty="0">
              <a:solidFill>
                <a:schemeClr val="tx1"/>
              </a:solidFill>
              <a:latin typeface="Arial" panose="020B0604020202020204" pitchFamily="34" charset="0"/>
              <a:cs typeface="Arial" panose="020B0604020202020204" pitchFamily="34" charset="0"/>
            </a:endParaRPr>
          </a:p>
        </p:txBody>
      </p:sp>
      <p:pic>
        <p:nvPicPr>
          <p:cNvPr id="12" name="Graphic 11" descr="Checkmark">
            <a:extLst>
              <a:ext uri="{FF2B5EF4-FFF2-40B4-BE49-F238E27FC236}">
                <a16:creationId xmlns:a16="http://schemas.microsoft.com/office/drawing/2014/main" id="{1DF19F24-2035-4E5F-82DD-B276723DFDB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76564" y="320174"/>
            <a:ext cx="371663" cy="371663"/>
          </a:xfrm>
          <a:prstGeom prst="rect">
            <a:avLst/>
          </a:prstGeom>
        </p:spPr>
      </p:pic>
      <p:pic>
        <p:nvPicPr>
          <p:cNvPr id="13" name="Graphic 12" descr="Close">
            <a:extLst>
              <a:ext uri="{FF2B5EF4-FFF2-40B4-BE49-F238E27FC236}">
                <a16:creationId xmlns:a16="http://schemas.microsoft.com/office/drawing/2014/main" id="{01F34E78-3DB4-46CB-B975-6BA0E502FD4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976564" y="1307476"/>
            <a:ext cx="397793" cy="397793"/>
          </a:xfrm>
          <a:prstGeom prst="rect">
            <a:avLst/>
          </a:prstGeom>
        </p:spPr>
      </p:pic>
      <p:pic>
        <p:nvPicPr>
          <p:cNvPr id="14" name="Graphic 13" descr="Close">
            <a:extLst>
              <a:ext uri="{FF2B5EF4-FFF2-40B4-BE49-F238E27FC236}">
                <a16:creationId xmlns:a16="http://schemas.microsoft.com/office/drawing/2014/main" id="{14C12B3E-BE01-4C0D-A606-295ED8374D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950434" y="2281348"/>
            <a:ext cx="397793" cy="397793"/>
          </a:xfrm>
          <a:prstGeom prst="rect">
            <a:avLst/>
          </a:prstGeom>
        </p:spPr>
      </p:pic>
      <p:pic>
        <p:nvPicPr>
          <p:cNvPr id="15" name="Graphic 14" descr="Close">
            <a:extLst>
              <a:ext uri="{FF2B5EF4-FFF2-40B4-BE49-F238E27FC236}">
                <a16:creationId xmlns:a16="http://schemas.microsoft.com/office/drawing/2014/main" id="{3DD79759-5F36-4140-AC7A-41E4B21761B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957551" y="3611801"/>
            <a:ext cx="397793" cy="397793"/>
          </a:xfrm>
          <a:prstGeom prst="rect">
            <a:avLst/>
          </a:prstGeom>
        </p:spPr>
      </p:pic>
      <p:pic>
        <p:nvPicPr>
          <p:cNvPr id="16" name="Graphic 15" descr="Close">
            <a:extLst>
              <a:ext uri="{FF2B5EF4-FFF2-40B4-BE49-F238E27FC236}">
                <a16:creationId xmlns:a16="http://schemas.microsoft.com/office/drawing/2014/main" id="{7F480B30-3041-42C8-846D-0792110722C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937368" y="4914871"/>
            <a:ext cx="397793" cy="397793"/>
          </a:xfrm>
          <a:prstGeom prst="rect">
            <a:avLst/>
          </a:prstGeom>
        </p:spPr>
      </p:pic>
      <p:pic>
        <p:nvPicPr>
          <p:cNvPr id="17" name="Graphic 16" descr="Checkmark">
            <a:extLst>
              <a:ext uri="{FF2B5EF4-FFF2-40B4-BE49-F238E27FC236}">
                <a16:creationId xmlns:a16="http://schemas.microsoft.com/office/drawing/2014/main" id="{59659B80-9943-42F6-8C1A-C127207BF7E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63498" y="2940253"/>
            <a:ext cx="371663" cy="371663"/>
          </a:xfrm>
          <a:prstGeom prst="rect">
            <a:avLst/>
          </a:prstGeom>
        </p:spPr>
      </p:pic>
      <p:pic>
        <p:nvPicPr>
          <p:cNvPr id="18" name="Graphic 17" descr="Checkmark">
            <a:extLst>
              <a:ext uri="{FF2B5EF4-FFF2-40B4-BE49-F238E27FC236}">
                <a16:creationId xmlns:a16="http://schemas.microsoft.com/office/drawing/2014/main" id="{3F7306F0-E737-4531-A861-9A548CDF39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85290" y="4221962"/>
            <a:ext cx="371663" cy="371663"/>
          </a:xfrm>
          <a:prstGeom prst="rect">
            <a:avLst/>
          </a:prstGeom>
        </p:spPr>
      </p:pic>
      <p:pic>
        <p:nvPicPr>
          <p:cNvPr id="19" name="Graphic 18" descr="Checkmark">
            <a:extLst>
              <a:ext uri="{FF2B5EF4-FFF2-40B4-BE49-F238E27FC236}">
                <a16:creationId xmlns:a16="http://schemas.microsoft.com/office/drawing/2014/main" id="{A58940FE-3A48-41E4-A45E-82C4776B028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88337" y="5720361"/>
            <a:ext cx="371663" cy="371663"/>
          </a:xfrm>
          <a:prstGeom prst="rect">
            <a:avLst/>
          </a:prstGeom>
        </p:spPr>
      </p:pic>
    </p:spTree>
    <p:extLst>
      <p:ext uri="{BB962C8B-B14F-4D97-AF65-F5344CB8AC3E}">
        <p14:creationId xmlns:p14="http://schemas.microsoft.com/office/powerpoint/2010/main" val="1301135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7E76F-7CCA-4D62-AD5D-EA9BF248CCD6}"/>
              </a:ext>
            </a:extLst>
          </p:cNvPr>
          <p:cNvSpPr>
            <a:spLocks noGrp="1"/>
          </p:cNvSpPr>
          <p:nvPr>
            <p:ph type="title"/>
          </p:nvPr>
        </p:nvSpPr>
        <p:spPr>
          <a:xfrm>
            <a:off x="1261872" y="207637"/>
            <a:ext cx="9692640" cy="1163490"/>
          </a:xfrm>
        </p:spPr>
        <p:txBody>
          <a:bodyPr tIns="0">
            <a:normAutofit/>
          </a:bodyPr>
          <a:lstStyle/>
          <a:p>
            <a:pPr algn="r" rtl="1"/>
            <a:r>
              <a:rPr lang="ar-SY" sz="3600" dirty="0">
                <a:latin typeface="Arial" panose="020B0604020202020204" pitchFamily="34" charset="0"/>
                <a:cs typeface="Arial" panose="020B0604020202020204" pitchFamily="34" charset="0"/>
              </a:rPr>
              <a:t>إذا تعرضت أنت أو شخص تعرفه لسوء سلوك من قبل العاملين الانسانيين، فماذا يمكنك أن تفعل؟ </a:t>
            </a:r>
            <a:endParaRPr lang="en-US" sz="3600" dirty="0">
              <a:solidFill>
                <a:srgbClr val="00B050"/>
              </a:solidFill>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F6E66A60-FC43-43B6-A627-519289439705}"/>
              </a:ext>
            </a:extLst>
          </p:cNvPr>
          <p:cNvSpPr>
            <a:spLocks noGrp="1"/>
          </p:cNvSpPr>
          <p:nvPr>
            <p:ph idx="1"/>
          </p:nvPr>
        </p:nvSpPr>
        <p:spPr>
          <a:xfrm>
            <a:off x="1261872" y="1746474"/>
            <a:ext cx="6185996" cy="1938992"/>
          </a:xfrm>
          <a:ln w="28575">
            <a:solidFill>
              <a:srgbClr val="0070C0"/>
            </a:solidFill>
          </a:ln>
        </p:spPr>
        <p:txBody>
          <a:bodyPr tIns="274320" bIns="91440">
            <a:normAutofit/>
          </a:bodyPr>
          <a:lstStyle/>
          <a:p>
            <a:pPr marL="0" indent="0" algn="ctr">
              <a:buNone/>
            </a:pPr>
            <a:r>
              <a:rPr lang="ar-SY" sz="2400" b="1" dirty="0">
                <a:solidFill>
                  <a:schemeClr val="accent1"/>
                </a:solidFill>
                <a:latin typeface="Arial" panose="020B0604020202020204" pitchFamily="34" charset="0"/>
                <a:cs typeface="Arial" panose="020B0604020202020204" pitchFamily="34" charset="0"/>
              </a:rPr>
              <a:t>الخط الساخن لمنع الاستغلال والاعتداء الجنسيين </a:t>
            </a:r>
            <a:endParaRPr lang="en-US" sz="2400" b="1" dirty="0">
              <a:solidFill>
                <a:schemeClr val="accent1"/>
              </a:solidFill>
              <a:latin typeface="Arial" panose="020B0604020202020204" pitchFamily="34" charset="0"/>
              <a:cs typeface="Arial" panose="020B0604020202020204" pitchFamily="34" charset="0"/>
            </a:endParaRPr>
          </a:p>
          <a:p>
            <a:pPr marL="0" indent="0" algn="ctr">
              <a:buNone/>
            </a:pPr>
            <a:r>
              <a:rPr lang="ar-SY" sz="2400" b="1" dirty="0">
                <a:solidFill>
                  <a:schemeClr val="accent1"/>
                </a:solidFill>
                <a:latin typeface="Arial" panose="020B0604020202020204" pitchFamily="34" charset="0"/>
                <a:cs typeface="Arial" panose="020B0604020202020204" pitchFamily="34" charset="0"/>
              </a:rPr>
              <a:t>في شمال سوريا</a:t>
            </a:r>
            <a:endParaRPr lang="en-US" sz="2400" b="1" dirty="0">
              <a:solidFill>
                <a:schemeClr val="accent1"/>
              </a:solidFill>
              <a:latin typeface="Arial" panose="020B0604020202020204" pitchFamily="34" charset="0"/>
              <a:cs typeface="Arial" panose="020B0604020202020204" pitchFamily="34" charset="0"/>
            </a:endParaRPr>
          </a:p>
          <a:p>
            <a:pPr marL="0" indent="0" algn="ctr">
              <a:buNone/>
            </a:pPr>
            <a:r>
              <a:rPr lang="en-US" sz="2400" b="1" dirty="0">
                <a:solidFill>
                  <a:schemeClr val="accent1"/>
                </a:solidFill>
                <a:latin typeface="Arial" panose="020B0604020202020204" pitchFamily="34" charset="0"/>
                <a:cs typeface="Arial" panose="020B0604020202020204" pitchFamily="34" charset="0"/>
              </a:rPr>
              <a:t>+90 530 915 1895  </a:t>
            </a:r>
          </a:p>
        </p:txBody>
      </p:sp>
      <p:pic>
        <p:nvPicPr>
          <p:cNvPr id="5" name="Picture 4">
            <a:extLst>
              <a:ext uri="{FF2B5EF4-FFF2-40B4-BE49-F238E27FC236}">
                <a16:creationId xmlns:a16="http://schemas.microsoft.com/office/drawing/2014/main" id="{55BEF516-F954-4957-850D-2EAA94648063}"/>
              </a:ext>
            </a:extLst>
          </p:cNvPr>
          <p:cNvPicPr/>
          <p:nvPr/>
        </p:nvPicPr>
        <p:blipFill rotWithShape="1">
          <a:blip r:embed="rId2"/>
          <a:srcRect l="26623" t="1233" r="50759" b="-951"/>
          <a:stretch/>
        </p:blipFill>
        <p:spPr>
          <a:xfrm>
            <a:off x="8033657" y="1746474"/>
            <a:ext cx="2814815" cy="3837898"/>
          </a:xfrm>
          <a:prstGeom prst="rect">
            <a:avLst/>
          </a:prstGeom>
        </p:spPr>
      </p:pic>
      <p:sp>
        <p:nvSpPr>
          <p:cNvPr id="6" name="TextBox 5">
            <a:extLst>
              <a:ext uri="{FF2B5EF4-FFF2-40B4-BE49-F238E27FC236}">
                <a16:creationId xmlns:a16="http://schemas.microsoft.com/office/drawing/2014/main" id="{2CE3A43D-ECE5-4B9B-8C89-9B98D47F982D}"/>
              </a:ext>
            </a:extLst>
          </p:cNvPr>
          <p:cNvSpPr txBox="1"/>
          <p:nvPr/>
        </p:nvSpPr>
        <p:spPr>
          <a:xfrm>
            <a:off x="792070" y="3934887"/>
            <a:ext cx="6853188" cy="2270814"/>
          </a:xfrm>
          <a:prstGeom prst="rect">
            <a:avLst/>
          </a:prstGeom>
          <a:noFill/>
        </p:spPr>
        <p:txBody>
          <a:bodyPr wrap="square" rtlCol="0">
            <a:spAutoFit/>
          </a:bodyPr>
          <a:lstStyle/>
          <a:p>
            <a:pPr algn="r" rtl="1">
              <a:lnSpc>
                <a:spcPct val="120000"/>
              </a:lnSpc>
            </a:pPr>
            <a:r>
              <a:rPr lang="ar-SY" sz="2000" dirty="0"/>
              <a:t>هذا خط اتصال مباشر بين الوكالات يراقبه موظفو شبكة منع الاستغلال والاعتداء الجنسيين</a:t>
            </a:r>
            <a:r>
              <a:rPr lang="en-US" sz="2000" dirty="0"/>
              <a:t> </a:t>
            </a:r>
            <a:r>
              <a:rPr lang="ar-SY" sz="2000" dirty="0"/>
              <a:t>في تركيا. يتم الرد على الشكاوى المقدمة على هذا الخط الساخن ومتابعتها مباشرة من قبل منسق الشبكة، الذي يتصل بالوكالة ذات الصلة لاتخاذ الإجراءات اللازمة. يضمن الخط أيضًا وجود مساعدة للناجين من قبل خبراء العنف القائم على النوع الاجتماعي.</a:t>
            </a:r>
            <a:endParaRPr lang="en-US" sz="2000" dirty="0"/>
          </a:p>
        </p:txBody>
      </p:sp>
      <p:sp>
        <p:nvSpPr>
          <p:cNvPr id="3" name="TextBox 2">
            <a:extLst>
              <a:ext uri="{FF2B5EF4-FFF2-40B4-BE49-F238E27FC236}">
                <a16:creationId xmlns:a16="http://schemas.microsoft.com/office/drawing/2014/main" id="{CE3EB932-4A5C-4350-AE6F-7EC550BED238}"/>
              </a:ext>
            </a:extLst>
          </p:cNvPr>
          <p:cNvSpPr txBox="1"/>
          <p:nvPr/>
        </p:nvSpPr>
        <p:spPr>
          <a:xfrm>
            <a:off x="4871807" y="673654"/>
            <a:ext cx="1328057" cy="707886"/>
          </a:xfrm>
          <a:prstGeom prst="rect">
            <a:avLst/>
          </a:prstGeom>
          <a:noFill/>
        </p:spPr>
        <p:txBody>
          <a:bodyPr wrap="square" rtlCol="0">
            <a:spAutoFit/>
          </a:bodyPr>
          <a:lstStyle/>
          <a:p>
            <a:pPr algn="r" rtl="1"/>
            <a:r>
              <a:rPr lang="ar-SY" sz="4000" b="1" dirty="0">
                <a:solidFill>
                  <a:srgbClr val="00B050"/>
                </a:solidFill>
                <a:latin typeface="Arial" panose="020B0604020202020204" pitchFamily="34" charset="0"/>
                <a:cs typeface="Arial" panose="020B0604020202020204" pitchFamily="34" charset="0"/>
              </a:rPr>
              <a:t>بـلـغ!</a:t>
            </a:r>
            <a:endParaRPr lang="en-US" sz="4000" b="1" dirty="0"/>
          </a:p>
        </p:txBody>
      </p:sp>
    </p:spTree>
    <p:extLst>
      <p:ext uri="{BB962C8B-B14F-4D97-AF65-F5344CB8AC3E}">
        <p14:creationId xmlns:p14="http://schemas.microsoft.com/office/powerpoint/2010/main" val="3184334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4C561-A1F3-48F9-84AD-58AFF29AE6D1}"/>
              </a:ext>
            </a:extLst>
          </p:cNvPr>
          <p:cNvSpPr>
            <a:spLocks noGrp="1"/>
          </p:cNvSpPr>
          <p:nvPr>
            <p:ph type="title"/>
          </p:nvPr>
        </p:nvSpPr>
        <p:spPr>
          <a:xfrm>
            <a:off x="664602" y="301358"/>
            <a:ext cx="10635916" cy="753008"/>
          </a:xfrm>
        </p:spPr>
        <p:txBody>
          <a:bodyPr>
            <a:noAutofit/>
          </a:bodyPr>
          <a:lstStyle/>
          <a:p>
            <a:pPr algn="ctr"/>
            <a:r>
              <a:rPr lang="ar-SY" sz="3600" dirty="0">
                <a:latin typeface="Arial" panose="020B0604020202020204" pitchFamily="34" charset="0"/>
                <a:cs typeface="Arial" panose="020B0604020202020204" pitchFamily="34" charset="0"/>
              </a:rPr>
              <a:t>هل التبليغ آمن؟ ولماذا من المهم الإبلاغ؟</a:t>
            </a:r>
            <a:endParaRPr lang="en-US"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C33C577-1889-4D4F-A66B-353EA1229D1E}"/>
              </a:ext>
            </a:extLst>
          </p:cNvPr>
          <p:cNvSpPr>
            <a:spLocks noGrp="1"/>
          </p:cNvSpPr>
          <p:nvPr>
            <p:ph idx="1"/>
          </p:nvPr>
        </p:nvSpPr>
        <p:spPr>
          <a:xfrm>
            <a:off x="1111439" y="1561389"/>
            <a:ext cx="9742241" cy="4324834"/>
          </a:xfrm>
        </p:spPr>
        <p:txBody>
          <a:bodyPr>
            <a:noAutofit/>
          </a:bodyPr>
          <a:lstStyle/>
          <a:p>
            <a:pPr algn="ctr" rtl="1">
              <a:lnSpc>
                <a:spcPct val="120000"/>
              </a:lnSpc>
            </a:pPr>
            <a:r>
              <a:rPr lang="ar-SY" sz="2800" dirty="0">
                <a:latin typeface="Arial" panose="020B0604020202020204" pitchFamily="34" charset="0"/>
                <a:cs typeface="Arial" panose="020B0604020202020204" pitchFamily="34" charset="0"/>
              </a:rPr>
              <a:t>يتم التعامل مع جميع شكاوى الاستغلال والاعتداء الجنسيين على الخط الساخن بسرية وخصوصية لحماية الشخص المبلّغ والناجي</a:t>
            </a:r>
          </a:p>
          <a:p>
            <a:pPr algn="ctr" rtl="1"/>
            <a:endParaRPr lang="ar-SY" sz="2800" dirty="0">
              <a:latin typeface="Arial" panose="020B0604020202020204" pitchFamily="34" charset="0"/>
              <a:cs typeface="Arial" panose="020B0604020202020204" pitchFamily="34" charset="0"/>
            </a:endParaRPr>
          </a:p>
          <a:p>
            <a:pPr algn="ctr" rtl="1">
              <a:lnSpc>
                <a:spcPct val="120000"/>
              </a:lnSpc>
            </a:pPr>
            <a:r>
              <a:rPr lang="ar-SY" sz="2800" dirty="0">
                <a:latin typeface="Arial" panose="020B0604020202020204" pitchFamily="34" charset="0"/>
                <a:cs typeface="Arial" panose="020B0604020202020204" pitchFamily="34" charset="0"/>
              </a:rPr>
              <a:t>لا يؤثر الإبلاغ على حقك في المساعدة، ولن تتوقف عن تلقي المساعدة أو الخدمات</a:t>
            </a:r>
          </a:p>
          <a:p>
            <a:pPr algn="ctr" rtl="1"/>
            <a:endParaRPr lang="ar-SY" sz="2800" dirty="0">
              <a:latin typeface="Arial" panose="020B0604020202020204" pitchFamily="34" charset="0"/>
              <a:cs typeface="Arial" panose="020B0604020202020204" pitchFamily="34" charset="0"/>
            </a:endParaRPr>
          </a:p>
          <a:p>
            <a:pPr algn="ctr" rtl="1">
              <a:lnSpc>
                <a:spcPct val="120000"/>
              </a:lnSpc>
            </a:pPr>
            <a:r>
              <a:rPr lang="ar-SY" sz="2800" dirty="0">
                <a:latin typeface="Arial" panose="020B0604020202020204" pitchFamily="34" charset="0"/>
                <a:cs typeface="Arial" panose="020B0604020202020204" pitchFamily="34" charset="0"/>
              </a:rPr>
              <a:t>إذا لم يبلغ أحد، فعندئذ يمكن للجاني أن يواصل الاستغلال والاعتداء. من خلال التبليغ، نساعد أيضًا على حماية مجتمعنا وغيرهم من النازحين داخليًا</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574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0DCC8-8D83-4B1D-B549-18977C83267F}"/>
              </a:ext>
            </a:extLst>
          </p:cNvPr>
          <p:cNvSpPr>
            <a:spLocks noGrp="1"/>
          </p:cNvSpPr>
          <p:nvPr>
            <p:ph type="title"/>
          </p:nvPr>
        </p:nvSpPr>
        <p:spPr>
          <a:xfrm>
            <a:off x="1249680" y="424827"/>
            <a:ext cx="9692640" cy="584107"/>
          </a:xfrm>
        </p:spPr>
        <p:txBody>
          <a:bodyPr>
            <a:noAutofit/>
          </a:bodyPr>
          <a:lstStyle/>
          <a:p>
            <a:pPr algn="ctr" rtl="1"/>
            <a:r>
              <a:rPr lang="ar-SY" dirty="0">
                <a:latin typeface="Arial" panose="020B0604020202020204" pitchFamily="34" charset="0"/>
                <a:cs typeface="Arial" panose="020B0604020202020204" pitchFamily="34" charset="0"/>
              </a:rPr>
              <a:t>تحديات وأهمية التبليغ</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D9342A9-F05A-4AE2-B53D-E30E09336F6E}"/>
              </a:ext>
            </a:extLst>
          </p:cNvPr>
          <p:cNvSpPr>
            <a:spLocks noGrp="1"/>
          </p:cNvSpPr>
          <p:nvPr>
            <p:ph idx="1"/>
          </p:nvPr>
        </p:nvSpPr>
        <p:spPr>
          <a:xfrm>
            <a:off x="985145" y="1335506"/>
            <a:ext cx="9692640" cy="4712284"/>
          </a:xfrm>
        </p:spPr>
        <p:txBody>
          <a:bodyPr>
            <a:normAutofit/>
          </a:bodyPr>
          <a:lstStyle/>
          <a:p>
            <a:pPr marL="403225" indent="-403225" algn="r" rtl="1">
              <a:lnSpc>
                <a:spcPct val="120000"/>
              </a:lnSpc>
              <a:buFont typeface="Wingdings" panose="05000000000000000000" pitchFamily="2" charset="2"/>
              <a:buChar char="Ø"/>
            </a:pPr>
            <a:r>
              <a:rPr lang="ar-SY" sz="2800" dirty="0">
                <a:latin typeface="Arial" panose="020B0604020202020204" pitchFamily="34" charset="0"/>
                <a:cs typeface="Arial" panose="020B0604020202020204" pitchFamily="34" charset="0"/>
              </a:rPr>
              <a:t>يوجد العديد من الجهات التي تقدم المساعدة الإنسانية</a:t>
            </a:r>
          </a:p>
          <a:p>
            <a:pPr marL="403225" indent="-403225" algn="r" rtl="1">
              <a:lnSpc>
                <a:spcPct val="120000"/>
              </a:lnSpc>
              <a:buFont typeface="Wingdings" panose="05000000000000000000" pitchFamily="2" charset="2"/>
              <a:buChar char="Ø"/>
            </a:pPr>
            <a:r>
              <a:rPr lang="ar-SY" sz="2800" dirty="0">
                <a:latin typeface="Arial" panose="020B0604020202020204" pitchFamily="34" charset="0"/>
                <a:cs typeface="Arial" panose="020B0604020202020204" pitchFamily="34" charset="0"/>
              </a:rPr>
              <a:t> يوجد بعض التحديات في متابعة الشكاوى المتعلقة بالجهات غير التابعة للأمم المتحدة، مثل المتعاقدين والمتعاقدين الفرعيين</a:t>
            </a:r>
          </a:p>
          <a:p>
            <a:pPr marL="403225" indent="-403225" algn="r" rtl="1">
              <a:lnSpc>
                <a:spcPct val="120000"/>
              </a:lnSpc>
              <a:buFont typeface="Wingdings" panose="05000000000000000000" pitchFamily="2" charset="2"/>
              <a:buChar char="Ø"/>
            </a:pPr>
            <a:r>
              <a:rPr lang="ar-SY" sz="2800" dirty="0">
                <a:latin typeface="Arial" panose="020B0604020202020204" pitchFamily="34" charset="0"/>
                <a:cs typeface="Arial" panose="020B0604020202020204" pitchFamily="34" charset="0"/>
              </a:rPr>
              <a:t> تتخذ الشبكة جميع الإجراءات الممكنة للمتابعة مع المنظمات ذات الصلة لدعم الناجين واتخاذ الإجراءات التأديبية ضد الجناة</a:t>
            </a:r>
          </a:p>
          <a:p>
            <a:pPr marL="403225" indent="-403225" algn="r" rtl="1">
              <a:lnSpc>
                <a:spcPct val="120000"/>
              </a:lnSpc>
              <a:buFont typeface="Wingdings" panose="05000000000000000000" pitchFamily="2" charset="2"/>
              <a:buChar char="Ø"/>
            </a:pPr>
            <a:r>
              <a:rPr lang="ar-SY" sz="2800" dirty="0">
                <a:latin typeface="Arial" panose="020B0604020202020204" pitchFamily="34" charset="0"/>
                <a:cs typeface="Arial" panose="020B0604020202020204" pitchFamily="34" charset="0"/>
              </a:rPr>
              <a:t> نحتاج لدعمك من خلال </a:t>
            </a:r>
            <a:r>
              <a:rPr lang="ar-SY" sz="2800" b="1" dirty="0">
                <a:solidFill>
                  <a:srgbClr val="00B050"/>
                </a:solidFill>
                <a:latin typeface="Arial" panose="020B0604020202020204" pitchFamily="34" charset="0"/>
                <a:cs typeface="Arial" panose="020B0604020202020204" pitchFamily="34" charset="0"/>
              </a:rPr>
              <a:t>الإبلاغ</a:t>
            </a:r>
            <a:r>
              <a:rPr lang="ar-SY" sz="2800" dirty="0">
                <a:latin typeface="Arial" panose="020B0604020202020204" pitchFamily="34" charset="0"/>
                <a:cs typeface="Arial" panose="020B0604020202020204" pitchFamily="34" charset="0"/>
              </a:rPr>
              <a:t> عن أي مشكلات تسمع عنها أو تشهدها</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9665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C31154-0F58-4C07-AC6A-303F42BC52F8}"/>
              </a:ext>
            </a:extLst>
          </p:cNvPr>
          <p:cNvSpPr>
            <a:spLocks noGrp="1"/>
          </p:cNvSpPr>
          <p:nvPr>
            <p:ph idx="1"/>
          </p:nvPr>
        </p:nvSpPr>
        <p:spPr>
          <a:xfrm>
            <a:off x="1471735" y="1395663"/>
            <a:ext cx="8595360" cy="4739503"/>
          </a:xfrm>
        </p:spPr>
        <p:txBody>
          <a:bodyPr/>
          <a:lstStyle/>
          <a:p>
            <a:pPr marL="0" indent="0">
              <a:buNone/>
            </a:pPr>
            <a:endParaRPr lang="en-US" i="1" dirty="0"/>
          </a:p>
          <a:p>
            <a:endParaRPr lang="en-US" dirty="0"/>
          </a:p>
          <a:p>
            <a:pPr marL="0" indent="0" algn="ctr">
              <a:buNone/>
            </a:pPr>
            <a:r>
              <a:rPr lang="ar-SY" sz="2800" b="1" u="sng" dirty="0">
                <a:latin typeface="Arial" panose="020B0604020202020204" pitchFamily="34" charset="0"/>
                <a:cs typeface="Arial" panose="020B0604020202020204" pitchFamily="34" charset="0"/>
              </a:rPr>
              <a:t>فيديو توعوي عن منع الاستغلال والاعتداء الجنسيين</a:t>
            </a:r>
            <a:endParaRPr lang="en-US" sz="2800" b="1" u="sng"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99902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07F7C-DE5C-447E-8320-95D39F96E238}"/>
              </a:ext>
            </a:extLst>
          </p:cNvPr>
          <p:cNvSpPr>
            <a:spLocks noGrp="1"/>
          </p:cNvSpPr>
          <p:nvPr>
            <p:ph type="title"/>
          </p:nvPr>
        </p:nvSpPr>
        <p:spPr>
          <a:xfrm>
            <a:off x="515914" y="89661"/>
            <a:ext cx="10696372" cy="867337"/>
          </a:xfrm>
        </p:spPr>
        <p:txBody>
          <a:bodyPr/>
          <a:lstStyle/>
          <a:p>
            <a:pPr algn="r" rtl="1"/>
            <a:r>
              <a:rPr lang="ar-SY" dirty="0">
                <a:latin typeface="Arial" panose="020B0604020202020204" pitchFamily="34" charset="0"/>
                <a:cs typeface="Arial" panose="020B0604020202020204" pitchFamily="34" charset="0"/>
              </a:rPr>
              <a:t>مقدمة</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E824D2F-03E6-4B4A-A203-95EC62992B1B}"/>
              </a:ext>
            </a:extLst>
          </p:cNvPr>
          <p:cNvSpPr>
            <a:spLocks noGrp="1"/>
          </p:cNvSpPr>
          <p:nvPr>
            <p:ph idx="1"/>
          </p:nvPr>
        </p:nvSpPr>
        <p:spPr>
          <a:xfrm>
            <a:off x="515915" y="1297460"/>
            <a:ext cx="10438596" cy="5283814"/>
          </a:xfrm>
        </p:spPr>
        <p:txBody>
          <a:bodyPr>
            <a:normAutofit/>
          </a:bodyPr>
          <a:lstStyle/>
          <a:p>
            <a:pPr algn="r" rtl="1"/>
            <a:r>
              <a:rPr lang="ar-SY" sz="2800" b="1" dirty="0">
                <a:latin typeface="Arial" panose="020B0604020202020204" pitchFamily="34" charset="0"/>
                <a:cs typeface="Arial" panose="020B0604020202020204" pitchFamily="34" charset="0"/>
              </a:rPr>
              <a:t>أهداف الجلسة</a:t>
            </a:r>
            <a:endParaRPr lang="en-US" sz="2800" b="1" dirty="0">
              <a:latin typeface="Arial" panose="020B0604020202020204" pitchFamily="34" charset="0"/>
              <a:cs typeface="Arial" panose="020B0604020202020204" pitchFamily="34" charset="0"/>
            </a:endParaRPr>
          </a:p>
          <a:p>
            <a:pPr marL="731520" lvl="1" indent="-457200" algn="r" rtl="1">
              <a:lnSpc>
                <a:spcPct val="100000"/>
              </a:lnSpc>
              <a:buFont typeface="+mj-lt"/>
              <a:buAutoNum type="arabicPeriod"/>
            </a:pPr>
            <a:r>
              <a:rPr lang="ar-SY" sz="2400" dirty="0">
                <a:latin typeface="Arial" panose="020B0604020202020204" pitchFamily="34" charset="0"/>
                <a:cs typeface="Arial" panose="020B0604020202020204" pitchFamily="34" charset="0"/>
              </a:rPr>
              <a:t>فهم معايير سلوك العاملين في المجال الإنساني، ماذا نعني بالاستغلال والاعتداء الجنسيين</a:t>
            </a:r>
          </a:p>
          <a:p>
            <a:pPr marL="731520" lvl="1" indent="-457200" algn="r" rtl="1">
              <a:lnSpc>
                <a:spcPct val="100000"/>
              </a:lnSpc>
              <a:buFont typeface="+mj-lt"/>
              <a:buAutoNum type="arabicPeriod"/>
            </a:pPr>
            <a:r>
              <a:rPr lang="ar-SY" sz="2400" dirty="0">
                <a:latin typeface="Arial" panose="020B0604020202020204" pitchFamily="34" charset="0"/>
                <a:cs typeface="Arial" panose="020B0604020202020204" pitchFamily="34" charset="0"/>
              </a:rPr>
              <a:t>فهم السلوكيات المقبولة وغير المقبولة للعاملين في المجال الإنساني</a:t>
            </a:r>
          </a:p>
          <a:p>
            <a:pPr marL="731520" lvl="1" indent="-457200" algn="r" rtl="1">
              <a:lnSpc>
                <a:spcPct val="100000"/>
              </a:lnSpc>
              <a:buFont typeface="+mj-lt"/>
              <a:buAutoNum type="arabicPeriod"/>
            </a:pPr>
            <a:r>
              <a:rPr lang="ar-SY" sz="2400" dirty="0">
                <a:latin typeface="Arial" panose="020B0604020202020204" pitchFamily="34" charset="0"/>
                <a:cs typeface="Arial" panose="020B0604020202020204" pitchFamily="34" charset="0"/>
              </a:rPr>
              <a:t>معرفة كيفية الإبلاغ عن الاستغلال والاعتداء الجنسيين</a:t>
            </a:r>
            <a:endParaRPr lang="en-US" sz="2400" dirty="0">
              <a:latin typeface="Arial" panose="020B0604020202020204" pitchFamily="34" charset="0"/>
              <a:cs typeface="Arial" panose="020B0604020202020204" pitchFamily="34" charset="0"/>
            </a:endParaRPr>
          </a:p>
          <a:p>
            <a:pPr marL="731520" lvl="1" indent="-457200" algn="r" rtl="1">
              <a:buFont typeface="+mj-lt"/>
              <a:buAutoNum type="arabicPeriod"/>
            </a:pPr>
            <a:endParaRPr lang="en-US" sz="2400" dirty="0">
              <a:latin typeface="Arial" panose="020B0604020202020204" pitchFamily="34" charset="0"/>
              <a:cs typeface="Arial" panose="020B0604020202020204" pitchFamily="34" charset="0"/>
            </a:endParaRPr>
          </a:p>
          <a:p>
            <a:pPr marL="274320" lvl="1" indent="0" algn="r" rtl="1">
              <a:buNone/>
            </a:pPr>
            <a:r>
              <a:rPr lang="ar-SY" sz="2400" b="1" dirty="0">
                <a:latin typeface="Arial" panose="020B0604020202020204" pitchFamily="34" charset="0"/>
                <a:cs typeface="Arial" panose="020B0604020202020204" pitchFamily="34" charset="0"/>
              </a:rPr>
              <a:t>تذكير</a:t>
            </a:r>
            <a:r>
              <a:rPr lang="en-US" sz="2400" b="1" i="1" dirty="0">
                <a:latin typeface="Arial" panose="020B0604020202020204" pitchFamily="34" charset="0"/>
                <a:cs typeface="Arial" panose="020B0604020202020204" pitchFamily="34" charset="0"/>
              </a:rPr>
              <a:t>:</a:t>
            </a:r>
          </a:p>
          <a:p>
            <a:pPr algn="r" rtl="1"/>
            <a:r>
              <a:rPr lang="ar-SY" sz="2600" dirty="0">
                <a:latin typeface="Arial" panose="020B0604020202020204" pitchFamily="34" charset="0"/>
                <a:cs typeface="Arial" panose="020B0604020202020204" pitchFamily="34" charset="0"/>
              </a:rPr>
              <a:t>هذا موضوع حساس ولكن من المهم أن نناقشه، إذا كنت تشعر بعدم الارتياح، يرجى إعلامنا</a:t>
            </a:r>
          </a:p>
          <a:p>
            <a:pPr algn="r" rtl="1">
              <a:lnSpc>
                <a:spcPct val="120000"/>
              </a:lnSpc>
            </a:pPr>
            <a:r>
              <a:rPr lang="ar-SY" sz="2600" dirty="0">
                <a:latin typeface="Arial" panose="020B0604020202020204" pitchFamily="34" charset="0"/>
                <a:cs typeface="Arial" panose="020B0604020202020204" pitchFamily="34" charset="0"/>
              </a:rPr>
              <a:t>من أجل الحفاظ على السرية، يرجى عدم مشاركة المعلومات الشخصية أو الحكايات التي تعرفها عن نفسك أو الآخرين في هذه الجلسة الجماعية. يرجى الاتصال بنا بعد الجلسة إذا كنت ترغب في مناقشة أي شيء أو إذا كان لديك أي أسئلة. سيتم التعامل مع أي شيء تشاركه معنا بسرية.</a:t>
            </a:r>
            <a:endParaRPr lang="en-US"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1858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1A001-4285-4084-A34D-C4E98D97804D}"/>
              </a:ext>
            </a:extLst>
          </p:cNvPr>
          <p:cNvSpPr>
            <a:spLocks noGrp="1"/>
          </p:cNvSpPr>
          <p:nvPr>
            <p:ph type="title"/>
          </p:nvPr>
        </p:nvSpPr>
        <p:spPr>
          <a:xfrm>
            <a:off x="1249680" y="2246566"/>
            <a:ext cx="9692640" cy="1397124"/>
          </a:xfrm>
        </p:spPr>
        <p:txBody>
          <a:bodyPr/>
          <a:lstStyle/>
          <a:p>
            <a:pPr algn="ctr"/>
            <a:r>
              <a:rPr lang="ar-SY" dirty="0">
                <a:latin typeface="Arial" panose="020B0604020202020204" pitchFamily="34" charset="0"/>
                <a:cs typeface="Arial" panose="020B0604020202020204" pitchFamily="34" charset="0"/>
              </a:rPr>
              <a:t>ماذا نعني بالاستغلال والاعتداء الجنسيين؟</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024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E80D91-18AA-438F-BFF4-E6BABFDFBA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9284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EF05C5AB-8A34-4DF3-AB54-AD74AA4324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04698" y="0"/>
            <a:ext cx="5188141" cy="686546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2D5B7A1-4566-4DFC-B47A-DA46F558F654}"/>
              </a:ext>
            </a:extLst>
          </p:cNvPr>
          <p:cNvSpPr>
            <a:spLocks noGrp="1"/>
          </p:cNvSpPr>
          <p:nvPr>
            <p:ph type="title"/>
          </p:nvPr>
        </p:nvSpPr>
        <p:spPr>
          <a:xfrm>
            <a:off x="6509657" y="1165980"/>
            <a:ext cx="4312395" cy="4217292"/>
          </a:xfrm>
        </p:spPr>
        <p:txBody>
          <a:bodyPr anchor="ctr">
            <a:normAutofit/>
          </a:bodyPr>
          <a:lstStyle/>
          <a:p>
            <a:pPr algn="r" rtl="1">
              <a:lnSpc>
                <a:spcPct val="150000"/>
              </a:lnSpc>
            </a:pPr>
            <a:r>
              <a:rPr lang="ar-SY" sz="3200" dirty="0">
                <a:solidFill>
                  <a:srgbClr val="FFFFFF"/>
                </a:solidFill>
                <a:latin typeface="Arial" panose="020B0604020202020204" pitchFamily="34" charset="0"/>
                <a:cs typeface="Arial" panose="020B0604020202020204" pitchFamily="34" charset="0"/>
              </a:rPr>
              <a:t>استغلال المستفيدين والاعتداء عليهم جنسياً من قبل مزودي المساعدات أو الخدمات الانسانية</a:t>
            </a:r>
            <a:br>
              <a:rPr lang="en-US" sz="3200" dirty="0">
                <a:solidFill>
                  <a:srgbClr val="FFFFFF"/>
                </a:solidFill>
                <a:latin typeface="Arial" panose="020B0604020202020204" pitchFamily="34" charset="0"/>
                <a:cs typeface="Arial" panose="020B0604020202020204" pitchFamily="34" charset="0"/>
              </a:rPr>
            </a:br>
            <a:endParaRPr lang="en-US" sz="3200" dirty="0">
              <a:solidFill>
                <a:srgbClr val="FFFFFF"/>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BCFA84A-501C-482C-8659-F63486B31953}"/>
              </a:ext>
            </a:extLst>
          </p:cNvPr>
          <p:cNvSpPr>
            <a:spLocks noGrp="1"/>
          </p:cNvSpPr>
          <p:nvPr>
            <p:ph idx="1"/>
          </p:nvPr>
        </p:nvSpPr>
        <p:spPr>
          <a:xfrm>
            <a:off x="643467" y="643467"/>
            <a:ext cx="4817766" cy="5578528"/>
          </a:xfrm>
        </p:spPr>
        <p:txBody>
          <a:bodyPr anchor="ctr">
            <a:normAutofit/>
          </a:bodyPr>
          <a:lstStyle/>
          <a:p>
            <a:pPr algn="r" rtl="1">
              <a:lnSpc>
                <a:spcPct val="150000"/>
              </a:lnSpc>
            </a:pPr>
            <a:r>
              <a:rPr lang="ar-SY" dirty="0">
                <a:latin typeface="Arial" panose="020B0604020202020204" pitchFamily="34" charset="0"/>
                <a:cs typeface="Arial" panose="020B0604020202020204" pitchFamily="34" charset="0"/>
              </a:rPr>
              <a:t>يحدث</a:t>
            </a:r>
            <a:r>
              <a:rPr lang="ar-SY" b="1" dirty="0">
                <a:latin typeface="Arial" panose="020B0604020202020204" pitchFamily="34" charset="0"/>
                <a:cs typeface="Arial" panose="020B0604020202020204" pitchFamily="34" charset="0"/>
              </a:rPr>
              <a:t> الاستغلال الجنسي </a:t>
            </a:r>
            <a:r>
              <a:rPr lang="ar-SY" dirty="0">
                <a:latin typeface="Arial" panose="020B0604020202020204" pitchFamily="34" charset="0"/>
                <a:cs typeface="Arial" panose="020B0604020202020204" pitchFamily="34" charset="0"/>
              </a:rPr>
              <a:t>عندما يطلب العمال الانسانيون خدمات جنسية مقابل المساعدة الانسانية أو أي خدمات أخرى</a:t>
            </a:r>
          </a:p>
          <a:p>
            <a:pPr marL="0" indent="0">
              <a:lnSpc>
                <a:spcPct val="150000"/>
              </a:lnSpc>
              <a:buNone/>
            </a:pPr>
            <a:endParaRPr lang="en-US" dirty="0">
              <a:latin typeface="Arial" panose="020B0604020202020204" pitchFamily="34" charset="0"/>
              <a:cs typeface="Arial" panose="020B0604020202020204" pitchFamily="34" charset="0"/>
            </a:endParaRPr>
          </a:p>
          <a:p>
            <a:pPr algn="r" rtl="1">
              <a:lnSpc>
                <a:spcPct val="150000"/>
              </a:lnSpc>
            </a:pPr>
            <a:r>
              <a:rPr lang="ar-SY" dirty="0">
                <a:latin typeface="Arial" panose="020B0604020202020204" pitchFamily="34" charset="0"/>
                <a:cs typeface="Arial" panose="020B0604020202020204" pitchFamily="34" charset="0"/>
              </a:rPr>
              <a:t>يحدث </a:t>
            </a:r>
            <a:r>
              <a:rPr lang="ar-SY" b="1" dirty="0">
                <a:latin typeface="Arial" panose="020B0604020202020204" pitchFamily="34" charset="0"/>
                <a:cs typeface="Arial" panose="020B0604020202020204" pitchFamily="34" charset="0"/>
              </a:rPr>
              <a:t>الاعتداء الجنسي </a:t>
            </a:r>
            <a:r>
              <a:rPr lang="ar-SY" dirty="0">
                <a:latin typeface="Arial" panose="020B0604020202020204" pitchFamily="34" charset="0"/>
                <a:cs typeface="Arial" panose="020B0604020202020204" pitchFamily="34" charset="0"/>
              </a:rPr>
              <a:t>عندما يقوم العامل الانساني بالاعتداء الجنسي على المستفيدين أو يهدد باستخدامه</a:t>
            </a:r>
          </a:p>
          <a:p>
            <a:pPr marL="0" indent="0">
              <a:buNone/>
            </a:pPr>
            <a:endParaRPr lang="en-US"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AA3B856C-9196-4702-BED7-5733C7EAA6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9665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308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D21701-68D5-449A-A521-F12E7EFFA9FD}"/>
              </a:ext>
            </a:extLst>
          </p:cNvPr>
          <p:cNvSpPr>
            <a:spLocks noGrp="1"/>
          </p:cNvSpPr>
          <p:nvPr>
            <p:ph idx="1"/>
          </p:nvPr>
        </p:nvSpPr>
        <p:spPr>
          <a:xfrm>
            <a:off x="649705" y="385012"/>
            <a:ext cx="10491537" cy="5795126"/>
          </a:xfrm>
        </p:spPr>
        <p:txBody>
          <a:bodyPr/>
          <a:lstStyle/>
          <a:p>
            <a:pPr marL="0" indent="0" algn="ctr">
              <a:buNone/>
            </a:pPr>
            <a:r>
              <a:rPr lang="ar-SY" sz="2800" dirty="0">
                <a:solidFill>
                  <a:srgbClr val="0070C0"/>
                </a:solidFill>
                <a:latin typeface="Arial" panose="020B0604020202020204" pitchFamily="34" charset="0"/>
                <a:cs typeface="Arial" panose="020B0604020202020204" pitchFamily="34" charset="0"/>
              </a:rPr>
              <a:t>هل الجمل التالية صحيحة أم خاطئة؟</a:t>
            </a:r>
            <a:endParaRPr lang="en-US" sz="2800" dirty="0">
              <a:solidFill>
                <a:srgbClr val="0070C0"/>
              </a:solidFill>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graphicFrame>
        <p:nvGraphicFramePr>
          <p:cNvPr id="4" name="Table 4">
            <a:extLst>
              <a:ext uri="{FF2B5EF4-FFF2-40B4-BE49-F238E27FC236}">
                <a16:creationId xmlns:a16="http://schemas.microsoft.com/office/drawing/2014/main" id="{2514046C-4FCB-4B10-8228-92ED3E94409C}"/>
              </a:ext>
            </a:extLst>
          </p:cNvPr>
          <p:cNvGraphicFramePr>
            <a:graphicFrameLocks noGrp="1"/>
          </p:cNvGraphicFramePr>
          <p:nvPr>
            <p:extLst>
              <p:ext uri="{D42A27DB-BD31-4B8C-83A1-F6EECF244321}">
                <p14:modId xmlns:p14="http://schemas.microsoft.com/office/powerpoint/2010/main" val="1281575099"/>
              </p:ext>
            </p:extLst>
          </p:nvPr>
        </p:nvGraphicFramePr>
        <p:xfrm>
          <a:off x="821035" y="1268733"/>
          <a:ext cx="9951454" cy="4777000"/>
        </p:xfrm>
        <a:graphic>
          <a:graphicData uri="http://schemas.openxmlformats.org/drawingml/2006/table">
            <a:tbl>
              <a:tblPr firstRow="1" bandRow="1">
                <a:tableStyleId>{5940675A-B579-460E-94D1-54222C63F5DA}</a:tableStyleId>
              </a:tblPr>
              <a:tblGrid>
                <a:gridCol w="953337">
                  <a:extLst>
                    <a:ext uri="{9D8B030D-6E8A-4147-A177-3AD203B41FA5}">
                      <a16:colId xmlns:a16="http://schemas.microsoft.com/office/drawing/2014/main" val="1593854862"/>
                    </a:ext>
                  </a:extLst>
                </a:gridCol>
                <a:gridCol w="8229599">
                  <a:extLst>
                    <a:ext uri="{9D8B030D-6E8A-4147-A177-3AD203B41FA5}">
                      <a16:colId xmlns:a16="http://schemas.microsoft.com/office/drawing/2014/main" val="1459235652"/>
                    </a:ext>
                  </a:extLst>
                </a:gridCol>
                <a:gridCol w="768518">
                  <a:extLst>
                    <a:ext uri="{9D8B030D-6E8A-4147-A177-3AD203B41FA5}">
                      <a16:colId xmlns:a16="http://schemas.microsoft.com/office/drawing/2014/main" val="327149767"/>
                    </a:ext>
                  </a:extLst>
                </a:gridCol>
              </a:tblGrid>
              <a:tr h="694386">
                <a:tc>
                  <a:txBody>
                    <a:bodyPr/>
                    <a:lstStyle/>
                    <a:p>
                      <a:pPr algn="ctr"/>
                      <a:endParaRPr lang="en-US" dirty="0">
                        <a:latin typeface="Calibri" panose="020F0502020204030204" pitchFamily="34" charset="0"/>
                        <a:cs typeface="Calibri" panose="020F0502020204030204" pitchFamily="34" charset="0"/>
                      </a:endParaRPr>
                    </a:p>
                  </a:txBody>
                  <a:tcPr/>
                </a:tc>
                <a:tc>
                  <a:txBody>
                    <a:bodyPr/>
                    <a:lstStyle/>
                    <a:p>
                      <a:pPr algn="r" rtl="1"/>
                      <a:r>
                        <a:rPr lang="ar-SY" dirty="0">
                          <a:latin typeface="Arial" panose="020B0604020202020204" pitchFamily="34" charset="0"/>
                          <a:cs typeface="Arial" panose="020B0604020202020204" pitchFamily="34" charset="0"/>
                        </a:rPr>
                        <a:t>تقع على عاتق أولئك الذين يقدمون المساعدة الإنسانية مسؤولية حماية المستفيدين واستخدام سلطتهم بطريقة مسؤولة.</a:t>
                      </a:r>
                      <a:endParaRPr lang="en-US" dirty="0">
                        <a:latin typeface="Arial" panose="020B0604020202020204" pitchFamily="34" charset="0"/>
                        <a:cs typeface="Arial" panose="020B0604020202020204" pitchFamily="34" charset="0"/>
                      </a:endParaRPr>
                    </a:p>
                  </a:txBody>
                  <a:tcPr/>
                </a:tc>
                <a:tc>
                  <a:txBody>
                    <a:bodyPr/>
                    <a:lstStyle/>
                    <a:p>
                      <a:pPr algn="ctr"/>
                      <a:r>
                        <a:rPr lang="ar-SY"/>
                        <a:t>1</a:t>
                      </a:r>
                      <a:endParaRPr lang="en-US" dirty="0"/>
                    </a:p>
                  </a:txBody>
                  <a:tcPr/>
                </a:tc>
                <a:extLst>
                  <a:ext uri="{0D108BD9-81ED-4DB2-BD59-A6C34878D82A}">
                    <a16:rowId xmlns:a16="http://schemas.microsoft.com/office/drawing/2014/main" val="574005716"/>
                  </a:ext>
                </a:extLst>
              </a:tr>
              <a:tr h="694386">
                <a:tc>
                  <a:txBody>
                    <a:bodyPr/>
                    <a:lstStyle/>
                    <a:p>
                      <a:pPr algn="ctr"/>
                      <a:endParaRPr lang="en-US" dirty="0">
                        <a:latin typeface="Calibri" panose="020F0502020204030204" pitchFamily="34" charset="0"/>
                        <a:cs typeface="Calibri" panose="020F0502020204030204" pitchFamily="34" charset="0"/>
                      </a:endParaRPr>
                    </a:p>
                  </a:txBody>
                  <a:tcPr/>
                </a:tc>
                <a:tc>
                  <a:txBody>
                    <a:bodyPr/>
                    <a:lstStyle/>
                    <a:p>
                      <a:pPr algn="r" rtl="1"/>
                      <a:r>
                        <a:rPr lang="ar-SY" dirty="0">
                          <a:latin typeface="Arial" panose="020B0604020202020204" pitchFamily="34" charset="0"/>
                          <a:cs typeface="Arial" panose="020B0604020202020204" pitchFamily="34" charset="0"/>
                        </a:rPr>
                        <a:t>هناك معايير لسلوك العاملين في المجال الإنساني تم صياغتها من قبل الأمم المتحدة.</a:t>
                      </a:r>
                      <a:endParaRPr lang="en-US" dirty="0">
                        <a:latin typeface="Arial" panose="020B0604020202020204" pitchFamily="34" charset="0"/>
                        <a:cs typeface="Arial" panose="020B0604020202020204" pitchFamily="34" charset="0"/>
                      </a:endParaRPr>
                    </a:p>
                  </a:txBody>
                  <a:tcPr/>
                </a:tc>
                <a:tc>
                  <a:txBody>
                    <a:bodyPr/>
                    <a:lstStyle/>
                    <a:p>
                      <a:pPr algn="ctr"/>
                      <a:r>
                        <a:rPr lang="ar-SY"/>
                        <a:t>2</a:t>
                      </a:r>
                      <a:endParaRPr lang="en-US" dirty="0"/>
                    </a:p>
                  </a:txBody>
                  <a:tcPr/>
                </a:tc>
                <a:extLst>
                  <a:ext uri="{0D108BD9-81ED-4DB2-BD59-A6C34878D82A}">
                    <a16:rowId xmlns:a16="http://schemas.microsoft.com/office/drawing/2014/main" val="2742136022"/>
                  </a:ext>
                </a:extLst>
              </a:tr>
              <a:tr h="652535">
                <a:tc>
                  <a:txBody>
                    <a:bodyPr/>
                    <a:lstStyle/>
                    <a:p>
                      <a:pPr algn="ctr"/>
                      <a:endParaRPr lang="en-US" dirty="0">
                        <a:latin typeface="Calibri" panose="020F0502020204030204" pitchFamily="34" charset="0"/>
                        <a:cs typeface="Calibri" panose="020F0502020204030204" pitchFamily="34" charset="0"/>
                      </a:endParaRPr>
                    </a:p>
                  </a:txBody>
                  <a:tcPr/>
                </a:tc>
                <a:tc>
                  <a:txBody>
                    <a:bodyPr/>
                    <a:lstStyle/>
                    <a:p>
                      <a:pPr algn="r" rtl="1"/>
                      <a:r>
                        <a:rPr lang="ar-SY" dirty="0">
                          <a:latin typeface="Arial" panose="020B0604020202020204" pitchFamily="34" charset="0"/>
                          <a:cs typeface="Arial" panose="020B0604020202020204" pitchFamily="34" charset="0"/>
                        </a:rPr>
                        <a:t>المساعدة الانسانية مجانية.</a:t>
                      </a:r>
                      <a:endParaRPr lang="en-US" dirty="0">
                        <a:latin typeface="Arial" panose="020B0604020202020204" pitchFamily="34" charset="0"/>
                        <a:cs typeface="Arial" panose="020B0604020202020204" pitchFamily="34" charset="0"/>
                      </a:endParaRPr>
                    </a:p>
                  </a:txBody>
                  <a:tcPr/>
                </a:tc>
                <a:tc>
                  <a:txBody>
                    <a:bodyPr/>
                    <a:lstStyle/>
                    <a:p>
                      <a:pPr algn="ctr"/>
                      <a:r>
                        <a:rPr lang="ar-SY"/>
                        <a:t>3</a:t>
                      </a:r>
                      <a:endParaRPr lang="en-US" dirty="0"/>
                    </a:p>
                  </a:txBody>
                  <a:tcPr/>
                </a:tc>
                <a:extLst>
                  <a:ext uri="{0D108BD9-81ED-4DB2-BD59-A6C34878D82A}">
                    <a16:rowId xmlns:a16="http://schemas.microsoft.com/office/drawing/2014/main" val="667846166"/>
                  </a:ext>
                </a:extLst>
              </a:tr>
              <a:tr h="694386">
                <a:tc>
                  <a:txBody>
                    <a:bodyPr/>
                    <a:lstStyle/>
                    <a:p>
                      <a:pPr algn="ctr"/>
                      <a:endParaRPr lang="en-US" dirty="0">
                        <a:latin typeface="Calibri" panose="020F0502020204030204" pitchFamily="34" charset="0"/>
                        <a:cs typeface="Calibri" panose="020F0502020204030204" pitchFamily="34" charset="0"/>
                      </a:endParaRPr>
                    </a:p>
                  </a:txBody>
                  <a:tcPr/>
                </a:tc>
                <a:tc>
                  <a:txBody>
                    <a:bodyPr/>
                    <a:lstStyle/>
                    <a:p>
                      <a:pPr algn="r" rtl="1"/>
                      <a:r>
                        <a:rPr lang="ar-SY" dirty="0">
                          <a:latin typeface="Arial" panose="020B0604020202020204" pitchFamily="34" charset="0"/>
                          <a:cs typeface="Arial" panose="020B0604020202020204" pitchFamily="34" charset="0"/>
                        </a:rPr>
                        <a:t>من المقبول أن يطلب العاملون الإنسانيون هدية أو خدمة مقابل المساعدة.</a:t>
                      </a:r>
                      <a:endParaRPr lang="en-US" dirty="0">
                        <a:latin typeface="Arial" panose="020B0604020202020204" pitchFamily="34" charset="0"/>
                        <a:cs typeface="Arial" panose="020B0604020202020204" pitchFamily="34" charset="0"/>
                      </a:endParaRPr>
                    </a:p>
                  </a:txBody>
                  <a:tcPr/>
                </a:tc>
                <a:tc>
                  <a:txBody>
                    <a:bodyPr/>
                    <a:lstStyle/>
                    <a:p>
                      <a:pPr algn="ctr"/>
                      <a:r>
                        <a:rPr lang="ar-SY"/>
                        <a:t>4</a:t>
                      </a:r>
                      <a:endParaRPr lang="en-US" dirty="0"/>
                    </a:p>
                  </a:txBody>
                  <a:tcPr/>
                </a:tc>
                <a:extLst>
                  <a:ext uri="{0D108BD9-81ED-4DB2-BD59-A6C34878D82A}">
                    <a16:rowId xmlns:a16="http://schemas.microsoft.com/office/drawing/2014/main" val="181985309"/>
                  </a:ext>
                </a:extLst>
              </a:tr>
              <a:tr h="694386">
                <a:tc>
                  <a:txBody>
                    <a:bodyPr/>
                    <a:lstStyle/>
                    <a:p>
                      <a:pPr algn="ctr"/>
                      <a:endParaRPr lang="en-US" dirty="0">
                        <a:latin typeface="Calibri" panose="020F0502020204030204" pitchFamily="34" charset="0"/>
                        <a:cs typeface="Calibri" panose="020F0502020204030204" pitchFamily="34" charset="0"/>
                      </a:endParaRPr>
                    </a:p>
                  </a:txBody>
                  <a:tcPr/>
                </a:tc>
                <a:tc>
                  <a:txBody>
                    <a:bodyPr/>
                    <a:lstStyle/>
                    <a:p>
                      <a:pPr algn="r" rtl="1"/>
                      <a:r>
                        <a:rPr lang="ar-SY" dirty="0">
                          <a:latin typeface="Arial" panose="020B0604020202020204" pitchFamily="34" charset="0"/>
                          <a:cs typeface="Arial" panose="020B0604020202020204" pitchFamily="34" charset="0"/>
                        </a:rPr>
                        <a:t>تنطبق قواعد الأمم المتحدة للموظفين على موظفي الأمم المتحدة </a:t>
                      </a:r>
                      <a:r>
                        <a:rPr lang="ar-SY" b="1" u="sng" dirty="0">
                          <a:latin typeface="Arial" panose="020B0604020202020204" pitchFamily="34" charset="0"/>
                          <a:cs typeface="Arial" panose="020B0604020202020204" pitchFamily="34" charset="0"/>
                        </a:rPr>
                        <a:t>فقط</a:t>
                      </a:r>
                      <a:r>
                        <a:rPr lang="ar-SY" dirty="0">
                          <a:latin typeface="Arial" panose="020B0604020202020204" pitchFamily="34" charset="0"/>
                          <a:cs typeface="Arial" panose="020B0604020202020204" pitchFamily="34" charset="0"/>
                        </a:rPr>
                        <a:t>، ولا تنطبق على موظفي المنظمات غير الحكومية المحلية أو المتعاقدين الذين يعملون معهم</a:t>
                      </a:r>
                      <a:endParaRPr lang="en-US" dirty="0">
                        <a:latin typeface="Arial" panose="020B0604020202020204" pitchFamily="34" charset="0"/>
                        <a:cs typeface="Arial" panose="020B0604020202020204" pitchFamily="34" charset="0"/>
                      </a:endParaRPr>
                    </a:p>
                  </a:txBody>
                  <a:tcPr/>
                </a:tc>
                <a:tc>
                  <a:txBody>
                    <a:bodyPr/>
                    <a:lstStyle/>
                    <a:p>
                      <a:pPr algn="ctr"/>
                      <a:r>
                        <a:rPr lang="ar-SY"/>
                        <a:t>5</a:t>
                      </a:r>
                      <a:endParaRPr lang="en-US" dirty="0"/>
                    </a:p>
                  </a:txBody>
                  <a:tcPr/>
                </a:tc>
                <a:extLst>
                  <a:ext uri="{0D108BD9-81ED-4DB2-BD59-A6C34878D82A}">
                    <a16:rowId xmlns:a16="http://schemas.microsoft.com/office/drawing/2014/main" val="2953309492"/>
                  </a:ext>
                </a:extLst>
              </a:tr>
              <a:tr h="694386">
                <a:tc>
                  <a:txBody>
                    <a:bodyPr/>
                    <a:lstStyle/>
                    <a:p>
                      <a:pPr algn="ctr"/>
                      <a:endParaRPr lang="en-US" dirty="0">
                        <a:latin typeface="Calibri" panose="020F0502020204030204" pitchFamily="34" charset="0"/>
                        <a:cs typeface="Calibri" panose="020F0502020204030204" pitchFamily="34" charset="0"/>
                      </a:endParaRPr>
                    </a:p>
                  </a:txBody>
                  <a:tcPr/>
                </a:tc>
                <a:tc>
                  <a:txBody>
                    <a:bodyPr/>
                    <a:lstStyle/>
                    <a:p>
                      <a:pPr algn="r" rtl="1"/>
                      <a:r>
                        <a:rPr lang="ar-SY" dirty="0">
                          <a:latin typeface="Arial" panose="020B0604020202020204" pitchFamily="34" charset="0"/>
                          <a:cs typeface="Arial" panose="020B0604020202020204" pitchFamily="34" charset="0"/>
                        </a:rPr>
                        <a:t>يجب على العاملين في المجال الإنساني أن يبلغوا إذا لاحظوا أن زميلهم في العمل متورط في أي استغلال أو اعتداء.</a:t>
                      </a:r>
                      <a:endParaRPr lang="en-US" dirty="0">
                        <a:latin typeface="Arial" panose="020B0604020202020204" pitchFamily="34" charset="0"/>
                        <a:cs typeface="Arial" panose="020B0604020202020204" pitchFamily="34" charset="0"/>
                      </a:endParaRPr>
                    </a:p>
                  </a:txBody>
                  <a:tcPr/>
                </a:tc>
                <a:tc>
                  <a:txBody>
                    <a:bodyPr/>
                    <a:lstStyle/>
                    <a:p>
                      <a:pPr algn="ctr"/>
                      <a:r>
                        <a:rPr lang="ar-SY"/>
                        <a:t>6</a:t>
                      </a:r>
                      <a:endParaRPr lang="en-US" dirty="0"/>
                    </a:p>
                  </a:txBody>
                  <a:tcPr/>
                </a:tc>
                <a:extLst>
                  <a:ext uri="{0D108BD9-81ED-4DB2-BD59-A6C34878D82A}">
                    <a16:rowId xmlns:a16="http://schemas.microsoft.com/office/drawing/2014/main" val="2044884294"/>
                  </a:ext>
                </a:extLst>
              </a:tr>
              <a:tr h="652535">
                <a:tc>
                  <a:txBody>
                    <a:bodyPr/>
                    <a:lstStyle/>
                    <a:p>
                      <a:pPr algn="ctr"/>
                      <a:endParaRPr lang="en-US" dirty="0">
                        <a:latin typeface="Calibri" panose="020F0502020204030204" pitchFamily="34" charset="0"/>
                        <a:cs typeface="Calibri" panose="020F0502020204030204" pitchFamily="34" charset="0"/>
                      </a:endParaRPr>
                    </a:p>
                  </a:txBody>
                  <a:tcPr/>
                </a:tc>
                <a:tc>
                  <a:txBody>
                    <a:bodyPr/>
                    <a:lstStyle/>
                    <a:p>
                      <a:pPr algn="r" rtl="1"/>
                      <a:r>
                        <a:rPr lang="ar-SY" dirty="0">
                          <a:latin typeface="Arial" panose="020B0604020202020204" pitchFamily="34" charset="0"/>
                          <a:cs typeface="Arial" panose="020B0604020202020204" pitchFamily="34" charset="0"/>
                        </a:rPr>
                        <a:t>يمكن للمستفيدين الإبلاغ عن الاستغلال والاعتداء إلى الخط الساخن لمنع الاستغلال والاعتداء الجنسيين.</a:t>
                      </a:r>
                      <a:endParaRPr lang="en-US" dirty="0">
                        <a:latin typeface="Arial" panose="020B0604020202020204" pitchFamily="34" charset="0"/>
                        <a:cs typeface="Arial" panose="020B0604020202020204" pitchFamily="34" charset="0"/>
                      </a:endParaRPr>
                    </a:p>
                  </a:txBody>
                  <a:tcPr/>
                </a:tc>
                <a:tc>
                  <a:txBody>
                    <a:bodyPr/>
                    <a:lstStyle/>
                    <a:p>
                      <a:pPr algn="ctr"/>
                      <a:r>
                        <a:rPr lang="ar-SY" dirty="0"/>
                        <a:t>7</a:t>
                      </a:r>
                      <a:endParaRPr lang="en-US" dirty="0"/>
                    </a:p>
                  </a:txBody>
                  <a:tcPr/>
                </a:tc>
                <a:extLst>
                  <a:ext uri="{0D108BD9-81ED-4DB2-BD59-A6C34878D82A}">
                    <a16:rowId xmlns:a16="http://schemas.microsoft.com/office/drawing/2014/main" val="2725185579"/>
                  </a:ext>
                </a:extLst>
              </a:tr>
            </a:tbl>
          </a:graphicData>
        </a:graphic>
      </p:graphicFrame>
      <p:pic>
        <p:nvPicPr>
          <p:cNvPr id="6" name="Graphic 5" descr="Checkmark">
            <a:extLst>
              <a:ext uri="{FF2B5EF4-FFF2-40B4-BE49-F238E27FC236}">
                <a16:creationId xmlns:a16="http://schemas.microsoft.com/office/drawing/2014/main" id="{249886BE-9B49-47F6-8A0A-619931F30A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0758" y="1332901"/>
            <a:ext cx="492675" cy="492675"/>
          </a:xfrm>
          <a:prstGeom prst="rect">
            <a:avLst/>
          </a:prstGeom>
        </p:spPr>
      </p:pic>
      <p:pic>
        <p:nvPicPr>
          <p:cNvPr id="7" name="Graphic 6" descr="Checkmark">
            <a:extLst>
              <a:ext uri="{FF2B5EF4-FFF2-40B4-BE49-F238E27FC236}">
                <a16:creationId xmlns:a16="http://schemas.microsoft.com/office/drawing/2014/main" id="{B6579EC5-429C-44AD-817A-6D534D5D1E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3177" y="2088511"/>
            <a:ext cx="492675" cy="492675"/>
          </a:xfrm>
          <a:prstGeom prst="rect">
            <a:avLst/>
          </a:prstGeom>
        </p:spPr>
      </p:pic>
      <p:pic>
        <p:nvPicPr>
          <p:cNvPr id="8" name="Graphic 7" descr="Checkmark">
            <a:extLst>
              <a:ext uri="{FF2B5EF4-FFF2-40B4-BE49-F238E27FC236}">
                <a16:creationId xmlns:a16="http://schemas.microsoft.com/office/drawing/2014/main" id="{80828047-3D03-459E-98F0-7402DBAFD3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3177" y="2782525"/>
            <a:ext cx="492675" cy="492675"/>
          </a:xfrm>
          <a:prstGeom prst="rect">
            <a:avLst/>
          </a:prstGeom>
        </p:spPr>
      </p:pic>
      <p:pic>
        <p:nvPicPr>
          <p:cNvPr id="10" name="Graphic 9" descr="Close">
            <a:extLst>
              <a:ext uri="{FF2B5EF4-FFF2-40B4-BE49-F238E27FC236}">
                <a16:creationId xmlns:a16="http://schemas.microsoft.com/office/drawing/2014/main" id="{6E1CE081-0859-4F2A-A328-E657BF66278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14659" y="3417190"/>
            <a:ext cx="577516" cy="577516"/>
          </a:xfrm>
          <a:prstGeom prst="rect">
            <a:avLst/>
          </a:prstGeom>
        </p:spPr>
      </p:pic>
      <p:pic>
        <p:nvPicPr>
          <p:cNvPr id="11" name="Graphic 10" descr="Close">
            <a:extLst>
              <a:ext uri="{FF2B5EF4-FFF2-40B4-BE49-F238E27FC236}">
                <a16:creationId xmlns:a16="http://schemas.microsoft.com/office/drawing/2014/main" id="{985CCFDA-CBAA-48E5-871C-2522C19D8DA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38722" y="4098103"/>
            <a:ext cx="577516" cy="577516"/>
          </a:xfrm>
          <a:prstGeom prst="rect">
            <a:avLst/>
          </a:prstGeom>
        </p:spPr>
      </p:pic>
      <p:pic>
        <p:nvPicPr>
          <p:cNvPr id="12" name="Graphic 11" descr="Checkmark">
            <a:extLst>
              <a:ext uri="{FF2B5EF4-FFF2-40B4-BE49-F238E27FC236}">
                <a16:creationId xmlns:a16="http://schemas.microsoft.com/office/drawing/2014/main" id="{2C8C5AC3-1A6B-459F-BD26-B48ED0F63A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3178" y="4815441"/>
            <a:ext cx="492675" cy="492675"/>
          </a:xfrm>
          <a:prstGeom prst="rect">
            <a:avLst/>
          </a:prstGeom>
        </p:spPr>
      </p:pic>
      <p:pic>
        <p:nvPicPr>
          <p:cNvPr id="13" name="Graphic 12" descr="Checkmark">
            <a:extLst>
              <a:ext uri="{FF2B5EF4-FFF2-40B4-BE49-F238E27FC236}">
                <a16:creationId xmlns:a16="http://schemas.microsoft.com/office/drawing/2014/main" id="{A138B5D4-B383-439D-8B59-10995C8C386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0758" y="5493786"/>
            <a:ext cx="492675" cy="492675"/>
          </a:xfrm>
          <a:prstGeom prst="rect">
            <a:avLst/>
          </a:prstGeom>
        </p:spPr>
      </p:pic>
    </p:spTree>
    <p:extLst>
      <p:ext uri="{BB962C8B-B14F-4D97-AF65-F5344CB8AC3E}">
        <p14:creationId xmlns:p14="http://schemas.microsoft.com/office/powerpoint/2010/main" val="294738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8C2DC-18B2-4399-B074-6A47BB019693}"/>
              </a:ext>
            </a:extLst>
          </p:cNvPr>
          <p:cNvSpPr>
            <a:spLocks noGrp="1"/>
          </p:cNvSpPr>
          <p:nvPr>
            <p:ph idx="1"/>
          </p:nvPr>
        </p:nvSpPr>
        <p:spPr>
          <a:xfrm>
            <a:off x="774033" y="602254"/>
            <a:ext cx="8169442" cy="6304548"/>
          </a:xfrm>
          <a:ln w="38100">
            <a:noFill/>
          </a:ln>
        </p:spPr>
        <p:txBody>
          <a:bodyPr>
            <a:noAutofit/>
          </a:bodyPr>
          <a:lstStyle/>
          <a:p>
            <a:pPr algn="r" rtl="1">
              <a:lnSpc>
                <a:spcPct val="120000"/>
              </a:lnSpc>
            </a:pPr>
            <a:r>
              <a:rPr lang="ar-SY" sz="1800" b="1" dirty="0">
                <a:solidFill>
                  <a:srgbClr val="0070C0"/>
                </a:solidFill>
                <a:latin typeface="Arial" panose="020B0604020202020204" pitchFamily="34" charset="0"/>
                <a:cs typeface="Arial" panose="020B0604020202020204" pitchFamily="34" charset="0"/>
              </a:rPr>
              <a:t>المساعدة الإنسانية دائمًا مجانية.</a:t>
            </a:r>
          </a:p>
          <a:p>
            <a:pPr marL="0" indent="0" algn="r" rtl="1">
              <a:lnSpc>
                <a:spcPct val="120000"/>
              </a:lnSpc>
              <a:buNone/>
            </a:pPr>
            <a:r>
              <a:rPr lang="ar-SY" sz="1800" b="1" dirty="0">
                <a:solidFill>
                  <a:schemeClr val="tx1"/>
                </a:solidFill>
                <a:latin typeface="Arial" panose="020B0604020202020204" pitchFamily="34" charset="0"/>
                <a:cs typeface="Arial" panose="020B0604020202020204" pitchFamily="34" charset="0"/>
              </a:rPr>
              <a:t>لا يمكن لأحد أن يطلب أي شيء مقابل المساعدة؛ أو اطلب خدمة كشرط لتلقي المساعدة!</a:t>
            </a:r>
          </a:p>
          <a:p>
            <a:pPr algn="r" rtl="1">
              <a:lnSpc>
                <a:spcPct val="120000"/>
              </a:lnSpc>
            </a:pPr>
            <a:r>
              <a:rPr lang="ar-SY" sz="1800" b="1" dirty="0">
                <a:solidFill>
                  <a:srgbClr val="0070C0"/>
                </a:solidFill>
                <a:latin typeface="Arial" panose="020B0604020202020204" pitchFamily="34" charset="0"/>
                <a:cs typeface="Arial" panose="020B0604020202020204" pitchFamily="34" charset="0"/>
              </a:rPr>
              <a:t>يخضع جميع العاملين في المجال الإنساني للمساءلة وفقًا لمعايير دولية للسلوك. هناك سياسة "عدم التسامح مطلقا" مع الاستغلال والاعتداء الجنسيين.</a:t>
            </a:r>
          </a:p>
          <a:p>
            <a:pPr marL="0" indent="0" algn="r" rtl="1">
              <a:lnSpc>
                <a:spcPct val="120000"/>
              </a:lnSpc>
              <a:buNone/>
            </a:pPr>
            <a:r>
              <a:rPr lang="ar-SY" sz="1800" b="1" dirty="0">
                <a:solidFill>
                  <a:schemeClr val="tx1"/>
                </a:solidFill>
                <a:latin typeface="Arial" panose="020B0604020202020204" pitchFamily="34" charset="0"/>
                <a:cs typeface="Arial" panose="020B0604020202020204" pitchFamily="34" charset="0"/>
              </a:rPr>
              <a:t>وينطبق هذا على جميع الموظفين المعينين محليًا والمنظمات غير الحكومية المحلية الذين يعملون مع وكالات الأمم المتحدة ومستشاري الأمم المتحدة والمتعاقدين والمتطوعين والمتدربين</a:t>
            </a:r>
          </a:p>
          <a:p>
            <a:pPr algn="r" rtl="1">
              <a:lnSpc>
                <a:spcPct val="120000"/>
              </a:lnSpc>
            </a:pPr>
            <a:r>
              <a:rPr lang="ar-SY" sz="1800" b="1" dirty="0">
                <a:solidFill>
                  <a:srgbClr val="0070C0"/>
                </a:solidFill>
                <a:latin typeface="Arial" panose="020B0604020202020204" pitchFamily="34" charset="0"/>
                <a:cs typeface="Arial" panose="020B0604020202020204" pitchFamily="34" charset="0"/>
              </a:rPr>
              <a:t>هناك أشكال مختلفة من </a:t>
            </a:r>
            <a:r>
              <a:rPr lang="ar-SY" sz="1800" b="1" u="sng" dirty="0">
                <a:solidFill>
                  <a:srgbClr val="0070C0"/>
                </a:solidFill>
                <a:latin typeface="Arial" panose="020B0604020202020204" pitchFamily="34" charset="0"/>
                <a:cs typeface="Arial" panose="020B0604020202020204" pitchFamily="34" charset="0"/>
              </a:rPr>
              <a:t>سوء السلوك</a:t>
            </a:r>
            <a:r>
              <a:rPr lang="ar-SY" sz="1800" b="1" dirty="0">
                <a:solidFill>
                  <a:srgbClr val="0070C0"/>
                </a:solidFill>
                <a:latin typeface="Arial" panose="020B0604020202020204" pitchFamily="34" charset="0"/>
                <a:cs typeface="Arial" panose="020B0604020202020204" pitchFamily="34" charset="0"/>
              </a:rPr>
              <a:t>، مثل الاستغلال والاعتداء الجنسيين، وطلب الصور، وطلب رقم الهاتف ومعلومات وسائل التواصل الاجتماعي، وطلب العمل بدون أجر.</a:t>
            </a:r>
          </a:p>
          <a:p>
            <a:pPr algn="r" rtl="1">
              <a:lnSpc>
                <a:spcPct val="120000"/>
              </a:lnSpc>
            </a:pPr>
            <a:r>
              <a:rPr lang="ar-SY" sz="1800" b="1" dirty="0">
                <a:solidFill>
                  <a:srgbClr val="0070C0"/>
                </a:solidFill>
                <a:latin typeface="Arial" panose="020B0604020202020204" pitchFamily="34" charset="0"/>
                <a:cs typeface="Arial" panose="020B0604020202020204" pitchFamily="34" charset="0"/>
              </a:rPr>
              <a:t>يمكن أن يحدث الاستغلال والاعتداء الجنسيين لأي شخص - الرجال والفتيان والنساء والفتيات. لا يقتصر على جنس معين أو فئة عمرية معينة.</a:t>
            </a:r>
          </a:p>
          <a:p>
            <a:pPr algn="r" rtl="1">
              <a:lnSpc>
                <a:spcPct val="120000"/>
              </a:lnSpc>
            </a:pPr>
            <a:r>
              <a:rPr lang="ar-SY" sz="1800" b="1" dirty="0">
                <a:solidFill>
                  <a:srgbClr val="0070C0"/>
                </a:solidFill>
                <a:latin typeface="Arial" panose="020B0604020202020204" pitchFamily="34" charset="0"/>
                <a:cs typeface="Arial" panose="020B0604020202020204" pitchFamily="34" charset="0"/>
              </a:rPr>
              <a:t>كمستفيد، إذا سمعت أو رأيت أي استغلال واعتداء جنسيين، يمكنك الإبلاغ عنه! سنوضح لك كيف!</a:t>
            </a:r>
            <a:endParaRPr lang="en-US" sz="1800" b="1" dirty="0">
              <a:solidFill>
                <a:srgbClr val="0070C0"/>
              </a:solidFill>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21D73415-4659-4659-A6E2-9F86C161F689}"/>
              </a:ext>
            </a:extLst>
          </p:cNvPr>
          <p:cNvGrpSpPr/>
          <p:nvPr/>
        </p:nvGrpSpPr>
        <p:grpSpPr>
          <a:xfrm>
            <a:off x="9495333" y="370915"/>
            <a:ext cx="914400" cy="914400"/>
            <a:chOff x="10074684" y="411719"/>
            <a:chExt cx="914400" cy="914400"/>
          </a:xfrm>
        </p:grpSpPr>
        <p:pic>
          <p:nvPicPr>
            <p:cNvPr id="7" name="Graphic 6" descr="Money">
              <a:extLst>
                <a:ext uri="{FF2B5EF4-FFF2-40B4-BE49-F238E27FC236}">
                  <a16:creationId xmlns:a16="http://schemas.microsoft.com/office/drawing/2014/main" id="{6E945F62-697F-4B7F-960B-0F5B693D0CA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74684" y="411719"/>
              <a:ext cx="914400" cy="914400"/>
            </a:xfrm>
            <a:prstGeom prst="rect">
              <a:avLst/>
            </a:prstGeom>
          </p:spPr>
        </p:pic>
        <p:pic>
          <p:nvPicPr>
            <p:cNvPr id="9" name="Graphic 8" descr="Close">
              <a:extLst>
                <a:ext uri="{FF2B5EF4-FFF2-40B4-BE49-F238E27FC236}">
                  <a16:creationId xmlns:a16="http://schemas.microsoft.com/office/drawing/2014/main" id="{BD694AB6-98CF-4432-BFF5-173D231C9F1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198205" y="609600"/>
              <a:ext cx="673769" cy="673769"/>
            </a:xfrm>
            <a:prstGeom prst="rect">
              <a:avLst/>
            </a:prstGeom>
          </p:spPr>
        </p:pic>
      </p:grpSp>
      <p:pic>
        <p:nvPicPr>
          <p:cNvPr id="12" name="Graphic 11" descr="Contract">
            <a:extLst>
              <a:ext uri="{FF2B5EF4-FFF2-40B4-BE49-F238E27FC236}">
                <a16:creationId xmlns:a16="http://schemas.microsoft.com/office/drawing/2014/main" id="{EAD1A4D7-C2B7-4CF7-899A-CC186271594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495333" y="1811524"/>
            <a:ext cx="914400" cy="914400"/>
          </a:xfrm>
          <a:prstGeom prst="rect">
            <a:avLst/>
          </a:prstGeom>
        </p:spPr>
      </p:pic>
      <p:grpSp>
        <p:nvGrpSpPr>
          <p:cNvPr id="8" name="Group 7">
            <a:extLst>
              <a:ext uri="{FF2B5EF4-FFF2-40B4-BE49-F238E27FC236}">
                <a16:creationId xmlns:a16="http://schemas.microsoft.com/office/drawing/2014/main" id="{74465DE0-194D-4016-A6BF-4FC641728077}"/>
              </a:ext>
            </a:extLst>
          </p:cNvPr>
          <p:cNvGrpSpPr/>
          <p:nvPr/>
        </p:nvGrpSpPr>
        <p:grpSpPr>
          <a:xfrm>
            <a:off x="9348489" y="5222346"/>
            <a:ext cx="1299252" cy="686512"/>
            <a:chOff x="9777615" y="5258441"/>
            <a:chExt cx="1299252" cy="686512"/>
          </a:xfrm>
        </p:grpSpPr>
        <p:pic>
          <p:nvPicPr>
            <p:cNvPr id="22" name="Graphic 21" descr="Smart Phone">
              <a:extLst>
                <a:ext uri="{FF2B5EF4-FFF2-40B4-BE49-F238E27FC236}">
                  <a16:creationId xmlns:a16="http://schemas.microsoft.com/office/drawing/2014/main" id="{C5C498A7-C8B4-411A-B97F-569502E6CA4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777615" y="5282860"/>
              <a:ext cx="662093" cy="662093"/>
            </a:xfrm>
            <a:prstGeom prst="rect">
              <a:avLst/>
            </a:prstGeom>
          </p:spPr>
        </p:pic>
        <p:pic>
          <p:nvPicPr>
            <p:cNvPr id="24" name="Graphic 23" descr="Call center">
              <a:extLst>
                <a:ext uri="{FF2B5EF4-FFF2-40B4-BE49-F238E27FC236}">
                  <a16:creationId xmlns:a16="http://schemas.microsoft.com/office/drawing/2014/main" id="{78E38B1F-138F-4884-BDB6-AB1910737AC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414774" y="5258441"/>
              <a:ext cx="662093" cy="662093"/>
            </a:xfrm>
            <a:prstGeom prst="rect">
              <a:avLst/>
            </a:prstGeom>
          </p:spPr>
        </p:pic>
      </p:grpSp>
      <p:pic>
        <p:nvPicPr>
          <p:cNvPr id="4" name="Graphic 3" descr="Universal access">
            <a:extLst>
              <a:ext uri="{FF2B5EF4-FFF2-40B4-BE49-F238E27FC236}">
                <a16:creationId xmlns:a16="http://schemas.microsoft.com/office/drawing/2014/main" id="{B79208C9-572C-4DE0-ADFA-D939996DC29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434326" y="3272633"/>
            <a:ext cx="1152511" cy="1152511"/>
          </a:xfrm>
          <a:prstGeom prst="rect">
            <a:avLst/>
          </a:prstGeom>
        </p:spPr>
      </p:pic>
    </p:spTree>
    <p:extLst>
      <p:ext uri="{BB962C8B-B14F-4D97-AF65-F5344CB8AC3E}">
        <p14:creationId xmlns:p14="http://schemas.microsoft.com/office/powerpoint/2010/main" val="419316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7A557-7A2C-416D-AB51-8D5207F91851}"/>
              </a:ext>
            </a:extLst>
          </p:cNvPr>
          <p:cNvSpPr>
            <a:spLocks noGrp="1"/>
          </p:cNvSpPr>
          <p:nvPr>
            <p:ph type="title"/>
          </p:nvPr>
        </p:nvSpPr>
        <p:spPr>
          <a:xfrm>
            <a:off x="6420464" y="224245"/>
            <a:ext cx="4534047" cy="753177"/>
          </a:xfrm>
        </p:spPr>
        <p:txBody>
          <a:bodyPr>
            <a:normAutofit/>
          </a:bodyPr>
          <a:lstStyle/>
          <a:p>
            <a:pPr algn="r" rtl="1"/>
            <a:r>
              <a:rPr lang="ar-SY" sz="3100" dirty="0">
                <a:latin typeface="Arial" panose="020B0604020202020204" pitchFamily="34" charset="0"/>
                <a:cs typeface="Arial" panose="020B0604020202020204" pitchFamily="34" charset="0"/>
              </a:rPr>
              <a:t>ما رأيك؟</a:t>
            </a:r>
            <a:endParaRPr lang="en-US" sz="3100" dirty="0">
              <a:latin typeface="Arial" panose="020B0604020202020204" pitchFamily="34" charset="0"/>
              <a:cs typeface="Arial" panose="020B0604020202020204" pitchFamily="34" charset="0"/>
            </a:endParaRPr>
          </a:p>
        </p:txBody>
      </p:sp>
      <p:pic>
        <p:nvPicPr>
          <p:cNvPr id="5" name="Picture 4" descr="A close up of a sign&#10;&#10;Description automatically generated">
            <a:extLst>
              <a:ext uri="{FF2B5EF4-FFF2-40B4-BE49-F238E27FC236}">
                <a16:creationId xmlns:a16="http://schemas.microsoft.com/office/drawing/2014/main" id="{4D118E3E-BFE4-4EB5-9010-75EB9634F8F7}"/>
              </a:ext>
            </a:extLst>
          </p:cNvPr>
          <p:cNvPicPr>
            <a:picLocks noChangeAspect="1"/>
          </p:cNvPicPr>
          <p:nvPr/>
        </p:nvPicPr>
        <p:blipFill rotWithShape="1">
          <a:blip r:embed="rId3">
            <a:extLst>
              <a:ext uri="{28A0092B-C50C-407E-A947-70E740481C1C}">
                <a14:useLocalDpi xmlns:a14="http://schemas.microsoft.com/office/drawing/2010/main" val="0"/>
              </a:ext>
            </a:extLst>
          </a:blip>
          <a:srcRect l="3049" r="42740" b="2"/>
          <a:stretch/>
        </p:blipFill>
        <p:spPr>
          <a:xfrm>
            <a:off x="20" y="10"/>
            <a:ext cx="6094799" cy="6857990"/>
          </a:xfrm>
          <a:prstGeom prst="rect">
            <a:avLst/>
          </a:prstGeom>
        </p:spPr>
      </p:pic>
      <p:sp>
        <p:nvSpPr>
          <p:cNvPr id="12" name="Rectangle 9">
            <a:extLst>
              <a:ext uri="{FF2B5EF4-FFF2-40B4-BE49-F238E27FC236}">
                <a16:creationId xmlns:a16="http://schemas.microsoft.com/office/drawing/2014/main" id="{BDA3EF5D-1AA5-4BA5-B881-C9E3832EB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chemeClr val="tx2">
              <a:lumMod val="60000"/>
              <a:lumOff val="4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Content Placeholder 2">
            <a:extLst>
              <a:ext uri="{FF2B5EF4-FFF2-40B4-BE49-F238E27FC236}">
                <a16:creationId xmlns:a16="http://schemas.microsoft.com/office/drawing/2014/main" id="{58FD7F5B-7D8C-408A-B3EE-2289D5E796A5}"/>
              </a:ext>
            </a:extLst>
          </p:cNvPr>
          <p:cNvSpPr>
            <a:spLocks noGrp="1"/>
          </p:cNvSpPr>
          <p:nvPr>
            <p:ph idx="1"/>
          </p:nvPr>
        </p:nvSpPr>
        <p:spPr>
          <a:xfrm>
            <a:off x="6420464" y="1126156"/>
            <a:ext cx="4572002" cy="5366084"/>
          </a:xfrm>
        </p:spPr>
        <p:txBody>
          <a:bodyPr>
            <a:noAutofit/>
          </a:bodyPr>
          <a:lstStyle/>
          <a:p>
            <a:pPr algn="r" rtl="1"/>
            <a:r>
              <a:rPr lang="ar-SY" sz="2200" dirty="0">
                <a:latin typeface="Arial" panose="020B0604020202020204" pitchFamily="34" charset="0"/>
                <a:cs typeface="Arial" panose="020B0604020202020204" pitchFamily="34" charset="0"/>
              </a:rPr>
              <a:t>فتاة نازحة تبلغ من العمر 16 عامًا بدون عائلة وتعتمد على المساعدة الإنسانية</a:t>
            </a:r>
          </a:p>
          <a:p>
            <a:pPr algn="r" rtl="1"/>
            <a:r>
              <a:rPr lang="ar-SY" sz="2200" dirty="0">
                <a:latin typeface="Arial" panose="020B0604020202020204" pitchFamily="34" charset="0"/>
                <a:cs typeface="Arial" panose="020B0604020202020204" pitchFamily="34" charset="0"/>
              </a:rPr>
              <a:t>تشجعها صديقتها على أن تصبح صديقة مقربة مع عامل الإغاثة لتلقي المزيد من المساعدة</a:t>
            </a:r>
          </a:p>
          <a:p>
            <a:pPr algn="r" rtl="1"/>
            <a:r>
              <a:rPr lang="ar-SY" sz="2200" dirty="0">
                <a:latin typeface="Arial" panose="020B0604020202020204" pitchFamily="34" charset="0"/>
                <a:cs typeface="Arial" panose="020B0604020202020204" pitchFamily="34" charset="0"/>
              </a:rPr>
              <a:t>تقترب الفتاة من عامل الإغاثة أمام منزله</a:t>
            </a:r>
          </a:p>
          <a:p>
            <a:pPr algn="r" rtl="1"/>
            <a:r>
              <a:rPr lang="ar-SY" sz="2200" dirty="0">
                <a:latin typeface="Arial" panose="020B0604020202020204" pitchFamily="34" charset="0"/>
                <a:cs typeface="Arial" panose="020B0604020202020204" pitchFamily="34" charset="0"/>
              </a:rPr>
              <a:t>لا يدعوها عامل الإغاثة لدخول منزله ويطلب منها أن تتحدث معه في المخيم خلال ساعات العمل</a:t>
            </a:r>
          </a:p>
          <a:p>
            <a:pPr algn="r" rtl="1"/>
            <a:r>
              <a:rPr lang="ar-SY" sz="2200" dirty="0">
                <a:latin typeface="Arial" panose="020B0604020202020204" pitchFamily="34" charset="0"/>
                <a:cs typeface="Arial" panose="020B0604020202020204" pitchFamily="34" charset="0"/>
              </a:rPr>
              <a:t>في اليوم التالي، يتحقق ويتأكد أنها تتلقى بالفعل المساعدة التي هي مؤهلة للحصول عليها</a:t>
            </a:r>
          </a:p>
          <a:p>
            <a:pPr algn="r" rtl="1"/>
            <a:r>
              <a:rPr lang="ar-SY" sz="2200" dirty="0">
                <a:latin typeface="Arial" panose="020B0604020202020204" pitchFamily="34" charset="0"/>
                <a:cs typeface="Arial" panose="020B0604020202020204" pitchFamily="34" charset="0"/>
              </a:rPr>
              <a:t>ينصحها بالتقدم إلى لجنة النساء في المخيم للحصول على دورات مهنية</a:t>
            </a:r>
          </a:p>
          <a:p>
            <a:pPr algn="r" rtl="1"/>
            <a:r>
              <a:rPr lang="ar-SY" sz="2200" dirty="0">
                <a:latin typeface="Arial" panose="020B0604020202020204" pitchFamily="34" charset="0"/>
                <a:cs typeface="Arial" panose="020B0604020202020204" pitchFamily="34" charset="0"/>
              </a:rPr>
              <a:t>تقوم الفتاة بالتسجيل في الدورة</a:t>
            </a: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4891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7A557-7A2C-416D-AB51-8D5207F91851}"/>
              </a:ext>
            </a:extLst>
          </p:cNvPr>
          <p:cNvSpPr>
            <a:spLocks noGrp="1"/>
          </p:cNvSpPr>
          <p:nvPr>
            <p:ph type="title"/>
          </p:nvPr>
        </p:nvSpPr>
        <p:spPr>
          <a:xfrm>
            <a:off x="2003254" y="174395"/>
            <a:ext cx="7718254" cy="716455"/>
          </a:xfrm>
        </p:spPr>
        <p:txBody>
          <a:bodyPr>
            <a:noAutofit/>
          </a:bodyPr>
          <a:lstStyle/>
          <a:p>
            <a:pPr algn="ctr"/>
            <a:r>
              <a:rPr lang="ar-SY" sz="2800" dirty="0">
                <a:latin typeface="Arial" panose="020B0604020202020204" pitchFamily="34" charset="0"/>
                <a:cs typeface="Arial" panose="020B0604020202020204" pitchFamily="34" charset="0"/>
              </a:rPr>
              <a:t>هل تصرف عامل المساعدة بالشكل الصحيح؟</a:t>
            </a:r>
            <a:endParaRPr lang="en-US" sz="2800"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F54AFDD3-A0EF-4311-9CDC-B7ECAF3AA421}"/>
              </a:ext>
            </a:extLst>
          </p:cNvPr>
          <p:cNvSpPr/>
          <p:nvPr/>
        </p:nvSpPr>
        <p:spPr>
          <a:xfrm>
            <a:off x="2815389" y="1147846"/>
            <a:ext cx="5708984" cy="5408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rtl="1"/>
            <a:r>
              <a:rPr lang="ar-SY" dirty="0"/>
              <a:t>لم يدعو الفتاة للدخول إلى منزله</a:t>
            </a:r>
            <a:endParaRPr lang="en-US" dirty="0"/>
          </a:p>
          <a:p>
            <a:pPr algn="ctr"/>
            <a:endParaRPr lang="en-US" dirty="0"/>
          </a:p>
        </p:txBody>
      </p:sp>
      <p:sp>
        <p:nvSpPr>
          <p:cNvPr id="12" name="Rectangle 11">
            <a:extLst>
              <a:ext uri="{FF2B5EF4-FFF2-40B4-BE49-F238E27FC236}">
                <a16:creationId xmlns:a16="http://schemas.microsoft.com/office/drawing/2014/main" id="{137DC259-F513-4429-AE5C-6AC3E9BB06E6}"/>
              </a:ext>
            </a:extLst>
          </p:cNvPr>
          <p:cNvSpPr/>
          <p:nvPr/>
        </p:nvSpPr>
        <p:spPr>
          <a:xfrm>
            <a:off x="3065039" y="1970127"/>
            <a:ext cx="5275849" cy="469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Y" dirty="0"/>
              <a:t>طلب منها أن تسأله في المخيم خلال ساعات العمل</a:t>
            </a:r>
            <a:endParaRPr lang="en-US" dirty="0"/>
          </a:p>
        </p:txBody>
      </p:sp>
      <p:sp>
        <p:nvSpPr>
          <p:cNvPr id="13" name="Rectangle 12">
            <a:extLst>
              <a:ext uri="{FF2B5EF4-FFF2-40B4-BE49-F238E27FC236}">
                <a16:creationId xmlns:a16="http://schemas.microsoft.com/office/drawing/2014/main" id="{44711A49-542E-499C-8CC9-FDB2CB69AB96}"/>
              </a:ext>
            </a:extLst>
          </p:cNvPr>
          <p:cNvSpPr/>
          <p:nvPr/>
        </p:nvSpPr>
        <p:spPr>
          <a:xfrm>
            <a:off x="2646944" y="2720810"/>
            <a:ext cx="6112043" cy="5408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rtl="1"/>
            <a:r>
              <a:rPr lang="ar-SY" dirty="0"/>
              <a:t>تحقق وتأكد أن الفتاة مؤهلة لاستلام المساعدات</a:t>
            </a:r>
            <a:endParaRPr lang="en-US" dirty="0"/>
          </a:p>
          <a:p>
            <a:pPr algn="ctr"/>
            <a:endParaRPr lang="en-US" dirty="0"/>
          </a:p>
        </p:txBody>
      </p:sp>
      <p:sp>
        <p:nvSpPr>
          <p:cNvPr id="14" name="Rectangle 13">
            <a:extLst>
              <a:ext uri="{FF2B5EF4-FFF2-40B4-BE49-F238E27FC236}">
                <a16:creationId xmlns:a16="http://schemas.microsoft.com/office/drawing/2014/main" id="{E30BEE09-14A3-4037-A16F-242B643EEC4B}"/>
              </a:ext>
            </a:extLst>
          </p:cNvPr>
          <p:cNvSpPr/>
          <p:nvPr/>
        </p:nvSpPr>
        <p:spPr>
          <a:xfrm>
            <a:off x="2003254" y="3477431"/>
            <a:ext cx="7399421" cy="1321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dirty="0"/>
              <a:t>وضح قواعد وطبيعة المساعدة الإنسانية - إنها مجانية ولا يمكن لأحد أن يطلب أي شيء من الفتاة لتغيير أهليتها أو كمية المساعدة</a:t>
            </a:r>
            <a:endParaRPr lang="en-US" dirty="0"/>
          </a:p>
        </p:txBody>
      </p:sp>
      <p:sp>
        <p:nvSpPr>
          <p:cNvPr id="15" name="Rectangle 14">
            <a:extLst>
              <a:ext uri="{FF2B5EF4-FFF2-40B4-BE49-F238E27FC236}">
                <a16:creationId xmlns:a16="http://schemas.microsoft.com/office/drawing/2014/main" id="{6E43A5B0-8707-43E8-BEF5-AF92F768BC44}"/>
              </a:ext>
            </a:extLst>
          </p:cNvPr>
          <p:cNvSpPr/>
          <p:nvPr/>
        </p:nvSpPr>
        <p:spPr>
          <a:xfrm>
            <a:off x="1919032" y="5015234"/>
            <a:ext cx="7567864" cy="7164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dirty="0"/>
              <a:t>حاول اقتراح دعم أو حل بديل ومناسب لمشكلتها</a:t>
            </a:r>
            <a:endParaRPr lang="en-US" dirty="0"/>
          </a:p>
        </p:txBody>
      </p:sp>
      <p:grpSp>
        <p:nvGrpSpPr>
          <p:cNvPr id="3" name="Group 2">
            <a:extLst>
              <a:ext uri="{FF2B5EF4-FFF2-40B4-BE49-F238E27FC236}">
                <a16:creationId xmlns:a16="http://schemas.microsoft.com/office/drawing/2014/main" id="{6A1ADA82-2439-449D-8CAE-9DE0358D5D5F}"/>
              </a:ext>
            </a:extLst>
          </p:cNvPr>
          <p:cNvGrpSpPr/>
          <p:nvPr/>
        </p:nvGrpSpPr>
        <p:grpSpPr>
          <a:xfrm>
            <a:off x="2236873" y="5947941"/>
            <a:ext cx="7718254" cy="557987"/>
            <a:chOff x="1768642" y="5981082"/>
            <a:chExt cx="7718254" cy="557987"/>
          </a:xfrm>
        </p:grpSpPr>
        <p:sp>
          <p:nvSpPr>
            <p:cNvPr id="16" name="TextBox 15">
              <a:extLst>
                <a:ext uri="{FF2B5EF4-FFF2-40B4-BE49-F238E27FC236}">
                  <a16:creationId xmlns:a16="http://schemas.microsoft.com/office/drawing/2014/main" id="{78F35003-F28F-4529-82C1-F8127F898BC5}"/>
                </a:ext>
              </a:extLst>
            </p:cNvPr>
            <p:cNvSpPr txBox="1"/>
            <p:nvPr/>
          </p:nvSpPr>
          <p:spPr>
            <a:xfrm>
              <a:off x="1768642" y="5981082"/>
              <a:ext cx="7718254" cy="461665"/>
            </a:xfrm>
            <a:prstGeom prst="rect">
              <a:avLst/>
            </a:prstGeom>
            <a:noFill/>
          </p:spPr>
          <p:txBody>
            <a:bodyPr wrap="square" rtlCol="0">
              <a:spAutoFit/>
            </a:bodyPr>
            <a:lstStyle/>
            <a:p>
              <a:pPr algn="ctr" rtl="1"/>
              <a:r>
                <a:rPr lang="ar-SY" sz="2400" dirty="0">
                  <a:solidFill>
                    <a:schemeClr val="accent6">
                      <a:lumMod val="75000"/>
                    </a:schemeClr>
                  </a:solidFill>
                </a:rPr>
                <a:t>نعم، العامل الانساني تصرف بشكل صحيح</a:t>
              </a:r>
              <a:endParaRPr lang="en-US" sz="2400" dirty="0">
                <a:solidFill>
                  <a:schemeClr val="accent6">
                    <a:lumMod val="75000"/>
                  </a:schemeClr>
                </a:solidFill>
              </a:endParaRPr>
            </a:p>
          </p:txBody>
        </p:sp>
        <p:pic>
          <p:nvPicPr>
            <p:cNvPr id="17" name="Graphic 16" descr="Checkmark">
              <a:extLst>
                <a:ext uri="{FF2B5EF4-FFF2-40B4-BE49-F238E27FC236}">
                  <a16:creationId xmlns:a16="http://schemas.microsoft.com/office/drawing/2014/main" id="{F4D8219E-D1A4-47FD-9D21-9BD2414174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54269" y="6046394"/>
              <a:ext cx="492675" cy="492675"/>
            </a:xfrm>
            <a:prstGeom prst="rect">
              <a:avLst/>
            </a:prstGeom>
          </p:spPr>
        </p:pic>
      </p:grpSp>
    </p:spTree>
    <p:extLst>
      <p:ext uri="{BB962C8B-B14F-4D97-AF65-F5344CB8AC3E}">
        <p14:creationId xmlns:p14="http://schemas.microsoft.com/office/powerpoint/2010/main" val="785319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 calcmode="lin" valueType="num">
                                      <p:cBhvr additive="base">
                                        <p:cTn id="32" dur="500" fill="hold"/>
                                        <p:tgtEl>
                                          <p:spTgt spid="3"/>
                                        </p:tgtEl>
                                        <p:attrNameLst>
                                          <p:attrName>ppt_x</p:attrName>
                                        </p:attrNameLst>
                                      </p:cBhvr>
                                      <p:tavLst>
                                        <p:tav tm="0">
                                          <p:val>
                                            <p:strVal val="#ppt_x"/>
                                          </p:val>
                                        </p:tav>
                                        <p:tav tm="100000">
                                          <p:val>
                                            <p:strVal val="#ppt_x"/>
                                          </p:val>
                                        </p:tav>
                                      </p:tavLst>
                                    </p:anim>
                                    <p:anim calcmode="lin" valueType="num">
                                      <p:cBhvr additive="base">
                                        <p:cTn id="3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7A557-7A2C-416D-AB51-8D5207F91851}"/>
              </a:ext>
            </a:extLst>
          </p:cNvPr>
          <p:cNvSpPr>
            <a:spLocks noGrp="1"/>
          </p:cNvSpPr>
          <p:nvPr>
            <p:ph type="title"/>
          </p:nvPr>
        </p:nvSpPr>
        <p:spPr>
          <a:xfrm>
            <a:off x="1261872" y="157195"/>
            <a:ext cx="9692640" cy="716455"/>
          </a:xfrm>
        </p:spPr>
        <p:txBody>
          <a:bodyPr>
            <a:noAutofit/>
          </a:bodyPr>
          <a:lstStyle/>
          <a:p>
            <a:pPr algn="ctr"/>
            <a:r>
              <a:rPr lang="ar-SY" sz="3600" dirty="0">
                <a:latin typeface="Arial" panose="020B0604020202020204" pitchFamily="34" charset="0"/>
                <a:cs typeface="Arial" panose="020B0604020202020204" pitchFamily="34" charset="0"/>
              </a:rPr>
              <a:t>ما رأيك؟</a:t>
            </a:r>
            <a:endParaRPr lang="en-US"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EC9601C-F85F-45EF-B0D5-3314682BE089}"/>
              </a:ext>
            </a:extLst>
          </p:cNvPr>
          <p:cNvSpPr>
            <a:spLocks noGrp="1"/>
          </p:cNvSpPr>
          <p:nvPr>
            <p:ph idx="1"/>
          </p:nvPr>
        </p:nvSpPr>
        <p:spPr>
          <a:xfrm>
            <a:off x="1261872" y="1053274"/>
            <a:ext cx="9434202" cy="1263760"/>
          </a:xfrm>
        </p:spPr>
        <p:txBody>
          <a:bodyPr>
            <a:normAutofit/>
          </a:bodyPr>
          <a:lstStyle/>
          <a:p>
            <a:pPr marL="0" indent="0" algn="r" rtl="1">
              <a:lnSpc>
                <a:spcPct val="120000"/>
              </a:lnSpc>
              <a:buNone/>
            </a:pPr>
            <a:r>
              <a:rPr lang="ar-SY" dirty="0"/>
              <a:t>ذات يوم اقترب مني مدير المخيم وقال لي إنه يمكنه إعطائي سلة طعام إضافية ومساعدة نقدية إذا أقمت علاقة معه. قلت لا. شعرت بعدم الارتياح والخوف الشديد بعد هذه التجربة. لحسن الحظ، ساعدتني منظمة غير حكومية في الانتقال إلى مخيم آخر.</a:t>
            </a:r>
            <a:endParaRPr lang="en-US" dirty="0"/>
          </a:p>
        </p:txBody>
      </p:sp>
      <p:sp>
        <p:nvSpPr>
          <p:cNvPr id="5" name="Title 1">
            <a:extLst>
              <a:ext uri="{FF2B5EF4-FFF2-40B4-BE49-F238E27FC236}">
                <a16:creationId xmlns:a16="http://schemas.microsoft.com/office/drawing/2014/main" id="{2E880E8C-7853-441C-8086-BFAEFC12EA03}"/>
              </a:ext>
            </a:extLst>
          </p:cNvPr>
          <p:cNvSpPr txBox="1">
            <a:spLocks/>
          </p:cNvSpPr>
          <p:nvPr/>
        </p:nvSpPr>
        <p:spPr>
          <a:xfrm>
            <a:off x="2119846" y="2382470"/>
            <a:ext cx="7718254" cy="716455"/>
          </a:xfrm>
          <a:prstGeom prst="rect">
            <a:avLst/>
          </a:prstGeom>
        </p:spPr>
        <p:txBody>
          <a:bodyPr vert="horz" lIns="91440" tIns="27432" rIns="91440" bIns="45720" rtlCol="0" anchor="b">
            <a:noAutofit/>
          </a:bodyPr>
          <a:lst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a:lstStyle>
          <a:p>
            <a:pPr algn="ctr"/>
            <a:r>
              <a:rPr lang="ar-SY" sz="2800" dirty="0">
                <a:latin typeface="Arial" panose="020B0604020202020204" pitchFamily="34" charset="0"/>
                <a:cs typeface="Arial" panose="020B0604020202020204" pitchFamily="34" charset="0"/>
              </a:rPr>
              <a:t>هل تصرف عامل المساعدة بالشكل الصحيح؟</a:t>
            </a:r>
            <a:endParaRPr lang="en-US" sz="2800" dirty="0"/>
          </a:p>
        </p:txBody>
      </p:sp>
      <p:sp>
        <p:nvSpPr>
          <p:cNvPr id="6" name="Rectangle 5">
            <a:extLst>
              <a:ext uri="{FF2B5EF4-FFF2-40B4-BE49-F238E27FC236}">
                <a16:creationId xmlns:a16="http://schemas.microsoft.com/office/drawing/2014/main" id="{79FC650D-E8F5-408A-9A44-D10C34E49BD1}"/>
              </a:ext>
            </a:extLst>
          </p:cNvPr>
          <p:cNvSpPr/>
          <p:nvPr/>
        </p:nvSpPr>
        <p:spPr>
          <a:xfrm>
            <a:off x="2375515" y="3438014"/>
            <a:ext cx="7206916" cy="621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dirty="0"/>
              <a:t>عرض على المستفيدة المزيد من المساعدة مقابل علاقة شخصية</a:t>
            </a:r>
            <a:endParaRPr lang="en-US" dirty="0"/>
          </a:p>
        </p:txBody>
      </p:sp>
      <p:sp>
        <p:nvSpPr>
          <p:cNvPr id="7" name="Rectangle 6">
            <a:extLst>
              <a:ext uri="{FF2B5EF4-FFF2-40B4-BE49-F238E27FC236}">
                <a16:creationId xmlns:a16="http://schemas.microsoft.com/office/drawing/2014/main" id="{59508A17-78CC-4AAD-AC19-F70E7D3C3A5D}"/>
              </a:ext>
            </a:extLst>
          </p:cNvPr>
          <p:cNvSpPr/>
          <p:nvPr/>
        </p:nvSpPr>
        <p:spPr>
          <a:xfrm>
            <a:off x="2375515" y="4362880"/>
            <a:ext cx="7206916" cy="621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dirty="0"/>
              <a:t>أساء استخدام منصبه وتحكمه بالمساعدات</a:t>
            </a:r>
            <a:endParaRPr lang="en-US" dirty="0"/>
          </a:p>
        </p:txBody>
      </p:sp>
      <p:grpSp>
        <p:nvGrpSpPr>
          <p:cNvPr id="4" name="Group 3">
            <a:extLst>
              <a:ext uri="{FF2B5EF4-FFF2-40B4-BE49-F238E27FC236}">
                <a16:creationId xmlns:a16="http://schemas.microsoft.com/office/drawing/2014/main" id="{329E8D05-7903-44DD-9EFC-CC7FFD2729EC}"/>
              </a:ext>
            </a:extLst>
          </p:cNvPr>
          <p:cNvGrpSpPr/>
          <p:nvPr/>
        </p:nvGrpSpPr>
        <p:grpSpPr>
          <a:xfrm>
            <a:off x="1916619" y="5396662"/>
            <a:ext cx="8927432" cy="577516"/>
            <a:chOff x="1916619" y="5396662"/>
            <a:chExt cx="8927432" cy="577516"/>
          </a:xfrm>
        </p:grpSpPr>
        <p:sp>
          <p:nvSpPr>
            <p:cNvPr id="9" name="TextBox 8">
              <a:extLst>
                <a:ext uri="{FF2B5EF4-FFF2-40B4-BE49-F238E27FC236}">
                  <a16:creationId xmlns:a16="http://schemas.microsoft.com/office/drawing/2014/main" id="{11279C0B-5C89-4CC0-BF9E-12C7F6496E6C}"/>
                </a:ext>
              </a:extLst>
            </p:cNvPr>
            <p:cNvSpPr txBox="1"/>
            <p:nvPr/>
          </p:nvSpPr>
          <p:spPr>
            <a:xfrm>
              <a:off x="1916619" y="5454588"/>
              <a:ext cx="8927432" cy="461665"/>
            </a:xfrm>
            <a:prstGeom prst="rect">
              <a:avLst/>
            </a:prstGeom>
            <a:noFill/>
          </p:spPr>
          <p:txBody>
            <a:bodyPr wrap="square" rtlCol="0">
              <a:spAutoFit/>
            </a:bodyPr>
            <a:lstStyle/>
            <a:p>
              <a:pPr algn="ctr" rtl="1"/>
              <a:r>
                <a:rPr lang="ar-SY" sz="2400" dirty="0">
                  <a:solidFill>
                    <a:srgbClr val="FF0000"/>
                  </a:solidFill>
                </a:rPr>
                <a:t>لا، قام الموظف بارتكاب استغلال وسوء سلوك</a:t>
              </a:r>
              <a:endParaRPr lang="en-US" sz="2400" dirty="0">
                <a:solidFill>
                  <a:srgbClr val="FF0000"/>
                </a:solidFill>
              </a:endParaRPr>
            </a:p>
          </p:txBody>
        </p:sp>
        <p:pic>
          <p:nvPicPr>
            <p:cNvPr id="10" name="Graphic 9" descr="Close">
              <a:extLst>
                <a:ext uri="{FF2B5EF4-FFF2-40B4-BE49-F238E27FC236}">
                  <a16:creationId xmlns:a16="http://schemas.microsoft.com/office/drawing/2014/main" id="{7E71E010-FD2F-4F6E-8A07-EF47B8EC162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60044" y="5396662"/>
              <a:ext cx="577516" cy="577516"/>
            </a:xfrm>
            <a:prstGeom prst="rect">
              <a:avLst/>
            </a:prstGeom>
          </p:spPr>
        </p:pic>
      </p:grpSp>
    </p:spTree>
    <p:extLst>
      <p:ext uri="{BB962C8B-B14F-4D97-AF65-F5344CB8AC3E}">
        <p14:creationId xmlns:p14="http://schemas.microsoft.com/office/powerpoint/2010/main" val="353758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theme/theme1.xml><?xml version="1.0" encoding="utf-8"?>
<a:theme xmlns:a="http://schemas.openxmlformats.org/drawingml/2006/main" name="View">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1505</Words>
  <Application>Microsoft Office PowerPoint</Application>
  <PresentationFormat>Widescreen</PresentationFormat>
  <Paragraphs>113</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Schoolbook</vt:lpstr>
      <vt:lpstr>Wingdings</vt:lpstr>
      <vt:lpstr>Wingdings 2</vt:lpstr>
      <vt:lpstr>View</vt:lpstr>
      <vt:lpstr>PowerPoint Presentation</vt:lpstr>
      <vt:lpstr>مقدمة</vt:lpstr>
      <vt:lpstr>ماذا نعني بالاستغلال والاعتداء الجنسيين؟</vt:lpstr>
      <vt:lpstr>استغلال المستفيدين والاعتداء عليهم جنسياً من قبل مزودي المساعدات أو الخدمات الانسانية </vt:lpstr>
      <vt:lpstr>PowerPoint Presentation</vt:lpstr>
      <vt:lpstr>PowerPoint Presentation</vt:lpstr>
      <vt:lpstr>ما رأيك؟</vt:lpstr>
      <vt:lpstr>هل تصرف عامل المساعدة بالشكل الصحيح؟</vt:lpstr>
      <vt:lpstr>ما رأيك؟</vt:lpstr>
      <vt:lpstr>هل هذه التصرفات مقبولة أم لا؟</vt:lpstr>
      <vt:lpstr>إذا تعرضت أنت أو شخص تعرفه لسوء سلوك من قبل العاملين الانسانيين، فماذا يمكنك أن تفعل؟ </vt:lpstr>
      <vt:lpstr>هل التبليغ آمن؟ ولماذا من المهم الإبلاغ؟</vt:lpstr>
      <vt:lpstr>تحديات وأهمية التبليغ</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CEVIK Burcin</dc:creator>
  <cp:lastModifiedBy>ALQEDDEH Malaz</cp:lastModifiedBy>
  <cp:revision>22</cp:revision>
  <dcterms:created xsi:type="dcterms:W3CDTF">2020-07-03T07:55:40Z</dcterms:created>
  <dcterms:modified xsi:type="dcterms:W3CDTF">2021-01-27T14:17:56Z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059aa38-f392-4105-be92-628035578272_Enabled">
    <vt:lpwstr>true</vt:lpwstr>
  </property>
  <property fmtid="{D5CDD505-2E9C-101B-9397-08002B2CF9AE}" pid="3" name="MSIP_Label_2059aa38-f392-4105-be92-628035578272_SetDate">
    <vt:lpwstr>2020-07-03T07:56:18Z</vt:lpwstr>
  </property>
  <property fmtid="{D5CDD505-2E9C-101B-9397-08002B2CF9AE}" pid="4" name="MSIP_Label_2059aa38-f392-4105-be92-628035578272_Method">
    <vt:lpwstr>Standard</vt:lpwstr>
  </property>
  <property fmtid="{D5CDD505-2E9C-101B-9397-08002B2CF9AE}" pid="5" name="MSIP_Label_2059aa38-f392-4105-be92-628035578272_Name">
    <vt:lpwstr>IOMLb0020IN123173</vt:lpwstr>
  </property>
  <property fmtid="{D5CDD505-2E9C-101B-9397-08002B2CF9AE}" pid="6" name="MSIP_Label_2059aa38-f392-4105-be92-628035578272_SiteId">
    <vt:lpwstr>1588262d-23fb-43b4-bd6e-bce49c8e6186</vt:lpwstr>
  </property>
  <property fmtid="{D5CDD505-2E9C-101B-9397-08002B2CF9AE}" pid="7" name="MSIP_Label_2059aa38-f392-4105-be92-628035578272_ActionId">
    <vt:lpwstr>6f3206e0-3a89-4aaa-8235-00004dfcc250</vt:lpwstr>
  </property>
  <property fmtid="{D5CDD505-2E9C-101B-9397-08002B2CF9AE}" pid="8" name="MSIP_Label_2059aa38-f392-4105-be92-628035578272_ContentBits">
    <vt:lpwstr>0</vt:lpwstr>
  </property>
</Properties>
</file>