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sldIdLst>
    <p:sldId id="256" r:id="rId2"/>
    <p:sldId id="452" r:id="rId3"/>
    <p:sldId id="284" r:id="rId4"/>
    <p:sldId id="257" r:id="rId5"/>
    <p:sldId id="285" r:id="rId6"/>
    <p:sldId id="287" r:id="rId7"/>
    <p:sldId id="289" r:id="rId8"/>
    <p:sldId id="290" r:id="rId9"/>
    <p:sldId id="291" r:id="rId10"/>
    <p:sldId id="293" r:id="rId11"/>
    <p:sldId id="294" r:id="rId12"/>
    <p:sldId id="295" r:id="rId13"/>
    <p:sldId id="296" r:id="rId14"/>
    <p:sldId id="297" r:id="rId15"/>
    <p:sldId id="453" r:id="rId16"/>
    <p:sldId id="298" r:id="rId17"/>
    <p:sldId id="299" r:id="rId18"/>
    <p:sldId id="301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5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35" r:id="rId35"/>
    <p:sldId id="336" r:id="rId36"/>
    <p:sldId id="337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50" r:id="rId49"/>
    <p:sldId id="352" r:id="rId50"/>
    <p:sldId id="353" r:id="rId51"/>
    <p:sldId id="354" r:id="rId52"/>
    <p:sldId id="355" r:id="rId53"/>
    <p:sldId id="356" r:id="rId54"/>
    <p:sldId id="357" r:id="rId55"/>
    <p:sldId id="358" r:id="rId56"/>
    <p:sldId id="359" r:id="rId57"/>
    <p:sldId id="360" r:id="rId58"/>
    <p:sldId id="361" r:id="rId59"/>
    <p:sldId id="362" r:id="rId60"/>
    <p:sldId id="363" r:id="rId61"/>
    <p:sldId id="364" r:id="rId62"/>
    <p:sldId id="366" r:id="rId63"/>
    <p:sldId id="370" r:id="rId64"/>
    <p:sldId id="371" r:id="rId65"/>
    <p:sldId id="373" r:id="rId66"/>
    <p:sldId id="374" r:id="rId67"/>
    <p:sldId id="375" r:id="rId68"/>
    <p:sldId id="376" r:id="rId69"/>
    <p:sldId id="380" r:id="rId70"/>
    <p:sldId id="381" r:id="rId71"/>
    <p:sldId id="382" r:id="rId72"/>
    <p:sldId id="383" r:id="rId73"/>
    <p:sldId id="384" r:id="rId74"/>
    <p:sldId id="388" r:id="rId75"/>
    <p:sldId id="389" r:id="rId76"/>
    <p:sldId id="391" r:id="rId77"/>
    <p:sldId id="400" r:id="rId78"/>
    <p:sldId id="406" r:id="rId79"/>
    <p:sldId id="407" r:id="rId80"/>
    <p:sldId id="408" r:id="rId81"/>
    <p:sldId id="409" r:id="rId82"/>
    <p:sldId id="410" r:id="rId83"/>
    <p:sldId id="411" r:id="rId84"/>
    <p:sldId id="416" r:id="rId85"/>
    <p:sldId id="417" r:id="rId86"/>
    <p:sldId id="418" r:id="rId87"/>
    <p:sldId id="419" r:id="rId88"/>
    <p:sldId id="420" r:id="rId89"/>
    <p:sldId id="421" r:id="rId90"/>
    <p:sldId id="429" r:id="rId91"/>
    <p:sldId id="430" r:id="rId92"/>
    <p:sldId id="431" r:id="rId93"/>
    <p:sldId id="432" r:id="rId94"/>
    <p:sldId id="433" r:id="rId95"/>
    <p:sldId id="434" r:id="rId96"/>
    <p:sldId id="435" r:id="rId97"/>
    <p:sldId id="436" r:id="rId98"/>
    <p:sldId id="437" r:id="rId99"/>
    <p:sldId id="438" r:id="rId100"/>
    <p:sldId id="439" r:id="rId101"/>
    <p:sldId id="440" r:id="rId102"/>
    <p:sldId id="441" r:id="rId103"/>
    <p:sldId id="442" r:id="rId104"/>
    <p:sldId id="443" r:id="rId105"/>
    <p:sldId id="447" r:id="rId106"/>
    <p:sldId id="449" r:id="rId107"/>
    <p:sldId id="451" r:id="rId10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0000FF"/>
    <a:srgbClr val="00CC66"/>
    <a:srgbClr val="00FF00"/>
    <a:srgbClr val="EB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91706" autoAdjust="0"/>
  </p:normalViewPr>
  <p:slideViewPr>
    <p:cSldViewPr>
      <p:cViewPr varScale="1">
        <p:scale>
          <a:sx n="72" d="100"/>
          <a:sy n="72" d="100"/>
        </p:scale>
        <p:origin x="60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7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32819E-AF1A-48F8-A4A1-E0ECE0C9AC9A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E507A8-AED0-4746-8951-6C91EA098520}">
      <dgm:prSet phldrT="[Text]"/>
      <dgm:spPr/>
      <dgm:t>
        <a:bodyPr/>
        <a:lstStyle/>
        <a:p>
          <a:r>
            <a:rPr lang="en-US" dirty="0"/>
            <a:t>Indicator 2</a:t>
          </a:r>
        </a:p>
      </dgm:t>
    </dgm:pt>
    <dgm:pt modelId="{21CEB6B7-4AB8-4CB3-A14F-17F61A672AED}" type="parTrans" cxnId="{01F93BC9-23FC-4234-BEBD-9B4F4EB9D777}">
      <dgm:prSet/>
      <dgm:spPr/>
      <dgm:t>
        <a:bodyPr/>
        <a:lstStyle/>
        <a:p>
          <a:endParaRPr lang="en-US"/>
        </a:p>
      </dgm:t>
    </dgm:pt>
    <dgm:pt modelId="{4896DB1D-E7E7-4F5F-9200-49099C1DEC0F}" type="sibTrans" cxnId="{01F93BC9-23FC-4234-BEBD-9B4F4EB9D777}">
      <dgm:prSet/>
      <dgm:spPr/>
      <dgm:t>
        <a:bodyPr/>
        <a:lstStyle/>
        <a:p>
          <a:endParaRPr lang="en-US"/>
        </a:p>
      </dgm:t>
    </dgm:pt>
    <dgm:pt modelId="{9049CEB0-EB1E-432C-BA9B-65D30913994C}">
      <dgm:prSet phldrT="[Text]"/>
      <dgm:spPr/>
      <dgm:t>
        <a:bodyPr/>
        <a:lstStyle/>
        <a:p>
          <a:r>
            <a:rPr lang="en-US" dirty="0"/>
            <a:t>Indicator 1</a:t>
          </a:r>
        </a:p>
      </dgm:t>
    </dgm:pt>
    <dgm:pt modelId="{3F6C0F66-1A69-4D7A-82EF-4528060948CE}" type="parTrans" cxnId="{14E4C606-B558-49DE-9E6F-B8EEB797C886}">
      <dgm:prSet/>
      <dgm:spPr/>
      <dgm:t>
        <a:bodyPr/>
        <a:lstStyle/>
        <a:p>
          <a:endParaRPr lang="en-US"/>
        </a:p>
      </dgm:t>
    </dgm:pt>
    <dgm:pt modelId="{F43FDDA7-1D44-4E18-A719-5A5E10A75080}" type="sibTrans" cxnId="{14E4C606-B558-49DE-9E6F-B8EEB797C886}">
      <dgm:prSet/>
      <dgm:spPr/>
      <dgm:t>
        <a:bodyPr/>
        <a:lstStyle/>
        <a:p>
          <a:endParaRPr lang="en-US"/>
        </a:p>
      </dgm:t>
    </dgm:pt>
    <dgm:pt modelId="{673D89A1-8AAF-4608-8287-18E1DA44AD58}">
      <dgm:prSet phldrT="[Text]"/>
      <dgm:spPr/>
      <dgm:t>
        <a:bodyPr/>
        <a:lstStyle/>
        <a:p>
          <a:r>
            <a:rPr lang="en-US" dirty="0"/>
            <a:t>Indicator 3</a:t>
          </a:r>
        </a:p>
      </dgm:t>
    </dgm:pt>
    <dgm:pt modelId="{606B8BC9-7F27-40DE-9E95-37C896F19333}" type="parTrans" cxnId="{197C233A-2B72-4FD4-B3F8-F8DB147219C7}">
      <dgm:prSet/>
      <dgm:spPr/>
      <dgm:t>
        <a:bodyPr/>
        <a:lstStyle/>
        <a:p>
          <a:endParaRPr lang="en-US"/>
        </a:p>
      </dgm:t>
    </dgm:pt>
    <dgm:pt modelId="{401983B6-B91D-4DA5-AC0C-E30263F1886E}" type="sibTrans" cxnId="{197C233A-2B72-4FD4-B3F8-F8DB147219C7}">
      <dgm:prSet/>
      <dgm:spPr/>
      <dgm:t>
        <a:bodyPr/>
        <a:lstStyle/>
        <a:p>
          <a:endParaRPr lang="en-US"/>
        </a:p>
      </dgm:t>
    </dgm:pt>
    <dgm:pt modelId="{ADC563E4-6540-4961-8073-F494A4C6429A}">
      <dgm:prSet phldrT="[Text]"/>
      <dgm:spPr/>
      <dgm:t>
        <a:bodyPr/>
        <a:lstStyle/>
        <a:p>
          <a:r>
            <a:rPr lang="en-US" dirty="0"/>
            <a:t>Core Standard</a:t>
          </a:r>
        </a:p>
      </dgm:t>
    </dgm:pt>
    <dgm:pt modelId="{0EA7718C-63A2-4201-B863-B892ECEEED10}" type="parTrans" cxnId="{9F7E9530-E17A-4548-8F0E-259DD1CEAD3C}">
      <dgm:prSet/>
      <dgm:spPr/>
      <dgm:t>
        <a:bodyPr/>
        <a:lstStyle/>
        <a:p>
          <a:endParaRPr lang="en-US"/>
        </a:p>
      </dgm:t>
    </dgm:pt>
    <dgm:pt modelId="{064D48C7-AA60-4BE3-B976-7C1B46431AC9}" type="sibTrans" cxnId="{9F7E9530-E17A-4548-8F0E-259DD1CEAD3C}">
      <dgm:prSet/>
      <dgm:spPr/>
      <dgm:t>
        <a:bodyPr/>
        <a:lstStyle/>
        <a:p>
          <a:endParaRPr lang="en-US"/>
        </a:p>
      </dgm:t>
    </dgm:pt>
    <dgm:pt modelId="{01145FF0-950E-4497-BDE6-6C2A38707FAC}" type="pres">
      <dgm:prSet presAssocID="{2E32819E-AF1A-48F8-A4A1-E0ECE0C9AC9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2D54E8D-9B06-4CD5-9681-CFA1D981F45F}" type="pres">
      <dgm:prSet presAssocID="{2E32819E-AF1A-48F8-A4A1-E0ECE0C9AC9A}" presName="ellipse" presStyleLbl="trBgShp" presStyleIdx="0" presStyleCnt="1"/>
      <dgm:spPr/>
    </dgm:pt>
    <dgm:pt modelId="{543DAD52-4F80-4AF4-95F5-B29180C356A1}" type="pres">
      <dgm:prSet presAssocID="{2E32819E-AF1A-48F8-A4A1-E0ECE0C9AC9A}" presName="arrow1" presStyleLbl="fgShp" presStyleIdx="0" presStyleCnt="1" custLinFactX="-152529" custLinFactNeighborX="-200000" custLinFactNeighborY="44524"/>
      <dgm:spPr/>
    </dgm:pt>
    <dgm:pt modelId="{ECD9930E-8DF2-4187-8551-708E2B2A7154}" type="pres">
      <dgm:prSet presAssocID="{2E32819E-AF1A-48F8-A4A1-E0ECE0C9AC9A}" presName="rectangle" presStyleLbl="revTx" presStyleIdx="0" presStyleCnt="1" custScaleX="64932" custScaleY="65663" custLinFactNeighborX="-73728" custLinFactNeighborY="67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EF6A82-CE3C-43A9-97DE-746736CEE63E}" type="pres">
      <dgm:prSet presAssocID="{9049CEB0-EB1E-432C-BA9B-65D30913994C}" presName="item1" presStyleLbl="node1" presStyleIdx="0" presStyleCnt="3" custScaleX="83796" custScaleY="81264" custLinFactX="-100000" custLinFactNeighborX="-110266" custLinFactNeighborY="506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F6FCBF-CB79-4F58-B7C5-867D39A7A842}" type="pres">
      <dgm:prSet presAssocID="{673D89A1-8AAF-4608-8287-18E1DA44AD58}" presName="item2" presStyleLbl="node1" presStyleIdx="1" presStyleCnt="3" custScaleX="84540" custScaleY="86367" custLinFactX="-80053" custLinFactNeighborX="-100000" custLinFactNeighborY="367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3309A5-B3AF-4D11-9840-2F19B691DC95}" type="pres">
      <dgm:prSet presAssocID="{ADC563E4-6540-4961-8073-F494A4C6429A}" presName="item3" presStyleLbl="node1" presStyleIdx="2" presStyleCnt="3" custScaleX="86736" custScaleY="85450" custLinFactX="-86575" custLinFactNeighborX="-100000" custLinFactNeighborY="752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77979A-5EBC-4D39-B56F-0744871EA9B3}" type="pres">
      <dgm:prSet presAssocID="{2E32819E-AF1A-48F8-A4A1-E0ECE0C9AC9A}" presName="funnel" presStyleLbl="trAlignAcc1" presStyleIdx="0" presStyleCnt="1" custScaleX="79034" custScaleY="79394" custLinFactNeighborX="-64588" custLinFactNeighborY="18710"/>
      <dgm:spPr/>
    </dgm:pt>
  </dgm:ptLst>
  <dgm:cxnLst>
    <dgm:cxn modelId="{D15B31C8-6E82-46C2-8B0A-15C2CE027E28}" type="presOf" srcId="{2E32819E-AF1A-48F8-A4A1-E0ECE0C9AC9A}" destId="{01145FF0-950E-4497-BDE6-6C2A38707FAC}" srcOrd="0" destOrd="0" presId="urn:microsoft.com/office/officeart/2005/8/layout/funnel1"/>
    <dgm:cxn modelId="{197C233A-2B72-4FD4-B3F8-F8DB147219C7}" srcId="{2E32819E-AF1A-48F8-A4A1-E0ECE0C9AC9A}" destId="{673D89A1-8AAF-4608-8287-18E1DA44AD58}" srcOrd="2" destOrd="0" parTransId="{606B8BC9-7F27-40DE-9E95-37C896F19333}" sibTransId="{401983B6-B91D-4DA5-AC0C-E30263F1886E}"/>
    <dgm:cxn modelId="{01F93BC9-23FC-4234-BEBD-9B4F4EB9D777}" srcId="{2E32819E-AF1A-48F8-A4A1-E0ECE0C9AC9A}" destId="{11E507A8-AED0-4746-8951-6C91EA098520}" srcOrd="0" destOrd="0" parTransId="{21CEB6B7-4AB8-4CB3-A14F-17F61A672AED}" sibTransId="{4896DB1D-E7E7-4F5F-9200-49099C1DEC0F}"/>
    <dgm:cxn modelId="{9F7E9530-E17A-4548-8F0E-259DD1CEAD3C}" srcId="{2E32819E-AF1A-48F8-A4A1-E0ECE0C9AC9A}" destId="{ADC563E4-6540-4961-8073-F494A4C6429A}" srcOrd="3" destOrd="0" parTransId="{0EA7718C-63A2-4201-B863-B892ECEEED10}" sibTransId="{064D48C7-AA60-4BE3-B976-7C1B46431AC9}"/>
    <dgm:cxn modelId="{3187E71E-8C75-4B2C-B454-E121F5277D23}" type="presOf" srcId="{ADC563E4-6540-4961-8073-F494A4C6429A}" destId="{ECD9930E-8DF2-4187-8551-708E2B2A7154}" srcOrd="0" destOrd="0" presId="urn:microsoft.com/office/officeart/2005/8/layout/funnel1"/>
    <dgm:cxn modelId="{14E4C606-B558-49DE-9E6F-B8EEB797C886}" srcId="{2E32819E-AF1A-48F8-A4A1-E0ECE0C9AC9A}" destId="{9049CEB0-EB1E-432C-BA9B-65D30913994C}" srcOrd="1" destOrd="0" parTransId="{3F6C0F66-1A69-4D7A-82EF-4528060948CE}" sibTransId="{F43FDDA7-1D44-4E18-A719-5A5E10A75080}"/>
    <dgm:cxn modelId="{4D711F41-E553-4C76-8C45-5A5A797AAEC8}" type="presOf" srcId="{673D89A1-8AAF-4608-8287-18E1DA44AD58}" destId="{49EF6A82-CE3C-43A9-97DE-746736CEE63E}" srcOrd="0" destOrd="0" presId="urn:microsoft.com/office/officeart/2005/8/layout/funnel1"/>
    <dgm:cxn modelId="{F8A1E497-D0D1-4B2A-AEED-F26A45EC2E3F}" type="presOf" srcId="{11E507A8-AED0-4746-8951-6C91EA098520}" destId="{CA3309A5-B3AF-4D11-9840-2F19B691DC95}" srcOrd="0" destOrd="0" presId="urn:microsoft.com/office/officeart/2005/8/layout/funnel1"/>
    <dgm:cxn modelId="{2331AB1F-54CB-43C9-9AB9-84BFE73097F9}" type="presOf" srcId="{9049CEB0-EB1E-432C-BA9B-65D30913994C}" destId="{97F6FCBF-CB79-4F58-B7C5-867D39A7A842}" srcOrd="0" destOrd="0" presId="urn:microsoft.com/office/officeart/2005/8/layout/funnel1"/>
    <dgm:cxn modelId="{E539A5FF-CF0B-4650-A66A-AEFE13C79F53}" type="presParOf" srcId="{01145FF0-950E-4497-BDE6-6C2A38707FAC}" destId="{C2D54E8D-9B06-4CD5-9681-CFA1D981F45F}" srcOrd="0" destOrd="0" presId="urn:microsoft.com/office/officeart/2005/8/layout/funnel1"/>
    <dgm:cxn modelId="{123BA219-967B-405F-AC73-97F0BF8606C3}" type="presParOf" srcId="{01145FF0-950E-4497-BDE6-6C2A38707FAC}" destId="{543DAD52-4F80-4AF4-95F5-B29180C356A1}" srcOrd="1" destOrd="0" presId="urn:microsoft.com/office/officeart/2005/8/layout/funnel1"/>
    <dgm:cxn modelId="{8D4990B9-F7BB-42A5-A632-11C947BE9E96}" type="presParOf" srcId="{01145FF0-950E-4497-BDE6-6C2A38707FAC}" destId="{ECD9930E-8DF2-4187-8551-708E2B2A7154}" srcOrd="2" destOrd="0" presId="urn:microsoft.com/office/officeart/2005/8/layout/funnel1"/>
    <dgm:cxn modelId="{E6262147-0739-44D1-AC72-AB786F82542E}" type="presParOf" srcId="{01145FF0-950E-4497-BDE6-6C2A38707FAC}" destId="{49EF6A82-CE3C-43A9-97DE-746736CEE63E}" srcOrd="3" destOrd="0" presId="urn:microsoft.com/office/officeart/2005/8/layout/funnel1"/>
    <dgm:cxn modelId="{5A9B8A66-CA26-489E-9E5A-AE184886D149}" type="presParOf" srcId="{01145FF0-950E-4497-BDE6-6C2A38707FAC}" destId="{97F6FCBF-CB79-4F58-B7C5-867D39A7A842}" srcOrd="4" destOrd="0" presId="urn:microsoft.com/office/officeart/2005/8/layout/funnel1"/>
    <dgm:cxn modelId="{74039D58-BFF1-4F69-8358-AAFC8DC7D9FF}" type="presParOf" srcId="{01145FF0-950E-4497-BDE6-6C2A38707FAC}" destId="{CA3309A5-B3AF-4D11-9840-2F19B691DC95}" srcOrd="5" destOrd="0" presId="urn:microsoft.com/office/officeart/2005/8/layout/funnel1"/>
    <dgm:cxn modelId="{576F9B1C-363D-4EF8-A027-DD4554982A08}" type="presParOf" srcId="{01145FF0-950E-4497-BDE6-6C2A38707FAC}" destId="{6777979A-5EBC-4D39-B56F-0744871EA9B3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0DCF7-CDF4-46D6-84D0-380AC05CC9EE}" type="datetimeFigureOut">
              <a:rPr lang="en-US" smtClean="0"/>
              <a:t>19-May-21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5EF7D-A1C2-459E-A8D0-8F61DF509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9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NSgmm9FX2s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ubNF9QNEQLA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5EF7D-A1C2-459E-A8D0-8F61DF5092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84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9A70-522C-3A41-B132-651B32078DD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881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>
                <a:latin typeface="Arial"/>
                <a:ea typeface="Roboto" pitchFamily="2" charset="0"/>
                <a:cs typeface="Arial"/>
              </a:rPr>
              <a:t>FACILITATOR INSTRUCTIONS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latin typeface="Arial"/>
                <a:cs typeface="Arial"/>
              </a:rPr>
              <a:t>I. Ask: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“Why are we here today?”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Listen to the answers provided by participants. If no one answers, ask a couple of participants at random.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err="1">
                <a:latin typeface="Arial"/>
                <a:cs typeface="Arial"/>
              </a:rPr>
              <a:t>Briefly</a:t>
            </a:r>
            <a:r>
              <a:rPr lang="fr-CA">
                <a:latin typeface="Arial"/>
                <a:cs typeface="Arial"/>
              </a:rPr>
              <a:t> </a:t>
            </a:r>
            <a:r>
              <a:rPr lang="fr-CA" err="1">
                <a:latin typeface="Arial"/>
                <a:cs typeface="Arial"/>
              </a:rPr>
              <a:t>elaborate</a:t>
            </a:r>
            <a:r>
              <a:rPr lang="fr-CA">
                <a:latin typeface="Arial"/>
                <a:cs typeface="Arial"/>
              </a:rPr>
              <a:t> on</a:t>
            </a:r>
            <a:r>
              <a:rPr lang="en-US">
                <a:latin typeface="Arial"/>
                <a:cs typeface="Arial"/>
              </a:rPr>
              <a:t> the answers and address any misconceptions about the training if certain learner expectations diverge from the training objectives.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latin typeface="Arial"/>
                <a:cs typeface="Arial"/>
              </a:rPr>
              <a:t>II. If you can, click on the video link (bottom left corner of the slide) to show the “Moon-walking </a:t>
            </a:r>
            <a:r>
              <a:rPr lang="en-US" b="1" err="1">
                <a:latin typeface="Arial"/>
                <a:cs typeface="Arial"/>
              </a:rPr>
              <a:t>bear”video</a:t>
            </a:r>
            <a:r>
              <a:rPr lang="en-US" b="1">
                <a:latin typeface="Arial"/>
                <a:cs typeface="Arial"/>
              </a:rPr>
              <a:t> to your group.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>
                <a:latin typeface="Arial"/>
                <a:cs typeface="Arial"/>
              </a:rPr>
              <a:t>(You might need to download it in advance, if you do not have access to the Internet: </a:t>
            </a:r>
            <a:r>
              <a:rPr lang="en-CA">
                <a:hlinkClick r:id="rId3"/>
              </a:rPr>
              <a:t>https://www.youtube.com/watch?v=xNSgmm9FX2s</a:t>
            </a:r>
            <a:r>
              <a:rPr lang="en-CA"/>
              <a:t>)</a:t>
            </a:r>
            <a:endParaRPr lang="en-CA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>
                <a:latin typeface="Calibri"/>
                <a:cs typeface="Calibri"/>
              </a:rPr>
              <a:t>As a different video option- not embedded in the slide please download </a:t>
            </a:r>
            <a:r>
              <a:rPr lang="en-CA"/>
              <a:t>the "</a:t>
            </a:r>
            <a:r>
              <a:rPr lang="en-CA" b="1"/>
              <a:t>Whodunnit?</a:t>
            </a:r>
            <a:r>
              <a:rPr lang="en-CA"/>
              <a:t>"   </a:t>
            </a:r>
            <a:r>
              <a:rPr lang="en-CA">
                <a:hlinkClick r:id="rId4"/>
              </a:rPr>
              <a:t>https://www.youtube.com/watch?v=ubNF9QNEQLA</a:t>
            </a:r>
            <a:endParaRPr lang="en-CA">
              <a:cs typeface="Calibri"/>
              <a:hlinkClick r:id="rId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>
              <a:latin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latin typeface="Arial"/>
                <a:cs typeface="Arial"/>
              </a:rPr>
              <a:t>III. Show the answer on screen and emphasize the importance of the participants’ presence here today.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“We are here today because it’s easy to miss something that none of us is looking for.”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“We all wish that SEA did not exist, but you know more than anyone that this is unfortunately not the reality.” 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“Not only does it exist, but it’s happening in our organization under our very own eyes, and we must put an end to it.”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FA0F50D1-371A-6F4D-9A53-62A1718E28EA}" type="slidenum">
              <a:rPr lang="fr-FR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071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470-7217-4EB0-9B59-193CAAEFAE9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26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470-7217-4EB0-9B59-193CAAEFAE9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4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aded743d9_0_16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147" name="Google Shape;147;g5aded743d9_0_1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4070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aded743d9_1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lang="en-US" baseline="0" dirty="0"/>
          </a:p>
        </p:txBody>
      </p:sp>
      <p:sp>
        <p:nvSpPr>
          <p:cNvPr id="157" name="Google Shape;157;g5aded743d9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2816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aded743d9_0_5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g5aded743d9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9383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aded743d9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g5aded743d9_0_16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111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189" name="Google Shape;189;g5aded743d9_0_16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190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aded743d9_0_6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11150" lvl="0" indent="-171450" algn="l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206" name="Google Shape;206;g5aded743d9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39358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aded743d9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g5aded743d9_0_16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lvl="0" indent="0"/>
            <a:endParaRPr sz="1100" dirty="0"/>
          </a:p>
        </p:txBody>
      </p:sp>
      <p:sp>
        <p:nvSpPr>
          <p:cNvPr id="189" name="Google Shape;189;g5aded743d9_0_16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5881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5EF7D-A1C2-459E-A8D0-8F61DF5092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77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aded743d9_0_6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charset="0"/>
              <a:buNone/>
              <a:tabLst/>
              <a:defRPr/>
            </a:pPr>
            <a:endParaRPr dirty="0"/>
          </a:p>
        </p:txBody>
      </p:sp>
      <p:sp>
        <p:nvSpPr>
          <p:cNvPr id="206" name="Google Shape;206;g5aded743d9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94521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aded743d9_0_6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dirty="0"/>
          </a:p>
        </p:txBody>
      </p:sp>
      <p:sp>
        <p:nvSpPr>
          <p:cNvPr id="206" name="Google Shape;206;g5aded743d9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49317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5aded743d9_0_1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g5aded743d9_0_16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dirty="0"/>
          </a:p>
        </p:txBody>
      </p:sp>
      <p:sp>
        <p:nvSpPr>
          <p:cNvPr id="217" name="Google Shape;217;g5aded743d9_0_16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20305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8a3ee76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58a3ee766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7" name="Google Shape;227;g58a3ee766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5913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58a24c8c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g58a24c8cb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8" name="Google Shape;238;g58a24c8cb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48026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5aded743d9_0_17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317500">
              <a:buFont typeface="Arial" charset="0"/>
              <a:buChar char="•"/>
            </a:pPr>
            <a:endParaRPr dirty="0"/>
          </a:p>
        </p:txBody>
      </p:sp>
      <p:sp>
        <p:nvSpPr>
          <p:cNvPr id="248" name="Google Shape;248;g5aded743d9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16689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58a24c8cb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58a24c8cb3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317500">
              <a:buClr>
                <a:schemeClr val="dk1"/>
              </a:buClr>
              <a:buFont typeface="Arial"/>
              <a:buChar char="•"/>
            </a:pPr>
            <a:endParaRPr dirty="0"/>
          </a:p>
        </p:txBody>
      </p:sp>
      <p:sp>
        <p:nvSpPr>
          <p:cNvPr id="262" name="Google Shape;262;g58a24c8cb3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3345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5aded743d9_0_17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dirty="0"/>
          </a:p>
        </p:txBody>
      </p:sp>
      <p:sp>
        <p:nvSpPr>
          <p:cNvPr id="271" name="Google Shape;271;g5aded743d9_0_17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42296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58a24c8cb3_0_369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70912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dirty="0"/>
          </a:p>
        </p:txBody>
      </p:sp>
      <p:sp>
        <p:nvSpPr>
          <p:cNvPr id="281" name="Google Shape;281;g58a24c8cb3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27000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5aded743d9_0_17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317500">
              <a:buFont typeface="Arial"/>
              <a:buChar char="●"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289" name="Google Shape;289;g5aded743d9_0_17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5204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5EF7D-A1C2-459E-A8D0-8F61DF5092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927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5aded743d9_0_17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317500">
              <a:buFont typeface="Arial"/>
              <a:buChar char="●"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289" name="Google Shape;289;g5aded743d9_0_17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45950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aded743d9_0_17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dirty="0"/>
          </a:p>
        </p:txBody>
      </p:sp>
      <p:sp>
        <p:nvSpPr>
          <p:cNvPr id="299" name="Google Shape;299;g5aded743d9_0_1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93091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58a3ee7669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lang="en-US" dirty="0"/>
          </a:p>
        </p:txBody>
      </p:sp>
      <p:sp>
        <p:nvSpPr>
          <p:cNvPr id="309" name="Google Shape;309;g58a3ee766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80714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58a3ee7669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17500">
              <a:buChar char="●"/>
            </a:pPr>
            <a:endParaRPr lang="en-US" dirty="0"/>
          </a:p>
        </p:txBody>
      </p:sp>
      <p:sp>
        <p:nvSpPr>
          <p:cNvPr id="319" name="Google Shape;319;g58a3ee7669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6990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58a3ee7669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17500">
              <a:lnSpc>
                <a:spcPct val="115000"/>
              </a:lnSpc>
              <a:buChar char="●"/>
            </a:pPr>
            <a:endParaRPr dirty="0"/>
          </a:p>
        </p:txBody>
      </p:sp>
      <p:sp>
        <p:nvSpPr>
          <p:cNvPr id="329" name="Google Shape;329;g58a3ee766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54057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58a24c8cb3_0_3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dirty="0"/>
          </a:p>
        </p:txBody>
      </p:sp>
      <p:sp>
        <p:nvSpPr>
          <p:cNvPr id="339" name="Google Shape;339;g58a24c8cb3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37497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5aded743d9_0_17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lang="en-US" dirty="0"/>
          </a:p>
        </p:txBody>
      </p:sp>
      <p:sp>
        <p:nvSpPr>
          <p:cNvPr id="349" name="Google Shape;349;g5aded743d9_0_1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87007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5aded743d9_0_17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dirty="0"/>
          </a:p>
        </p:txBody>
      </p:sp>
      <p:sp>
        <p:nvSpPr>
          <p:cNvPr id="366" name="Google Shape;366;g5aded743d9_0_1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4745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58a3ee7669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76" name="Google Shape;376;g58a3ee766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71419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1b36e9634_1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endParaRPr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86" name="Google Shape;386;g51b36e9634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2719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5EF7D-A1C2-459E-A8D0-8F61DF5092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056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1b36e9634_1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endParaRPr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86" name="Google Shape;386;g51b36e9634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15480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51b36e9634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>
              <a:buFont typeface="Arial" charset="0"/>
              <a:buChar char="•"/>
            </a:pPr>
            <a:endParaRPr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96" name="Google Shape;396;g51b36e9634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25763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58a24c8cb3_0_4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 charset="0"/>
              <a:buChar char="•"/>
            </a:pPr>
            <a:endParaRPr dirty="0"/>
          </a:p>
        </p:txBody>
      </p:sp>
      <p:sp>
        <p:nvSpPr>
          <p:cNvPr id="416" name="Google Shape;416;g58a24c8cb3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16389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470-7217-4EB0-9B59-193CAAEFAE94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687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470-7217-4EB0-9B59-193CAAEFAE94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33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5EF7D-A1C2-459E-A8D0-8F61DF50921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441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5EF7D-A1C2-459E-A8D0-8F61DF50921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5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5EF7D-A1C2-459E-A8D0-8F61DF50921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092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5EF7D-A1C2-459E-A8D0-8F61DF50921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549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5EF7D-A1C2-459E-A8D0-8F61DF50921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28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5EF7D-A1C2-459E-A8D0-8F61DF50921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7541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470-7217-4EB0-9B59-193CAAEFAE94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764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470-7217-4EB0-9B59-193CAAEFAE94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701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5EF7D-A1C2-459E-A8D0-8F61DF509211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1564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5EF7D-A1C2-459E-A8D0-8F61DF509211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5923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470-7217-4EB0-9B59-193CAAEFAE94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540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5EF7D-A1C2-459E-A8D0-8F61DF50921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698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470-7217-4EB0-9B59-193CAAEFAE94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024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5EF7D-A1C2-459E-A8D0-8F61DF509211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041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i="0" u="none" strike="noStrike" kern="1200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5EF7D-A1C2-459E-A8D0-8F61DF50921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6243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470-7217-4EB0-9B59-193CAAEFAE94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13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5EF7D-A1C2-459E-A8D0-8F61DF50921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4070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470-7217-4EB0-9B59-193CAAEFAE94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6544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470-7217-4EB0-9B59-193CAAEFAE94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2824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470-7217-4EB0-9B59-193CAAEFAE94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425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470-7217-4EB0-9B59-193CAAEFAE94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3667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470-7217-4EB0-9B59-193CAAEFAE94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7373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470-7217-4EB0-9B59-193CAAEFAE94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99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470-7217-4EB0-9B59-193CAAEFAE94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0344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470-7217-4EB0-9B59-193CAAEFAE94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4854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470-7217-4EB0-9B59-193CAAEFAE94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9699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470-7217-4EB0-9B59-193CAAEFAE94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42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5EF7D-A1C2-459E-A8D0-8F61DF5092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646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470-7217-4EB0-9B59-193CAAEFAE94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75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ＭＳ Ｐゴシック" panose="020B0600070205080204" pitchFamily="34" charset="-128"/>
              </a:rPr>
              <a:t>Sexual exploitation and abuse is a form of GBV and it is important to understand the relationship between gender inequality and the perpetration of SEA.  </a:t>
            </a:r>
          </a:p>
          <a:p>
            <a:pPr marL="342900" marR="0" lvl="0" indent="-342900" algn="l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Lucida Grande"/>
              <a:ea typeface="ＭＳ Ｐゴシック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ＭＳ Ｐゴシック" panose="020B0600070205080204" pitchFamily="34" charset="-128"/>
              </a:rPr>
              <a:t>Anyone can commit sexual exploitation and abuse, but the most likely perpetrators are males and the most likely victims are females. </a:t>
            </a:r>
          </a:p>
          <a:p>
            <a:pPr marL="342900" marR="0" lvl="0" indent="-342900" algn="l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SzTx/>
              <a:buFont typeface="Times" panose="02020603050405020304" pitchFamily="18" charset="0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/>
              <a:ea typeface="ＭＳ Ｐゴシック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ＭＳ Ｐゴシック" panose="020B0600070205080204" pitchFamily="34" charset="-128"/>
              </a:rPr>
              <a:t>SEA can be an abuse of human rights and of power. Those with more power are more likely to perpetrate; those with less power are vulnerable to becoming victims.</a:t>
            </a:r>
          </a:p>
          <a:p>
            <a:pPr marL="0" marR="0" lvl="0" indent="0" algn="l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SzTx/>
              <a:buFont typeface="Times" panose="02020603050405020304" pitchFamily="18" charset="0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/>
              <a:ea typeface="ＭＳ Ｐゴシック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ＭＳ Ｐゴシック" panose="020B0600070205080204" pitchFamily="34" charset="-128"/>
              </a:rPr>
              <a:t>Humanitarian aid workers, peacekeepers and others working in development settings virtually always have more power over those we are there to serve.</a:t>
            </a:r>
          </a:p>
          <a:p>
            <a:pPr marL="342900" marR="0" lvl="0" indent="-342900" algn="l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/>
              <a:ea typeface="ＭＳ Ｐゴシック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ＭＳ Ｐゴシック" panose="020B0600070205080204" pitchFamily="34" charset="-128"/>
              </a:rPr>
              <a:t>Sexual exploitation and abuse not only undermines the image and effectiveness of our work, it also has serious consequences for the individuals and communities affected.</a:t>
            </a:r>
            <a:endParaRPr kumimoji="0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470-7217-4EB0-9B59-193CAAEFAE9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5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9470-7217-4EB0-9B59-193CAAEFAE9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999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8AD9-7499-42EB-8147-791D2168A067}" type="datetimeFigureOut">
              <a:rPr lang="en-US" smtClean="0"/>
              <a:t>19-May-21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4443-83A6-4CC4-A757-0BBB2C5C7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96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8AD9-7499-42EB-8147-791D2168A067}" type="datetimeFigureOut">
              <a:rPr lang="en-US" smtClean="0"/>
              <a:t>19-May-21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4443-83A6-4CC4-A757-0BBB2C5C7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69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8AD9-7499-42EB-8147-791D2168A067}" type="datetimeFigureOut">
              <a:rPr lang="en-US" smtClean="0"/>
              <a:t>19-May-21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4443-83A6-4CC4-A757-0BBB2C5C7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76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19-May-21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31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width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 anchor="t"/>
          <a:lstStyle>
            <a:lvl1pPr>
              <a:defRPr b="1" i="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43400"/>
          </a:xfrm>
        </p:spPr>
        <p:txBody>
          <a:bodyPr/>
          <a:lstStyle>
            <a:lvl1pPr marL="228600" indent="-228600">
              <a:buFont typeface="Arial"/>
              <a:buChar char="•"/>
              <a:defRPr sz="2400" b="0" i="0">
                <a:latin typeface="Arial"/>
                <a:cs typeface="Arial"/>
              </a:defRPr>
            </a:lvl1pPr>
            <a:lvl2pPr marL="457200" indent="-228600">
              <a:buFont typeface="Arial"/>
              <a:buChar char="•"/>
              <a:defRPr sz="2000" b="0" i="0">
                <a:latin typeface="Arial"/>
                <a:cs typeface="Arial"/>
              </a:defRPr>
            </a:lvl2pPr>
            <a:lvl3pPr marL="685800" indent="-228600">
              <a:buFont typeface="Arial"/>
              <a:buChar char="•"/>
              <a:defRPr b="0" i="0">
                <a:latin typeface="Arial"/>
                <a:cs typeface="Arial"/>
              </a:defRPr>
            </a:lvl3pPr>
            <a:lvl4pPr marL="914400" indent="-228600">
              <a:defRPr b="0" i="0">
                <a:latin typeface="Arial"/>
                <a:cs typeface="Arial"/>
              </a:defRPr>
            </a:lvl4pPr>
            <a:lvl5pPr marL="1143000" indent="-228600"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/>
                <a:cs typeface="Arial"/>
              </a:defRPr>
            </a:lvl1pPr>
          </a:lstStyle>
          <a:p>
            <a:fld id="{D8FDC965-7079-4FF3-AE33-48291CC3087C}" type="datetime4">
              <a:rPr lang="en-US" smtClean="0"/>
              <a:pPr/>
              <a:t>May 19, 2021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>
                <a:latin typeface="Arial"/>
                <a:cs typeface="Arial"/>
              </a:defRPr>
            </a:lvl1pPr>
          </a:lstStyle>
          <a:p>
            <a:fld id="{43183C4C-EBF1-1A4D-90EC-74EBA7EEE6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457200" y="6505003"/>
            <a:ext cx="2895600" cy="182880"/>
          </a:xfrm>
          <a:prstGeom prst="rect">
            <a:avLst/>
          </a:prstGeom>
        </p:spPr>
        <p:txBody>
          <a:bodyPr/>
          <a:lstStyle>
            <a:lvl1pPr>
              <a:defRPr sz="800" b="0" i="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6836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8AD9-7499-42EB-8147-791D2168A067}" type="datetimeFigureOut">
              <a:rPr lang="en-US" smtClean="0"/>
              <a:t>19-May-21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4443-83A6-4CC4-A757-0BBB2C5C7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3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8AD9-7499-42EB-8147-791D2168A067}" type="datetimeFigureOut">
              <a:rPr lang="en-US" smtClean="0"/>
              <a:t>19-May-21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4443-83A6-4CC4-A757-0BBB2C5C7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2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8AD9-7499-42EB-8147-791D2168A067}" type="datetimeFigureOut">
              <a:rPr lang="en-US" smtClean="0"/>
              <a:t>19-May-21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4443-83A6-4CC4-A757-0BBB2C5C7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33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8AD9-7499-42EB-8147-791D2168A067}" type="datetimeFigureOut">
              <a:rPr lang="en-US" smtClean="0"/>
              <a:t>19-May-21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4443-83A6-4CC4-A757-0BBB2C5C7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23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8AD9-7499-42EB-8147-791D2168A067}" type="datetimeFigureOut">
              <a:rPr lang="en-US" smtClean="0"/>
              <a:t>19-May-21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4443-83A6-4CC4-A757-0BBB2C5C7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8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8AD9-7499-42EB-8147-791D2168A067}" type="datetimeFigureOut">
              <a:rPr lang="en-US" smtClean="0"/>
              <a:t>19-May-21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4443-83A6-4CC4-A757-0BBB2C5C7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89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8AD9-7499-42EB-8147-791D2168A067}" type="datetimeFigureOut">
              <a:rPr lang="en-US" smtClean="0"/>
              <a:t>19-May-21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4443-83A6-4CC4-A757-0BBB2C5C7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59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8AD9-7499-42EB-8147-791D2168A067}" type="datetimeFigureOut">
              <a:rPr lang="en-US" smtClean="0"/>
              <a:t>19-May-21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4443-83A6-4CC4-A757-0BBB2C5C7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07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48AD9-7499-42EB-8147-791D2168A067}" type="datetimeFigureOut">
              <a:rPr lang="en-US" smtClean="0"/>
              <a:t>19-May-21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44443-83A6-4CC4-A757-0BBB2C5C7FB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5"/>
          <p:cNvSpPr>
            <a:spLocks/>
          </p:cNvSpPr>
          <p:nvPr userDrawn="1"/>
        </p:nvSpPr>
        <p:spPr bwMode="auto">
          <a:xfrm>
            <a:off x="1" y="6019800"/>
            <a:ext cx="9143999" cy="838200"/>
          </a:xfrm>
          <a:custGeom>
            <a:avLst/>
            <a:gdLst>
              <a:gd name="T0" fmla="*/ 0 w 11906"/>
              <a:gd name="T1" fmla="+- 0 15820 10844"/>
              <a:gd name="T2" fmla="*/ 15820 h 4977"/>
              <a:gd name="T3" fmla="*/ 11906 w 11906"/>
              <a:gd name="T4" fmla="+- 0 15820 10844"/>
              <a:gd name="T5" fmla="*/ 15820 h 4977"/>
              <a:gd name="T6" fmla="*/ 11906 w 11906"/>
              <a:gd name="T7" fmla="+- 0 10844 10844"/>
              <a:gd name="T8" fmla="*/ 10844 h 4977"/>
              <a:gd name="T9" fmla="*/ 0 w 11906"/>
              <a:gd name="T10" fmla="+- 0 10844 10844"/>
              <a:gd name="T11" fmla="*/ 10844 h 4977"/>
              <a:gd name="T12" fmla="*/ 0 w 11906"/>
              <a:gd name="T13" fmla="+- 0 15820 10844"/>
              <a:gd name="T14" fmla="*/ 15820 h 4977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11906" h="4977">
                <a:moveTo>
                  <a:pt x="0" y="4976"/>
                </a:moveTo>
                <a:lnTo>
                  <a:pt x="11906" y="4976"/>
                </a:lnTo>
                <a:lnTo>
                  <a:pt x="11906" y="0"/>
                </a:lnTo>
                <a:lnTo>
                  <a:pt x="0" y="0"/>
                </a:lnTo>
                <a:lnTo>
                  <a:pt x="0" y="4976"/>
                </a:lnTo>
                <a:close/>
              </a:path>
            </a:pathLst>
          </a:custGeom>
          <a:solidFill>
            <a:srgbClr val="A1CE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8"/>
          <p:cNvSpPr txBox="1"/>
          <p:nvPr userDrawn="1"/>
        </p:nvSpPr>
        <p:spPr>
          <a:xfrm>
            <a:off x="304800" y="6248400"/>
            <a:ext cx="853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0" dirty="0">
              <a:solidFill>
                <a:schemeClr val="bg1"/>
              </a:solidFill>
              <a:latin typeface="Gill Sans MT" panose="020B0502020104020203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9880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xNSgmm9FX2s" TargetMode="External"/><Relationship Id="rId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mailto:integrity1@cha-net.org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3999" cy="6858000"/>
            <a:chOff x="0" y="0"/>
            <a:chExt cx="11906" cy="1683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906" cy="16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0" y="10844"/>
              <a:ext cx="11906" cy="4977"/>
              <a:chOff x="0" y="10844"/>
              <a:chExt cx="11906" cy="4977"/>
            </a:xfrm>
          </p:grpSpPr>
          <p:sp>
            <p:nvSpPr>
              <p:cNvPr id="16" name="Freeform 5"/>
              <p:cNvSpPr>
                <a:spLocks/>
              </p:cNvSpPr>
              <p:nvPr/>
            </p:nvSpPr>
            <p:spPr bwMode="auto">
              <a:xfrm>
                <a:off x="0" y="10844"/>
                <a:ext cx="11906" cy="4977"/>
              </a:xfrm>
              <a:custGeom>
                <a:avLst/>
                <a:gdLst>
                  <a:gd name="T0" fmla="*/ 0 w 11906"/>
                  <a:gd name="T1" fmla="+- 0 15820 10844"/>
                  <a:gd name="T2" fmla="*/ 15820 h 4977"/>
                  <a:gd name="T3" fmla="*/ 11906 w 11906"/>
                  <a:gd name="T4" fmla="+- 0 15820 10844"/>
                  <a:gd name="T5" fmla="*/ 15820 h 4977"/>
                  <a:gd name="T6" fmla="*/ 11906 w 11906"/>
                  <a:gd name="T7" fmla="+- 0 10844 10844"/>
                  <a:gd name="T8" fmla="*/ 10844 h 4977"/>
                  <a:gd name="T9" fmla="*/ 0 w 11906"/>
                  <a:gd name="T10" fmla="+- 0 10844 10844"/>
                  <a:gd name="T11" fmla="*/ 10844 h 4977"/>
                  <a:gd name="T12" fmla="*/ 0 w 11906"/>
                  <a:gd name="T13" fmla="+- 0 15820 10844"/>
                  <a:gd name="T14" fmla="*/ 15820 h 497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11906" h="4977">
                    <a:moveTo>
                      <a:pt x="0" y="4976"/>
                    </a:moveTo>
                    <a:lnTo>
                      <a:pt x="11906" y="4976"/>
                    </a:lnTo>
                    <a:lnTo>
                      <a:pt x="11906" y="0"/>
                    </a:lnTo>
                    <a:lnTo>
                      <a:pt x="0" y="0"/>
                    </a:lnTo>
                    <a:lnTo>
                      <a:pt x="0" y="4976"/>
                    </a:lnTo>
                    <a:close/>
                  </a:path>
                </a:pathLst>
              </a:custGeom>
              <a:solidFill>
                <a:srgbClr val="A1CE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Gill Sans MT" panose="020B0502020104020203" pitchFamily="34" charset="0"/>
                  <a:ea typeface="Meiryo" panose="020B0604030504040204" pitchFamily="34" charset="-128"/>
                  <a:cs typeface="Meiryo" panose="020B0604030504040204" pitchFamily="34" charset="-128"/>
                </a:endParaRPr>
              </a:p>
            </p:txBody>
          </p:sp>
        </p:grp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0" y="9188"/>
              <a:ext cx="2827" cy="235"/>
              <a:chOff x="0" y="9188"/>
              <a:chExt cx="2827" cy="235"/>
            </a:xfrm>
          </p:grpSpPr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0" y="9188"/>
                <a:ext cx="2827" cy="235"/>
              </a:xfrm>
              <a:custGeom>
                <a:avLst/>
                <a:gdLst>
                  <a:gd name="T0" fmla="*/ 0 w 2827"/>
                  <a:gd name="T1" fmla="+- 0 9422 9188"/>
                  <a:gd name="T2" fmla="*/ 9422 h 235"/>
                  <a:gd name="T3" fmla="*/ 2827 w 2827"/>
                  <a:gd name="T4" fmla="+- 0 9422 9188"/>
                  <a:gd name="T5" fmla="*/ 9422 h 235"/>
                  <a:gd name="T6" fmla="*/ 2827 w 2827"/>
                  <a:gd name="T7" fmla="+- 0 9188 9188"/>
                  <a:gd name="T8" fmla="*/ 9188 h 235"/>
                  <a:gd name="T9" fmla="*/ 0 w 2827"/>
                  <a:gd name="T10" fmla="+- 0 9188 9188"/>
                  <a:gd name="T11" fmla="*/ 9188 h 235"/>
                  <a:gd name="T12" fmla="*/ 0 w 2827"/>
                  <a:gd name="T13" fmla="+- 0 9422 9188"/>
                  <a:gd name="T14" fmla="*/ 9422 h 235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2827" h="235">
                    <a:moveTo>
                      <a:pt x="0" y="234"/>
                    </a:moveTo>
                    <a:lnTo>
                      <a:pt x="2827" y="234"/>
                    </a:lnTo>
                    <a:lnTo>
                      <a:pt x="2827" y="0"/>
                    </a:lnTo>
                    <a:lnTo>
                      <a:pt x="0" y="0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A1CE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Gill Sans MT" panose="020B0502020104020203" pitchFamily="34" charset="0"/>
                  <a:ea typeface="Meiryo" panose="020B0604030504040204" pitchFamily="34" charset="-128"/>
                  <a:cs typeface="Meiryo" panose="020B0604030504040204" pitchFamily="34" charset="-128"/>
                </a:endParaRPr>
              </a:p>
            </p:txBody>
          </p:sp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2827" y="9188"/>
              <a:ext cx="2827" cy="235"/>
              <a:chOff x="2827" y="9188"/>
              <a:chExt cx="2827" cy="235"/>
            </a:xfrm>
          </p:grpSpPr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2827" y="9188"/>
                <a:ext cx="2827" cy="235"/>
              </a:xfrm>
              <a:custGeom>
                <a:avLst/>
                <a:gdLst>
                  <a:gd name="T0" fmla="+- 0 2827 2827"/>
                  <a:gd name="T1" fmla="*/ T0 w 2827"/>
                  <a:gd name="T2" fmla="+- 0 9422 9188"/>
                  <a:gd name="T3" fmla="*/ 9422 h 235"/>
                  <a:gd name="T4" fmla="+- 0 5654 2827"/>
                  <a:gd name="T5" fmla="*/ T4 w 2827"/>
                  <a:gd name="T6" fmla="+- 0 9422 9188"/>
                  <a:gd name="T7" fmla="*/ 9422 h 235"/>
                  <a:gd name="T8" fmla="+- 0 5654 2827"/>
                  <a:gd name="T9" fmla="*/ T8 w 2827"/>
                  <a:gd name="T10" fmla="+- 0 9188 9188"/>
                  <a:gd name="T11" fmla="*/ 9188 h 235"/>
                  <a:gd name="T12" fmla="+- 0 2827 2827"/>
                  <a:gd name="T13" fmla="*/ T12 w 2827"/>
                  <a:gd name="T14" fmla="+- 0 9188 9188"/>
                  <a:gd name="T15" fmla="*/ 9188 h 235"/>
                  <a:gd name="T16" fmla="+- 0 2827 2827"/>
                  <a:gd name="T17" fmla="*/ T16 w 2827"/>
                  <a:gd name="T18" fmla="+- 0 9422 9188"/>
                  <a:gd name="T19" fmla="*/ 9422 h 23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827" h="235">
                    <a:moveTo>
                      <a:pt x="0" y="234"/>
                    </a:moveTo>
                    <a:lnTo>
                      <a:pt x="2827" y="234"/>
                    </a:lnTo>
                    <a:lnTo>
                      <a:pt x="2827" y="0"/>
                    </a:lnTo>
                    <a:lnTo>
                      <a:pt x="0" y="0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A1CE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Gill Sans MT" panose="020B0502020104020203" pitchFamily="34" charset="0"/>
                  <a:ea typeface="Meiryo" panose="020B0604030504040204" pitchFamily="34" charset="-128"/>
                  <a:cs typeface="Meiryo" panose="020B0604030504040204" pitchFamily="34" charset="-128"/>
                </a:endParaRPr>
              </a:p>
            </p:txBody>
          </p:sp>
        </p:grpSp>
        <p:grpSp>
          <p:nvGrpSpPr>
            <p:cNvPr id="9" name="Group 13"/>
            <p:cNvGrpSpPr>
              <a:grpSpLocks/>
            </p:cNvGrpSpPr>
            <p:nvPr/>
          </p:nvGrpSpPr>
          <p:grpSpPr bwMode="auto">
            <a:xfrm>
              <a:off x="5654" y="9188"/>
              <a:ext cx="2827" cy="235"/>
              <a:chOff x="5654" y="9188"/>
              <a:chExt cx="2827" cy="235"/>
            </a:xfrm>
          </p:grpSpPr>
          <p:sp>
            <p:nvSpPr>
              <p:cNvPr id="12" name="Freeform 14"/>
              <p:cNvSpPr>
                <a:spLocks/>
              </p:cNvSpPr>
              <p:nvPr/>
            </p:nvSpPr>
            <p:spPr bwMode="auto">
              <a:xfrm>
                <a:off x="5654" y="9188"/>
                <a:ext cx="2827" cy="235"/>
              </a:xfrm>
              <a:custGeom>
                <a:avLst/>
                <a:gdLst>
                  <a:gd name="T0" fmla="+- 0 5654 5654"/>
                  <a:gd name="T1" fmla="*/ T0 w 2827"/>
                  <a:gd name="T2" fmla="+- 0 9422 9188"/>
                  <a:gd name="T3" fmla="*/ 9422 h 235"/>
                  <a:gd name="T4" fmla="+- 0 8481 5654"/>
                  <a:gd name="T5" fmla="*/ T4 w 2827"/>
                  <a:gd name="T6" fmla="+- 0 9422 9188"/>
                  <a:gd name="T7" fmla="*/ 9422 h 235"/>
                  <a:gd name="T8" fmla="+- 0 8481 5654"/>
                  <a:gd name="T9" fmla="*/ T8 w 2827"/>
                  <a:gd name="T10" fmla="+- 0 9188 9188"/>
                  <a:gd name="T11" fmla="*/ 9188 h 235"/>
                  <a:gd name="T12" fmla="+- 0 5654 5654"/>
                  <a:gd name="T13" fmla="*/ T12 w 2827"/>
                  <a:gd name="T14" fmla="+- 0 9188 9188"/>
                  <a:gd name="T15" fmla="*/ 9188 h 235"/>
                  <a:gd name="T16" fmla="+- 0 5654 5654"/>
                  <a:gd name="T17" fmla="*/ T16 w 2827"/>
                  <a:gd name="T18" fmla="+- 0 9422 9188"/>
                  <a:gd name="T19" fmla="*/ 9422 h 23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827" h="235">
                    <a:moveTo>
                      <a:pt x="0" y="234"/>
                    </a:moveTo>
                    <a:lnTo>
                      <a:pt x="2827" y="234"/>
                    </a:lnTo>
                    <a:lnTo>
                      <a:pt x="2827" y="0"/>
                    </a:lnTo>
                    <a:lnTo>
                      <a:pt x="0" y="0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A1CE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Gill Sans MT" panose="020B0502020104020203" pitchFamily="34" charset="0"/>
                  <a:ea typeface="Meiryo" panose="020B0604030504040204" pitchFamily="34" charset="-128"/>
                  <a:cs typeface="Meiryo" panose="020B0604030504040204" pitchFamily="34" charset="-128"/>
                </a:endParaRPr>
              </a:p>
            </p:txBody>
          </p:sp>
        </p:grpSp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8481" y="9188"/>
              <a:ext cx="3424" cy="235"/>
              <a:chOff x="8481" y="9188"/>
              <a:chExt cx="3424" cy="235"/>
            </a:xfrm>
          </p:grpSpPr>
          <p:sp>
            <p:nvSpPr>
              <p:cNvPr id="11" name="Freeform 16"/>
              <p:cNvSpPr>
                <a:spLocks/>
              </p:cNvSpPr>
              <p:nvPr/>
            </p:nvSpPr>
            <p:spPr bwMode="auto">
              <a:xfrm>
                <a:off x="8481" y="9188"/>
                <a:ext cx="3424" cy="235"/>
              </a:xfrm>
              <a:custGeom>
                <a:avLst/>
                <a:gdLst>
                  <a:gd name="T0" fmla="+- 0 8481 8481"/>
                  <a:gd name="T1" fmla="*/ T0 w 3424"/>
                  <a:gd name="T2" fmla="+- 0 9422 9188"/>
                  <a:gd name="T3" fmla="*/ 9422 h 235"/>
                  <a:gd name="T4" fmla="+- 0 11906 8481"/>
                  <a:gd name="T5" fmla="*/ T4 w 3424"/>
                  <a:gd name="T6" fmla="+- 0 9422 9188"/>
                  <a:gd name="T7" fmla="*/ 9422 h 235"/>
                  <a:gd name="T8" fmla="+- 0 11906 8481"/>
                  <a:gd name="T9" fmla="*/ T8 w 3424"/>
                  <a:gd name="T10" fmla="+- 0 9188 9188"/>
                  <a:gd name="T11" fmla="*/ 9188 h 235"/>
                  <a:gd name="T12" fmla="+- 0 8481 8481"/>
                  <a:gd name="T13" fmla="*/ T12 w 3424"/>
                  <a:gd name="T14" fmla="+- 0 9188 9188"/>
                  <a:gd name="T15" fmla="*/ 9188 h 235"/>
                  <a:gd name="T16" fmla="+- 0 8481 8481"/>
                  <a:gd name="T17" fmla="*/ T16 w 3424"/>
                  <a:gd name="T18" fmla="+- 0 9422 9188"/>
                  <a:gd name="T19" fmla="*/ 9422 h 23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24" h="235">
                    <a:moveTo>
                      <a:pt x="0" y="234"/>
                    </a:moveTo>
                    <a:lnTo>
                      <a:pt x="3425" y="234"/>
                    </a:lnTo>
                    <a:lnTo>
                      <a:pt x="3425" y="0"/>
                    </a:lnTo>
                    <a:lnTo>
                      <a:pt x="0" y="0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A1CE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Gill Sans MT" panose="020B0502020104020203" pitchFamily="34" charset="0"/>
                  <a:ea typeface="Meiryo" panose="020B0604030504040204" pitchFamily="34" charset="-128"/>
                  <a:cs typeface="Meiryo" panose="020B0604030504040204" pitchFamily="34" charset="-128"/>
                </a:endParaRPr>
              </a:p>
            </p:txBody>
          </p:sp>
        </p:grpSp>
      </p:grp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138" y="521170"/>
            <a:ext cx="4807926" cy="293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8485" y="3771295"/>
            <a:ext cx="914323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تریننگ ترینران در رابطه به سو استفاده جنسی</a:t>
            </a:r>
          </a:p>
          <a:p>
            <a:pPr algn="ctr"/>
            <a:r>
              <a:rPr lang="en-GB" sz="4000" b="1" dirty="0">
                <a:solidFill>
                  <a:schemeClr val="bg1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Focal Points Training on Prevention From Sexual Exploitation and Abuse - TOT</a:t>
            </a:r>
            <a:endParaRPr lang="en-US" sz="4000" b="1" dirty="0">
              <a:solidFill>
                <a:schemeClr val="bg1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2133600" y="6079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dirty="0" smtClean="0"/>
              <a:t>Prepared by: Dr Nageena Yousef (Gender Committee Head)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339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7964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Gender</a:t>
            </a:r>
            <a:r>
              <a:rPr lang="fa-IR" sz="4000" b="1" dirty="0" smtClean="0">
                <a:solidFill>
                  <a:srgbClr val="F7964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جنسیت یا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862" y="1219200"/>
            <a:ext cx="8991600" cy="4525963"/>
          </a:xfrm>
        </p:spPr>
        <p:txBody>
          <a:bodyPr>
            <a:normAutofit fontScale="92500"/>
          </a:bodyPr>
          <a:lstStyle/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Wingdings" panose="05000000000000000000" pitchFamily="2" charset="2"/>
              <a:buChar char="§"/>
            </a:pPr>
            <a:r>
              <a:rPr lang="en-US" altLang="en-US" sz="2400" kern="0" dirty="0">
                <a:solidFill>
                  <a:srgbClr val="000000"/>
                </a:solidFill>
                <a:latin typeface="Lucida Grande"/>
                <a:ea typeface="ＭＳ Ｐゴシック" panose="020B0600070205080204" pitchFamily="34" charset="-128"/>
              </a:rPr>
              <a:t>S</a:t>
            </a:r>
            <a:r>
              <a:rPr lang="en-US" altLang="en-US" sz="2400" kern="0" dirty="0" smtClean="0">
                <a:solidFill>
                  <a:srgbClr val="000000"/>
                </a:solidFill>
                <a:latin typeface="Lucida Grande"/>
                <a:ea typeface="ＭＳ Ｐゴシック" panose="020B0600070205080204" pitchFamily="34" charset="-128"/>
              </a:rPr>
              <a:t>ocial </a:t>
            </a:r>
            <a:r>
              <a:rPr lang="en-US" altLang="en-US" sz="2400" kern="0" dirty="0">
                <a:solidFill>
                  <a:srgbClr val="000000"/>
                </a:solidFill>
                <a:latin typeface="Lucida Grande"/>
                <a:ea typeface="ＭＳ Ｐゴシック" panose="020B0600070205080204" pitchFamily="34" charset="-128"/>
              </a:rPr>
              <a:t>differences between males and females that are learned</a:t>
            </a:r>
          </a:p>
          <a:p>
            <a:pPr lvl="0" algn="r" rtl="1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Wingdings" panose="05000000000000000000" pitchFamily="2" charset="2"/>
              <a:buChar char="§"/>
            </a:pPr>
            <a:r>
              <a:rPr lang="fa-IR" altLang="en-US" sz="2400" kern="0" dirty="0" smtClean="0">
                <a:solidFill>
                  <a:srgbClr val="000000"/>
                </a:solidFill>
                <a:latin typeface="Lucida Grande"/>
                <a:ea typeface="ＭＳ Ｐゴシック" panose="020B0600070205080204" pitchFamily="34" charset="-128"/>
              </a:rPr>
              <a:t>تفاوت های اجتناعی زنان و مردان </a:t>
            </a:r>
            <a:endParaRPr lang="en-US" altLang="en-US" sz="2400" kern="0" dirty="0">
              <a:solidFill>
                <a:srgbClr val="000000"/>
              </a:solidFill>
              <a:latin typeface="Lucida Grande"/>
              <a:ea typeface="ＭＳ Ｐゴシック" panose="020B0600070205080204" pitchFamily="34" charset="-128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Wingdings" panose="05000000000000000000" pitchFamily="2" charset="2"/>
              <a:buChar char="§"/>
            </a:pPr>
            <a:r>
              <a:rPr lang="en-US" altLang="en-US" sz="2400" kern="0" dirty="0">
                <a:solidFill>
                  <a:srgbClr val="000000"/>
                </a:solidFill>
                <a:latin typeface="Lucida Grande"/>
                <a:ea typeface="ＭＳ Ｐゴシック" panose="020B0600070205080204" pitchFamily="34" charset="-128"/>
              </a:rPr>
              <a:t>…though deeply rooted in every culture, is changeable over time</a:t>
            </a:r>
          </a:p>
          <a:p>
            <a:pPr lvl="0" algn="r" rtl="1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Wingdings" panose="05000000000000000000" pitchFamily="2" charset="2"/>
              <a:buChar char="§"/>
            </a:pPr>
            <a:r>
              <a:rPr lang="fa-IR" altLang="en-US" sz="2400" kern="0" dirty="0" smtClean="0">
                <a:solidFill>
                  <a:srgbClr val="000000"/>
                </a:solidFill>
                <a:latin typeface="Lucida Grande"/>
                <a:ea typeface="ＭＳ Ｐゴシック" panose="020B0600070205080204" pitchFamily="34" charset="-128"/>
              </a:rPr>
              <a:t>گرچه این تفاوت ها در ریشه های کلتور ها موجود میباشد ولی بازهم نظر به تغیر زمانی قابل تغییر است </a:t>
            </a:r>
            <a:endParaRPr lang="en-US" altLang="en-US" sz="2400" kern="0" dirty="0">
              <a:solidFill>
                <a:srgbClr val="000000"/>
              </a:solidFill>
              <a:latin typeface="Lucida Grande"/>
              <a:ea typeface="ＭＳ Ｐゴシック" panose="020B0600070205080204" pitchFamily="34" charset="-128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Wingdings" panose="05000000000000000000" pitchFamily="2" charset="2"/>
              <a:buChar char="§"/>
            </a:pPr>
            <a:r>
              <a:rPr lang="en-US" altLang="en-US" sz="2400" kern="0" dirty="0">
                <a:solidFill>
                  <a:srgbClr val="000000"/>
                </a:solidFill>
                <a:latin typeface="Lucida Grande"/>
                <a:ea typeface="ＭＳ Ｐゴシック" panose="020B0600070205080204" pitchFamily="34" charset="-128"/>
              </a:rPr>
              <a:t>…has wide variations both within and between cultures</a:t>
            </a:r>
          </a:p>
          <a:p>
            <a:pPr lvl="0" algn="r" rtl="1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Wingdings" panose="05000000000000000000" pitchFamily="2" charset="2"/>
              <a:buChar char="§"/>
            </a:pPr>
            <a:r>
              <a:rPr lang="fa-IR" altLang="en-US" sz="2400" kern="0" dirty="0" smtClean="0">
                <a:solidFill>
                  <a:srgbClr val="000000"/>
                </a:solidFill>
                <a:latin typeface="Lucida Grande"/>
                <a:ea typeface="ＭＳ Ｐゴシック" panose="020B0600070205080204" pitchFamily="34" charset="-128"/>
              </a:rPr>
              <a:t>و تفاوت های زیاد در کلتور های مختلف موجود است </a:t>
            </a:r>
            <a:endParaRPr lang="en-US" altLang="en-US" sz="2400" kern="0" dirty="0">
              <a:solidFill>
                <a:srgbClr val="000000"/>
              </a:solidFill>
              <a:latin typeface="Lucida Grande"/>
              <a:ea typeface="ＭＳ Ｐゴシック" panose="020B0600070205080204" pitchFamily="34" charset="-128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Wingdings" panose="05000000000000000000" pitchFamily="2" charset="2"/>
              <a:buChar char="§"/>
            </a:pPr>
            <a:r>
              <a:rPr lang="en-US" altLang="en-US" sz="2400" kern="0" dirty="0">
                <a:solidFill>
                  <a:srgbClr val="000000"/>
                </a:solidFill>
                <a:latin typeface="Lucida Grande"/>
                <a:ea typeface="ＭＳ Ｐゴシック" panose="020B0600070205080204" pitchFamily="34" charset="-128"/>
              </a:rPr>
              <a:t>determines the roles, responsibilities, opportunities, privileges, expectations and limitations for males and for females in any culture</a:t>
            </a:r>
            <a:r>
              <a:rPr lang="en-US" altLang="en-US" sz="2400" kern="0" dirty="0" smtClean="0">
                <a:solidFill>
                  <a:srgbClr val="000000"/>
                </a:solidFill>
                <a:latin typeface="Lucida Grande"/>
                <a:ea typeface="ＭＳ Ｐゴシック" panose="020B0600070205080204" pitchFamily="34" charset="-128"/>
              </a:rPr>
              <a:t>.</a:t>
            </a:r>
            <a:endParaRPr lang="fa-IR" altLang="en-US" sz="2400" kern="0" dirty="0" smtClean="0">
              <a:solidFill>
                <a:srgbClr val="000000"/>
              </a:solidFill>
              <a:latin typeface="Lucida Grande"/>
              <a:ea typeface="ＭＳ Ｐゴシック" panose="020B0600070205080204" pitchFamily="34" charset="-128"/>
            </a:endParaRPr>
          </a:p>
          <a:p>
            <a:pPr lvl="0" algn="r" rtl="1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Wingdings" panose="05000000000000000000" pitchFamily="2" charset="2"/>
              <a:buChar char="§"/>
            </a:pPr>
            <a:r>
              <a:rPr lang="fa-IR" altLang="en-US" sz="2400" kern="0" dirty="0" smtClean="0">
                <a:solidFill>
                  <a:srgbClr val="000000"/>
                </a:solidFill>
                <a:latin typeface="Lucida Grande"/>
                <a:ea typeface="ＭＳ Ｐゴシック" panose="020B0600070205080204" pitchFamily="34" charset="-128"/>
              </a:rPr>
              <a:t>جندر بیان کننده ها نقش ها، مسولیت ها، فرصت ها، برتری ها، توقعات و محدودیت ها برای مردان و زنان در کلتور های مختلف میباشد. </a:t>
            </a:r>
          </a:p>
          <a:p>
            <a:pPr lvl="0" algn="r" rtl="1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Wingdings" panose="05000000000000000000" pitchFamily="2" charset="2"/>
              <a:buChar char="§"/>
            </a:pPr>
            <a:endParaRPr lang="en-US" altLang="en-US" sz="2800" kern="0" dirty="0">
              <a:solidFill>
                <a:srgbClr val="000000"/>
              </a:solidFill>
              <a:latin typeface="Lucida Grande"/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43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228600"/>
            <a:ext cx="8229600" cy="131843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Special Considerations for </a:t>
            </a:r>
            <a:r>
              <a:rPr lang="en-US" sz="32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Children</a:t>
            </a:r>
            <a:r>
              <a:rPr lang="fa-IR" sz="32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fa-IR" sz="32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sz="32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ملاحظات خاص برای اطفال </a:t>
            </a:r>
            <a:endParaRPr lang="en-US" sz="3200" b="1" dirty="0">
              <a:solidFill>
                <a:srgbClr val="CC3399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pic>
        <p:nvPicPr>
          <p:cNvPr id="9" name="Picture 8" descr="C:\Users\slekan\AppData\Local\Microsoft\Windows\Temporary Internet Files\Content.IE5\QR2R5ZUR\20121231-community-ring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8600"/>
            <a:ext cx="1447799" cy="115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3"/>
          <p:cNvSpPr txBox="1"/>
          <p:nvPr/>
        </p:nvSpPr>
        <p:spPr>
          <a:xfrm>
            <a:off x="-38100" y="1547030"/>
            <a:ext cx="912494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3563" lvl="0" indent="-563563" fontAlgn="base"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  <a:buFont typeface="Wingdings" panose="05000000000000000000" pitchFamily="2" charset="2"/>
              <a:buChar char="v"/>
            </a:pP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Children may be as reliable as adults in reporting abuse – take their report 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seriously</a:t>
            </a:r>
          </a:p>
          <a:p>
            <a:pPr lvl="0" algn="r" rtl="1" fontAlgn="base"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اطفال نیز به اندازه بزرگان قابل اطمینان هستن بنا به موارد که راپور میدهند باید جدی گرفت </a:t>
            </a: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563563" lvl="0" indent="-563563" fontAlgn="base"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  <a:buFont typeface="Wingdings" panose="05000000000000000000" pitchFamily="2" charset="2"/>
              <a:buChar char="v"/>
            </a:pP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Children may have special needs with regard to interviews - i.e. timing, 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language</a:t>
            </a:r>
          </a:p>
          <a:p>
            <a:pPr lvl="0" algn="r" rtl="1" fontAlgn="base"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اطفال در مصاحبه دادن ممکن ضروریات خاص خود را داشته باشند مثل زمان و زبان خاص </a:t>
            </a: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563563" lvl="0" indent="-563563" fontAlgn="base"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  <a:buFont typeface="Wingdings" panose="05000000000000000000" pitchFamily="2" charset="2"/>
              <a:buChar char="v"/>
            </a:pP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Parent or caregiver present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?</a:t>
            </a: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r" rtl="1" fontAlgn="base"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موجودیت والدین و مراقبت کننده ها ؟</a:t>
            </a: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447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3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Receiving </a:t>
            </a:r>
            <a:r>
              <a:rPr lang="en-US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Complaints</a:t>
            </a:r>
            <a: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دریافت شکایات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63563" lvl="0" indent="-563563" fontAlgn="base">
              <a:spcAft>
                <a:spcPct val="0"/>
              </a:spcAft>
              <a:buClr>
                <a:srgbClr val="1822CD"/>
              </a:buClr>
              <a:buFont typeface="Times" panose="02020603050405020304" pitchFamily="18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Be prepared to receive complaints from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: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r" rtl="1" fontAlgn="base">
              <a:spcAft>
                <a:spcPct val="0"/>
              </a:spcAft>
              <a:buClr>
                <a:srgbClr val="1822CD"/>
              </a:buClr>
              <a:buNone/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آماده دریافت شکایات باشید از:</a:t>
            </a:r>
            <a:endParaRPr lang="en-US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1233488" lvl="1" indent="-479425" fontAlgn="base">
              <a:spcAft>
                <a:spcPct val="0"/>
              </a:spcAft>
              <a:buClr>
                <a:srgbClr val="1822CD"/>
              </a:buClr>
              <a:buFont typeface="Times" panose="02020603050405020304" pitchFamily="18" charset="0"/>
              <a:buChar char="•"/>
            </a:pPr>
            <a:r>
              <a:rPr lang="en-US" altLang="en-US" sz="3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CHA central staff</a:t>
            </a:r>
            <a:r>
              <a:rPr lang="fa-IR" altLang="en-US" sz="3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کارمند های دفتر مرکزی </a:t>
            </a:r>
            <a:endParaRPr lang="en-US" altLang="en-US" sz="32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1233488" lvl="1" indent="-479425" fontAlgn="base">
              <a:spcAft>
                <a:spcPct val="0"/>
              </a:spcAft>
              <a:buClr>
                <a:srgbClr val="1822CD"/>
              </a:buClr>
              <a:buFont typeface="Times" panose="02020603050405020304" pitchFamily="18" charset="0"/>
              <a:buChar char="•"/>
            </a:pPr>
            <a:r>
              <a:rPr lang="en-US" altLang="en-US" sz="3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CHA provincial staff</a:t>
            </a:r>
            <a:r>
              <a:rPr lang="fa-IR" altLang="en-US" sz="3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کارمند های دفتر ولایتی </a:t>
            </a:r>
            <a:endParaRPr lang="en-US" altLang="en-US" sz="32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1233488" lvl="1" indent="-479425" fontAlgn="base">
              <a:spcAft>
                <a:spcPct val="0"/>
              </a:spcAft>
              <a:buClr>
                <a:srgbClr val="1822CD"/>
              </a:buClr>
              <a:buFont typeface="Times" panose="02020603050405020304" pitchFamily="18" charset="0"/>
              <a:buChar char="•"/>
            </a:pPr>
            <a:r>
              <a:rPr lang="en-US" altLang="en-US" sz="32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Local community - family, friends, neighbors, </a:t>
            </a:r>
            <a:r>
              <a:rPr lang="en-US" altLang="en-US" sz="3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witnesses</a:t>
            </a:r>
            <a:r>
              <a:rPr lang="fa-IR" altLang="en-US" sz="3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جوامع محلی،  فامیل، دوست ها؛ همسایه ها و شواهد </a:t>
            </a:r>
            <a:endParaRPr lang="en-US" altLang="en-US" sz="32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1233488" lvl="1" indent="-479425" fontAlgn="base">
              <a:spcAft>
                <a:spcPct val="0"/>
              </a:spcAft>
              <a:buClr>
                <a:srgbClr val="1822CD"/>
              </a:buClr>
              <a:buFont typeface="Times" panose="02020603050405020304" pitchFamily="18" charset="0"/>
              <a:buChar char="•"/>
            </a:pPr>
            <a:r>
              <a:rPr lang="en-US" altLang="en-US" sz="32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Survivors </a:t>
            </a:r>
            <a:r>
              <a:rPr lang="en-US" altLang="en-US" sz="3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themselves</a:t>
            </a:r>
            <a:r>
              <a:rPr lang="fa-IR" altLang="en-US" sz="3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خود نجات یافته گان خشونت </a:t>
            </a:r>
            <a:endParaRPr lang="en-US" altLang="en-US" sz="32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1233488" lvl="1" indent="-479425" fontAlgn="base">
              <a:spcAft>
                <a:spcPct val="0"/>
              </a:spcAft>
              <a:buClr>
                <a:srgbClr val="1822CD"/>
              </a:buClr>
              <a:buFont typeface="Times" panose="02020603050405020304" pitchFamily="18" charset="0"/>
              <a:buChar char="•"/>
            </a:pPr>
            <a:r>
              <a:rPr lang="en-US" altLang="en-US" sz="32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Others</a:t>
            </a:r>
            <a:r>
              <a:rPr lang="en-US" altLang="en-US" sz="3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?</a:t>
            </a:r>
            <a:r>
              <a:rPr lang="fa-IR" altLang="en-US" sz="3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دیگران </a:t>
            </a:r>
            <a:endParaRPr lang="en-US" altLang="en-US" sz="32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endParaRPr lang="en-GB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36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48264"/>
          </a:xfrm>
        </p:spPr>
        <p:txBody>
          <a:bodyPr>
            <a:noAutofit/>
          </a:bodyPr>
          <a:lstStyle/>
          <a:p>
            <a:r>
              <a:rPr lang="en-GB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Documentation</a:t>
            </a:r>
            <a:r>
              <a:rPr lang="fa-IR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fa-IR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مستند سازی </a:t>
            </a:r>
            <a:endParaRPr lang="en-US" sz="4000" b="1" dirty="0">
              <a:solidFill>
                <a:srgbClr val="CC3399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580" y="1828800"/>
            <a:ext cx="8220074" cy="430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3563" lvl="0" indent="-563563" fontAlgn="base"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  <a:buFont typeface="Wingdings" panose="05000000000000000000" pitchFamily="2" charset="2"/>
              <a:buChar char="Ø"/>
            </a:pPr>
            <a:r>
              <a:rPr lang="en-US" altLang="en-US" sz="36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Keep a written record </a:t>
            </a:r>
            <a:endParaRPr lang="fa-IR" altLang="en-US" sz="36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r" rtl="1" fontAlgn="base"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</a:pPr>
            <a:r>
              <a:rPr lang="fa-IR" altLang="en-US" sz="36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ریکارد نوشتاری داشته باشید</a:t>
            </a:r>
            <a:endParaRPr lang="en-US" altLang="en-US" sz="36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563563" lvl="0" indent="-563563" fontAlgn="base"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  <a:buFont typeface="Wingdings" panose="05000000000000000000" pitchFamily="2" charset="2"/>
              <a:buChar char="Ø"/>
            </a:pPr>
            <a:r>
              <a:rPr lang="en-US" altLang="en-US" sz="36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Forward the complaint for action as soon as possible, per agency reporting </a:t>
            </a:r>
            <a:r>
              <a:rPr lang="en-US" altLang="en-US" sz="36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procedure</a:t>
            </a:r>
            <a:endParaRPr lang="fa-IR" altLang="en-US" sz="36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r" rtl="1" fontAlgn="base"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</a:pPr>
            <a:r>
              <a:rPr lang="fa-IR" altLang="en-US" sz="36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طبق طرزالعمل راپور دهی سازمان؛ شکایت را برای تصمیم گیری به زودترین فرصت ارسال بدارید </a:t>
            </a:r>
            <a:endParaRPr lang="en-US" altLang="en-US" sz="36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266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48264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Standardized </a:t>
            </a:r>
            <a:r>
              <a:rPr lang="en-GB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Process</a:t>
            </a:r>
            <a:r>
              <a:rPr lang="fa-IR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fa-IR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پروسه های ستاندرد </a:t>
            </a:r>
            <a:endParaRPr lang="en-GB" sz="4000" b="1" dirty="0">
              <a:solidFill>
                <a:srgbClr val="CC3399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32" y="1314166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3600" dirty="0">
                <a:latin typeface="Gill Sans MT" panose="020B0502020104020203" pitchFamily="34" charset="0"/>
                <a:ea typeface="Meiryo"/>
                <a:cs typeface="Meiryo"/>
              </a:rPr>
              <a:t>Why is it important to have </a:t>
            </a:r>
            <a:br>
              <a:rPr lang="en-US" altLang="en-US" sz="3600" dirty="0">
                <a:latin typeface="Gill Sans MT" panose="020B0502020104020203" pitchFamily="34" charset="0"/>
                <a:ea typeface="Meiryo"/>
                <a:cs typeface="Meiryo"/>
              </a:rPr>
            </a:br>
            <a:r>
              <a:rPr lang="en-US" altLang="en-US" sz="3600" dirty="0">
                <a:latin typeface="Gill Sans MT" panose="020B0502020104020203" pitchFamily="34" charset="0"/>
                <a:ea typeface="Meiryo"/>
                <a:cs typeface="Meiryo"/>
              </a:rPr>
              <a:t>a </a:t>
            </a:r>
            <a:r>
              <a:rPr lang="en-US" altLang="en-US" sz="3600" b="1" dirty="0">
                <a:latin typeface="Gill Sans MT" panose="020B0502020104020203" pitchFamily="34" charset="0"/>
                <a:ea typeface="Meiryo"/>
                <a:cs typeface="Meiryo"/>
              </a:rPr>
              <a:t>standardized </a:t>
            </a:r>
            <a:br>
              <a:rPr lang="en-US" altLang="en-US" sz="3600" b="1" dirty="0">
                <a:latin typeface="Gill Sans MT" panose="020B0502020104020203" pitchFamily="34" charset="0"/>
                <a:ea typeface="Meiryo"/>
                <a:cs typeface="Meiryo"/>
              </a:rPr>
            </a:br>
            <a:r>
              <a:rPr lang="en-US" altLang="en-US" sz="3600" dirty="0">
                <a:latin typeface="Gill Sans MT" panose="020B0502020104020203" pitchFamily="34" charset="0"/>
                <a:ea typeface="Meiryo"/>
                <a:cs typeface="Meiryo"/>
              </a:rPr>
              <a:t>complaint intake </a:t>
            </a:r>
            <a:br>
              <a:rPr lang="en-US" altLang="en-US" sz="3600" dirty="0">
                <a:latin typeface="Gill Sans MT" panose="020B0502020104020203" pitchFamily="34" charset="0"/>
                <a:ea typeface="Meiryo"/>
                <a:cs typeface="Meiryo"/>
              </a:rPr>
            </a:br>
            <a:r>
              <a:rPr lang="en-US" altLang="en-US" sz="3600" dirty="0">
                <a:latin typeface="Gill Sans MT" panose="020B0502020104020203" pitchFamily="34" charset="0"/>
                <a:ea typeface="Meiryo"/>
                <a:cs typeface="Meiryo"/>
              </a:rPr>
              <a:t>and review </a:t>
            </a:r>
            <a:r>
              <a:rPr lang="en-US" altLang="en-US" sz="3600" dirty="0" smtClean="0">
                <a:latin typeface="Gill Sans MT" panose="020B0502020104020203" pitchFamily="34" charset="0"/>
                <a:ea typeface="Meiryo"/>
                <a:cs typeface="Meiryo"/>
              </a:rPr>
              <a:t>process?</a:t>
            </a:r>
            <a:endParaRPr lang="fa-IR" altLang="en-US" sz="3600" dirty="0" smtClean="0">
              <a:latin typeface="Gill Sans MT" panose="020B0502020104020203" pitchFamily="34" charset="0"/>
              <a:ea typeface="Meiryo"/>
              <a:cs typeface="Meiryo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a-IR" altLang="en-US" sz="3600" dirty="0" smtClean="0">
                <a:latin typeface="Gill Sans MT" panose="020B0502020104020203" pitchFamily="34" charset="0"/>
                <a:ea typeface="Meiryo"/>
                <a:cs typeface="Meiryo"/>
              </a:rPr>
              <a:t>چرا لازم است تا یک پروسه استاندرد دریافت و بررسی شکایات داشته باشیم؟</a:t>
            </a:r>
            <a:endParaRPr lang="en-US" altLang="en-US" sz="3600" dirty="0">
              <a:latin typeface="Gill Sans MT" panose="020B0502020104020203" pitchFamily="34" charset="0"/>
              <a:ea typeface="Meiryo"/>
              <a:cs typeface="Meiryo"/>
            </a:endParaRPr>
          </a:p>
        </p:txBody>
      </p:sp>
      <p:pic>
        <p:nvPicPr>
          <p:cNvPr id="4" name="Picture 2" descr="C:\Users\slekan\AppData\Local\Microsoft\Windows\Temporary Internet Files\Content.IE5\U7QP9YXF\question-mark-clip-art-01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698402"/>
            <a:ext cx="2317750" cy="215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97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835342"/>
            <a:ext cx="8220074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latin typeface="Gill Sans MT" panose="020B0502020104020203" pitchFamily="34" charset="0"/>
                <a:ea typeface="Meiryo"/>
                <a:cs typeface="Meiryo"/>
              </a:rPr>
              <a:t>Principles </a:t>
            </a:r>
            <a:r>
              <a:rPr lang="en-US" altLang="en-US" sz="2800" dirty="0">
                <a:latin typeface="Gill Sans MT" panose="020B0502020104020203" pitchFamily="34" charset="0"/>
                <a:ea typeface="Meiryo"/>
                <a:cs typeface="Meiryo"/>
              </a:rPr>
              <a:t>that guide the intake and review process</a:t>
            </a:r>
            <a:r>
              <a:rPr lang="en-US" altLang="en-US" sz="2800" dirty="0" smtClean="0">
                <a:latin typeface="Gill Sans MT" panose="020B0502020104020203" pitchFamily="34" charset="0"/>
                <a:ea typeface="Meiryo"/>
                <a:cs typeface="Meiryo"/>
              </a:rPr>
              <a:t>:</a:t>
            </a:r>
            <a:endParaRPr lang="fa-IR" altLang="en-US" sz="2800" dirty="0" smtClean="0">
              <a:latin typeface="Gill Sans MT" panose="020B0502020104020203" pitchFamily="34" charset="0"/>
              <a:ea typeface="Meiryo"/>
              <a:cs typeface="Meiryo"/>
            </a:endParaRPr>
          </a:p>
          <a:p>
            <a:pPr algn="r" rtl="1">
              <a:spcBef>
                <a:spcPct val="0"/>
              </a:spcBef>
              <a:buClrTx/>
              <a:buFontTx/>
              <a:buNone/>
            </a:pPr>
            <a:r>
              <a:rPr lang="fa-IR" altLang="en-US" sz="2800" dirty="0">
                <a:latin typeface="Gill Sans MT" panose="020B0502020104020203" pitchFamily="34" charset="0"/>
                <a:ea typeface="Meiryo"/>
                <a:cs typeface="Meiryo"/>
              </a:rPr>
              <a:t> </a:t>
            </a:r>
            <a:r>
              <a:rPr lang="fa-IR" altLang="en-US" sz="2800" dirty="0" smtClean="0">
                <a:latin typeface="Gill Sans MT" panose="020B0502020104020203" pitchFamily="34" charset="0"/>
                <a:ea typeface="Meiryo"/>
                <a:cs typeface="Meiryo"/>
              </a:rPr>
              <a:t>           اصولیکه برای دریافت و بررسی مراحل در نظر گرفته شود : </a:t>
            </a:r>
            <a:endParaRPr lang="en-US" altLang="en-US" sz="2800" dirty="0" smtClean="0">
              <a:latin typeface="Gill Sans MT" panose="020B0502020104020203" pitchFamily="34" charset="0"/>
              <a:ea typeface="Meiryo"/>
              <a:cs typeface="Meiryo"/>
            </a:endParaRPr>
          </a:p>
          <a:p>
            <a:pPr marL="1371600" lvl="2" indent="-4572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v"/>
            </a:pPr>
            <a:r>
              <a:rPr lang="en-US" altLang="en-US" sz="2800" dirty="0" smtClean="0">
                <a:latin typeface="Gill Sans MT" panose="020B0502020104020203" pitchFamily="34" charset="0"/>
                <a:ea typeface="Meiryo"/>
                <a:cs typeface="Meiryo"/>
              </a:rPr>
              <a:t>Confidentiality</a:t>
            </a:r>
            <a:r>
              <a:rPr lang="fa-IR" altLang="en-US" sz="2800" dirty="0" smtClean="0">
                <a:latin typeface="Gill Sans MT" panose="020B0502020104020203" pitchFamily="34" charset="0"/>
                <a:ea typeface="Meiryo"/>
                <a:cs typeface="Meiryo"/>
              </a:rPr>
              <a:t> محرمیت </a:t>
            </a:r>
            <a:endParaRPr lang="en-US" altLang="en-US" sz="2800" dirty="0">
              <a:latin typeface="Gill Sans MT" panose="020B0502020104020203" pitchFamily="34" charset="0"/>
              <a:ea typeface="Meiryo"/>
              <a:cs typeface="Meiryo"/>
            </a:endParaRPr>
          </a:p>
          <a:p>
            <a:pPr marL="1371600" lvl="2" indent="-4572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v"/>
            </a:pPr>
            <a:r>
              <a:rPr lang="en-US" altLang="en-US" sz="2800" dirty="0" smtClean="0">
                <a:latin typeface="Gill Sans MT" panose="020B0502020104020203" pitchFamily="34" charset="0"/>
                <a:ea typeface="Meiryo"/>
                <a:cs typeface="Meiryo"/>
              </a:rPr>
              <a:t>Safety</a:t>
            </a:r>
            <a:r>
              <a:rPr lang="fa-IR" altLang="en-US" sz="2800" dirty="0" smtClean="0">
                <a:latin typeface="Gill Sans MT" panose="020B0502020104020203" pitchFamily="34" charset="0"/>
                <a:ea typeface="Meiryo"/>
                <a:cs typeface="Meiryo"/>
              </a:rPr>
              <a:t> مصئونیت </a:t>
            </a:r>
            <a:endParaRPr lang="en-US" altLang="en-US" sz="2800" dirty="0">
              <a:latin typeface="Gill Sans MT" panose="020B0502020104020203" pitchFamily="34" charset="0"/>
              <a:ea typeface="Meiryo"/>
              <a:cs typeface="Meiryo"/>
            </a:endParaRPr>
          </a:p>
          <a:p>
            <a:pPr marL="1371600" lvl="2" indent="-4572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v"/>
            </a:pPr>
            <a:r>
              <a:rPr lang="en-US" altLang="en-US" sz="2800" dirty="0">
                <a:latin typeface="Gill Sans MT" panose="020B0502020104020203" pitchFamily="34" charset="0"/>
                <a:ea typeface="Meiryo"/>
                <a:cs typeface="Meiryo"/>
              </a:rPr>
              <a:t>Minimize Psychosocial </a:t>
            </a:r>
            <a:r>
              <a:rPr lang="en-US" altLang="en-US" sz="2800" dirty="0" smtClean="0">
                <a:latin typeface="Gill Sans MT" panose="020B0502020104020203" pitchFamily="34" charset="0"/>
                <a:ea typeface="Meiryo"/>
                <a:cs typeface="Meiryo"/>
              </a:rPr>
              <a:t>Risk</a:t>
            </a:r>
            <a:r>
              <a:rPr lang="fa-IR" altLang="en-US" sz="2800" dirty="0" smtClean="0">
                <a:latin typeface="Gill Sans MT" panose="020B0502020104020203" pitchFamily="34" charset="0"/>
                <a:ea typeface="Meiryo"/>
                <a:cs typeface="Meiryo"/>
              </a:rPr>
              <a:t> </a:t>
            </a:r>
          </a:p>
          <a:p>
            <a:pPr lvl="2" algn="r" rtl="1">
              <a:lnSpc>
                <a:spcPct val="150000"/>
              </a:lnSpc>
              <a:spcBef>
                <a:spcPct val="0"/>
              </a:spcBef>
              <a:buClrTx/>
            </a:pPr>
            <a:r>
              <a:rPr lang="fa-IR" altLang="en-US" sz="2800" dirty="0" smtClean="0">
                <a:latin typeface="Gill Sans MT" panose="020B0502020104020203" pitchFamily="34" charset="0"/>
                <a:ea typeface="Meiryo"/>
                <a:cs typeface="Meiryo"/>
              </a:rPr>
              <a:t>              کاهش خطرات روانی </a:t>
            </a:r>
            <a:endParaRPr lang="en-US" altLang="en-US" sz="2800" dirty="0">
              <a:latin typeface="Gill Sans MT" panose="020B0502020104020203" pitchFamily="34" charset="0"/>
              <a:ea typeface="Meiryo"/>
              <a:cs typeface="Meiryo"/>
            </a:endParaRPr>
          </a:p>
          <a:p>
            <a:pPr marL="1371600" lvl="2" indent="-4572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v"/>
            </a:pPr>
            <a:r>
              <a:rPr lang="en-US" altLang="en-US" sz="2800" i="1" dirty="0">
                <a:latin typeface="Gill Sans MT" panose="020B0502020104020203" pitchFamily="34" charset="0"/>
                <a:ea typeface="Meiryo"/>
                <a:cs typeface="Meiryo"/>
              </a:rPr>
              <a:t>Others</a:t>
            </a:r>
            <a:r>
              <a:rPr lang="en-US" altLang="en-US" sz="2800" dirty="0" smtClean="0">
                <a:latin typeface="Gill Sans MT" panose="020B0502020104020203" pitchFamily="34" charset="0"/>
                <a:ea typeface="Meiryo"/>
                <a:cs typeface="Meiryo"/>
              </a:rPr>
              <a:t>?</a:t>
            </a:r>
            <a:r>
              <a:rPr lang="fa-IR" altLang="en-US" sz="2800" dirty="0" smtClean="0">
                <a:latin typeface="Gill Sans MT" panose="020B0502020104020203" pitchFamily="34" charset="0"/>
                <a:ea typeface="Meiryo"/>
                <a:cs typeface="Meiryo"/>
              </a:rPr>
              <a:t> سایر </a:t>
            </a:r>
            <a:endParaRPr lang="en-US" altLang="en-US" sz="2800" dirty="0">
              <a:latin typeface="Gill Sans MT" panose="020B0502020104020203" pitchFamily="34" charset="0"/>
              <a:ea typeface="Meiryo"/>
              <a:cs typeface="Meiryo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800" dirty="0">
              <a:latin typeface="Gill Sans MT" panose="020B0502020104020203" pitchFamily="34" charset="0"/>
              <a:ea typeface="Meiryo"/>
              <a:cs typeface="Meiryo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3200" dirty="0">
              <a:latin typeface="Gill Sans MT" panose="020B0502020104020203" pitchFamily="34" charset="0"/>
              <a:ea typeface="Meiryo"/>
              <a:cs typeface="Meiryo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47725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Principled </a:t>
            </a:r>
            <a:r>
              <a:rPr lang="en-GB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Process</a:t>
            </a:r>
            <a:r>
              <a:rPr lang="fa-IR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fa-IR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مراحل اصولی </a:t>
            </a:r>
            <a:r>
              <a:rPr lang="en-GB" sz="4000" b="1" dirty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en-GB" sz="4000" b="1" dirty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fa-IR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endParaRPr lang="en-GB" sz="4000" b="1" dirty="0">
              <a:solidFill>
                <a:srgbClr val="CC3399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2" y="1553238"/>
            <a:ext cx="1554163" cy="201384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5" y="3891595"/>
            <a:ext cx="1493838" cy="1899996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76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" y="1876394"/>
            <a:ext cx="60960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 eaLnBrk="0" fontAlgn="base" hangingPunct="0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0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Does the complaint potentially allege SEA</a:t>
            </a:r>
            <a:r>
              <a:rPr lang="en-US" sz="2400" dirty="0" smtClean="0">
                <a:solidFill>
                  <a:srgbClr val="00000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?</a:t>
            </a:r>
            <a:endParaRPr lang="fa-IR" sz="2400" dirty="0" smtClean="0">
              <a:solidFill>
                <a:srgbClr val="000000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lvl="1" algn="r" rtl="1" eaLnBrk="0" fontAlgn="base" hangingPunct="0">
              <a:spcBef>
                <a:spcPct val="0"/>
              </a:spcBef>
              <a:spcAft>
                <a:spcPts val="1200"/>
              </a:spcAft>
              <a:defRPr/>
            </a:pPr>
            <a:r>
              <a:rPr lang="fa-IR" sz="2400" dirty="0" smtClean="0">
                <a:solidFill>
                  <a:srgbClr val="00000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آیا شکایت دلیل برای سو استفاده جنسی است؟</a:t>
            </a:r>
            <a:endParaRPr lang="en-US" sz="2400" dirty="0">
              <a:solidFill>
                <a:srgbClr val="000000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lvl="1" eaLnBrk="0" fontAlgn="base" hangingPunct="0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2. Is </a:t>
            </a:r>
            <a:r>
              <a:rPr lang="en-US" sz="2400" dirty="0">
                <a:solidFill>
                  <a:prstClr val="black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there enough information </a:t>
            </a:r>
            <a:br>
              <a:rPr lang="en-US" sz="2400" dirty="0">
                <a:solidFill>
                  <a:prstClr val="black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en-US" sz="2400" dirty="0">
                <a:solidFill>
                  <a:prstClr val="black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to refer the complaint</a:t>
            </a:r>
            <a:r>
              <a:rPr lang="en-US" sz="2400" dirty="0" smtClean="0">
                <a:solidFill>
                  <a:prstClr val="black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?</a:t>
            </a:r>
          </a:p>
          <a:p>
            <a:pPr lvl="1" algn="r" rtl="1" eaLnBrk="0" fontAlgn="base" hangingPunct="0">
              <a:spcBef>
                <a:spcPct val="0"/>
              </a:spcBef>
              <a:spcAft>
                <a:spcPts val="1200"/>
              </a:spcAft>
              <a:defRPr/>
            </a:pPr>
            <a:r>
              <a:rPr lang="fa-IR" sz="2400" dirty="0" smtClean="0">
                <a:solidFill>
                  <a:prstClr val="black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آیا برای رجعت شکایت معلومات کافی در دست است؟ </a:t>
            </a:r>
            <a:endParaRPr lang="en-US" sz="2400" dirty="0">
              <a:solidFill>
                <a:prstClr val="black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lvl="1" eaLnBrk="0" fontAlgn="base" hangingPunct="0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3. Who </a:t>
            </a:r>
            <a:r>
              <a:rPr lang="en-US" sz="2400" dirty="0">
                <a:solidFill>
                  <a:prstClr val="black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is the concerned agency</a:t>
            </a:r>
            <a:r>
              <a:rPr lang="en-US" sz="2400" dirty="0" smtClean="0">
                <a:solidFill>
                  <a:prstClr val="black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?</a:t>
            </a:r>
            <a:endParaRPr lang="fa-IR" sz="2400" dirty="0" smtClean="0">
              <a:solidFill>
                <a:prstClr val="black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lvl="1" algn="r" rtl="1" eaLnBrk="0" fontAlgn="base" hangingPunct="0">
              <a:spcBef>
                <a:spcPct val="0"/>
              </a:spcBef>
              <a:spcAft>
                <a:spcPts val="1200"/>
              </a:spcAft>
              <a:defRPr/>
            </a:pPr>
            <a:r>
              <a:rPr lang="fa-IR" sz="2400" dirty="0" smtClean="0">
                <a:solidFill>
                  <a:prstClr val="black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بخش مربوطه کدام است؟</a:t>
            </a:r>
            <a:endParaRPr lang="en-US" sz="2400" dirty="0">
              <a:solidFill>
                <a:prstClr val="black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49580" y="490537"/>
            <a:ext cx="8229600" cy="847725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Complaint </a:t>
            </a:r>
            <a:r>
              <a:rPr lang="en-GB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Review</a:t>
            </a:r>
            <a:r>
              <a:rPr lang="fa-IR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br>
              <a:rPr lang="fa-IR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مرور شکایت </a:t>
            </a:r>
            <a:endParaRPr lang="en-GB" sz="4000" b="1" dirty="0">
              <a:solidFill>
                <a:srgbClr val="CC3399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pic>
        <p:nvPicPr>
          <p:cNvPr id="5" name="Picture 2" descr="C:\Users\slekan\AppData\Local\Microsoft\Windows\Temporary Internet Files\Content.IE5\WTZAZKSV\questions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840" y="2072640"/>
            <a:ext cx="20383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39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220" y="1282065"/>
            <a:ext cx="851916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200" b="1" u="sng" dirty="0">
                <a:solidFill>
                  <a:srgbClr val="000000"/>
                </a:solidFill>
                <a:latin typeface="Gill Sans MT" panose="020B0502020104020203" pitchFamily="34" charset="0"/>
                <a:ea typeface="Meiryo"/>
                <a:cs typeface="Meiryo"/>
              </a:rPr>
              <a:t>Why</a:t>
            </a:r>
            <a:r>
              <a:rPr lang="en-US" altLang="en-US" sz="3200" b="1" dirty="0">
                <a:solidFill>
                  <a:srgbClr val="000000"/>
                </a:solidFill>
                <a:latin typeface="Gill Sans MT" panose="020B0502020104020203" pitchFamily="34" charset="0"/>
                <a:ea typeface="Meiryo"/>
                <a:cs typeface="Meiryo"/>
              </a:rPr>
              <a:t> should we share feedback with the complainant?</a:t>
            </a:r>
          </a:p>
          <a:p>
            <a:pPr algn="r" rtl="1">
              <a:spcBef>
                <a:spcPct val="0"/>
              </a:spcBef>
              <a:buClrTx/>
              <a:buFontTx/>
              <a:buNone/>
            </a:pPr>
            <a:r>
              <a:rPr lang="fa-IR" altLang="en-US" sz="3100" b="1" dirty="0" smtClean="0">
                <a:solidFill>
                  <a:srgbClr val="000000"/>
                </a:solidFill>
                <a:latin typeface="Gill Sans MT" panose="020B0502020104020203" pitchFamily="34" charset="0"/>
                <a:ea typeface="Meiryo"/>
                <a:cs typeface="Meiryo"/>
              </a:rPr>
              <a:t>چرا باید فیدبک را با مدعی شریک ساخت؟</a:t>
            </a:r>
            <a:endParaRPr lang="en-US" altLang="en-US" sz="3100" b="1" dirty="0">
              <a:solidFill>
                <a:srgbClr val="000000"/>
              </a:solidFill>
              <a:latin typeface="Gill Sans MT" panose="020B0502020104020203" pitchFamily="34" charset="0"/>
              <a:ea typeface="Meiryo"/>
              <a:cs typeface="Meiryo"/>
            </a:endParaRPr>
          </a:p>
          <a:p>
            <a:pPr>
              <a:spcBef>
                <a:spcPct val="0"/>
              </a:spcBef>
              <a:buClrTx/>
              <a:buFont typeface="Lucida Grande" charset="0"/>
              <a:buAutoNum type="arabicPeriod"/>
            </a:pPr>
            <a:r>
              <a:rPr lang="en-US" altLang="en-US" sz="3200" dirty="0" smtClean="0">
                <a:solidFill>
                  <a:srgbClr val="000000"/>
                </a:solidFill>
                <a:latin typeface="Gill Sans MT" panose="020B0502020104020203" pitchFamily="34" charset="0"/>
                <a:ea typeface="Meiryo"/>
                <a:cs typeface="Meiryo"/>
              </a:rPr>
              <a:t>  Make </a:t>
            </a:r>
            <a:r>
              <a:rPr lang="en-US" altLang="en-US" sz="3200" dirty="0">
                <a:solidFill>
                  <a:srgbClr val="000000"/>
                </a:solidFill>
                <a:latin typeface="Gill Sans MT" panose="020B0502020104020203" pitchFamily="34" charset="0"/>
                <a:ea typeface="Meiryo"/>
                <a:cs typeface="Meiryo"/>
              </a:rPr>
              <a:t>the complainant feel heard</a:t>
            </a:r>
          </a:p>
          <a:p>
            <a:pPr algn="r" rtl="1">
              <a:spcBef>
                <a:spcPct val="0"/>
              </a:spcBef>
              <a:buClrTx/>
            </a:pPr>
            <a:r>
              <a:rPr lang="fa-IR" altLang="en-US" sz="3200" dirty="0" smtClean="0">
                <a:solidFill>
                  <a:srgbClr val="000000"/>
                </a:solidFill>
                <a:latin typeface="Gill Sans MT" panose="020B0502020104020203" pitchFamily="34" charset="0"/>
                <a:ea typeface="Meiryo"/>
                <a:cs typeface="Meiryo"/>
              </a:rPr>
              <a:t>برای مدعی احساس بدهیم که حرف شان شنیده شده </a:t>
            </a:r>
            <a:endParaRPr lang="en-US" altLang="en-US" sz="3200" dirty="0">
              <a:solidFill>
                <a:srgbClr val="000000"/>
              </a:solidFill>
              <a:latin typeface="Gill Sans MT" panose="020B0502020104020203" pitchFamily="34" charset="0"/>
              <a:ea typeface="Meiryo"/>
              <a:cs typeface="Meiryo"/>
            </a:endParaRPr>
          </a:p>
          <a:p>
            <a:pPr>
              <a:spcBef>
                <a:spcPct val="0"/>
              </a:spcBef>
              <a:buClrTx/>
            </a:pPr>
            <a:r>
              <a:rPr lang="en-US" altLang="en-US" sz="3200" dirty="0" smtClean="0">
                <a:solidFill>
                  <a:srgbClr val="000000"/>
                </a:solidFill>
                <a:latin typeface="Gill Sans MT" panose="020B0502020104020203" pitchFamily="34" charset="0"/>
                <a:ea typeface="Meiryo"/>
                <a:cs typeface="Meiryo"/>
              </a:rPr>
              <a:t>2. Manage </a:t>
            </a:r>
            <a:r>
              <a:rPr lang="en-US" altLang="en-US" sz="3200" dirty="0">
                <a:solidFill>
                  <a:srgbClr val="000000"/>
                </a:solidFill>
                <a:latin typeface="Gill Sans MT" panose="020B0502020104020203" pitchFamily="34" charset="0"/>
                <a:ea typeface="Meiryo"/>
                <a:cs typeface="Meiryo"/>
              </a:rPr>
              <a:t>expectations</a:t>
            </a:r>
          </a:p>
          <a:p>
            <a:pPr algn="r" rtl="1">
              <a:spcBef>
                <a:spcPct val="0"/>
              </a:spcBef>
              <a:buClrTx/>
            </a:pPr>
            <a:r>
              <a:rPr lang="fa-IR" altLang="en-US" sz="3200" dirty="0" smtClean="0">
                <a:solidFill>
                  <a:srgbClr val="000000"/>
                </a:solidFill>
                <a:latin typeface="Gill Sans MT" panose="020B0502020104020203" pitchFamily="34" charset="0"/>
                <a:ea typeface="Meiryo"/>
                <a:cs typeface="Meiryo"/>
              </a:rPr>
              <a:t>توقعات شان در نظر گرفته شده </a:t>
            </a:r>
            <a:endParaRPr lang="en-US" altLang="en-US" sz="3200" dirty="0">
              <a:solidFill>
                <a:srgbClr val="000000"/>
              </a:solidFill>
              <a:latin typeface="Gill Sans MT" panose="020B0502020104020203" pitchFamily="34" charset="0"/>
              <a:ea typeface="Meiryo"/>
              <a:cs typeface="Meiryo"/>
            </a:endParaRPr>
          </a:p>
          <a:p>
            <a:pPr>
              <a:spcBef>
                <a:spcPct val="0"/>
              </a:spcBef>
              <a:buClrTx/>
            </a:pPr>
            <a:r>
              <a:rPr lang="en-US" altLang="en-US" sz="3200" dirty="0" smtClean="0">
                <a:solidFill>
                  <a:srgbClr val="000000"/>
                </a:solidFill>
                <a:latin typeface="Gill Sans MT" panose="020B0502020104020203" pitchFamily="34" charset="0"/>
                <a:ea typeface="Meiryo"/>
                <a:cs typeface="Meiryo"/>
              </a:rPr>
              <a:t>3. Informed </a:t>
            </a:r>
            <a:r>
              <a:rPr lang="en-US" altLang="en-US" sz="3200" dirty="0">
                <a:solidFill>
                  <a:srgbClr val="000000"/>
                </a:solidFill>
                <a:latin typeface="Gill Sans MT" panose="020B0502020104020203" pitchFamily="34" charset="0"/>
                <a:ea typeface="Meiryo"/>
                <a:cs typeface="Meiryo"/>
              </a:rPr>
              <a:t>consent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altLang="en-US" sz="3100" b="1" dirty="0" smtClean="0">
                <a:solidFill>
                  <a:srgbClr val="000000"/>
                </a:solidFill>
                <a:latin typeface="Gill Sans MT" panose="020B0502020104020203" pitchFamily="34" charset="0"/>
                <a:ea typeface="Meiryo"/>
                <a:cs typeface="Meiryo"/>
              </a:rPr>
              <a:t>موافقت شان اخذ گردیده </a:t>
            </a:r>
            <a:endParaRPr lang="en-US" altLang="en-US" sz="3100" b="1" dirty="0">
              <a:solidFill>
                <a:srgbClr val="000000"/>
              </a:solidFill>
              <a:latin typeface="Gill Sans MT" panose="020B0502020104020203" pitchFamily="34" charset="0"/>
              <a:ea typeface="Meiryo"/>
              <a:cs typeface="Meiryo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847725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Follow up with the </a:t>
            </a:r>
            <a:r>
              <a:rPr lang="en-GB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Complainant</a:t>
            </a:r>
            <a:r>
              <a:rPr lang="fa-IR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fa-IR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پیگیری با مدعی </a:t>
            </a:r>
            <a:r>
              <a:rPr lang="en-GB" sz="4000" b="1" dirty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en-GB" sz="4000" b="1" dirty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endParaRPr lang="en-GB" sz="4000" b="1" dirty="0">
              <a:solidFill>
                <a:srgbClr val="CC3399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708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Questions??</a:t>
            </a:r>
            <a:r>
              <a:rPr lang="en-GB" b="1" dirty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en-GB" b="1" dirty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endParaRPr lang="en-GB" dirty="0"/>
          </a:p>
        </p:txBody>
      </p:sp>
      <p:pic>
        <p:nvPicPr>
          <p:cNvPr id="3" name="Picture 2" descr="C:\Users\daniel\AppData\Local\Microsoft\Windows\Temporary Internet Files\Content.IE5\YB1QX6GS\MC90007862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066800"/>
            <a:ext cx="2105025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4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7964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Gender VS Sex</a:t>
            </a:r>
            <a:r>
              <a:rPr lang="fa-IR" sz="4000" b="1" dirty="0" smtClean="0">
                <a:solidFill>
                  <a:srgbClr val="F7964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/>
            </a:r>
            <a:br>
              <a:rPr lang="fa-IR" sz="4000" b="1" dirty="0" smtClean="0">
                <a:solidFill>
                  <a:srgbClr val="F7964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fa-IR" sz="4000" b="1" dirty="0" smtClean="0">
                <a:solidFill>
                  <a:srgbClr val="F7964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جنس/جنسیت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637" y="1417638"/>
            <a:ext cx="4040188" cy="639762"/>
          </a:xfrm>
        </p:spPr>
        <p:txBody>
          <a:bodyPr/>
          <a:lstStyle/>
          <a:p>
            <a:r>
              <a:rPr lang="en-GB" dirty="0" smtClean="0"/>
              <a:t>SEX</a:t>
            </a:r>
            <a:r>
              <a:rPr lang="fa-IR" dirty="0" smtClean="0"/>
              <a:t>  جنس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-19929" y="2209800"/>
            <a:ext cx="4497388" cy="39512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>
                <a:cs typeface="+mj-cs"/>
              </a:rPr>
              <a:t>Refers to physiological attributes that identify a person as male or female</a:t>
            </a:r>
            <a:r>
              <a:rPr lang="en-GB" dirty="0" smtClean="0">
                <a:cs typeface="+mj-cs"/>
              </a:rPr>
              <a:t>:</a:t>
            </a:r>
            <a:endParaRPr lang="en-GB" dirty="0">
              <a:cs typeface="+mj-cs"/>
            </a:endParaRP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Genital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organs</a:t>
            </a:r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ارگان های جنسی 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Type of predominant 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hormones</a:t>
            </a:r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انواع هرمون های عمده 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Ability to produce sperm or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ova</a:t>
            </a:r>
            <a:endParaRPr lang="fa-I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pPr marL="0" indent="0" algn="r" rtl="1">
              <a:buNone/>
            </a:pPr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توانایی تولید اسپرم و یا اووم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Ability to give birth and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breastfeed</a:t>
            </a:r>
            <a:endParaRPr lang="fa-I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pPr marL="0" indent="0" algn="r" rtl="1">
              <a:buNone/>
            </a:pPr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توانایی تولد و شیردهی 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endParaRPr lang="en-GB" dirty="0">
              <a:cs typeface="+mj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19372"/>
            <a:ext cx="4041775" cy="639762"/>
          </a:xfrm>
        </p:spPr>
        <p:txBody>
          <a:bodyPr/>
          <a:lstStyle/>
          <a:p>
            <a:r>
              <a:rPr lang="en-GB" dirty="0" smtClean="0"/>
              <a:t>GENDER</a:t>
            </a:r>
            <a:r>
              <a:rPr lang="fa-IR" dirty="0" smtClean="0"/>
              <a:t>جنسیت 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31255"/>
            <a:ext cx="4498975" cy="39512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Refers to widely shared ideas and expectations (norms) concerning men and women</a:t>
            </a:r>
            <a:r>
              <a:rPr lang="en-GB" dirty="0" smtClean="0"/>
              <a:t>:</a:t>
            </a:r>
          </a:p>
          <a:p>
            <a:pPr marL="0" indent="0" algn="r" rtl="1">
              <a:buNone/>
            </a:pPr>
            <a:r>
              <a:rPr lang="fa-IR" dirty="0" smtClean="0"/>
              <a:t>عبارت از توقعات است که جامعه از مردان و زنان دارند:</a:t>
            </a:r>
            <a:endParaRPr lang="en-GB" dirty="0"/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Includes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ideas about “typically” feminine/female and masculine/male characteristics, abilities, and behaviours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fa-I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 rtl="1">
              <a:buNone/>
            </a:pPr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شامل تفاوت ها در مورد مشخصات، توانایی ها و سلوک های مرد ها و زنان است. 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79646"/>
                </a:solidFill>
                <a:latin typeface="Gill Sans MT" panose="020B0502020104020203" pitchFamily="34" charset="0"/>
                <a:ea typeface="Meiryo UI" panose="020B0604030504040204" pitchFamily="34" charset="-128"/>
              </a:rPr>
              <a:t>Which is it?</a:t>
            </a:r>
            <a:br>
              <a:rPr lang="en-US" sz="4000" b="1" dirty="0" smtClean="0">
                <a:solidFill>
                  <a:srgbClr val="F79646"/>
                </a:solidFill>
                <a:latin typeface="Gill Sans MT" panose="020B0502020104020203" pitchFamily="34" charset="0"/>
                <a:ea typeface="Meiryo UI" panose="020B0604030504040204" pitchFamily="34" charset="-128"/>
              </a:rPr>
            </a:br>
            <a:r>
              <a:rPr lang="fa-IR" sz="4000" b="1" dirty="0">
                <a:solidFill>
                  <a:srgbClr val="F79646"/>
                </a:solidFill>
                <a:latin typeface="Gill Sans MT" panose="020B0502020104020203" pitchFamily="34" charset="0"/>
                <a:ea typeface="Meiryo UI" panose="020B0604030504040204" pitchFamily="34" charset="-128"/>
              </a:rPr>
              <a:t>کدام درست است؟</a:t>
            </a:r>
            <a:r>
              <a:rPr lang="fa-IR" sz="4000" b="1" dirty="0" smtClean="0">
                <a:solidFill>
                  <a:srgbClr val="F79646"/>
                </a:solidFill>
                <a:latin typeface="Gill Sans MT" panose="020B0502020104020203" pitchFamily="34" charset="0"/>
                <a:ea typeface="Meiryo UI" panose="020B0604030504040204" pitchFamily="34" charset="-128"/>
              </a:rPr>
              <a:t/>
            </a:r>
            <a:br>
              <a:rPr lang="fa-IR" sz="4000" b="1" dirty="0" smtClean="0">
                <a:solidFill>
                  <a:srgbClr val="F79646"/>
                </a:solidFill>
                <a:latin typeface="Gill Sans MT" panose="020B0502020104020203" pitchFamily="34" charset="0"/>
                <a:ea typeface="Meiryo UI" panose="020B0604030504040204" pitchFamily="34" charset="-128"/>
              </a:rPr>
            </a:br>
            <a:r>
              <a:rPr lang="en-US" sz="4000" b="1" dirty="0" smtClean="0">
                <a:solidFill>
                  <a:srgbClr val="F79646"/>
                </a:solidFill>
                <a:latin typeface="Gill Sans MT" panose="020B0502020104020203" pitchFamily="34" charset="0"/>
                <a:ea typeface="Meiryo UI" panose="020B0604030504040204" pitchFamily="34" charset="-128"/>
              </a:rPr>
              <a:t>Gender/Sex</a:t>
            </a:r>
            <a:r>
              <a:rPr lang="fa-IR" sz="4000" b="1" dirty="0" smtClean="0">
                <a:solidFill>
                  <a:srgbClr val="F79646"/>
                </a:solidFill>
                <a:latin typeface="Gill Sans MT" panose="020B0502020104020203" pitchFamily="34" charset="0"/>
                <a:ea typeface="Meiryo UI" panose="020B0604030504040204" pitchFamily="34" charset="-128"/>
              </a:rPr>
              <a:t/>
            </a:r>
            <a:br>
              <a:rPr lang="fa-IR" sz="4000" b="1" dirty="0" smtClean="0">
                <a:solidFill>
                  <a:srgbClr val="F79646"/>
                </a:solidFill>
                <a:latin typeface="Gill Sans MT" panose="020B0502020104020203" pitchFamily="34" charset="0"/>
                <a:ea typeface="Meiryo UI" panose="020B0604030504040204" pitchFamily="34" charset="-128"/>
              </a:rPr>
            </a:br>
            <a:r>
              <a:rPr lang="fa-IR" sz="4000" b="1" dirty="0" smtClean="0">
                <a:solidFill>
                  <a:srgbClr val="F79646"/>
                </a:solidFill>
                <a:latin typeface="Gill Sans MT" panose="020B0502020104020203" pitchFamily="34" charset="0"/>
                <a:ea typeface="Meiryo UI" panose="020B0604030504040204" pitchFamily="34" charset="-128"/>
              </a:rPr>
              <a:t>جنس/جنسیت </a:t>
            </a:r>
            <a:r>
              <a:rPr lang="en-US" sz="4000" b="1" dirty="0" smtClean="0">
                <a:solidFill>
                  <a:srgbClr val="F79646"/>
                </a:solidFill>
                <a:latin typeface="Gill Sans MT" panose="020B0502020104020203" pitchFamily="34" charset="0"/>
                <a:ea typeface="Meiryo UI" panose="020B0604030504040204" pitchFamily="34" charset="-128"/>
              </a:rPr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14" y="2697162"/>
            <a:ext cx="8229600" cy="4525963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Gill Sans MT" panose="020B0502020104020203" pitchFamily="34" charset="0"/>
              </a:rPr>
              <a:t>Women give birth to babies, men don’t</a:t>
            </a:r>
            <a:r>
              <a:rPr lang="en-GB" sz="2400" dirty="0" smtClean="0">
                <a:latin typeface="Gill Sans MT" panose="020B0502020104020203" pitchFamily="34" charset="0"/>
              </a:rPr>
              <a:t>.</a:t>
            </a:r>
          </a:p>
          <a:p>
            <a:pPr algn="r" rtl="1"/>
            <a:r>
              <a:rPr lang="fa-IR" sz="2400" dirty="0" smtClean="0">
                <a:latin typeface="Gill Sans MT" panose="020B0502020104020203" pitchFamily="34" charset="0"/>
              </a:rPr>
              <a:t>زنان توانایی تولد را دارند مردان نه. </a:t>
            </a:r>
            <a:endParaRPr lang="en-GB" sz="2400" dirty="0">
              <a:latin typeface="Gill Sans MT" panose="020B0502020104020203" pitchFamily="34" charset="0"/>
            </a:endParaRPr>
          </a:p>
          <a:p>
            <a:r>
              <a:rPr lang="en-GB" sz="2400" dirty="0">
                <a:latin typeface="Gill Sans MT" panose="020B0502020104020203" pitchFamily="34" charset="0"/>
              </a:rPr>
              <a:t>W</a:t>
            </a:r>
            <a:r>
              <a:rPr lang="en-GB" sz="2400" dirty="0" smtClean="0">
                <a:latin typeface="Gill Sans MT" panose="020B0502020104020203" pitchFamily="34" charset="0"/>
              </a:rPr>
              <a:t>omen </a:t>
            </a:r>
            <a:r>
              <a:rPr lang="en-GB" sz="2400" dirty="0">
                <a:latin typeface="Gill Sans MT" panose="020B0502020104020203" pitchFamily="34" charset="0"/>
              </a:rPr>
              <a:t>are paid 40-60% of the male wage</a:t>
            </a:r>
            <a:r>
              <a:rPr lang="en-GB" sz="2400" dirty="0" smtClean="0">
                <a:latin typeface="Gill Sans MT" panose="020B0502020104020203" pitchFamily="34" charset="0"/>
              </a:rPr>
              <a:t>.</a:t>
            </a:r>
            <a:endParaRPr lang="fa-IR" sz="2400" dirty="0" smtClean="0">
              <a:latin typeface="Gill Sans MT" panose="020B0502020104020203" pitchFamily="34" charset="0"/>
            </a:endParaRPr>
          </a:p>
          <a:p>
            <a:pPr algn="r" rtl="1"/>
            <a:r>
              <a:rPr lang="fa-IR" sz="2400" dirty="0" smtClean="0">
                <a:latin typeface="Gill Sans MT" panose="020B0502020104020203" pitchFamily="34" charset="0"/>
              </a:rPr>
              <a:t>زنان 40-60 فیصد دست مزد مردان را بدست میاورند </a:t>
            </a:r>
            <a:endParaRPr lang="en-GB" sz="2400" dirty="0">
              <a:latin typeface="Gill Sans MT" panose="020B0502020104020203" pitchFamily="34" charset="0"/>
            </a:endParaRPr>
          </a:p>
          <a:p>
            <a:r>
              <a:rPr lang="en-GB" sz="2400" dirty="0">
                <a:latin typeface="Gill Sans MT" panose="020B0502020104020203" pitchFamily="34" charset="0"/>
              </a:rPr>
              <a:t>Women can breastfeed babies, men can bottle feed babies</a:t>
            </a:r>
            <a:r>
              <a:rPr lang="en-GB" sz="2400" dirty="0" smtClean="0">
                <a:latin typeface="Gill Sans MT" panose="020B0502020104020203" pitchFamily="34" charset="0"/>
              </a:rPr>
              <a:t>.</a:t>
            </a:r>
            <a:endParaRPr lang="fa-IR" sz="2400" dirty="0" smtClean="0">
              <a:latin typeface="Gill Sans MT" panose="020B0502020104020203" pitchFamily="34" charset="0"/>
            </a:endParaRPr>
          </a:p>
          <a:p>
            <a:pPr algn="r" rtl="1"/>
            <a:r>
              <a:rPr lang="fa-IR" sz="2400" dirty="0" smtClean="0">
                <a:latin typeface="Gill Sans MT" panose="020B0502020104020203" pitchFamily="34" charset="0"/>
              </a:rPr>
              <a:t>زنان میتوانند اطفال را از شیر مادر تغذیه کنند و مردان از طریق شیر بوتلی اطفال را تغذیه میتوانند </a:t>
            </a:r>
            <a:endParaRPr lang="en-GB" sz="2400" dirty="0">
              <a:latin typeface="Gill Sans MT" panose="020B0502020104020203" pitchFamily="34" charset="0"/>
            </a:endParaRPr>
          </a:p>
          <a:p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989" y="274638"/>
            <a:ext cx="2447925" cy="1411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4638"/>
            <a:ext cx="2298836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6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Gender - Based </a:t>
            </a:r>
            <a:r>
              <a:rPr lang="en-US" sz="36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Violence</a:t>
            </a:r>
            <a:r>
              <a:rPr lang="fa-IR" sz="36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fa-IR" sz="36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sz="36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خشونت مبتنی بر جنسیت </a:t>
            </a:r>
            <a:r>
              <a:rPr lang="en-US" sz="3600" b="1" dirty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en-US" sz="3600" b="1" dirty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1295400"/>
            <a:ext cx="9144000" cy="5059363"/>
          </a:xfrm>
        </p:spPr>
        <p:txBody>
          <a:bodyPr>
            <a:noAutofit/>
          </a:bodyPr>
          <a:lstStyle/>
          <a:p>
            <a:pPr lvl="0" algn="just" fontAlgn="base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000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Gender-based violence</a:t>
            </a:r>
            <a:r>
              <a:rPr lang="en-US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 is an umbrella term for any harmful act that is perpetrated against a person’s will, and that is based on socially ascribed (gender) differences between males and females</a:t>
            </a:r>
            <a:r>
              <a:rPr lang="en-US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.</a:t>
            </a:r>
          </a:p>
          <a:p>
            <a:pPr marL="0" lvl="0" indent="0" algn="r" rtl="1" fontAlgn="base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خشونت مبتنی بر جنسیت یک بخش وسیع است و شامل هر عمل خطرناک و جنایت بار است که در تضاد با خواست شخص باشد که این اعمال ناشی از تفاوت های ناشی از نقش ها و مسولیت های است که از طرف جامعه برای مردان و زنان داده شده است. </a:t>
            </a:r>
            <a:endParaRPr lang="en-US" altLang="en-US" sz="200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ea typeface="ＭＳ Ｐゴシック" panose="020B0600070205080204" pitchFamily="34" charset="-128"/>
              <a:cs typeface="+mj-cs"/>
            </a:endParaRPr>
          </a:p>
          <a:p>
            <a:pPr lvl="1" fontAlgn="base"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sz="2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Around the world, GBV disproportionately affects women and girls because of their subordinate status to men and </a:t>
            </a:r>
            <a:r>
              <a:rPr lang="en-US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boys</a:t>
            </a:r>
            <a:endParaRPr lang="fa-IR" altLang="en-US" sz="20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+mj-cs"/>
            </a:endParaRPr>
          </a:p>
          <a:p>
            <a:pPr marL="457200" lvl="1" indent="0" algn="r" rtl="1" fontAlgn="base">
              <a:spcAft>
                <a:spcPct val="0"/>
              </a:spcAft>
              <a:buClr>
                <a:srgbClr val="F06157"/>
              </a:buClr>
              <a:buNone/>
            </a:pPr>
            <a:r>
              <a:rPr lang="fa-IR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خشونت مبتنی بر جنسیت بطور وسیع بالای خانم ها و دختر خانم ها بنابر حالت زیردست بودن شان، تاثیرگذار است. </a:t>
            </a:r>
            <a:endParaRPr lang="en-US" altLang="en-US" sz="20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+mj-cs"/>
            </a:endParaRPr>
          </a:p>
          <a:p>
            <a:pPr lvl="1" fontAlgn="base"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As </a:t>
            </a:r>
            <a:r>
              <a:rPr lang="en-US" altLang="en-US" sz="2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such, the term is most often used to highlight women and girls’ particular vulnerability to violence because of gender inequality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+mj-cs"/>
              </a:rPr>
              <a:t>این اصطلاح بیشتر برای روشن ساختن آسیب </a:t>
            </a:r>
            <a:r>
              <a:rPr lang="fa-IR" sz="2400" dirty="0">
                <a:cs typeface="+mj-cs"/>
              </a:rPr>
              <a:t>پذیر بودن مشخصا خانم </a:t>
            </a:r>
            <a:r>
              <a:rPr lang="fa-IR" sz="2400" dirty="0" smtClean="0">
                <a:cs typeface="+mj-cs"/>
              </a:rPr>
              <a:t>ها برای خشونت بنابر جنسیت شان میباشد </a:t>
            </a:r>
            <a:endParaRPr lang="en-GB" sz="24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5070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Causes, Contributing Factors, and Consequences of GBV (including SEA</a:t>
            </a:r>
            <a:r>
              <a:rPr lang="en-GB" sz="28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)</a:t>
            </a:r>
            <a:r>
              <a:rPr lang="fa-IR" sz="28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fa-IR" sz="28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sz="28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عوامل، فکتور های سهیم و نتایج خشونت های مبتنی بر جنسیت (بشمول سو استفاده های جنسی)</a:t>
            </a:r>
            <a:r>
              <a:rPr lang="en-US" sz="2800" b="1" dirty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en-US" sz="2800" b="1" dirty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What causes GBV?</a:t>
            </a:r>
          </a:p>
          <a:p>
            <a:pPr marL="0" indent="0" algn="r" rtl="1">
              <a:buNone/>
            </a:pPr>
            <a:r>
              <a:rPr lang="fa-IR" dirty="0" smtClean="0"/>
              <a:t>چی چیز سبب خشونت های مبتنی بر جنسیت میشود؟</a:t>
            </a:r>
            <a:endParaRPr lang="en-GB" dirty="0"/>
          </a:p>
          <a:p>
            <a:r>
              <a:rPr lang="en-GB" dirty="0"/>
              <a:t>What are the contributing/risk factors to GBV?</a:t>
            </a:r>
          </a:p>
          <a:p>
            <a:pPr marL="0" indent="0" algn="r" rtl="1">
              <a:buNone/>
            </a:pPr>
            <a:r>
              <a:rPr lang="fa-IR" dirty="0" smtClean="0"/>
              <a:t>فکتور های سهیم/خطر در خشونت های مبتنی بر جنسیت چی است؟</a:t>
            </a:r>
            <a:endParaRPr lang="en-GB" dirty="0"/>
          </a:p>
          <a:p>
            <a:r>
              <a:rPr lang="en-GB" dirty="0"/>
              <a:t>What are the consequences of GBV on individuals, families, communities and organizations</a:t>
            </a:r>
            <a:r>
              <a:rPr lang="en-GB" dirty="0" smtClean="0"/>
              <a:t>?</a:t>
            </a:r>
            <a:endParaRPr lang="fa-IR" dirty="0" smtClean="0"/>
          </a:p>
          <a:p>
            <a:pPr marL="0" indent="0" algn="r" rtl="1">
              <a:buNone/>
            </a:pPr>
            <a:r>
              <a:rPr lang="fa-IR" dirty="0" smtClean="0"/>
              <a:t>نتایج خشونت های مبتنی بر جنسیت بالای افراد، فامیل، جوامع و سازمان ها چی است؟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14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Group Work </a:t>
            </a:r>
            <a:r>
              <a:rPr lang="fa-IR" dirty="0" smtClean="0"/>
              <a:t>(کار گروپی 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What are the consequences of GBV on individuals, families, communities and organizations?</a:t>
            </a:r>
            <a:endParaRPr lang="fa-IR" dirty="0"/>
          </a:p>
          <a:p>
            <a:pPr marL="0" indent="0" algn="r" rtl="1">
              <a:buNone/>
            </a:pPr>
            <a:r>
              <a:rPr lang="fa-IR" dirty="0"/>
              <a:t>نتایج خشونت های مبتنی بر جنسیت بالای افراد، فامیل، جوامع و سازمان ها چی است؟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95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78576"/>
            <a:ext cx="8382000" cy="1726424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Sexual Exploitation and Abuse:  </a:t>
            </a:r>
            <a:br>
              <a:rPr lang="en-GB" sz="3200" b="1" dirty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en-GB" sz="3200" b="1" dirty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A Form of </a:t>
            </a:r>
            <a:r>
              <a:rPr lang="en-GB" sz="32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GBV</a:t>
            </a:r>
            <a:r>
              <a:rPr lang="fa-IR" sz="32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fa-IR" sz="32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sz="32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سو استفاده جنسی یک نوع از خشونت های مبتنی بر جنسیت </a:t>
            </a:r>
            <a:endParaRPr lang="en-US" sz="3200" dirty="0">
              <a:solidFill>
                <a:schemeClr val="accent6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381000" y="1905001"/>
            <a:ext cx="8534400" cy="437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Relationship between gender inequality and the perpetration of SEA </a:t>
            </a:r>
          </a:p>
          <a:p>
            <a:pPr lvl="0" algn="just" rtl="1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defRPr/>
            </a:pPr>
            <a:r>
              <a:rPr lang="fa-IR" altLang="en-US" sz="2400" dirty="0" smtClean="0"/>
              <a:t>رابطه میان نابرابری و مرتکب شدن سو استفاده جنسی </a:t>
            </a:r>
            <a:endParaRPr lang="en-US" altLang="en-US" sz="2400" dirty="0"/>
          </a:p>
          <a:p>
            <a:pPr marL="457200" lvl="0" indent="-457200" algn="just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The most likely perpetrators are males and the most likely victims are females</a:t>
            </a:r>
          </a:p>
          <a:p>
            <a:pPr lvl="0" algn="just" rtl="1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defRPr/>
            </a:pPr>
            <a:r>
              <a:rPr lang="fa-IR" altLang="en-US" sz="2400" dirty="0" smtClean="0"/>
              <a:t>بیشتر مرتکبین مرد ها و قربانی خانم ها هستند </a:t>
            </a:r>
            <a:endParaRPr lang="en-US" altLang="en-US" sz="2400" dirty="0"/>
          </a:p>
          <a:p>
            <a:pPr marL="457200" lvl="0" indent="-457200" algn="just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SEA can be an abuse of human rights and of power</a:t>
            </a:r>
          </a:p>
          <a:p>
            <a:pPr lvl="0" algn="just" rtl="1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defRPr/>
            </a:pPr>
            <a:r>
              <a:rPr lang="fa-IR" altLang="en-US" sz="2400" dirty="0" smtClean="0"/>
              <a:t>سو استفاده جنسی از سبب سو استفاده از حقوق انسانی با استفاده از توان است </a:t>
            </a:r>
            <a:endParaRPr lang="en-US" altLang="en-US" sz="2400" dirty="0"/>
          </a:p>
          <a:p>
            <a:pPr marL="457200" lvl="0" indent="-457200" algn="just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Humanitarian aid workers </a:t>
            </a:r>
            <a:r>
              <a:rPr lang="en-US" altLang="en-US" sz="2400" dirty="0" smtClean="0"/>
              <a:t>have </a:t>
            </a:r>
            <a:r>
              <a:rPr lang="en-US" altLang="en-US" sz="2400" dirty="0"/>
              <a:t>“power position” over beneficiaries</a:t>
            </a:r>
          </a:p>
          <a:p>
            <a:pPr lvl="0" algn="just" rtl="1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defRPr/>
            </a:pPr>
            <a:r>
              <a:rPr lang="fa-IR" altLang="en-US" sz="2400" dirty="0" smtClean="0"/>
              <a:t>فراهم کننده کمک های انسانی از لحاظ موقف بالای مستفدین توان بالای دارند </a:t>
            </a:r>
            <a:endParaRPr lang="en-US" altLang="en-US" sz="2400" dirty="0"/>
          </a:p>
          <a:p>
            <a:pPr marL="342900" lvl="0" indent="-342900" algn="just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SEA has serious consequences for the individuals and communities </a:t>
            </a:r>
            <a:r>
              <a:rPr lang="en-US" altLang="en-US" sz="2400" dirty="0" smtClean="0"/>
              <a:t>affected</a:t>
            </a:r>
            <a:endParaRPr lang="fa-IR" altLang="en-US" sz="2400" dirty="0" smtClean="0"/>
          </a:p>
          <a:p>
            <a:pPr lvl="0" algn="just" rtl="1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defRPr/>
            </a:pPr>
            <a:r>
              <a:rPr lang="fa-IR" altLang="en-US" sz="2400" dirty="0" smtClean="0"/>
              <a:t>سو استفاده جنسی پیاند های جدی بالای افراد و جوامع دارد 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8758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2"/>
          <p:cNvGrpSpPr>
            <a:grpSpLocks/>
          </p:cNvGrpSpPr>
          <p:nvPr/>
        </p:nvGrpSpPr>
        <p:grpSpPr bwMode="auto">
          <a:xfrm>
            <a:off x="-144752" y="7620"/>
            <a:ext cx="9326852" cy="6849864"/>
            <a:chOff x="-39" y="0"/>
            <a:chExt cx="11945" cy="16838"/>
          </a:xfrm>
        </p:grpSpPr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" y="0"/>
              <a:ext cx="11896" cy="16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5" name="Group 4"/>
            <p:cNvGrpSpPr>
              <a:grpSpLocks/>
            </p:cNvGrpSpPr>
            <p:nvPr/>
          </p:nvGrpSpPr>
          <p:grpSpPr bwMode="auto">
            <a:xfrm>
              <a:off x="10" y="0"/>
              <a:ext cx="2" cy="16838"/>
              <a:chOff x="10" y="0"/>
              <a:chExt cx="2" cy="16838"/>
            </a:xfrm>
          </p:grpSpPr>
          <p:sp>
            <p:nvSpPr>
              <p:cNvPr id="49" name="Freeform 5"/>
              <p:cNvSpPr>
                <a:spLocks/>
              </p:cNvSpPr>
              <p:nvPr/>
            </p:nvSpPr>
            <p:spPr bwMode="auto">
              <a:xfrm>
                <a:off x="10" y="0"/>
                <a:ext cx="2" cy="16838"/>
              </a:xfrm>
              <a:custGeom>
                <a:avLst/>
                <a:gdLst>
                  <a:gd name="T0" fmla="*/ 0 h 16838"/>
                  <a:gd name="T1" fmla="*/ 16838 h 168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6838">
                    <a:moveTo>
                      <a:pt x="0" y="0"/>
                    </a:moveTo>
                    <a:lnTo>
                      <a:pt x="0" y="16838"/>
                    </a:lnTo>
                  </a:path>
                </a:pathLst>
              </a:custGeom>
              <a:noFill/>
              <a:ln w="12700">
                <a:solidFill>
                  <a:srgbClr val="9DDCF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36" name="Group 6"/>
            <p:cNvGrpSpPr>
              <a:grpSpLocks/>
            </p:cNvGrpSpPr>
            <p:nvPr/>
          </p:nvGrpSpPr>
          <p:grpSpPr bwMode="auto">
            <a:xfrm>
              <a:off x="0" y="10465"/>
              <a:ext cx="11906" cy="6373"/>
              <a:chOff x="0" y="10465"/>
              <a:chExt cx="11906" cy="6373"/>
            </a:xfrm>
          </p:grpSpPr>
          <p:sp>
            <p:nvSpPr>
              <p:cNvPr id="48" name="Freeform 7"/>
              <p:cNvSpPr>
                <a:spLocks/>
              </p:cNvSpPr>
              <p:nvPr/>
            </p:nvSpPr>
            <p:spPr bwMode="auto">
              <a:xfrm>
                <a:off x="0" y="10465"/>
                <a:ext cx="11906" cy="6373"/>
              </a:xfrm>
              <a:custGeom>
                <a:avLst/>
                <a:gdLst>
                  <a:gd name="T0" fmla="*/ 0 w 11906"/>
                  <a:gd name="T1" fmla="+- 0 15820 10844"/>
                  <a:gd name="T2" fmla="*/ 15820 h 4977"/>
                  <a:gd name="T3" fmla="*/ 11906 w 11906"/>
                  <a:gd name="T4" fmla="+- 0 15820 10844"/>
                  <a:gd name="T5" fmla="*/ 15820 h 4977"/>
                  <a:gd name="T6" fmla="*/ 11906 w 11906"/>
                  <a:gd name="T7" fmla="+- 0 10844 10844"/>
                  <a:gd name="T8" fmla="*/ 10844 h 4977"/>
                  <a:gd name="T9" fmla="*/ 0 w 11906"/>
                  <a:gd name="T10" fmla="+- 0 10844 10844"/>
                  <a:gd name="T11" fmla="*/ 10844 h 4977"/>
                  <a:gd name="T12" fmla="*/ 0 w 11906"/>
                  <a:gd name="T13" fmla="+- 0 15820 10844"/>
                  <a:gd name="T14" fmla="*/ 15820 h 497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11906" h="4977">
                    <a:moveTo>
                      <a:pt x="0" y="4976"/>
                    </a:moveTo>
                    <a:lnTo>
                      <a:pt x="11906" y="4976"/>
                    </a:lnTo>
                    <a:lnTo>
                      <a:pt x="11906" y="0"/>
                    </a:lnTo>
                    <a:lnTo>
                      <a:pt x="0" y="0"/>
                    </a:lnTo>
                    <a:lnTo>
                      <a:pt x="0" y="4976"/>
                    </a:lnTo>
                    <a:close/>
                  </a:path>
                </a:pathLst>
              </a:custGeom>
              <a:solidFill>
                <a:srgbClr val="F27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4000" b="1" dirty="0" smtClean="0">
                    <a:solidFill>
                      <a:schemeClr val="bg1"/>
                    </a:solidFill>
                    <a:latin typeface="Gill Sans MT" panose="020B0502020104020203" pitchFamily="34" charset="0"/>
                    <a:ea typeface="Meiryo" panose="020B0604030504040204" pitchFamily="34" charset="-128"/>
                    <a:cs typeface="Meiryo" panose="020B0604030504040204" pitchFamily="34" charset="-128"/>
                  </a:rPr>
                  <a:t>SEA </a:t>
                </a:r>
                <a:r>
                  <a:rPr lang="en-GB" sz="4000" b="1" dirty="0">
                    <a:solidFill>
                      <a:schemeClr val="bg1"/>
                    </a:solidFill>
                    <a:latin typeface="Gill Sans MT" panose="020B0502020104020203" pitchFamily="34" charset="0"/>
                    <a:ea typeface="Meiryo" panose="020B0604030504040204" pitchFamily="34" charset="-128"/>
                    <a:cs typeface="Meiryo" panose="020B0604030504040204" pitchFamily="34" charset="-128"/>
                  </a:rPr>
                  <a:t>Concepts</a:t>
                </a:r>
                <a:r>
                  <a:rPr lang="en-GB" sz="4000" b="1" dirty="0" smtClean="0">
                    <a:solidFill>
                      <a:schemeClr val="bg1"/>
                    </a:solidFill>
                    <a:latin typeface="Gill Sans MT" panose="020B0502020104020203" pitchFamily="34" charset="0"/>
                    <a:ea typeface="Meiryo" panose="020B0604030504040204" pitchFamily="34" charset="-128"/>
                    <a:cs typeface="Meiryo" panose="020B0604030504040204" pitchFamily="34" charset="-128"/>
                  </a:rPr>
                  <a:t>:</a:t>
                </a:r>
                <a:endParaRPr lang="en-GB" sz="4000" b="1" dirty="0">
                  <a:solidFill>
                    <a:schemeClr val="bg1"/>
                  </a:solidFill>
                  <a:latin typeface="Gill Sans MT" panose="020B0502020104020203" pitchFamily="34" charset="0"/>
                  <a:ea typeface="Meiryo" panose="020B0604030504040204" pitchFamily="34" charset="-128"/>
                  <a:cs typeface="Meiryo" panose="020B0604030504040204" pitchFamily="34" charset="-128"/>
                </a:endParaRPr>
              </a:p>
            </p:txBody>
          </p:sp>
        </p:grpSp>
        <p:sp>
          <p:nvSpPr>
            <p:cNvPr id="46" name="Freeform 9"/>
            <p:cNvSpPr>
              <a:spLocks/>
            </p:cNvSpPr>
            <p:nvPr/>
          </p:nvSpPr>
          <p:spPr bwMode="auto">
            <a:xfrm>
              <a:off x="-25" y="7911"/>
              <a:ext cx="11906" cy="1277"/>
            </a:xfrm>
            <a:custGeom>
              <a:avLst/>
              <a:gdLst>
                <a:gd name="T0" fmla="*/ 0 w 11906"/>
                <a:gd name="T1" fmla="+- 0 10700 9422"/>
                <a:gd name="T2" fmla="*/ 10700 h 1277"/>
                <a:gd name="T3" fmla="*/ 11906 w 11906"/>
                <a:gd name="T4" fmla="+- 0 10700 9422"/>
                <a:gd name="T5" fmla="*/ 10700 h 1277"/>
                <a:gd name="T6" fmla="*/ 11906 w 11906"/>
                <a:gd name="T7" fmla="+- 0 9422 9422"/>
                <a:gd name="T8" fmla="*/ 9422 h 1277"/>
                <a:gd name="T9" fmla="*/ 0 w 11906"/>
                <a:gd name="T10" fmla="+- 0 9422 9422"/>
                <a:gd name="T11" fmla="*/ 9422 h 1277"/>
                <a:gd name="T12" fmla="*/ 0 w 11906"/>
                <a:gd name="T13" fmla="+- 0 10700 9422"/>
                <a:gd name="T14" fmla="*/ 10700 h 127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1906" h="1277">
                  <a:moveTo>
                    <a:pt x="0" y="1278"/>
                  </a:moveTo>
                  <a:lnTo>
                    <a:pt x="11906" y="1278"/>
                  </a:lnTo>
                  <a:lnTo>
                    <a:pt x="11906" y="0"/>
                  </a:lnTo>
                  <a:lnTo>
                    <a:pt x="0" y="0"/>
                  </a:lnTo>
                  <a:lnTo>
                    <a:pt x="0" y="1278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600" b="1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endParaRPr>
            </a:p>
          </p:txBody>
        </p:sp>
        <p:grpSp>
          <p:nvGrpSpPr>
            <p:cNvPr id="38" name="Group 11"/>
            <p:cNvGrpSpPr>
              <a:grpSpLocks/>
            </p:cNvGrpSpPr>
            <p:nvPr/>
          </p:nvGrpSpPr>
          <p:grpSpPr bwMode="auto">
            <a:xfrm>
              <a:off x="0" y="9188"/>
              <a:ext cx="2827" cy="235"/>
              <a:chOff x="0" y="9188"/>
              <a:chExt cx="2827" cy="235"/>
            </a:xfrm>
          </p:grpSpPr>
          <p:sp>
            <p:nvSpPr>
              <p:cNvPr id="45" name="Freeform 12"/>
              <p:cNvSpPr>
                <a:spLocks/>
              </p:cNvSpPr>
              <p:nvPr/>
            </p:nvSpPr>
            <p:spPr bwMode="auto">
              <a:xfrm>
                <a:off x="0" y="9188"/>
                <a:ext cx="2827" cy="235"/>
              </a:xfrm>
              <a:custGeom>
                <a:avLst/>
                <a:gdLst>
                  <a:gd name="T0" fmla="*/ 0 w 2827"/>
                  <a:gd name="T1" fmla="+- 0 9422 9188"/>
                  <a:gd name="T2" fmla="*/ 9422 h 235"/>
                  <a:gd name="T3" fmla="*/ 2827 w 2827"/>
                  <a:gd name="T4" fmla="+- 0 9422 9188"/>
                  <a:gd name="T5" fmla="*/ 9422 h 235"/>
                  <a:gd name="T6" fmla="*/ 2827 w 2827"/>
                  <a:gd name="T7" fmla="+- 0 9188 9188"/>
                  <a:gd name="T8" fmla="*/ 9188 h 235"/>
                  <a:gd name="T9" fmla="*/ 0 w 2827"/>
                  <a:gd name="T10" fmla="+- 0 9188 9188"/>
                  <a:gd name="T11" fmla="*/ 9188 h 235"/>
                  <a:gd name="T12" fmla="*/ 0 w 2827"/>
                  <a:gd name="T13" fmla="+- 0 9422 9188"/>
                  <a:gd name="T14" fmla="*/ 9422 h 235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2827" h="235">
                    <a:moveTo>
                      <a:pt x="0" y="234"/>
                    </a:moveTo>
                    <a:lnTo>
                      <a:pt x="2827" y="234"/>
                    </a:lnTo>
                    <a:lnTo>
                      <a:pt x="2827" y="0"/>
                    </a:lnTo>
                    <a:lnTo>
                      <a:pt x="0" y="0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D223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39" name="Group 13"/>
            <p:cNvGrpSpPr>
              <a:grpSpLocks/>
            </p:cNvGrpSpPr>
            <p:nvPr/>
          </p:nvGrpSpPr>
          <p:grpSpPr bwMode="auto">
            <a:xfrm>
              <a:off x="2827" y="9188"/>
              <a:ext cx="2827" cy="235"/>
              <a:chOff x="2827" y="9188"/>
              <a:chExt cx="2827" cy="235"/>
            </a:xfrm>
          </p:grpSpPr>
          <p:sp>
            <p:nvSpPr>
              <p:cNvPr id="44" name="Freeform 14"/>
              <p:cNvSpPr>
                <a:spLocks/>
              </p:cNvSpPr>
              <p:nvPr/>
            </p:nvSpPr>
            <p:spPr bwMode="auto">
              <a:xfrm>
                <a:off x="2827" y="9188"/>
                <a:ext cx="2827" cy="235"/>
              </a:xfrm>
              <a:custGeom>
                <a:avLst/>
                <a:gdLst>
                  <a:gd name="T0" fmla="+- 0 2827 2827"/>
                  <a:gd name="T1" fmla="*/ T0 w 2827"/>
                  <a:gd name="T2" fmla="+- 0 9422 9188"/>
                  <a:gd name="T3" fmla="*/ 9422 h 235"/>
                  <a:gd name="T4" fmla="+- 0 5654 2827"/>
                  <a:gd name="T5" fmla="*/ T4 w 2827"/>
                  <a:gd name="T6" fmla="+- 0 9422 9188"/>
                  <a:gd name="T7" fmla="*/ 9422 h 235"/>
                  <a:gd name="T8" fmla="+- 0 5654 2827"/>
                  <a:gd name="T9" fmla="*/ T8 w 2827"/>
                  <a:gd name="T10" fmla="+- 0 9188 9188"/>
                  <a:gd name="T11" fmla="*/ 9188 h 235"/>
                  <a:gd name="T12" fmla="+- 0 2827 2827"/>
                  <a:gd name="T13" fmla="*/ T12 w 2827"/>
                  <a:gd name="T14" fmla="+- 0 9188 9188"/>
                  <a:gd name="T15" fmla="*/ 9188 h 235"/>
                  <a:gd name="T16" fmla="+- 0 2827 2827"/>
                  <a:gd name="T17" fmla="*/ T16 w 2827"/>
                  <a:gd name="T18" fmla="+- 0 9422 9188"/>
                  <a:gd name="T19" fmla="*/ 9422 h 23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827" h="235">
                    <a:moveTo>
                      <a:pt x="0" y="234"/>
                    </a:moveTo>
                    <a:lnTo>
                      <a:pt x="2827" y="234"/>
                    </a:lnTo>
                    <a:lnTo>
                      <a:pt x="2827" y="0"/>
                    </a:lnTo>
                    <a:lnTo>
                      <a:pt x="0" y="0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D223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40" name="Group 15"/>
            <p:cNvGrpSpPr>
              <a:grpSpLocks/>
            </p:cNvGrpSpPr>
            <p:nvPr/>
          </p:nvGrpSpPr>
          <p:grpSpPr bwMode="auto">
            <a:xfrm>
              <a:off x="5654" y="9188"/>
              <a:ext cx="2827" cy="235"/>
              <a:chOff x="5654" y="9188"/>
              <a:chExt cx="2827" cy="235"/>
            </a:xfrm>
          </p:grpSpPr>
          <p:sp>
            <p:nvSpPr>
              <p:cNvPr id="43" name="Freeform 16"/>
              <p:cNvSpPr>
                <a:spLocks/>
              </p:cNvSpPr>
              <p:nvPr/>
            </p:nvSpPr>
            <p:spPr bwMode="auto">
              <a:xfrm>
                <a:off x="5654" y="9188"/>
                <a:ext cx="2827" cy="235"/>
              </a:xfrm>
              <a:custGeom>
                <a:avLst/>
                <a:gdLst>
                  <a:gd name="T0" fmla="+- 0 5654 5654"/>
                  <a:gd name="T1" fmla="*/ T0 w 2827"/>
                  <a:gd name="T2" fmla="+- 0 9422 9188"/>
                  <a:gd name="T3" fmla="*/ 9422 h 235"/>
                  <a:gd name="T4" fmla="+- 0 8481 5654"/>
                  <a:gd name="T5" fmla="*/ T4 w 2827"/>
                  <a:gd name="T6" fmla="+- 0 9422 9188"/>
                  <a:gd name="T7" fmla="*/ 9422 h 235"/>
                  <a:gd name="T8" fmla="+- 0 8481 5654"/>
                  <a:gd name="T9" fmla="*/ T8 w 2827"/>
                  <a:gd name="T10" fmla="+- 0 9188 9188"/>
                  <a:gd name="T11" fmla="*/ 9188 h 235"/>
                  <a:gd name="T12" fmla="+- 0 5654 5654"/>
                  <a:gd name="T13" fmla="*/ T12 w 2827"/>
                  <a:gd name="T14" fmla="+- 0 9188 9188"/>
                  <a:gd name="T15" fmla="*/ 9188 h 235"/>
                  <a:gd name="T16" fmla="+- 0 5654 5654"/>
                  <a:gd name="T17" fmla="*/ T16 w 2827"/>
                  <a:gd name="T18" fmla="+- 0 9422 9188"/>
                  <a:gd name="T19" fmla="*/ 9422 h 23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827" h="235">
                    <a:moveTo>
                      <a:pt x="0" y="234"/>
                    </a:moveTo>
                    <a:lnTo>
                      <a:pt x="2827" y="234"/>
                    </a:lnTo>
                    <a:lnTo>
                      <a:pt x="2827" y="0"/>
                    </a:lnTo>
                    <a:lnTo>
                      <a:pt x="0" y="0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D223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41" name="Group 17"/>
            <p:cNvGrpSpPr>
              <a:grpSpLocks/>
            </p:cNvGrpSpPr>
            <p:nvPr/>
          </p:nvGrpSpPr>
          <p:grpSpPr bwMode="auto">
            <a:xfrm>
              <a:off x="8481" y="9188"/>
              <a:ext cx="3424" cy="235"/>
              <a:chOff x="8481" y="9188"/>
              <a:chExt cx="3424" cy="235"/>
            </a:xfrm>
          </p:grpSpPr>
          <p:sp>
            <p:nvSpPr>
              <p:cNvPr id="42" name="Freeform 18"/>
              <p:cNvSpPr>
                <a:spLocks/>
              </p:cNvSpPr>
              <p:nvPr/>
            </p:nvSpPr>
            <p:spPr bwMode="auto">
              <a:xfrm>
                <a:off x="8481" y="9188"/>
                <a:ext cx="3424" cy="235"/>
              </a:xfrm>
              <a:custGeom>
                <a:avLst/>
                <a:gdLst>
                  <a:gd name="T0" fmla="+- 0 8481 8481"/>
                  <a:gd name="T1" fmla="*/ T0 w 3424"/>
                  <a:gd name="T2" fmla="+- 0 9422 9188"/>
                  <a:gd name="T3" fmla="*/ 9422 h 235"/>
                  <a:gd name="T4" fmla="+- 0 11906 8481"/>
                  <a:gd name="T5" fmla="*/ T4 w 3424"/>
                  <a:gd name="T6" fmla="+- 0 9422 9188"/>
                  <a:gd name="T7" fmla="*/ 9422 h 235"/>
                  <a:gd name="T8" fmla="+- 0 11906 8481"/>
                  <a:gd name="T9" fmla="*/ T8 w 3424"/>
                  <a:gd name="T10" fmla="+- 0 9188 9188"/>
                  <a:gd name="T11" fmla="*/ 9188 h 235"/>
                  <a:gd name="T12" fmla="+- 0 8481 8481"/>
                  <a:gd name="T13" fmla="*/ T12 w 3424"/>
                  <a:gd name="T14" fmla="+- 0 9188 9188"/>
                  <a:gd name="T15" fmla="*/ 9188 h 235"/>
                  <a:gd name="T16" fmla="+- 0 8481 8481"/>
                  <a:gd name="T17" fmla="*/ T16 w 3424"/>
                  <a:gd name="T18" fmla="+- 0 9422 9188"/>
                  <a:gd name="T19" fmla="*/ 9422 h 23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24" h="235">
                    <a:moveTo>
                      <a:pt x="0" y="234"/>
                    </a:moveTo>
                    <a:lnTo>
                      <a:pt x="3425" y="234"/>
                    </a:lnTo>
                    <a:lnTo>
                      <a:pt x="3425" y="0"/>
                    </a:lnTo>
                    <a:lnTo>
                      <a:pt x="0" y="0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D223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Gill Sans MT" panose="020B0502020104020203" pitchFamily="34" charset="0"/>
                </a:endParaRPr>
              </a:p>
            </p:txBody>
          </p:sp>
        </p:grpSp>
      </p:grpSp>
      <p:pic>
        <p:nvPicPr>
          <p:cNvPr id="5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393" y="155811"/>
            <a:ext cx="4296813" cy="306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61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911" y="1142999"/>
            <a:ext cx="8229600" cy="22942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 smtClean="0">
                <a:solidFill>
                  <a:srgbClr val="0000FF"/>
                </a:solidFill>
              </a:rPr>
              <a:t/>
            </a:r>
            <a:br>
              <a:rPr lang="en-US" sz="5400" dirty="0" smtClean="0">
                <a:solidFill>
                  <a:srgbClr val="0000FF"/>
                </a:solidFill>
              </a:rPr>
            </a:br>
            <a:r>
              <a:rPr lang="en-US" sz="5400" dirty="0" smtClean="0">
                <a:solidFill>
                  <a:srgbClr val="0000FF"/>
                </a:solidFill>
              </a:rPr>
              <a:t>Creating a SEA free environment</a:t>
            </a:r>
            <a:r>
              <a:rPr lang="fa-IR" sz="5400" dirty="0" smtClean="0">
                <a:solidFill>
                  <a:srgbClr val="0000FF"/>
                </a:solidFill>
              </a:rPr>
              <a:t/>
            </a:r>
            <a:br>
              <a:rPr lang="fa-IR" sz="5400" dirty="0" smtClean="0">
                <a:solidFill>
                  <a:srgbClr val="0000FF"/>
                </a:solidFill>
              </a:rPr>
            </a:br>
            <a:r>
              <a:rPr lang="fa-IR" sz="5400" dirty="0" smtClean="0">
                <a:solidFill>
                  <a:srgbClr val="0000FF"/>
                </a:solidFill>
              </a:rPr>
              <a:t>فراهم سازی محیط عاری از سو استفاده های جنسی </a:t>
            </a:r>
            <a:endParaRPr lang="en-US" sz="5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DC965-7079-4FF3-AE33-48291CC3087C}" type="datetime4">
              <a:rPr lang="en-US" smtClean="0"/>
              <a:pPr/>
              <a:t>May 19, 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183C4C-EBF1-1A4D-90EC-74EBA7EEE60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1448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BF9B655-B4DF-BD42-A404-62B0CB1B8D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1" b="7839"/>
          <a:stretch/>
        </p:blipFill>
        <p:spPr>
          <a:xfrm>
            <a:off x="0" y="857250"/>
            <a:ext cx="9146711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B80AF0F-BD48-C847-9052-8D66D75E9879}"/>
              </a:ext>
            </a:extLst>
          </p:cNvPr>
          <p:cNvSpPr/>
          <p:nvPr/>
        </p:nvSpPr>
        <p:spPr>
          <a:xfrm>
            <a:off x="1929616" y="3906123"/>
            <a:ext cx="4585485" cy="244102"/>
          </a:xfrm>
          <a:prstGeom prst="rect">
            <a:avLst/>
          </a:prstGeom>
          <a:solidFill>
            <a:srgbClr val="318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FFB81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E3B088-49E0-754F-8815-353089A59B50}"/>
              </a:ext>
            </a:extLst>
          </p:cNvPr>
          <p:cNvSpPr txBox="1"/>
          <p:nvPr/>
        </p:nvSpPr>
        <p:spPr>
          <a:xfrm>
            <a:off x="1777194" y="2834703"/>
            <a:ext cx="5861220" cy="1212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25"/>
              </a:lnSpc>
            </a:pPr>
            <a:r>
              <a:rPr lang="en-US" sz="6000" dirty="0">
                <a:solidFill>
                  <a:srgbClr val="318CB7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WHY ARE </a:t>
            </a:r>
          </a:p>
          <a:p>
            <a:pPr>
              <a:lnSpc>
                <a:spcPts val="2625"/>
              </a:lnSpc>
            </a:pPr>
            <a:endParaRPr lang="en-US" sz="6000" dirty="0">
              <a:solidFill>
                <a:srgbClr val="318CB7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>
              <a:lnSpc>
                <a:spcPts val="2625"/>
              </a:lnSpc>
            </a:pPr>
            <a:r>
              <a:rPr lang="en-US" sz="6000" dirty="0">
                <a:solidFill>
                  <a:srgbClr val="318CB7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WE HERE TODAY</a:t>
            </a:r>
            <a:r>
              <a:rPr lang="en-US" sz="6000" dirty="0" smtClean="0">
                <a:solidFill>
                  <a:srgbClr val="318CB7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r>
              <a:rPr lang="fa-IR" sz="6000" dirty="0" smtClean="0">
                <a:solidFill>
                  <a:srgbClr val="318CB7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endParaRPr lang="en-US" sz="6000" dirty="0">
              <a:solidFill>
                <a:srgbClr val="318CB7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FFD0915-BD02-9648-A0DB-E5BEAD08C10E}"/>
              </a:ext>
            </a:extLst>
          </p:cNvPr>
          <p:cNvSpPr/>
          <p:nvPr/>
        </p:nvSpPr>
        <p:spPr>
          <a:xfrm>
            <a:off x="1929616" y="3834692"/>
            <a:ext cx="4785509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CA" sz="1500">
                <a:solidFill>
                  <a:schemeClr val="bg1"/>
                </a:solidFill>
                <a:latin typeface="Calibri" panose="020F0502020204030204" pitchFamily="34" charset="0"/>
                <a:ea typeface="Roboto Condensed Light" panose="02000000000000000000" pitchFamily="2" charset="0"/>
                <a:cs typeface="Calibri" panose="020F0502020204030204" pitchFamily="34" charset="0"/>
              </a:rPr>
              <a:t>Because</a:t>
            </a:r>
            <a:r>
              <a:rPr lang="fr-CA" sz="1500">
                <a:solidFill>
                  <a:schemeClr val="bg1"/>
                </a:solidFill>
                <a:latin typeface="Calibri" panose="020F0502020204030204" pitchFamily="34" charset="0"/>
                <a:ea typeface="Roboto Condensed Light" panose="02000000000000000000" pitchFamily="2" charset="0"/>
                <a:cs typeface="Calibri" panose="020F0502020204030204" pitchFamily="34" charset="0"/>
              </a:rPr>
              <a:t> i</a:t>
            </a:r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ea typeface="Roboto Condensed Light" panose="02000000000000000000" pitchFamily="2" charset="0"/>
                <a:cs typeface="Calibri" panose="020F0502020204030204" pitchFamily="34" charset="0"/>
              </a:rPr>
              <a:t>t’s easy to miss something we aren’t looking for.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9C968D8-E610-D94C-9FE5-77D501A12C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80" t="-4486" r="37186" b="58451"/>
          <a:stretch/>
        </p:blipFill>
        <p:spPr>
          <a:xfrm>
            <a:off x="5342079" y="3632961"/>
            <a:ext cx="3801921" cy="2367789"/>
          </a:xfrm>
          <a:prstGeom prst="rect">
            <a:avLst/>
          </a:prstGeom>
        </p:spPr>
      </p:pic>
      <p:sp>
        <p:nvSpPr>
          <p:cNvPr id="2" name="Bouton d’action : avant ou précédent 1">
            <a:hlinkClick r:id="rId5" highlightClick="1"/>
            <a:extLst>
              <a:ext uri="{FF2B5EF4-FFF2-40B4-BE49-F238E27FC236}">
                <a16:creationId xmlns:a16="http://schemas.microsoft.com/office/drawing/2014/main" xmlns="" id="{863A9C89-86F4-427D-90C9-D627BC1F2859}"/>
              </a:ext>
            </a:extLst>
          </p:cNvPr>
          <p:cNvSpPr/>
          <p:nvPr/>
        </p:nvSpPr>
        <p:spPr>
          <a:xfrm>
            <a:off x="8725090" y="5684651"/>
            <a:ext cx="409886" cy="270891"/>
          </a:xfrm>
          <a:prstGeom prst="actionButtonForwardNext">
            <a:avLst/>
          </a:prstGeom>
          <a:solidFill>
            <a:srgbClr val="FFB81C"/>
          </a:solidFill>
          <a:ln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</p:spTree>
    <p:extLst>
      <p:ext uri="{BB962C8B-B14F-4D97-AF65-F5344CB8AC3E}">
        <p14:creationId xmlns:p14="http://schemas.microsoft.com/office/powerpoint/2010/main" val="4257466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92D050"/>
                </a:solidFill>
              </a:rPr>
              <a:t>بخش اول </a:t>
            </a:r>
            <a:endParaRPr lang="en-US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67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295400"/>
            <a:ext cx="8077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AU" altLang="en-US" sz="240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AU" altLang="en-US" sz="240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</a:t>
            </a:r>
            <a:r>
              <a:rPr lang="en-AU" altLang="en-US" sz="240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SGB states that sexual exploitation and abuse “have always been unacceptable behaviour and prohibited conduct”.  </a:t>
            </a:r>
            <a:endParaRPr lang="en-AU" altLang="en-US" sz="240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0" algn="r" rtl="1" fontAlgn="base">
              <a:spcBef>
                <a:spcPct val="50000"/>
              </a:spcBef>
              <a:spcAft>
                <a:spcPct val="0"/>
              </a:spcAft>
            </a:pPr>
            <a:r>
              <a:rPr lang="en-AU" altLang="en-US" sz="240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SGB</a:t>
            </a:r>
            <a:r>
              <a:rPr lang="fa-IR" altLang="en-US" sz="240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بیان میدارد که سو استفاده جنسی همیشه اعمال غیر قابل متوقعه و رفتار نهی شده است. </a:t>
            </a:r>
            <a:endParaRPr lang="en-AU" altLang="en-US" sz="240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lvl="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AU" altLang="en-US" sz="240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It establishes specific standards “[</a:t>
            </a:r>
            <a:r>
              <a:rPr lang="en-AU" altLang="en-US" sz="2400" dirty="0" err="1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</a:t>
            </a:r>
            <a:r>
              <a:rPr lang="en-AU" altLang="en-US" sz="240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]n order to further protect the most vulnerable populations, especially women and children</a:t>
            </a:r>
            <a:r>
              <a:rPr lang="en-AU" altLang="en-US" sz="240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”.</a:t>
            </a:r>
            <a:endParaRPr lang="fa-IR" altLang="en-US" sz="240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0" algn="r" rtl="1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a-IR" altLang="en-US" sz="240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به منظور حمایت بیشتر متضرر ترین قشر جامعه مشخصا خانم ها و لطفال استاندرد های مشخص را بنا میگذارد</a:t>
            </a:r>
            <a:endParaRPr lang="en-AU" altLang="en-US" sz="2000" dirty="0">
              <a:solidFill>
                <a:srgbClr val="B3D1F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26357" y="381000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The Secretary-General’s </a:t>
            </a:r>
            <a:r>
              <a:rPr lang="en-US" sz="36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Bulletin</a:t>
            </a:r>
            <a:r>
              <a:rPr lang="en-US" sz="3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(SGB)</a:t>
            </a:r>
            <a:endParaRPr lang="en-US" sz="3000" b="1" dirty="0">
              <a:solidFill>
                <a:srgbClr val="CC3399"/>
              </a:solidFill>
              <a:latin typeface="Gill Sans MT" panose="020B0502020104020203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pic>
        <p:nvPicPr>
          <p:cNvPr id="7" name="Picture 2" descr="C:\Users\slekan\AppData\Local\Microsoft\Windows\Temporary Internet Files\Content.IE5\RSXJRSK0\115px-Checklist_Noun_project_5166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7097">
            <a:off x="7511149" y="4396470"/>
            <a:ext cx="1353990" cy="141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01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sz="4000" b="1" dirty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The Secretary-General’s </a:t>
            </a:r>
            <a:r>
              <a:rPr lang="en-US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Bulletin</a:t>
            </a:r>
            <a:r>
              <a:rPr lang="en-US" sz="3000" b="1" dirty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/>
            </a:r>
            <a:br>
              <a:rPr lang="en-US" sz="3000" b="1" dirty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en-US" sz="3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(SGB)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ct val="50000"/>
              </a:spcBef>
              <a:buNone/>
            </a:pPr>
            <a:r>
              <a:rPr lang="en-AU" altLang="en-US" sz="2800" dirty="0">
                <a:latin typeface="Gill Sans MT" panose="020B0502020104020203" pitchFamily="34" charset="0"/>
                <a:cs typeface="Arial" panose="020B0604020202020204" pitchFamily="34" charset="0"/>
              </a:rPr>
              <a:t>The </a:t>
            </a:r>
            <a:r>
              <a:rPr lang="en-AU" altLang="en-US" sz="2800" dirty="0" smtClean="0">
                <a:latin typeface="Gill Sans MT" panose="020B0502020104020203" pitchFamily="34" charset="0"/>
                <a:cs typeface="Arial" panose="020B0604020202020204" pitchFamily="34" charset="0"/>
              </a:rPr>
              <a:t>definitions</a:t>
            </a:r>
            <a:r>
              <a:rPr lang="fa-IR" altLang="en-US" sz="2800" dirty="0" smtClean="0">
                <a:latin typeface="Gill Sans MT" panose="020B0502020104020203" pitchFamily="34" charset="0"/>
                <a:cs typeface="Arial" panose="020B0604020202020204" pitchFamily="34" charset="0"/>
              </a:rPr>
              <a:t>(تعریف)</a:t>
            </a:r>
            <a:r>
              <a:rPr lang="en-AU" altLang="en-US" sz="2800" dirty="0" smtClean="0">
                <a:latin typeface="Gill Sans MT" panose="020B0502020104020203" pitchFamily="34" charset="0"/>
                <a:cs typeface="Arial" panose="020B0604020202020204" pitchFamily="34" charset="0"/>
              </a:rPr>
              <a:t>:</a:t>
            </a:r>
            <a:endParaRPr lang="en-AU" altLang="en-US" sz="2800" dirty="0"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AU" altLang="en-US" sz="28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	</a:t>
            </a:r>
            <a:r>
              <a:rPr lang="en-AU" altLang="en-US" dirty="0">
                <a:latin typeface="Gill Sans MT" panose="020B0502020104020203" pitchFamily="34" charset="0"/>
                <a:cs typeface="Arial" panose="020B0604020202020204" pitchFamily="34" charset="0"/>
              </a:rPr>
              <a:t>“</a:t>
            </a:r>
            <a:r>
              <a:rPr lang="en-AU" altLang="en-US" b="1" dirty="0">
                <a:latin typeface="Gill Sans MT" panose="020B0502020104020203" pitchFamily="34" charset="0"/>
                <a:cs typeface="Arial" panose="020B0604020202020204" pitchFamily="34" charset="0"/>
              </a:rPr>
              <a:t>sexual exploitation</a:t>
            </a:r>
            <a:r>
              <a:rPr lang="en-AU" altLang="en-US" dirty="0">
                <a:latin typeface="Gill Sans MT" panose="020B0502020104020203" pitchFamily="34" charset="0"/>
                <a:cs typeface="Arial" panose="020B0604020202020204" pitchFamily="34" charset="0"/>
              </a:rPr>
              <a:t>” means any </a:t>
            </a:r>
            <a:r>
              <a:rPr lang="en-AU" altLang="en-US" dirty="0">
                <a:solidFill>
                  <a:schemeClr val="tx2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actual or attempted abuse </a:t>
            </a:r>
            <a:r>
              <a:rPr lang="en-AU" altLang="en-US" dirty="0">
                <a:latin typeface="Gill Sans MT" panose="020B0502020104020203" pitchFamily="34" charset="0"/>
                <a:cs typeface="Arial" panose="020B0604020202020204" pitchFamily="34" charset="0"/>
              </a:rPr>
              <a:t>of a </a:t>
            </a:r>
            <a:r>
              <a:rPr lang="en-AU" altLang="en-US" dirty="0">
                <a:solidFill>
                  <a:schemeClr val="tx2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position of vulnerability, differential power</a:t>
            </a:r>
            <a:r>
              <a:rPr lang="en-AU" altLang="en-US" dirty="0">
                <a:latin typeface="Gill Sans MT" panose="020B0502020104020203" pitchFamily="34" charset="0"/>
                <a:cs typeface="Arial" panose="020B0604020202020204" pitchFamily="34" charset="0"/>
              </a:rPr>
              <a:t>, or </a:t>
            </a:r>
            <a:r>
              <a:rPr lang="en-AU" altLang="en-US" dirty="0">
                <a:solidFill>
                  <a:schemeClr val="tx2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trust</a:t>
            </a:r>
            <a:r>
              <a:rPr lang="en-AU" altLang="en-US" dirty="0">
                <a:latin typeface="Gill Sans MT" panose="020B0502020104020203" pitchFamily="34" charset="0"/>
                <a:cs typeface="Arial" panose="020B0604020202020204" pitchFamily="34" charset="0"/>
              </a:rPr>
              <a:t>, for sexual purposes, including but not limited to, </a:t>
            </a:r>
            <a:r>
              <a:rPr lang="en-AU" altLang="en-US" dirty="0">
                <a:solidFill>
                  <a:schemeClr val="tx2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profiting monetarily, socially or politically </a:t>
            </a:r>
            <a:r>
              <a:rPr lang="en-AU" altLang="en-US" dirty="0">
                <a:latin typeface="Gill Sans MT" panose="020B0502020104020203" pitchFamily="34" charset="0"/>
                <a:cs typeface="Arial" panose="020B0604020202020204" pitchFamily="34" charset="0"/>
              </a:rPr>
              <a:t>from the sexual exploitation of another.</a:t>
            </a:r>
            <a:endParaRPr lang="en-AU" altLang="en-US" dirty="0">
              <a:solidFill>
                <a:schemeClr val="bg1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algn="r" rtl="1">
              <a:spcBef>
                <a:spcPct val="50000"/>
              </a:spcBef>
              <a:buNone/>
            </a:pPr>
            <a:r>
              <a:rPr lang="en-AU" altLang="en-US" sz="2800" dirty="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 </a:t>
            </a:r>
            <a:r>
              <a:rPr lang="en-AU" altLang="en-US" sz="2800" b="1" dirty="0">
                <a:latin typeface="Gill Sans MT" panose="020B0502020104020203" pitchFamily="34" charset="0"/>
                <a:cs typeface="Arial" panose="020B0604020202020204" pitchFamily="34" charset="0"/>
              </a:rPr>
              <a:t> sexual </a:t>
            </a:r>
            <a:r>
              <a:rPr lang="en-AU" altLang="en-US" sz="2800" b="1" dirty="0" smtClean="0">
                <a:latin typeface="Gill Sans MT" panose="020B0502020104020203" pitchFamily="34" charset="0"/>
                <a:cs typeface="Arial" panose="020B0604020202020204" pitchFamily="34" charset="0"/>
              </a:rPr>
              <a:t>exploitation</a:t>
            </a:r>
            <a:r>
              <a:rPr lang="fa-IR" altLang="en-US" sz="2800" b="1" dirty="0" smtClean="0">
                <a:latin typeface="Gill Sans MT" panose="020B0502020104020203" pitchFamily="34" charset="0"/>
                <a:cs typeface="Arial" panose="020B0604020202020204" pitchFamily="34" charset="0"/>
              </a:rPr>
              <a:t> عبارت از هر سو قصد و یا عمل سو استفاده از موقف، تفاوت توان و یا اعتبار </a:t>
            </a:r>
            <a:r>
              <a:rPr lang="fa-IR" altLang="en-US" sz="2800" b="1" dirty="0">
                <a:latin typeface="Gill Sans MT" panose="020B0502020104020203" pitchFamily="34" charset="0"/>
              </a:rPr>
              <a:t>آسیب </a:t>
            </a:r>
            <a:r>
              <a:rPr lang="fa-IR" altLang="en-US" sz="2800" b="1" dirty="0" smtClean="0">
                <a:latin typeface="Gill Sans MT" panose="020B0502020104020203" pitchFamily="34" charset="0"/>
              </a:rPr>
              <a:t>پذیر به اهداف سو استفاده جنسی که شامل فواید پولی؛ اجتماعی و سیاسی و غیره میباشد </a:t>
            </a:r>
            <a:endParaRPr lang="en-AU" altLang="en-US" sz="2800" dirty="0">
              <a:solidFill>
                <a:schemeClr val="bg1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566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b="1" dirty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The Secretary-General’s </a:t>
            </a:r>
            <a:r>
              <a:rPr lang="en-US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Bulletin</a:t>
            </a:r>
            <a:r>
              <a:rPr lang="en-US" sz="3000" b="1" dirty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/>
            </a:r>
            <a:br>
              <a:rPr lang="en-US" sz="3000" b="1" dirty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ct val="50000"/>
              </a:spcBef>
              <a:buNone/>
            </a:pPr>
            <a:r>
              <a:rPr lang="en-AU" altLang="en-US" sz="2800" dirty="0">
                <a:latin typeface="Gill Sans MT" panose="020B0502020104020203" pitchFamily="34" charset="0"/>
                <a:cs typeface="Arial" panose="020B0604020202020204" pitchFamily="34" charset="0"/>
              </a:rPr>
              <a:t>The </a:t>
            </a:r>
            <a:r>
              <a:rPr lang="en-AU" altLang="en-US" sz="2800" dirty="0" smtClean="0">
                <a:latin typeface="Gill Sans MT" panose="020B0502020104020203" pitchFamily="34" charset="0"/>
                <a:cs typeface="Arial" panose="020B0604020202020204" pitchFamily="34" charset="0"/>
              </a:rPr>
              <a:t>definitions</a:t>
            </a:r>
            <a:r>
              <a:rPr lang="fa-IR" altLang="en-US" sz="2800" dirty="0" smtClean="0">
                <a:latin typeface="Gill Sans MT" panose="020B0502020104020203" pitchFamily="34" charset="0"/>
                <a:cs typeface="Arial" panose="020B0604020202020204" pitchFamily="34" charset="0"/>
              </a:rPr>
              <a:t>(تعریف)</a:t>
            </a:r>
            <a:r>
              <a:rPr lang="en-AU" altLang="en-US" sz="2800" dirty="0" smtClean="0">
                <a:latin typeface="Gill Sans MT" panose="020B0502020104020203" pitchFamily="34" charset="0"/>
                <a:cs typeface="Arial" panose="020B0604020202020204" pitchFamily="34" charset="0"/>
              </a:rPr>
              <a:t>:</a:t>
            </a:r>
            <a:endParaRPr lang="en-AU" altLang="en-US" sz="2800" dirty="0"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None/>
            </a:pPr>
            <a:endParaRPr lang="en-AU" altLang="en-US" sz="2800" dirty="0"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AU" altLang="en-US" dirty="0">
                <a:latin typeface="Gill Sans MT" panose="020B0502020104020203" pitchFamily="34" charset="0"/>
                <a:cs typeface="Arial" panose="020B0604020202020204" pitchFamily="34" charset="0"/>
              </a:rPr>
              <a:t>“</a:t>
            </a:r>
            <a:r>
              <a:rPr lang="en-AU" altLang="en-US" b="1" dirty="0">
                <a:latin typeface="Gill Sans MT" panose="020B0502020104020203" pitchFamily="34" charset="0"/>
                <a:cs typeface="Arial" panose="020B0604020202020204" pitchFamily="34" charset="0"/>
              </a:rPr>
              <a:t>sexual abuse</a:t>
            </a:r>
            <a:r>
              <a:rPr lang="en-AU" altLang="en-US" dirty="0">
                <a:latin typeface="Gill Sans MT" panose="020B0502020104020203" pitchFamily="34" charset="0"/>
                <a:cs typeface="Arial" panose="020B0604020202020204" pitchFamily="34" charset="0"/>
              </a:rPr>
              <a:t>” means the </a:t>
            </a:r>
            <a:r>
              <a:rPr lang="en-AU" altLang="en-US" dirty="0">
                <a:solidFill>
                  <a:schemeClr val="tx2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actual or threatened </a:t>
            </a:r>
            <a:r>
              <a:rPr lang="en-AU" altLang="en-US" dirty="0">
                <a:latin typeface="Gill Sans MT" panose="020B0502020104020203" pitchFamily="34" charset="0"/>
                <a:cs typeface="Arial" panose="020B0604020202020204" pitchFamily="34" charset="0"/>
              </a:rPr>
              <a:t>physical intrusion of a sexual nature, whether </a:t>
            </a:r>
            <a:r>
              <a:rPr lang="en-AU" altLang="en-US" dirty="0">
                <a:solidFill>
                  <a:schemeClr val="tx2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by force </a:t>
            </a:r>
            <a:r>
              <a:rPr lang="en-AU" altLang="en-US" dirty="0">
                <a:latin typeface="Gill Sans MT" panose="020B0502020104020203" pitchFamily="34" charset="0"/>
                <a:cs typeface="Arial" panose="020B0604020202020204" pitchFamily="34" charset="0"/>
              </a:rPr>
              <a:t>or under </a:t>
            </a:r>
            <a:r>
              <a:rPr lang="en-AU" altLang="en-US" dirty="0">
                <a:solidFill>
                  <a:schemeClr val="tx2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unequal or coercive conditions</a:t>
            </a:r>
            <a:r>
              <a:rPr lang="en-AU" altLang="en-US" dirty="0">
                <a:latin typeface="Gill Sans MT" panose="020B0502020104020203" pitchFamily="34" charset="0"/>
                <a:cs typeface="Arial" panose="020B0604020202020204" pitchFamily="34" charset="0"/>
              </a:rPr>
              <a:t>.</a:t>
            </a:r>
          </a:p>
          <a:p>
            <a:pPr algn="r" rtl="1">
              <a:spcBef>
                <a:spcPct val="50000"/>
              </a:spcBef>
              <a:buNone/>
            </a:pPr>
            <a:r>
              <a:rPr lang="en-AU" altLang="en-US" sz="2800" b="1" dirty="0">
                <a:latin typeface="Gill Sans MT" panose="020B0502020104020203" pitchFamily="34" charset="0"/>
                <a:cs typeface="Arial" panose="020B0604020202020204" pitchFamily="34" charset="0"/>
              </a:rPr>
              <a:t>sexual </a:t>
            </a:r>
            <a:r>
              <a:rPr lang="en-AU" altLang="en-US" sz="2800" b="1" dirty="0" smtClean="0">
                <a:latin typeface="Gill Sans MT" panose="020B0502020104020203" pitchFamily="34" charset="0"/>
                <a:cs typeface="Arial" panose="020B0604020202020204" pitchFamily="34" charset="0"/>
              </a:rPr>
              <a:t>abuse</a:t>
            </a:r>
            <a:r>
              <a:rPr lang="fa-IR" altLang="en-US" sz="2800" b="1" dirty="0">
                <a:latin typeface="Gill Sans MT" panose="020B0502020104020203" pitchFamily="34" charset="0"/>
                <a:cs typeface="Arial" panose="020B0604020202020204" pitchFamily="34" charset="0"/>
              </a:rPr>
              <a:t> </a:t>
            </a:r>
            <a:r>
              <a:rPr lang="fa-IR" altLang="en-US" sz="2800" b="1" dirty="0" smtClean="0">
                <a:latin typeface="Gill Sans MT" panose="020B0502020104020203" pitchFamily="34" charset="0"/>
                <a:cs typeface="Arial" panose="020B0604020202020204" pitchFamily="34" charset="0"/>
              </a:rPr>
              <a:t>عبارت از هر عمل و تهدید آسیب فزیکی بدون اجازه به یکی از اعضای جنسی که ممکن به جبر باشد و یا از باعث تفاوت توان </a:t>
            </a:r>
            <a:endParaRPr lang="en-AU" altLang="en-US" sz="2800" dirty="0">
              <a:solidFill>
                <a:schemeClr val="bg1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343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Understanding SEA</a:t>
            </a:r>
            <a:r>
              <a:rPr lang="fa-IR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/>
            </a:r>
            <a:br>
              <a:rPr lang="fa-IR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fa-IR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درک مفهوم سو استفاده جنسی 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3060"/>
            <a:ext cx="8229600" cy="4648199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GB" sz="3000" dirty="0">
                <a:latin typeface="Gill Sans MT" panose="020B0502020104020203" pitchFamily="34" charset="0"/>
                <a:cs typeface="Tahoma" pitchFamily="34" charset="0"/>
              </a:rPr>
              <a:t>SEA is rooted in power differences and unequal </a:t>
            </a:r>
            <a:r>
              <a:rPr lang="en-GB" sz="3000" dirty="0" smtClean="0">
                <a:latin typeface="Gill Sans MT" panose="020B0502020104020203" pitchFamily="34" charset="0"/>
                <a:cs typeface="Tahoma" pitchFamily="34" charset="0"/>
              </a:rPr>
              <a:t>relationships</a:t>
            </a:r>
          </a:p>
          <a:p>
            <a:pPr marL="0" indent="0" algn="just" rtl="1">
              <a:lnSpc>
                <a:spcPct val="90000"/>
              </a:lnSpc>
              <a:buNone/>
              <a:defRPr/>
            </a:pPr>
            <a:r>
              <a:rPr lang="fa-IR" sz="3000" dirty="0" smtClean="0">
                <a:latin typeface="Gill Sans MT" panose="020B0502020104020203" pitchFamily="34" charset="0"/>
                <a:cs typeface="Tahoma" pitchFamily="34" charset="0"/>
              </a:rPr>
              <a:t>ریشه سو استفاده جنسی تفاوت توان و نابرابری است </a:t>
            </a:r>
            <a:endParaRPr lang="en-GB" sz="3000" dirty="0">
              <a:latin typeface="Gill Sans MT" panose="020B0502020104020203" pitchFamily="34" charset="0"/>
              <a:cs typeface="Tahoma" pitchFamily="34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en-US" sz="3000" dirty="0">
                <a:latin typeface="Gill Sans MT" panose="020B0502020104020203" pitchFamily="34" charset="0"/>
              </a:rPr>
              <a:t>SEA is committed by people in positions of power. These people might include teachers, soldiers, police &amp; </a:t>
            </a:r>
            <a:r>
              <a:rPr lang="en-US" sz="3000" b="1" i="1" dirty="0">
                <a:solidFill>
                  <a:schemeClr val="tx2"/>
                </a:solidFill>
                <a:latin typeface="Gill Sans MT" panose="020B0502020104020203" pitchFamily="34" charset="0"/>
              </a:rPr>
              <a:t>humanitarian aid workers</a:t>
            </a:r>
          </a:p>
          <a:p>
            <a:pPr algn="just" rtl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fa-IR" sz="3000" i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ill Sans MT" panose="020B0502020104020203" pitchFamily="34" charset="0"/>
              </a:rPr>
              <a:t>ا</a:t>
            </a:r>
            <a:r>
              <a:rPr lang="fa-IR" sz="3000" dirty="0" smtClean="0">
                <a:latin typeface="Gill Sans MT" panose="020B0502020104020203" pitchFamily="34" charset="0"/>
              </a:rPr>
              <a:t>افراد با داشتن موقف و توان مرتکب سو استفاده جنسی میشوند. که این افراد شامل اساتید، عساکر، پولیس و مهیا کننده های کمک های انسانی میباشد. </a:t>
            </a:r>
            <a:endParaRPr lang="en-US" sz="3000" i="1" dirty="0">
              <a:solidFill>
                <a:schemeClr val="bg1">
                  <a:lumMod val="20000"/>
                  <a:lumOff val="80000"/>
                </a:schemeClr>
              </a:solidFill>
              <a:latin typeface="Gill Sans MT" panose="020B0502020104020203" pitchFamily="34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en-US" sz="3000" b="1" i="1" dirty="0">
                <a:latin typeface="Gill Sans MT" panose="020B0502020104020203" pitchFamily="34" charset="0"/>
                <a:cs typeface="Tahoma" pitchFamily="34" charset="0"/>
              </a:rPr>
              <a:t>Consent</a:t>
            </a:r>
            <a:r>
              <a:rPr lang="en-US" sz="3000" dirty="0">
                <a:latin typeface="Gill Sans MT" panose="020B0502020104020203" pitchFamily="34" charset="0"/>
                <a:cs typeface="Tahoma" pitchFamily="34" charset="0"/>
              </a:rPr>
              <a:t> does not determine whether SEA has occurred or not. Because victims of SEA have unequal power, they may feel forced to agree (to receive food, to protect their families, etc</a:t>
            </a:r>
            <a:r>
              <a:rPr lang="en-US" sz="3000" dirty="0" smtClean="0">
                <a:latin typeface="Gill Sans MT" panose="020B0502020104020203" pitchFamily="34" charset="0"/>
                <a:cs typeface="Tahoma" pitchFamily="34" charset="0"/>
              </a:rPr>
              <a:t>.)</a:t>
            </a:r>
            <a:endParaRPr lang="en-US" sz="3000" dirty="0">
              <a:latin typeface="Gill Sans MT" panose="020B0502020104020203" pitchFamily="34" charset="0"/>
              <a:cs typeface="Tahoma" pitchFamily="34" charset="0"/>
            </a:endParaRPr>
          </a:p>
          <a:p>
            <a:pPr marL="0" indent="0" algn="r" rtl="1">
              <a:buNone/>
            </a:pPr>
            <a:r>
              <a:rPr lang="fa-IR" dirty="0" smtClean="0">
                <a:latin typeface="Gill Sans MT" panose="020B0502020104020203" pitchFamily="34" charset="0"/>
              </a:rPr>
              <a:t>موافقت به این معنی نیست که سو استفاده جنسی واقع شده یا نه بلکه قربانی سو استفاده جنسی همیشه توان نامساوی دارد و ممکن بنابر جبر رضایت نشان داده باشد  بخاطر دریافت غذا و حمایت از فامیل </a:t>
            </a:r>
            <a:endParaRPr lang="en-GB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79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Six Principles</a:t>
            </a:r>
            <a: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/>
            </a:r>
            <a:b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شش اصل </a:t>
            </a:r>
            <a:r>
              <a:rPr lang="en-US" sz="3000" b="1" dirty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/>
            </a:r>
            <a:br>
              <a:rPr lang="en-US" sz="3000" b="1" dirty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n-US" altLang="en-US" dirty="0" smtClean="0">
                <a:latin typeface="Gill Sans MT" panose="020B0502020104020203" pitchFamily="34" charset="0"/>
                <a:ea typeface="ＭＳ Ｐゴシック" panose="020B0600070205080204" pitchFamily="34" charset="-128"/>
              </a:rPr>
              <a:t>1- Sexual </a:t>
            </a:r>
            <a:r>
              <a:rPr lang="en-US" altLang="en-US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exploitation and sexual abuse constitute acts of serious</a:t>
            </a:r>
            <a:r>
              <a:rPr lang="en-US" altLang="en-US" b="1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b="1" dirty="0" smtClean="0">
                <a:latin typeface="Gill Sans MT" panose="020B0502020104020203" pitchFamily="34" charset="0"/>
                <a:ea typeface="ＭＳ Ｐゴシック" panose="020B0600070205080204" pitchFamily="34" charset="-128"/>
              </a:rPr>
              <a:t>misconduct</a:t>
            </a:r>
            <a:r>
              <a:rPr lang="fa-IR" altLang="en-US" dirty="0" smtClean="0">
                <a:latin typeface="Gill Sans MT" panose="020B0502020104020203" pitchFamily="34" charset="0"/>
                <a:ea typeface="ＭＳ Ｐゴシック" panose="020B0600070205080204" pitchFamily="34" charset="-128"/>
              </a:rPr>
              <a:t>.</a:t>
            </a:r>
          </a:p>
          <a:p>
            <a:pPr marL="0" indent="0" algn="just" rtl="1">
              <a:lnSpc>
                <a:spcPct val="90000"/>
              </a:lnSpc>
              <a:buNone/>
            </a:pPr>
            <a:r>
              <a:rPr lang="fa-IR" altLang="en-US" dirty="0" smtClean="0">
                <a:latin typeface="Gill Sans MT" panose="020B0502020104020203" pitchFamily="34" charset="0"/>
                <a:ea typeface="ＭＳ Ｐゴシック" panose="020B0600070205080204" pitchFamily="34" charset="-128"/>
              </a:rPr>
              <a:t>سو استفاده جنسی جدا خلاف کاری است </a:t>
            </a:r>
            <a:endParaRPr lang="en-US" altLang="en-US" dirty="0"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en-US" altLang="en-US" dirty="0" smtClean="0">
                <a:latin typeface="Gill Sans MT" panose="020B0502020104020203" pitchFamily="34" charset="0"/>
                <a:ea typeface="ＭＳ Ｐゴシック" panose="020B0600070205080204" pitchFamily="34" charset="-128"/>
              </a:rPr>
              <a:t>2- Sexual </a:t>
            </a:r>
            <a:r>
              <a:rPr lang="en-US" altLang="en-US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activity with children (persons under the age of 18) is prohibited regardless of the age of majority or age of consent locally. </a:t>
            </a:r>
            <a:endParaRPr lang="fa-IR" altLang="en-US" dirty="0" smtClean="0"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fa-IR" altLang="en-US" dirty="0" smtClean="0">
                <a:latin typeface="Arial Narrow" panose="020B0606020202030204" pitchFamily="34" charset="0"/>
                <a:ea typeface="ＭＳ Ｐゴシック" panose="020B0600070205080204" pitchFamily="34" charset="-128"/>
              </a:rPr>
              <a:t>اعمال جنسی با اطفال (افراد زیر سن 18) بطورقطعی نهی شده با وجود موافقت وی. </a:t>
            </a:r>
            <a:endParaRPr lang="en-US" altLang="en-US" dirty="0"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420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Six </a:t>
            </a:r>
            <a:r>
              <a:rPr lang="en-US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Principles</a:t>
            </a:r>
            <a: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/>
            </a:r>
            <a:b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شش اصل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06963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90000"/>
              </a:lnSpc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3</a:t>
            </a:r>
            <a:r>
              <a:rPr lang="en-US" altLang="en-US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. Exchange of </a:t>
            </a:r>
            <a:r>
              <a:rPr lang="en-US" altLang="en-US" b="1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money</a:t>
            </a:r>
            <a:r>
              <a:rPr lang="en-US" altLang="en-US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n-US" b="1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employment,</a:t>
            </a:r>
            <a:r>
              <a:rPr lang="en-US" altLang="en-US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goods or services for sex</a:t>
            </a:r>
            <a:r>
              <a:rPr lang="en-US" altLang="en-US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, including sexual </a:t>
            </a:r>
            <a:r>
              <a:rPr lang="en-US" altLang="en-US" dirty="0" smtClean="0">
                <a:latin typeface="Gill Sans MT" panose="020B0502020104020203" pitchFamily="34" charset="0"/>
                <a:ea typeface="ＭＳ Ｐゴシック" panose="020B0600070205080204" pitchFamily="34" charset="-128"/>
              </a:rPr>
              <a:t>favors </a:t>
            </a:r>
            <a:r>
              <a:rPr lang="en-US" altLang="en-US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or other forms of humiliating, degrading or exploitative </a:t>
            </a:r>
            <a:r>
              <a:rPr lang="en-US" altLang="en-US" dirty="0" smtClean="0">
                <a:latin typeface="Gill Sans MT" panose="020B0502020104020203" pitchFamily="34" charset="0"/>
                <a:ea typeface="ＭＳ Ｐゴシック" panose="020B0600070205080204" pitchFamily="34" charset="-128"/>
              </a:rPr>
              <a:t>behavior, </a:t>
            </a:r>
            <a:r>
              <a:rPr lang="en-US" altLang="en-US" b="1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is prohibited</a:t>
            </a:r>
            <a:r>
              <a:rPr lang="en-US" altLang="en-US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.  This includes any exchange of assistance that is due to beneficiaries.</a:t>
            </a:r>
          </a:p>
          <a:p>
            <a:pPr algn="just" rtl="1">
              <a:lnSpc>
                <a:spcPct val="90000"/>
              </a:lnSpc>
              <a:buNone/>
            </a:pPr>
            <a:r>
              <a:rPr lang="fa-IR" altLang="en-US" dirty="0" smtClean="0">
                <a:latin typeface="Gill Sans MT" panose="020B0502020104020203" pitchFamily="34" charset="0"/>
                <a:ea typeface="ＭＳ Ｐゴシック" panose="020B0600070205080204" pitchFamily="34" charset="-128"/>
              </a:rPr>
              <a:t>تبادله پول، استخدام، متاع و خدمات در بدل روابط جنسی بشمول خواهشات جنسی، تحقیر کردن و سایر رفتار اذیت کننده کاملا نهی شده است. این شامل هر نوع تباله کمک که مرتبط به مستفدین باشد. </a:t>
            </a:r>
            <a:endParaRPr lang="en-US" altLang="en-US" dirty="0"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90000"/>
              </a:lnSpc>
              <a:buNone/>
            </a:pPr>
            <a:r>
              <a:rPr lang="en-US" altLang="en-US" dirty="0" smtClean="0">
                <a:latin typeface="Gill Sans MT" panose="020B0502020104020203" pitchFamily="34" charset="0"/>
                <a:ea typeface="ＭＳ Ｐゴシック" panose="020B0600070205080204" pitchFamily="34" charset="-128"/>
              </a:rPr>
              <a:t>4. Sexual </a:t>
            </a:r>
            <a:r>
              <a:rPr lang="en-US" altLang="en-US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relationships between staff and beneficiaries of assistance, since they are based on </a:t>
            </a:r>
            <a:r>
              <a:rPr lang="en-US" altLang="en-US" b="1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inherently unequal power dynamics</a:t>
            </a:r>
            <a:r>
              <a:rPr lang="en-US" altLang="en-US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, undermine the credibility and integrity of the work of the </a:t>
            </a:r>
            <a:r>
              <a:rPr lang="en-US" altLang="en-US" dirty="0" smtClean="0">
                <a:latin typeface="Gill Sans MT" panose="020B0502020104020203" pitchFamily="34" charset="0"/>
                <a:ea typeface="ＭＳ Ｐゴシック" panose="020B0600070205080204" pitchFamily="34" charset="-128"/>
              </a:rPr>
              <a:t>CHA are </a:t>
            </a:r>
            <a:r>
              <a:rPr lang="en-US" altLang="en-US" b="1" u="sng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strongly discouraged</a:t>
            </a:r>
            <a:r>
              <a:rPr lang="en-US" altLang="en-US" b="1" u="sng" dirty="0" smtClean="0">
                <a:latin typeface="Gill Sans MT" panose="020B0502020104020203" pitchFamily="34" charset="0"/>
                <a:ea typeface="ＭＳ Ｐゴシック" panose="020B0600070205080204" pitchFamily="34" charset="-128"/>
              </a:rPr>
              <a:t>.</a:t>
            </a:r>
            <a:endParaRPr lang="fa-IR" altLang="en-US" b="1" u="sng" dirty="0" smtClean="0"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algn="just" rtl="1">
              <a:lnSpc>
                <a:spcPct val="90000"/>
              </a:lnSpc>
              <a:buNone/>
            </a:pPr>
            <a:r>
              <a:rPr lang="fa-IR" altLang="en-US" b="1" u="sng" dirty="0" smtClean="0">
                <a:latin typeface="Gill Sans MT" panose="020B0502020104020203" pitchFamily="34" charset="0"/>
                <a:ea typeface="ＭＳ Ｐゴシック" panose="020B0600070205080204" pitchFamily="34" charset="-128"/>
              </a:rPr>
              <a:t>روابط جنسی میان کارمندان و مستفدین که به اساس تفاوت میان توان و سو استفاده از اعتماد و امانت های کاری سازمان کمک های انسانی بطور کامل نهی شده است.  </a:t>
            </a:r>
            <a:endParaRPr lang="en-US" altLang="en-US" b="1" u="sng" dirty="0"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422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Six </a:t>
            </a:r>
            <a:r>
              <a:rPr lang="en-US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Principles</a:t>
            </a:r>
            <a: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/>
            </a:r>
            <a:b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شش اصل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lnSpc>
                <a:spcPct val="90000"/>
              </a:lnSpc>
              <a:buNone/>
            </a:pPr>
            <a:r>
              <a:rPr lang="en-US" altLang="en-US" sz="2000" dirty="0">
                <a:ea typeface="ＭＳ Ｐゴシック" panose="020B0600070205080204" pitchFamily="34" charset="-128"/>
                <a:cs typeface="+mj-cs"/>
              </a:rPr>
              <a:t>5</a:t>
            </a:r>
            <a:r>
              <a:rPr lang="en-US" altLang="en-US" sz="2000" dirty="0"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. Where staff or related personnel develops </a:t>
            </a:r>
            <a:r>
              <a:rPr lang="en-US" altLang="en-US" sz="2000" b="1" dirty="0"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concerns or suspicions</a:t>
            </a:r>
            <a:r>
              <a:rPr lang="en-US" altLang="en-US" sz="2000" dirty="0"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 regarding sexual exploitation or sexual abuse by a fellow worker, </a:t>
            </a:r>
            <a:r>
              <a:rPr lang="en-US" altLang="en-US" sz="2000" b="1" dirty="0" smtClean="0"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he/she </a:t>
            </a:r>
            <a:r>
              <a:rPr lang="en-US" altLang="en-US" sz="2000" b="1" dirty="0"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must report such concerns</a:t>
            </a:r>
            <a:r>
              <a:rPr lang="en-US" altLang="en-US" sz="2000" dirty="0"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 via established agency reporting mechanisms.</a:t>
            </a:r>
          </a:p>
          <a:p>
            <a:pPr algn="just" rtl="1">
              <a:lnSpc>
                <a:spcPct val="90000"/>
              </a:lnSpc>
              <a:buNone/>
            </a:pPr>
            <a:r>
              <a:rPr lang="fa-IR" altLang="en-US" sz="2000" dirty="0" smtClean="0"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تمام کارمندان مسولیت دارند تا تمام واقعات مشکوک و مربوط به سو استفاده جنسی همکاران را راپور دهند البته با استفاده از میکانیزم مشخص راپوردهی </a:t>
            </a:r>
            <a:endParaRPr lang="en-US" altLang="en-US" sz="2000" dirty="0">
              <a:latin typeface="Gill Sans MT" panose="020B0502020104020203" pitchFamily="34" charset="0"/>
              <a:ea typeface="ＭＳ Ｐゴシック" panose="020B0600070205080204" pitchFamily="34" charset="-128"/>
              <a:cs typeface="+mj-cs"/>
            </a:endParaRPr>
          </a:p>
          <a:p>
            <a:pPr algn="just">
              <a:lnSpc>
                <a:spcPct val="90000"/>
              </a:lnSpc>
              <a:buNone/>
            </a:pPr>
            <a:r>
              <a:rPr lang="en-US" altLang="en-US" sz="2000" dirty="0"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6.  Staff and related personnel are obliged to </a:t>
            </a:r>
            <a:r>
              <a:rPr lang="en-US" altLang="en-US" sz="2000" b="1" dirty="0"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create and maintain an environment</a:t>
            </a:r>
            <a:r>
              <a:rPr lang="en-US" altLang="en-US" sz="2000" dirty="0"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 that prevents sexual exploitation and abuse.  </a:t>
            </a:r>
            <a:r>
              <a:rPr lang="en-US" altLang="en-US" sz="2000" b="1" dirty="0"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Managers at all levels</a:t>
            </a:r>
            <a:r>
              <a:rPr lang="en-US" altLang="en-US" sz="2000" dirty="0"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 have a particular responsibility to support and develop systems that maintain this environment.</a:t>
            </a:r>
          </a:p>
          <a:p>
            <a:pPr algn="r" rtl="1">
              <a:lnSpc>
                <a:spcPct val="90000"/>
              </a:lnSpc>
              <a:buNone/>
            </a:pPr>
            <a:r>
              <a:rPr lang="fa-IR" altLang="en-US" sz="2000" dirty="0" smtClean="0">
                <a:latin typeface="Arial Narrow" panose="020B0606020202030204" pitchFamily="34" charset="0"/>
                <a:ea typeface="ＭＳ Ｐゴシック" panose="020B0600070205080204" pitchFamily="34" charset="-128"/>
                <a:cs typeface="+mj-cs"/>
              </a:rPr>
              <a:t>تمام کارمندان باید محیط کاری را خلق و حفظ کنند که از سو استفاده جنسی جلوگیری کند . </a:t>
            </a:r>
          </a:p>
          <a:p>
            <a:pPr algn="r" rtl="1">
              <a:lnSpc>
                <a:spcPct val="90000"/>
              </a:lnSpc>
              <a:buNone/>
            </a:pPr>
            <a:r>
              <a:rPr lang="fa-IR" altLang="en-US" sz="2000" dirty="0" smtClean="0">
                <a:latin typeface="Arial Narrow" panose="020B0606020202030204" pitchFamily="34" charset="0"/>
                <a:ea typeface="ＭＳ Ｐゴシック" panose="020B0600070205080204" pitchFamily="34" charset="-128"/>
                <a:cs typeface="+mj-cs"/>
              </a:rPr>
              <a:t>مدیران در تمام سطوح مسئول هستند تا چنین سیستم را انکشاف داده و از آن حمایت کنند </a:t>
            </a:r>
            <a:endParaRPr lang="en-US" altLang="en-US" sz="2000" dirty="0">
              <a:latin typeface="Arial Narrow" panose="020B0606020202030204" pitchFamily="34" charset="0"/>
              <a:ea typeface="ＭＳ Ｐゴシック" panose="020B0600070205080204" pitchFamily="34" charset="-128"/>
              <a:cs typeface="+mj-cs"/>
            </a:endParaRPr>
          </a:p>
          <a:p>
            <a:pPr>
              <a:lnSpc>
                <a:spcPct val="90000"/>
              </a:lnSpc>
              <a:buNone/>
            </a:pPr>
            <a:endParaRPr lang="en-US" altLang="en-US" sz="2000" dirty="0">
              <a:ea typeface="ＭＳ Ｐゴシック" panose="020B0600070205080204" pitchFamily="34" charset="-128"/>
              <a:cs typeface="+mj-cs"/>
            </a:endParaRPr>
          </a:p>
          <a:p>
            <a:endParaRPr lang="en-GB" sz="20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1629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1752600"/>
            <a:ext cx="814845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sz="2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All staff and related personnel should not only PROMOTE but also RESPECT human rights. </a:t>
            </a:r>
            <a:endParaRPr lang="en-US" altLang="en-US" sz="20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1" algn="just" rt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6157"/>
              </a:buClr>
            </a:pPr>
            <a:r>
              <a:rPr lang="fa-IR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تمام کارمندان نه تنها باید رسیدن به حقوق انسانی را ترویج کنند بلکه باید به آن احترام هم بگذارند </a:t>
            </a:r>
            <a:endParaRPr lang="en-US" altLang="en-US" sz="20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742950" lvl="1" indent="-285750" algn="just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Sexual </a:t>
            </a:r>
            <a:r>
              <a:rPr lang="en-US" altLang="en-US" sz="2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abuse and exploitation is a form of gender-based violence that has serious consequences</a:t>
            </a:r>
            <a:r>
              <a:rPr lang="en-US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.</a:t>
            </a:r>
          </a:p>
          <a:p>
            <a:pPr lvl="1" algn="just" rt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6157"/>
              </a:buClr>
            </a:pPr>
            <a:r>
              <a:rPr lang="fa-IR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سو استفاده جنسی یک نوع از خشونت مبتنی بر جنسیت است که پیامد های جدی دارد </a:t>
            </a:r>
            <a:endParaRPr lang="en-US" altLang="en-US" sz="20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742950" lvl="1" indent="-285750" algn="just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sz="2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SG’s Bulletin is not designed to place restrictions on lives of staff and related personnel, but to protect vulnerable groups from harm</a:t>
            </a:r>
            <a:r>
              <a:rPr lang="en-US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.</a:t>
            </a:r>
            <a:endParaRPr lang="fa-IR" altLang="en-US" sz="20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1" algn="just" rt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6157"/>
              </a:buClr>
            </a:pPr>
            <a:r>
              <a:rPr lang="en-US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SGB</a:t>
            </a:r>
            <a:r>
              <a:rPr lang="fa-IR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به هدفی طراحی نشده است که قیودات را در زندگی ها  و کارمندان ایجاد کند بلکه گروپ متضرر را از خطرات حمایت میکند </a:t>
            </a:r>
            <a:endParaRPr lang="en-US" altLang="en-US" sz="20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304800"/>
            <a:ext cx="929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C3399"/>
                </a:solidFill>
                <a:latin typeface="Gill Sans MT" panose="020B0502020104020203" pitchFamily="34" charset="0"/>
              </a:rPr>
              <a:t>Key Messages</a:t>
            </a:r>
            <a:endParaRPr lang="fa-IR" sz="3600" b="1" dirty="0" smtClean="0">
              <a:solidFill>
                <a:srgbClr val="CC3399"/>
              </a:solidFill>
              <a:latin typeface="Gill Sans MT" panose="020B0502020104020203" pitchFamily="34" charset="0"/>
            </a:endParaRPr>
          </a:p>
          <a:p>
            <a:pPr algn="ctr"/>
            <a:r>
              <a:rPr lang="fa-IR" sz="36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پیام های کلیدی </a:t>
            </a:r>
            <a:endParaRPr lang="en-US" sz="3600" b="1" dirty="0">
              <a:solidFill>
                <a:srgbClr val="CC3399"/>
              </a:solidFill>
              <a:latin typeface="Gill Sans MT" panose="020B0502020104020203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783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Key </a:t>
            </a:r>
            <a:r>
              <a:rPr lang="en-US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Messages</a:t>
            </a:r>
            <a: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پیام های کلیدی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1" algn="just" fontAlgn="base"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Sexual activities with children are prohibited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.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457200" lvl="1" indent="0" algn="just" rtl="1" fontAlgn="base">
              <a:spcAft>
                <a:spcPct val="0"/>
              </a:spcAft>
              <a:buClr>
                <a:srgbClr val="F06157"/>
              </a:buClr>
              <a:buNone/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اعمال جنسی با اطفال نهی شده است. </a:t>
            </a:r>
            <a:endParaRPr lang="en-US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1" algn="just" fontAlgn="base"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Exchange of money, employment, goods or services for sex is prohibited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.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457200" lvl="1" indent="0" algn="just" rtl="1" fontAlgn="base">
              <a:spcAft>
                <a:spcPct val="0"/>
              </a:spcAft>
              <a:buClr>
                <a:srgbClr val="F06157"/>
              </a:buClr>
              <a:buNone/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تبادله پول، متاع و خدمات در برابر اعمال جنسی نهی شده است</a:t>
            </a:r>
            <a:endParaRPr lang="en-US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1" algn="just" fontAlgn="base"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Obligation to report any suspicions or concerns (Must report)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457200" lvl="1" indent="0" algn="just" rtl="1" fontAlgn="base">
              <a:spcAft>
                <a:spcPct val="0"/>
              </a:spcAft>
              <a:buClr>
                <a:srgbClr val="F06157"/>
              </a:buClr>
              <a:buNone/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مجبوریت به راپور دهی واقعات و کیس های مشکوک </a:t>
            </a:r>
            <a:endParaRPr lang="en-US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1" algn="just" fontAlgn="base"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Misuse </a:t>
            </a: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of a position of authority for sexual and other 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favors </a:t>
            </a: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is prohibited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.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457200" lvl="1" indent="0" algn="just" rtl="1" fontAlgn="base">
              <a:spcAft>
                <a:spcPct val="0"/>
              </a:spcAft>
              <a:buClr>
                <a:srgbClr val="F06157"/>
              </a:buClr>
              <a:buNone/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سو استفاده موقف و یا پوزیشن در بدل اعمال و خواهشات جنسی نهی شده است </a:t>
            </a:r>
            <a:endParaRPr lang="en-US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1" algn="just" fontAlgn="base"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Staff and related personnel have an obligation to report all suspicions or concerns related to sexual abuse and exploitation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.</a:t>
            </a:r>
          </a:p>
          <a:p>
            <a:pPr marL="457200" lvl="1" indent="0" algn="just" rtl="1" fontAlgn="base">
              <a:spcAft>
                <a:spcPct val="0"/>
              </a:spcAft>
              <a:buClr>
                <a:srgbClr val="F06157"/>
              </a:buClr>
              <a:buNone/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تمام کارمند ها باید واقعات و کیس های مشکوک سو استفاده جنسی را  راپور دهند </a:t>
            </a:r>
            <a:endParaRPr lang="en-US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indent="0" algn="just"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93395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Test Your Knowledge</a:t>
            </a:r>
            <a: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تست دانش </a:t>
            </a:r>
            <a:r>
              <a:rPr lang="en-US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According to the core principles, all staff and related personnel are prohibited from having sex with people who are under the age of 18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.</a:t>
            </a: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r" rtl="1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به اساس اصول اساسی تمام کارمندان نهی شده اند از داشتن روابط جنسی با اطفال زیر سن 18 </a:t>
            </a:r>
            <a:endParaRPr lang="en-US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1" fontAlgn="base">
              <a:lnSpc>
                <a:spcPct val="90000"/>
              </a:lnSpc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</a:rPr>
              <a:t>TRUE OR FALSE</a:t>
            </a:r>
            <a:r>
              <a:rPr lang="en-US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</a:rPr>
              <a:t>?</a:t>
            </a:r>
            <a:r>
              <a:rPr lang="fa-IR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</a:rPr>
              <a:t> </a:t>
            </a:r>
            <a:endParaRPr lang="en-US" altLang="en-US" sz="240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800" b="1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TRUE:  </a:t>
            </a: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sexual activity with children (under the age of 18) is prohibited regardless of the age of consent locally.  This applies to international staff, local staff, consultants, etc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.</a:t>
            </a: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r" rtl="1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درست است: اعمال جنسی با اطفال ( زیر سن 18) بدون درنظر داشت موافقت شخص، نهی شده است که این قانون بالای کارمند های بین المللی ،  محلی، مشاورین و غیره قابل تطبیق میباشد. </a:t>
            </a: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78804"/>
            <a:ext cx="1447800" cy="134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9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/>
              <a:t>معرفی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dirty="0" smtClean="0"/>
              <a:t>اسم تان؟</a:t>
            </a:r>
            <a:endParaRPr lang="en-GB" dirty="0"/>
          </a:p>
          <a:p>
            <a:pPr algn="r" rtl="1">
              <a:lnSpc>
                <a:spcPct val="150000"/>
              </a:lnSpc>
            </a:pPr>
            <a:r>
              <a:rPr lang="fa-IR" dirty="0" smtClean="0"/>
              <a:t>وظیفه تان؟</a:t>
            </a:r>
            <a:endParaRPr lang="en-GB" dirty="0"/>
          </a:p>
          <a:p>
            <a:pPr algn="r" rtl="1">
              <a:lnSpc>
                <a:spcPct val="150000"/>
              </a:lnSpc>
            </a:pPr>
            <a:r>
              <a:rPr lang="fa-IR" dirty="0" smtClean="0"/>
              <a:t>توقع تان از تریننگ؟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803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Test Your Knowledge 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400" kern="0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Staff and related personnel are forbidden to have sexual relationships with beneficiaries under all circumstances. </a:t>
            </a:r>
            <a:endParaRPr lang="fa-IR" altLang="en-US" sz="2400" kern="0" dirty="0" smtClean="0"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just" rtl="1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400" kern="0" dirty="0" smtClean="0">
                <a:latin typeface="Gill Sans MT" panose="020B0502020104020203" pitchFamily="34" charset="0"/>
                <a:ea typeface="ＭＳ Ｐゴシック" panose="020B0600070205080204" pitchFamily="34" charset="-128"/>
              </a:rPr>
              <a:t>تمام کارمندان تحت هر نوع شرایط از داشتن روابط جنسی با  مستفدین نهی شده اند </a:t>
            </a:r>
            <a:endParaRPr lang="en-US" altLang="en-US" sz="2400" kern="0" dirty="0" smtClean="0"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just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endParaRPr lang="en-US" altLang="en-US" sz="2400" kern="0" dirty="0"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1" algn="just" fontAlgn="base">
              <a:lnSpc>
                <a:spcPct val="90000"/>
              </a:lnSpc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</a:rPr>
              <a:t>TRUE or FALSE?</a:t>
            </a:r>
          </a:p>
          <a:p>
            <a:pPr lvl="1" algn="just" fontAlgn="base">
              <a:lnSpc>
                <a:spcPct val="90000"/>
              </a:lnSpc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endParaRPr lang="en-US" altLang="en-US" sz="2400" kern="0" dirty="0"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just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400" b="1" kern="0" dirty="0" smtClean="0">
                <a:latin typeface="Gill Sans MT" panose="020B0502020104020203" pitchFamily="34" charset="0"/>
                <a:ea typeface="ＭＳ Ｐゴシック" panose="020B0600070205080204" pitchFamily="34" charset="-128"/>
              </a:rPr>
              <a:t>FALSE</a:t>
            </a:r>
            <a:endParaRPr lang="en-GB" sz="2400" dirty="0">
              <a:latin typeface="Gill Sans MT" panose="020B05020201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55194"/>
            <a:ext cx="1485900" cy="13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9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Test Your </a:t>
            </a:r>
            <a:r>
              <a:rPr lang="en-US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Knowledge</a:t>
            </a:r>
            <a: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تست دانش </a:t>
            </a:r>
            <a:r>
              <a:rPr lang="en-US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algn="just" fontAlgn="base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If you suspect that a staff member is violating the core principles, you must (check all that apply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)</a:t>
            </a: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just" rtl="1" fontAlgn="base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اگر مشکوک بر این شدید که یکی از کارمندان از قواعد اساسی سو استفاده میکنند شما باید :</a:t>
            </a: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1" algn="just" fontAlgn="base"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</a:rPr>
              <a:t>A.  Tell him/her to </a:t>
            </a:r>
            <a:r>
              <a:rPr lang="en-US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</a:rPr>
              <a:t>stop</a:t>
            </a:r>
            <a:r>
              <a:rPr lang="fa-IR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</a:rPr>
              <a:t> براییش بگوید که متوقف کند </a:t>
            </a:r>
            <a:endParaRPr lang="en-US" altLang="en-US" sz="240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1" algn="just" fontAlgn="base"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</a:rPr>
              <a:t>B.  </a:t>
            </a:r>
            <a:r>
              <a:rPr lang="en-US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</a:rPr>
              <a:t>Investigate</a:t>
            </a:r>
            <a:r>
              <a:rPr lang="fa-IR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</a:rPr>
              <a:t> تحقیق کنید </a:t>
            </a:r>
            <a:endParaRPr lang="en-US" altLang="en-US" sz="240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1" algn="just" fontAlgn="base"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</a:rPr>
              <a:t>C.  Report (</a:t>
            </a:r>
            <a:r>
              <a:rPr lang="en-US" alt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</a:rPr>
              <a:t>i.e</a:t>
            </a:r>
            <a:r>
              <a:rPr lang="en-US" alt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</a:rPr>
              <a:t> to the Head of Office </a:t>
            </a:r>
            <a:r>
              <a:rPr lang="en-US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</a:rPr>
              <a:t>)</a:t>
            </a:r>
            <a:r>
              <a:rPr lang="fa-IR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</a:rPr>
              <a:t>  راپور دهید </a:t>
            </a:r>
            <a:endParaRPr lang="en-US" altLang="en-US" sz="240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1" algn="just" fontAlgn="base"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endParaRPr lang="en-US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just" fontAlgn="base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The answer is “C”, and this applies regardless of whether you are in the same agency.  You must report suspicions.</a:t>
            </a:r>
          </a:p>
          <a:p>
            <a:pPr marL="0" indent="0" algn="r" rtl="1">
              <a:buNone/>
            </a:pPr>
            <a:r>
              <a:rPr lang="fa-IR" dirty="0" smtClean="0"/>
              <a:t>جواب درست </a:t>
            </a:r>
            <a:r>
              <a:rPr lang="en-US" dirty="0" smtClean="0"/>
              <a:t>C</a:t>
            </a:r>
            <a:r>
              <a:rPr lang="fa-IR" dirty="0" smtClean="0"/>
              <a:t> است که مربوط هر نمایندگی که هستین باید راپور دهید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0" y="106617"/>
            <a:ext cx="1409700" cy="131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7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Test Your </a:t>
            </a:r>
            <a:r>
              <a:rPr lang="en-US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Knowledge</a:t>
            </a:r>
            <a: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دانش تان را تست کنید </a:t>
            </a:r>
            <a:r>
              <a:rPr lang="en-US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algn="just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The core principles only apply to 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behavior </a:t>
            </a: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that takes place during working hours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.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just" rtl="1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شش اصل تنها در اوقات کاری قابل تطبیق است </a:t>
            </a:r>
            <a:endParaRPr lang="en-US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just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endParaRPr lang="en-US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1" algn="just" fontAlgn="base">
              <a:lnSpc>
                <a:spcPct val="90000"/>
              </a:lnSpc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</a:rPr>
              <a:t>TRUE or FALSE</a:t>
            </a:r>
            <a:r>
              <a:rPr lang="en-US" altLang="en-US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</a:rPr>
              <a:t>?</a:t>
            </a:r>
            <a:r>
              <a:rPr lang="fa-IR" altLang="en-US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ＭＳ Ｐゴシック" panose="020B0600070205080204" pitchFamily="34" charset="-128"/>
              </a:rPr>
              <a:t> </a:t>
            </a:r>
            <a:endParaRPr lang="en-GB" altLang="en-US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1" algn="just" fontAlgn="base">
              <a:lnSpc>
                <a:spcPct val="90000"/>
              </a:lnSpc>
              <a:spcAft>
                <a:spcPct val="0"/>
              </a:spcAft>
              <a:buClr>
                <a:srgbClr val="F06157"/>
              </a:buClr>
              <a:buNone/>
            </a:pPr>
            <a:endParaRPr lang="en-US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just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b="1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FALSE</a:t>
            </a: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:  The principles apply all the time.  There is a </a:t>
            </a:r>
            <a:r>
              <a:rPr lang="en-GB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responsibility</a:t>
            </a: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that comes with the position that extends beyond working hours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.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just" rtl="1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اشتباه : این اصول در تمام اوقات تطبیق میشود و این یک مسولیت است که با وظیفه به دوش کارمند میاید و در تمام اوقات باید کارمند آن را مراعات کند </a:t>
            </a:r>
            <a:endParaRPr lang="en-GB" dirty="0">
              <a:latin typeface="Gill Sans MT" panose="020B05020201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0" y="226060"/>
            <a:ext cx="1333500" cy="124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5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</a:rPr>
              <a:t>SEA VS Sexual Harassment</a:t>
            </a:r>
            <a: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</a:rPr>
              <a:t/>
            </a:r>
            <a:b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</a:rPr>
            </a:br>
            <a: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</a:rPr>
              <a:t>فرق بین سو استفاده و ازار و اذیت جنسی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391237"/>
            <a:ext cx="4040188" cy="639762"/>
          </a:xfrm>
        </p:spPr>
        <p:txBody>
          <a:bodyPr/>
          <a:lstStyle/>
          <a:p>
            <a:r>
              <a:rPr lang="en-GB" dirty="0" smtClean="0">
                <a:latin typeface="Gill Sans MT" panose="020B0502020104020203" pitchFamily="34" charset="0"/>
              </a:rPr>
              <a:t>SEA </a:t>
            </a:r>
            <a:r>
              <a:rPr lang="fa-IR" dirty="0" smtClean="0">
                <a:latin typeface="Gill Sans MT" panose="020B0502020104020203" pitchFamily="34" charset="0"/>
              </a:rPr>
              <a:t>سو استفاده جنسی </a:t>
            </a:r>
            <a:endParaRPr lang="en-GB" dirty="0">
              <a:latin typeface="Gill Sans MT" panose="020B0502020104020203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fontAlgn="t"/>
            <a:r>
              <a:rPr lang="en-US" dirty="0" smtClean="0">
                <a:latin typeface="Gill Sans MT" panose="020B0502020104020203" pitchFamily="34" charset="0"/>
              </a:rPr>
              <a:t>1</a:t>
            </a:r>
            <a:r>
              <a:rPr lang="en-US" dirty="0">
                <a:latin typeface="Gill Sans MT" panose="020B0502020104020203" pitchFamily="34" charset="0"/>
              </a:rPr>
              <a:t>. Always about abuse of </a:t>
            </a:r>
            <a:r>
              <a:rPr lang="en-US" dirty="0" smtClean="0">
                <a:latin typeface="Gill Sans MT" panose="020B0502020104020203" pitchFamily="34" charset="0"/>
              </a:rPr>
              <a:t>power</a:t>
            </a:r>
            <a:endParaRPr lang="fa-IR" dirty="0" smtClean="0">
              <a:latin typeface="Gill Sans MT" panose="020B0502020104020203" pitchFamily="34" charset="0"/>
            </a:endParaRPr>
          </a:p>
          <a:p>
            <a:pPr marL="0" indent="0" algn="r" rtl="1" fontAlgn="t">
              <a:buNone/>
            </a:pPr>
            <a:r>
              <a:rPr lang="fa-IR" dirty="0" smtClean="0">
                <a:latin typeface="Gill Sans MT" panose="020B0502020104020203" pitchFamily="34" charset="0"/>
              </a:rPr>
              <a:t>همیشه با سو استفاده از قدرت انجام میشود </a:t>
            </a:r>
            <a:endParaRPr lang="en-GB" dirty="0"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2. Staff </a:t>
            </a:r>
            <a:r>
              <a:rPr lang="en-US" dirty="0" err="1">
                <a:latin typeface="Gill Sans MT" panose="020B0502020104020203" pitchFamily="34" charset="0"/>
              </a:rPr>
              <a:t>vs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smtClean="0">
                <a:latin typeface="Gill Sans MT" panose="020B0502020104020203" pitchFamily="34" charset="0"/>
              </a:rPr>
              <a:t>beneficiaries</a:t>
            </a:r>
            <a:endParaRPr lang="fa-IR" dirty="0" smtClean="0">
              <a:latin typeface="Gill Sans MT" panose="020B0502020104020203" pitchFamily="34" charset="0"/>
            </a:endParaRPr>
          </a:p>
          <a:p>
            <a:pPr marL="0" indent="0" algn="r" rtl="1">
              <a:buNone/>
            </a:pPr>
            <a:r>
              <a:rPr lang="fa-IR" dirty="0" smtClean="0">
                <a:latin typeface="Gill Sans MT" panose="020B0502020104020203" pitchFamily="34" charset="0"/>
              </a:rPr>
              <a:t>قربانی ممکن کارمند باشد و یا مستفدین </a:t>
            </a:r>
            <a:endParaRPr lang="en-GB" dirty="0"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3. Anybody can </a:t>
            </a:r>
            <a:r>
              <a:rPr lang="en-US" dirty="0" smtClean="0">
                <a:latin typeface="Gill Sans MT" panose="020B0502020104020203" pitchFamily="34" charset="0"/>
              </a:rPr>
              <a:t>report</a:t>
            </a:r>
            <a:endParaRPr lang="fa-IR" dirty="0" smtClean="0">
              <a:latin typeface="Gill Sans MT" panose="020B0502020104020203" pitchFamily="34" charset="0"/>
            </a:endParaRPr>
          </a:p>
          <a:p>
            <a:pPr marL="0" indent="0" algn="r" rtl="1">
              <a:buNone/>
            </a:pPr>
            <a:r>
              <a:rPr lang="fa-IR" dirty="0" smtClean="0">
                <a:latin typeface="Gill Sans MT" panose="020B0502020104020203" pitchFamily="34" charset="0"/>
              </a:rPr>
              <a:t>هر کس میتواند راپور دهد </a:t>
            </a:r>
            <a:endParaRPr lang="en-GB" dirty="0"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4. Must report – suspicion or </a:t>
            </a:r>
            <a:r>
              <a:rPr lang="en-US" dirty="0" smtClean="0">
                <a:latin typeface="Gill Sans MT" panose="020B0502020104020203" pitchFamily="34" charset="0"/>
              </a:rPr>
              <a:t>concerns</a:t>
            </a:r>
            <a:endParaRPr lang="fa-IR" dirty="0" smtClean="0">
              <a:latin typeface="Gill Sans MT" panose="020B0502020104020203" pitchFamily="34" charset="0"/>
            </a:endParaRPr>
          </a:p>
          <a:p>
            <a:pPr marL="0" indent="0" algn="r" rtl="1">
              <a:buNone/>
            </a:pPr>
            <a:r>
              <a:rPr lang="fa-IR" dirty="0" smtClean="0">
                <a:latin typeface="Gill Sans MT" panose="020B0502020104020203" pitchFamily="34" charset="0"/>
              </a:rPr>
              <a:t>هر عمل و سو قصد باید راپور داده شود </a:t>
            </a:r>
            <a:endParaRPr lang="en-GB" dirty="0"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5. Reporting to </a:t>
            </a:r>
            <a:r>
              <a:rPr lang="en-US" dirty="0" smtClean="0">
                <a:latin typeface="Gill Sans MT" panose="020B0502020104020203" pitchFamily="34" charset="0"/>
              </a:rPr>
              <a:t>FP</a:t>
            </a:r>
            <a:endParaRPr lang="fa-IR" dirty="0" smtClean="0">
              <a:latin typeface="Gill Sans MT" panose="020B0502020104020203" pitchFamily="34" charset="0"/>
            </a:endParaRPr>
          </a:p>
          <a:p>
            <a:pPr marL="0" indent="0" algn="r" rtl="1">
              <a:buNone/>
            </a:pPr>
            <a:r>
              <a:rPr lang="fa-IR" dirty="0" smtClean="0">
                <a:latin typeface="Gill Sans MT" panose="020B0502020104020203" pitchFamily="34" charset="0"/>
              </a:rPr>
              <a:t>برای فوکل پاینت راپور داده میشود</a:t>
            </a:r>
            <a:endParaRPr lang="en-GB" dirty="0">
              <a:latin typeface="Gill Sans MT" panose="020B0502020104020203" pitchFamily="34" charset="0"/>
            </a:endParaRPr>
          </a:p>
          <a:p>
            <a:endParaRPr lang="en-GB" dirty="0">
              <a:latin typeface="Gill Sans MT" panose="020B05020201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>
                <a:latin typeface="Gill Sans MT" panose="020B0502020104020203" pitchFamily="34" charset="0"/>
              </a:rPr>
              <a:t>SEXUAL HARASSMENT</a:t>
            </a:r>
            <a:endParaRPr lang="fa-IR" dirty="0" smtClean="0">
              <a:latin typeface="Gill Sans MT" panose="020B0502020104020203" pitchFamily="34" charset="0"/>
            </a:endParaRPr>
          </a:p>
          <a:p>
            <a:pPr algn="r" rtl="1"/>
            <a:r>
              <a:rPr lang="fa-IR" dirty="0" smtClean="0">
                <a:latin typeface="Gill Sans MT" panose="020B0502020104020203" pitchFamily="34" charset="0"/>
              </a:rPr>
              <a:t>آزار و اذیت جنسی </a:t>
            </a:r>
            <a:endParaRPr lang="en-GB" dirty="0">
              <a:latin typeface="Gill Sans MT" panose="020B0502020104020203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pPr fontAlgn="t"/>
            <a:r>
              <a:rPr lang="en-US" dirty="0">
                <a:latin typeface="Gill Sans MT" panose="020B0502020104020203" pitchFamily="34" charset="0"/>
              </a:rPr>
              <a:t>1. Always about abuse of </a:t>
            </a:r>
            <a:r>
              <a:rPr lang="en-US" dirty="0" smtClean="0">
                <a:latin typeface="Gill Sans MT" panose="020B0502020104020203" pitchFamily="34" charset="0"/>
              </a:rPr>
              <a:t>power</a:t>
            </a:r>
            <a:endParaRPr lang="fa-IR" dirty="0" smtClean="0">
              <a:latin typeface="Gill Sans MT" panose="020B0502020104020203" pitchFamily="34" charset="0"/>
            </a:endParaRPr>
          </a:p>
          <a:p>
            <a:pPr marL="0" indent="0" algn="r" rtl="1" fontAlgn="t">
              <a:buNone/>
            </a:pPr>
            <a:r>
              <a:rPr lang="fa-IR" dirty="0">
                <a:latin typeface="Gill Sans MT" panose="020B0502020104020203" pitchFamily="34" charset="0"/>
              </a:rPr>
              <a:t>همیشه با سو استفاده از قدرت انجام میشود </a:t>
            </a:r>
            <a:endParaRPr lang="en-GB" dirty="0">
              <a:latin typeface="Gill Sans MT" panose="020B0502020104020203" pitchFamily="34" charset="0"/>
            </a:endParaRPr>
          </a:p>
          <a:p>
            <a:pPr fontAlgn="t"/>
            <a:r>
              <a:rPr lang="en-US" dirty="0">
                <a:latin typeface="Gill Sans MT" panose="020B0502020104020203" pitchFamily="34" charset="0"/>
              </a:rPr>
              <a:t>2. Staff </a:t>
            </a:r>
            <a:r>
              <a:rPr lang="en-US" dirty="0" err="1">
                <a:latin typeface="Gill Sans MT" panose="020B0502020104020203" pitchFamily="34" charset="0"/>
              </a:rPr>
              <a:t>vs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smtClean="0">
                <a:latin typeface="Gill Sans MT" panose="020B0502020104020203" pitchFamily="34" charset="0"/>
              </a:rPr>
              <a:t>Staff</a:t>
            </a:r>
            <a:endParaRPr lang="fa-IR" dirty="0" smtClean="0">
              <a:latin typeface="Gill Sans MT" panose="020B0502020104020203" pitchFamily="34" charset="0"/>
            </a:endParaRPr>
          </a:p>
          <a:p>
            <a:pPr marL="0" indent="0" algn="r" rtl="1" fontAlgn="t">
              <a:buNone/>
            </a:pPr>
            <a:r>
              <a:rPr lang="fa-IR" dirty="0">
                <a:latin typeface="Gill Sans MT" panose="020B0502020104020203" pitchFamily="34" charset="0"/>
              </a:rPr>
              <a:t>قربانی ممکن کارمند باشد و یا مستفدین </a:t>
            </a:r>
            <a:endParaRPr lang="en-GB" dirty="0">
              <a:latin typeface="Gill Sans MT" panose="020B0502020104020203" pitchFamily="34" charset="0"/>
            </a:endParaRPr>
          </a:p>
          <a:p>
            <a:pPr fontAlgn="t"/>
            <a:r>
              <a:rPr lang="en-US" dirty="0">
                <a:latin typeface="Gill Sans MT" panose="020B0502020104020203" pitchFamily="34" charset="0"/>
              </a:rPr>
              <a:t>3. T</a:t>
            </a:r>
            <a:r>
              <a:rPr lang="en-US" dirty="0" smtClean="0">
                <a:latin typeface="Gill Sans MT" panose="020B0502020104020203" pitchFamily="34" charset="0"/>
              </a:rPr>
              <a:t>he </a:t>
            </a:r>
            <a:r>
              <a:rPr lang="en-US" dirty="0">
                <a:latin typeface="Gill Sans MT" panose="020B0502020104020203" pitchFamily="34" charset="0"/>
              </a:rPr>
              <a:t>aggrieved can make a </a:t>
            </a:r>
            <a:r>
              <a:rPr lang="en-US" dirty="0" smtClean="0">
                <a:latin typeface="Gill Sans MT" panose="020B0502020104020203" pitchFamily="34" charset="0"/>
              </a:rPr>
              <a:t>report</a:t>
            </a:r>
            <a:endParaRPr lang="fa-IR" dirty="0" smtClean="0">
              <a:latin typeface="Gill Sans MT" panose="020B0502020104020203" pitchFamily="34" charset="0"/>
            </a:endParaRPr>
          </a:p>
          <a:p>
            <a:pPr marL="0" indent="0" algn="r" rtl="1" fontAlgn="t">
              <a:buNone/>
            </a:pPr>
            <a:r>
              <a:rPr lang="fa-IR" dirty="0" smtClean="0">
                <a:latin typeface="Gill Sans MT" panose="020B0502020104020203" pitchFamily="34" charset="0"/>
              </a:rPr>
              <a:t>کسیکه مورد اذیت قرار گرفته میتواند راپور دهد </a:t>
            </a:r>
            <a:endParaRPr lang="en-GB" dirty="0">
              <a:latin typeface="Gill Sans MT" panose="020B0502020104020203" pitchFamily="34" charset="0"/>
            </a:endParaRPr>
          </a:p>
          <a:p>
            <a:pPr fontAlgn="t"/>
            <a:r>
              <a:rPr lang="en-US" dirty="0">
                <a:latin typeface="Gill Sans MT" panose="020B0502020104020203" pitchFamily="34" charset="0"/>
              </a:rPr>
              <a:t>4. The aggrieved decides to report or </a:t>
            </a:r>
            <a:r>
              <a:rPr lang="en-US" dirty="0" smtClean="0">
                <a:latin typeface="Gill Sans MT" panose="020B0502020104020203" pitchFamily="34" charset="0"/>
              </a:rPr>
              <a:t>not</a:t>
            </a:r>
            <a:endParaRPr lang="fa-IR" dirty="0" smtClean="0">
              <a:latin typeface="Gill Sans MT" panose="020B0502020104020203" pitchFamily="34" charset="0"/>
            </a:endParaRPr>
          </a:p>
          <a:p>
            <a:pPr marL="0" indent="0" algn="r" rtl="1" fontAlgn="t">
              <a:buNone/>
            </a:pPr>
            <a:r>
              <a:rPr lang="fa-IR" dirty="0" smtClean="0">
                <a:latin typeface="Gill Sans MT" panose="020B0502020104020203" pitchFamily="34" charset="0"/>
              </a:rPr>
              <a:t>متضرر تصمیم میگیرد که راپور دهد و یا نه </a:t>
            </a:r>
            <a:endParaRPr lang="en-GB" dirty="0">
              <a:latin typeface="Gill Sans MT" panose="020B0502020104020203" pitchFamily="34" charset="0"/>
            </a:endParaRPr>
          </a:p>
          <a:p>
            <a:pPr fontAlgn="t"/>
            <a:r>
              <a:rPr lang="en-US" dirty="0">
                <a:latin typeface="Gill Sans MT" panose="020B0502020104020203" pitchFamily="34" charset="0"/>
              </a:rPr>
              <a:t>5. The aggrieved </a:t>
            </a:r>
            <a:r>
              <a:rPr lang="en-US" dirty="0" smtClean="0">
                <a:latin typeface="Gill Sans MT" panose="020B0502020104020203" pitchFamily="34" charset="0"/>
              </a:rPr>
              <a:t>decides</a:t>
            </a:r>
            <a:endParaRPr lang="fa-IR" dirty="0" smtClean="0">
              <a:latin typeface="Gill Sans MT" panose="020B0502020104020203" pitchFamily="34" charset="0"/>
            </a:endParaRPr>
          </a:p>
          <a:p>
            <a:pPr marL="0" indent="0" algn="r" rtl="1" fontAlgn="t">
              <a:buNone/>
            </a:pPr>
            <a:r>
              <a:rPr lang="fa-IR" dirty="0" smtClean="0">
                <a:latin typeface="Gill Sans MT" panose="020B0502020104020203" pitchFamily="34" charset="0"/>
              </a:rPr>
              <a:t>متضرر تعین میکند که برای چی کسی باید راپور دهد </a:t>
            </a:r>
            <a:endParaRPr lang="en-GB" dirty="0">
              <a:latin typeface="Gill Sans MT" panose="020B0502020104020203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88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aded743d9_0_1691"/>
          <p:cNvSpPr txBox="1"/>
          <p:nvPr/>
        </p:nvSpPr>
        <p:spPr>
          <a:xfrm>
            <a:off x="457200" y="1325999"/>
            <a:ext cx="82296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>
                <a:solidFill>
                  <a:srgbClr val="0099FF"/>
                </a:solidFill>
              </a:rPr>
              <a:t>Key Expectations </a:t>
            </a:r>
            <a:r>
              <a:rPr lang="en-US" sz="3000" dirty="0" smtClean="0">
                <a:solidFill>
                  <a:srgbClr val="0099FF"/>
                </a:solidFill>
              </a:rPr>
              <a:t>from organization and employees</a:t>
            </a:r>
            <a:endParaRPr lang="fa-IR" sz="3000" dirty="0" smtClean="0">
              <a:solidFill>
                <a:srgbClr val="0099FF"/>
              </a:solidFill>
            </a:endParaRPr>
          </a:p>
          <a:p>
            <a:pPr algn="r" rtl="1"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fa-IR" sz="3000" dirty="0" smtClean="0">
                <a:solidFill>
                  <a:srgbClr val="0099FF"/>
                </a:solidFill>
              </a:rPr>
              <a:t>توقعات کلیدی از کارمندان و سازمان ها </a:t>
            </a:r>
            <a:endParaRPr sz="3000" dirty="0">
              <a:solidFill>
                <a:srgbClr val="0099FF"/>
              </a:solidFill>
            </a:endParaRPr>
          </a:p>
        </p:txBody>
      </p:sp>
      <p:sp>
        <p:nvSpPr>
          <p:cNvPr id="150" name="Google Shape;150;g5aded743d9_0_1691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34</a:t>
            </a:fld>
            <a:endParaRPr sz="9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g5aded743d9_0_1691"/>
          <p:cNvSpPr txBox="1"/>
          <p:nvPr/>
        </p:nvSpPr>
        <p:spPr>
          <a:xfrm>
            <a:off x="4372051" y="2567070"/>
            <a:ext cx="4355400" cy="3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55600">
              <a:lnSpc>
                <a:spcPct val="130000"/>
              </a:lnSpc>
              <a:buSzPts val="2000"/>
              <a:buChar char="●"/>
            </a:pPr>
            <a:r>
              <a:rPr lang="en-US" sz="2400" dirty="0" smtClean="0"/>
              <a:t>Prevention</a:t>
            </a:r>
            <a:r>
              <a:rPr lang="fa-IR" sz="2400" dirty="0" smtClean="0"/>
              <a:t> جلوگیری </a:t>
            </a:r>
            <a:endParaRPr sz="2400" dirty="0"/>
          </a:p>
          <a:p>
            <a:pPr marL="457200" indent="-355600">
              <a:lnSpc>
                <a:spcPct val="130000"/>
              </a:lnSpc>
              <a:buSzPts val="2000"/>
              <a:buChar char="●"/>
            </a:pPr>
            <a:r>
              <a:rPr lang="en-US" sz="2400" dirty="0"/>
              <a:t>Reporting </a:t>
            </a:r>
            <a:r>
              <a:rPr lang="fa-IR" sz="2400" dirty="0" smtClean="0"/>
              <a:t>راپور دهی </a:t>
            </a:r>
            <a:endParaRPr sz="2400" dirty="0"/>
          </a:p>
          <a:p>
            <a:pPr marL="457200" indent="-355600">
              <a:lnSpc>
                <a:spcPct val="130000"/>
              </a:lnSpc>
              <a:buSzPts val="2000"/>
              <a:buChar char="●"/>
            </a:pPr>
            <a:r>
              <a:rPr lang="en-US" sz="2400" dirty="0" smtClean="0"/>
              <a:t>Investigation</a:t>
            </a:r>
            <a:r>
              <a:rPr lang="fa-IR" sz="2400" dirty="0" smtClean="0"/>
              <a:t>تحقیق </a:t>
            </a:r>
            <a:endParaRPr sz="2400" dirty="0"/>
          </a:p>
          <a:p>
            <a:pPr marL="457200" indent="-355600">
              <a:lnSpc>
                <a:spcPct val="130000"/>
              </a:lnSpc>
              <a:buSzPts val="2000"/>
              <a:buChar char="●"/>
            </a:pPr>
            <a:r>
              <a:rPr lang="en-US" sz="2400" dirty="0" smtClean="0"/>
              <a:t>Assistance</a:t>
            </a:r>
            <a:r>
              <a:rPr lang="fa-IR" sz="2400" dirty="0" smtClean="0"/>
              <a:t> کمک </a:t>
            </a:r>
            <a:endParaRPr sz="2400" dirty="0"/>
          </a:p>
        </p:txBody>
      </p:sp>
      <p:pic>
        <p:nvPicPr>
          <p:cNvPr id="153" name="Google Shape;153;g5aded743d9_0_1691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12" y="2571189"/>
            <a:ext cx="4026573" cy="267436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5aded743d9_0_1691"/>
          <p:cNvSpPr/>
          <p:nvPr/>
        </p:nvSpPr>
        <p:spPr>
          <a:xfrm rot="-5400000">
            <a:off x="-596538" y="3808322"/>
            <a:ext cx="1698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UNICEF/NYHQ2013-1217/MAITEM</a:t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55741" y="603290"/>
            <a:ext cx="3929281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n-US" sz="2400" b="1" dirty="0" smtClean="0">
                <a:solidFill>
                  <a:srgbClr val="92D050"/>
                </a:solidFill>
              </a:rPr>
              <a:t>PSEA Toolkit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fa-IR" sz="2400" b="1" dirty="0" smtClean="0">
                <a:solidFill>
                  <a:srgbClr val="92D050"/>
                </a:solidFill>
              </a:rPr>
              <a:t>ابزار جلوگیری از سو استفاده جنسی </a:t>
            </a:r>
            <a:endParaRPr lang="en-US" sz="24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aded743d9_1_8"/>
          <p:cNvSpPr txBox="1"/>
          <p:nvPr/>
        </p:nvSpPr>
        <p:spPr>
          <a:xfrm>
            <a:off x="457201" y="990600"/>
            <a:ext cx="82296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>
                <a:solidFill>
                  <a:srgbClr val="0099FF"/>
                </a:solidFill>
              </a:rPr>
              <a:t>Objectives of PSEA </a:t>
            </a:r>
            <a:r>
              <a:rPr lang="en-US" sz="3000" dirty="0" smtClean="0">
                <a:solidFill>
                  <a:srgbClr val="0099FF"/>
                </a:solidFill>
              </a:rPr>
              <a:t>Toolkit</a:t>
            </a:r>
            <a:endParaRPr lang="fa-IR" sz="3000" dirty="0" smtClean="0">
              <a:solidFill>
                <a:srgbClr val="0099FF"/>
              </a:solidFill>
            </a:endParaRPr>
          </a:p>
          <a:p>
            <a:pPr algn="r" rtl="1"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fa-IR" sz="3000" dirty="0" smtClean="0">
                <a:solidFill>
                  <a:srgbClr val="0099FF"/>
                </a:solidFill>
              </a:rPr>
              <a:t>اهداف، ابزار جلوگیری از سو استفاده جنسی </a:t>
            </a:r>
            <a:endParaRPr sz="3000" dirty="0">
              <a:solidFill>
                <a:srgbClr val="0099FF"/>
              </a:solidFill>
            </a:endParaRPr>
          </a:p>
        </p:txBody>
      </p:sp>
      <p:sp>
        <p:nvSpPr>
          <p:cNvPr id="160" name="Google Shape;160;g5aded743d9_1_8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35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g5aded743d9_1_8"/>
          <p:cNvSpPr txBox="1"/>
          <p:nvPr/>
        </p:nvSpPr>
        <p:spPr>
          <a:xfrm>
            <a:off x="457201" y="2255100"/>
            <a:ext cx="7824651" cy="3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55600">
              <a:lnSpc>
                <a:spcPct val="130000"/>
              </a:lnSpc>
              <a:buClr>
                <a:srgbClr val="4A86E8"/>
              </a:buClr>
              <a:buSzPts val="2000"/>
              <a:buChar char="●"/>
            </a:pPr>
            <a:r>
              <a:rPr lang="en-US" sz="2000" dirty="0"/>
              <a:t>Increase understanding and support of </a:t>
            </a:r>
            <a:r>
              <a:rPr lang="en-US" sz="2000" dirty="0" smtClean="0"/>
              <a:t>PSEA</a:t>
            </a:r>
            <a:endParaRPr lang="fa-IR" sz="2000" dirty="0" smtClean="0"/>
          </a:p>
          <a:p>
            <a:pPr marL="101600" algn="r" rtl="1">
              <a:lnSpc>
                <a:spcPct val="130000"/>
              </a:lnSpc>
              <a:buClr>
                <a:srgbClr val="4A86E8"/>
              </a:buClr>
              <a:buSzPts val="2000"/>
            </a:pPr>
            <a:r>
              <a:rPr lang="fa-IR" sz="2000" dirty="0" smtClean="0"/>
              <a:t>افزایش درک و حمایت برای جلوگیری از سو استفاده جنسی </a:t>
            </a:r>
            <a:endParaRPr lang="en-US" sz="2000" dirty="0"/>
          </a:p>
          <a:p>
            <a:pPr marL="457200" indent="-355600">
              <a:lnSpc>
                <a:spcPct val="130000"/>
              </a:lnSpc>
              <a:buClr>
                <a:srgbClr val="4A86E8"/>
              </a:buClr>
              <a:buSzPts val="2000"/>
              <a:buChar char="●"/>
            </a:pPr>
            <a:r>
              <a:rPr lang="en-US" sz="2000" dirty="0"/>
              <a:t>Support </a:t>
            </a:r>
            <a:r>
              <a:rPr lang="en-US" sz="2000" dirty="0">
                <a:solidFill>
                  <a:schemeClr val="dk1"/>
                </a:solidFill>
              </a:rPr>
              <a:t>organizations in strengthening PSEA </a:t>
            </a:r>
            <a:r>
              <a:rPr lang="en-US" sz="2000" dirty="0" smtClean="0">
                <a:solidFill>
                  <a:schemeClr val="dk1"/>
                </a:solidFill>
              </a:rPr>
              <a:t>systems</a:t>
            </a:r>
            <a:endParaRPr lang="fa-IR" sz="2000" dirty="0" smtClean="0">
              <a:solidFill>
                <a:schemeClr val="dk1"/>
              </a:solidFill>
            </a:endParaRPr>
          </a:p>
          <a:p>
            <a:pPr marL="101600" algn="r" rtl="1">
              <a:lnSpc>
                <a:spcPct val="130000"/>
              </a:lnSpc>
              <a:buClr>
                <a:srgbClr val="4A86E8"/>
              </a:buClr>
              <a:buSzPts val="2000"/>
            </a:pPr>
            <a:r>
              <a:rPr lang="fa-IR" sz="2000" dirty="0" smtClean="0">
                <a:solidFill>
                  <a:schemeClr val="dk1"/>
                </a:solidFill>
              </a:rPr>
              <a:t>حمایت سازمان ها در تقویت سیستم جلوگیری از سو استفاده جنسی </a:t>
            </a:r>
            <a:endParaRPr sz="2000" dirty="0">
              <a:solidFill>
                <a:schemeClr val="dk1"/>
              </a:solidFill>
            </a:endParaRPr>
          </a:p>
          <a:p>
            <a:pPr marL="457200" indent="-342900">
              <a:lnSpc>
                <a:spcPct val="130000"/>
              </a:lnSpc>
              <a:buClr>
                <a:srgbClr val="4A86E8"/>
              </a:buClr>
              <a:buSzPts val="1800"/>
              <a:buChar char="●"/>
            </a:pPr>
            <a:r>
              <a:rPr lang="en-US" sz="2000" dirty="0"/>
              <a:t>Improve </a:t>
            </a:r>
            <a:r>
              <a:rPr lang="en-US" sz="2000" dirty="0">
                <a:solidFill>
                  <a:schemeClr val="dk1"/>
                </a:solidFill>
              </a:rPr>
              <a:t>coordination, communication and </a:t>
            </a:r>
            <a:r>
              <a:rPr lang="en-US" sz="2000" dirty="0" smtClean="0">
                <a:solidFill>
                  <a:schemeClr val="dk1"/>
                </a:solidFill>
              </a:rPr>
              <a:t>coherence</a:t>
            </a:r>
            <a:endParaRPr lang="fa-IR" sz="2000" dirty="0" smtClean="0">
              <a:solidFill>
                <a:schemeClr val="dk1"/>
              </a:solidFill>
            </a:endParaRPr>
          </a:p>
          <a:p>
            <a:pPr marL="114300" algn="r" rtl="1">
              <a:lnSpc>
                <a:spcPct val="130000"/>
              </a:lnSpc>
              <a:buClr>
                <a:srgbClr val="4A86E8"/>
              </a:buClr>
              <a:buSzPts val="1800"/>
            </a:pPr>
            <a:r>
              <a:rPr lang="fa-IR" sz="2000" dirty="0" smtClean="0">
                <a:solidFill>
                  <a:schemeClr val="dk1"/>
                </a:solidFill>
              </a:rPr>
              <a:t>بهبود هماهنگی، ارتباطات و انسجام </a:t>
            </a:r>
            <a:endParaRPr sz="2000" dirty="0">
              <a:solidFill>
                <a:schemeClr val="dk1"/>
              </a:solidFill>
            </a:endParaRPr>
          </a:p>
          <a:p>
            <a:pPr marL="457200" indent="-342900">
              <a:lnSpc>
                <a:spcPct val="130000"/>
              </a:lnSpc>
              <a:buClr>
                <a:srgbClr val="4A86E8"/>
              </a:buClr>
              <a:buSzPts val="1800"/>
              <a:buChar char="●"/>
            </a:pPr>
            <a:r>
              <a:rPr lang="en-US" sz="2000" dirty="0"/>
              <a:t>Contribute</a:t>
            </a:r>
            <a:r>
              <a:rPr lang="en-US" sz="2000" dirty="0">
                <a:solidFill>
                  <a:schemeClr val="dk1"/>
                </a:solidFill>
              </a:rPr>
              <a:t> to improved accountability towards affected </a:t>
            </a:r>
            <a:r>
              <a:rPr lang="en-US" sz="2000" dirty="0" smtClean="0">
                <a:solidFill>
                  <a:schemeClr val="dk1"/>
                </a:solidFill>
              </a:rPr>
              <a:t>populations</a:t>
            </a:r>
            <a:endParaRPr lang="fa-IR" sz="2000" dirty="0" smtClean="0">
              <a:solidFill>
                <a:schemeClr val="dk1"/>
              </a:solidFill>
            </a:endParaRPr>
          </a:p>
          <a:p>
            <a:pPr marL="114300" algn="r" rtl="1">
              <a:lnSpc>
                <a:spcPct val="130000"/>
              </a:lnSpc>
              <a:buClr>
                <a:srgbClr val="4A86E8"/>
              </a:buClr>
              <a:buSzPts val="1800"/>
            </a:pPr>
            <a:r>
              <a:rPr lang="fa-IR" sz="2000" dirty="0" smtClean="0">
                <a:solidFill>
                  <a:schemeClr val="dk1"/>
                </a:solidFill>
              </a:rPr>
              <a:t>مشارکت جهت بهبود مسئولیت پذیری به سمت جمعیت آسیب دیده </a:t>
            </a:r>
            <a:endParaRPr sz="2000" dirty="0">
              <a:solidFill>
                <a:schemeClr val="dk1"/>
              </a:solidFill>
            </a:endParaRPr>
          </a:p>
          <a:p>
            <a:pPr>
              <a:lnSpc>
                <a:spcPct val="130000"/>
              </a:lnSpc>
            </a:pPr>
            <a:endParaRPr sz="24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9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aded743d9_0_571"/>
          <p:cNvSpPr txBox="1"/>
          <p:nvPr/>
        </p:nvSpPr>
        <p:spPr>
          <a:xfrm>
            <a:off x="375790" y="50279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600" dirty="0">
                <a:solidFill>
                  <a:srgbClr val="0099FF"/>
                </a:solidFill>
              </a:rPr>
              <a:t>Structure of PSEA </a:t>
            </a:r>
            <a:r>
              <a:rPr lang="en-US" sz="3600" dirty="0" smtClean="0">
                <a:solidFill>
                  <a:srgbClr val="0099FF"/>
                </a:solidFill>
              </a:rPr>
              <a:t>Toolkit</a:t>
            </a:r>
            <a:endParaRPr lang="fa-IR" sz="3600" dirty="0" smtClean="0">
              <a:solidFill>
                <a:srgbClr val="0099FF"/>
              </a:solidFill>
            </a:endParaRPr>
          </a:p>
          <a:p>
            <a:pPr algn="ctr"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fa-IR" sz="3600" dirty="0" smtClean="0">
                <a:solidFill>
                  <a:srgbClr val="0099FF"/>
                </a:solidFill>
              </a:rPr>
              <a:t>ساختار ابزار جلوگیری از سو استفاده جنسی </a:t>
            </a:r>
          </a:p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endParaRPr sz="3600" dirty="0">
              <a:solidFill>
                <a:srgbClr val="2899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5aded743d9_0_571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36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g5aded743d9_0_5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791" y="2516234"/>
            <a:ext cx="1997250" cy="166235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5aded743d9_0_571"/>
          <p:cNvSpPr/>
          <p:nvPr/>
        </p:nvSpPr>
        <p:spPr>
          <a:xfrm>
            <a:off x="2373040" y="3087714"/>
            <a:ext cx="1720200" cy="6780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b="1" dirty="0" smtClean="0"/>
              <a:t>Engagement</a:t>
            </a:r>
            <a:endParaRPr b="1" dirty="0"/>
          </a:p>
        </p:txBody>
      </p:sp>
      <p:sp>
        <p:nvSpPr>
          <p:cNvPr id="3" name="TextBox 2"/>
          <p:cNvSpPr txBox="1"/>
          <p:nvPr/>
        </p:nvSpPr>
        <p:spPr>
          <a:xfrm>
            <a:off x="4313655" y="1911805"/>
            <a:ext cx="173959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Self-Assessment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13655" y="2369058"/>
            <a:ext cx="173959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Foundations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13655" y="2826312"/>
            <a:ext cx="173959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Prevention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13655" y="3337019"/>
            <a:ext cx="173959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Reporting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13655" y="3870811"/>
            <a:ext cx="173959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Assistance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13655" y="4347551"/>
            <a:ext cx="173959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Investigations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13655" y="4824291"/>
            <a:ext cx="173959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12 Tools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48400" y="1915322"/>
            <a:ext cx="173959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b="1" dirty="0" smtClean="0"/>
              <a:t>ارزیابی خودی 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248400" y="2369443"/>
            <a:ext cx="173959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b="1" dirty="0" smtClean="0"/>
              <a:t>اساسات 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287728" y="2823564"/>
            <a:ext cx="173959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b="1" dirty="0" smtClean="0"/>
              <a:t>وقایه 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287728" y="3378691"/>
            <a:ext cx="173959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b="1" dirty="0" smtClean="0"/>
              <a:t>راپوردهی 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287728" y="3861332"/>
            <a:ext cx="173959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b="1" dirty="0" smtClean="0"/>
              <a:t>خدمات 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287728" y="4343973"/>
            <a:ext cx="173959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b="1" dirty="0" smtClean="0"/>
              <a:t>تحقیقات 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301796" y="4852811"/>
            <a:ext cx="173959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b="1" dirty="0" smtClean="0"/>
              <a:t>12 ابزار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4467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aded743d9_0_1644"/>
          <p:cNvSpPr txBox="1"/>
          <p:nvPr/>
        </p:nvSpPr>
        <p:spPr>
          <a:xfrm>
            <a:off x="457200" y="1186626"/>
            <a:ext cx="82296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2800" dirty="0">
                <a:solidFill>
                  <a:srgbClr val="0099FF"/>
                </a:solidFill>
              </a:rPr>
              <a:t>Objectives of Organizational </a:t>
            </a:r>
            <a:r>
              <a:rPr lang="en-US" sz="2800" dirty="0" smtClean="0">
                <a:solidFill>
                  <a:srgbClr val="0099FF"/>
                </a:solidFill>
              </a:rPr>
              <a:t>Self-Assessment</a:t>
            </a:r>
            <a:endParaRPr lang="fa-IR" sz="2800" dirty="0" smtClean="0">
              <a:solidFill>
                <a:srgbClr val="0099FF"/>
              </a:solidFill>
            </a:endParaRPr>
          </a:p>
          <a:p>
            <a:pPr algn="r" rtl="1"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fa-IR" sz="2800" dirty="0" smtClean="0">
                <a:solidFill>
                  <a:srgbClr val="0099FF"/>
                </a:solidFill>
                <a:sym typeface="Arial"/>
              </a:rPr>
              <a:t>اهداف ارزیابی خودی سازمان </a:t>
            </a:r>
            <a:endParaRPr sz="2800" dirty="0">
              <a:solidFill>
                <a:srgbClr val="0099FF"/>
              </a:solidFill>
              <a:sym typeface="Arial"/>
            </a:endParaRPr>
          </a:p>
        </p:txBody>
      </p:sp>
      <p:sp>
        <p:nvSpPr>
          <p:cNvPr id="192" name="Google Shape;192;g5aded743d9_0_1644"/>
          <p:cNvSpPr txBox="1"/>
          <p:nvPr/>
        </p:nvSpPr>
        <p:spPr>
          <a:xfrm>
            <a:off x="172770" y="1920625"/>
            <a:ext cx="8101800" cy="3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endParaRPr sz="2000">
              <a:solidFill>
                <a:schemeClr val="dk1"/>
              </a:solidFill>
            </a:endParaRPr>
          </a:p>
        </p:txBody>
      </p:sp>
      <p:sp>
        <p:nvSpPr>
          <p:cNvPr id="193" name="Google Shape;193;g5aded743d9_0_1644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37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234;g58a3ee7669_0_0"/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44"/>
          <a:stretch/>
        </p:blipFill>
        <p:spPr>
          <a:xfrm>
            <a:off x="495018" y="1928667"/>
            <a:ext cx="2715504" cy="33960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30;g58a3ee7669_0_0"/>
          <p:cNvSpPr txBox="1"/>
          <p:nvPr/>
        </p:nvSpPr>
        <p:spPr>
          <a:xfrm>
            <a:off x="3210561" y="1923864"/>
            <a:ext cx="5476200" cy="3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55600">
              <a:buClr>
                <a:schemeClr val="dk1"/>
              </a:buClr>
              <a:buSzPts val="200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Identify organizational strengths and areas of improvement</a:t>
            </a:r>
          </a:p>
          <a:p>
            <a:pPr marL="101600" algn="r" rtl="1">
              <a:buClr>
                <a:schemeClr val="dk1"/>
              </a:buClr>
              <a:buSzPts val="2000"/>
            </a:pPr>
            <a:r>
              <a:rPr lang="fa-IR" sz="2400" dirty="0" smtClean="0">
                <a:solidFill>
                  <a:schemeClr val="dk1"/>
                </a:solidFill>
              </a:rPr>
              <a:t>شناخت نقاط قوت سازمان و ساحات بهبودی </a:t>
            </a:r>
            <a:endParaRPr sz="2400" dirty="0">
              <a:solidFill>
                <a:schemeClr val="dk1"/>
              </a:solidFill>
            </a:endParaRPr>
          </a:p>
          <a:p>
            <a:pPr marL="457200" indent="-355600">
              <a:buClr>
                <a:schemeClr val="dk1"/>
              </a:buClr>
              <a:buSzPts val="200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Identify support needs</a:t>
            </a:r>
          </a:p>
          <a:p>
            <a:pPr marL="101600" algn="r" rtl="1">
              <a:buClr>
                <a:schemeClr val="dk1"/>
              </a:buClr>
              <a:buSzPts val="2000"/>
            </a:pPr>
            <a:r>
              <a:rPr lang="fa-IR" sz="2400" dirty="0" smtClean="0">
                <a:solidFill>
                  <a:schemeClr val="dk1"/>
                </a:solidFill>
              </a:rPr>
              <a:t>شناخت حمایت مورد ضرورت </a:t>
            </a:r>
            <a:endParaRPr lang="en-US" sz="2400" dirty="0">
              <a:solidFill>
                <a:schemeClr val="dk1"/>
              </a:solidFill>
            </a:endParaRPr>
          </a:p>
          <a:p>
            <a:pPr marL="457200" indent="-355600">
              <a:buClr>
                <a:schemeClr val="dk1"/>
              </a:buClr>
              <a:buSzPts val="200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Take action</a:t>
            </a:r>
          </a:p>
          <a:p>
            <a:pPr marL="101600" algn="r" rtl="1">
              <a:buClr>
                <a:schemeClr val="dk1"/>
              </a:buClr>
              <a:buSzPts val="2000"/>
            </a:pPr>
            <a:r>
              <a:rPr lang="fa-IR" sz="2400" dirty="0" smtClean="0">
                <a:solidFill>
                  <a:schemeClr val="dk1"/>
                </a:solidFill>
              </a:rPr>
              <a:t>اقدام </a:t>
            </a:r>
            <a:endParaRPr lang="en-US" sz="2400" dirty="0">
              <a:solidFill>
                <a:schemeClr val="dk1"/>
              </a:solidFill>
            </a:endParaRPr>
          </a:p>
          <a:p>
            <a:pPr marL="457200" indent="-355600">
              <a:buClr>
                <a:schemeClr val="dk1"/>
              </a:buClr>
              <a:buSzPts val="200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Track </a:t>
            </a:r>
            <a:r>
              <a:rPr lang="en-US" sz="2400" dirty="0" smtClean="0">
                <a:solidFill>
                  <a:schemeClr val="dk1"/>
                </a:solidFill>
              </a:rPr>
              <a:t>progress</a:t>
            </a:r>
            <a:endParaRPr lang="fa-IR" sz="2400" dirty="0" smtClean="0">
              <a:solidFill>
                <a:schemeClr val="dk1"/>
              </a:solidFill>
            </a:endParaRPr>
          </a:p>
          <a:p>
            <a:pPr marL="101600" algn="r" rtl="1">
              <a:buClr>
                <a:schemeClr val="dk1"/>
              </a:buClr>
              <a:buSzPts val="2000"/>
            </a:pPr>
            <a:r>
              <a:rPr lang="fa-IR" sz="2400" dirty="0" smtClean="0">
                <a:solidFill>
                  <a:schemeClr val="dk1"/>
                </a:solidFill>
              </a:rPr>
              <a:t>پیگیری پیشرفت امورات </a:t>
            </a:r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8" name="Google Shape;213;g5aded743d9_0_611"/>
          <p:cNvSpPr/>
          <p:nvPr/>
        </p:nvSpPr>
        <p:spPr>
          <a:xfrm rot="-5400000">
            <a:off x="-473210" y="4375656"/>
            <a:ext cx="1698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Photo/</a:t>
            </a:r>
            <a:r>
              <a:rPr lang="en-US" sz="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Iason</a:t>
            </a:r>
            <a:r>
              <a:rPr lang="en-US" sz="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Foountain</a:t>
            </a:r>
            <a:endParaRPr sz="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81200" y="35819"/>
            <a:ext cx="4851841" cy="867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chemeClr val="lt1"/>
              </a:buClr>
              <a:buSzPts val="3600"/>
            </a:pPr>
            <a:r>
              <a:rPr lang="en-US" sz="2800" b="1" dirty="0">
                <a:solidFill>
                  <a:srgbClr val="92D050"/>
                </a:solidFill>
              </a:rPr>
              <a:t>Organizational </a:t>
            </a:r>
            <a:r>
              <a:rPr lang="en-US" sz="2800" b="1" dirty="0" smtClean="0">
                <a:solidFill>
                  <a:srgbClr val="92D050"/>
                </a:solidFill>
              </a:rPr>
              <a:t>Self-Assessment</a:t>
            </a:r>
            <a:endParaRPr lang="fa-IR" sz="2800" b="1" dirty="0" smtClean="0">
              <a:solidFill>
                <a:srgbClr val="92D050"/>
              </a:solidFill>
            </a:endParaRPr>
          </a:p>
          <a:p>
            <a:pPr algn="ctr">
              <a:lnSpc>
                <a:spcPct val="90000"/>
              </a:lnSpc>
              <a:buClr>
                <a:schemeClr val="lt1"/>
              </a:buClr>
              <a:buSzPts val="3600"/>
            </a:pPr>
            <a:r>
              <a:rPr lang="fa-IR" sz="2800" b="1" dirty="0" smtClean="0">
                <a:solidFill>
                  <a:srgbClr val="92D050"/>
                </a:solidFill>
                <a:sym typeface="Arial"/>
              </a:rPr>
              <a:t>ارزیابی خودی سازمان </a:t>
            </a:r>
            <a:endParaRPr lang="en-US" sz="2800" b="1" dirty="0">
              <a:solidFill>
                <a:srgbClr val="92D05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048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5aded743d9_0_611"/>
          <p:cNvSpPr txBox="1"/>
          <p:nvPr/>
        </p:nvSpPr>
        <p:spPr>
          <a:xfrm>
            <a:off x="457200" y="10632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>
                <a:solidFill>
                  <a:srgbClr val="0099FF"/>
                </a:solidFill>
              </a:rPr>
              <a:t>Core </a:t>
            </a:r>
            <a:r>
              <a:rPr lang="en-US" sz="3000" dirty="0" smtClean="0">
                <a:solidFill>
                  <a:srgbClr val="0099FF"/>
                </a:solidFill>
              </a:rPr>
              <a:t>Standards</a:t>
            </a:r>
            <a:endParaRPr lang="fa-IR" sz="3000" dirty="0" smtClean="0">
              <a:solidFill>
                <a:srgbClr val="0099FF"/>
              </a:solidFill>
            </a:endParaRPr>
          </a:p>
          <a:p>
            <a:pPr algn="ctr" rtl="1"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fa-IR" sz="3000" dirty="0" smtClean="0">
                <a:solidFill>
                  <a:srgbClr val="0099FF"/>
                </a:solidFill>
                <a:latin typeface="Arial"/>
                <a:ea typeface="Arial"/>
                <a:cs typeface="Arial"/>
                <a:sym typeface="Arial"/>
              </a:rPr>
              <a:t>استاندرد های اساسی </a:t>
            </a:r>
            <a:endParaRPr sz="3000" dirty="0">
              <a:solidFill>
                <a:srgbClr val="2899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5aded743d9_0_611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38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5aded743d9_0_611"/>
          <p:cNvSpPr txBox="1"/>
          <p:nvPr/>
        </p:nvSpPr>
        <p:spPr>
          <a:xfrm>
            <a:off x="457200" y="1923876"/>
            <a:ext cx="8458200" cy="386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Autofit/>
          </a:bodyPr>
          <a:lstStyle/>
          <a:p>
            <a:pPr marL="285750" indent="-514350" hangingPunct="0"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Organizational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policy</a:t>
            </a:r>
            <a:r>
              <a:rPr lang="fa-I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پالیسی سازمان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514350" hangingPunct="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Organizational Management</a:t>
            </a:r>
            <a:r>
              <a:rPr lang="fa-I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هیئت رهبری سازمان </a:t>
            </a:r>
          </a:p>
          <a:p>
            <a:pPr marL="285750" indent="-514350" hangingPunct="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Mandatory Training</a:t>
            </a:r>
            <a:r>
              <a:rPr lang="fa-I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اموزش های ضروری 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514350" hangingPunct="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Reporting</a:t>
            </a:r>
            <a:r>
              <a:rPr lang="fa-I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راپور دهی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514350" hangingPunct="0"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Assistance and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Referrals</a:t>
            </a:r>
            <a:r>
              <a:rPr lang="fa-I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کمک و راجع سازی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514350" hangingPunct="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Investigations</a:t>
            </a:r>
            <a:r>
              <a:rPr lang="fa-I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تحقیقات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355600">
              <a:spcBef>
                <a:spcPts val="1000"/>
              </a:spcBef>
              <a:buClr>
                <a:srgbClr val="000000"/>
              </a:buClr>
              <a:buSzPts val="2000"/>
              <a:buFont typeface="Arial"/>
              <a:buChar char="●"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75538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aded743d9_0_1644"/>
          <p:cNvSpPr txBox="1"/>
          <p:nvPr/>
        </p:nvSpPr>
        <p:spPr>
          <a:xfrm>
            <a:off x="172770" y="1920625"/>
            <a:ext cx="8101800" cy="3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endParaRPr sz="2000" dirty="0">
              <a:solidFill>
                <a:schemeClr val="dk1"/>
              </a:solidFill>
            </a:endParaRPr>
          </a:p>
        </p:txBody>
      </p:sp>
      <p:sp>
        <p:nvSpPr>
          <p:cNvPr id="191" name="Google Shape;191;g5aded743d9_0_1644"/>
          <p:cNvSpPr txBox="1"/>
          <p:nvPr/>
        </p:nvSpPr>
        <p:spPr>
          <a:xfrm>
            <a:off x="375790" y="240394"/>
            <a:ext cx="82296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600" dirty="0">
                <a:solidFill>
                  <a:srgbClr val="0099FF"/>
                </a:solidFill>
              </a:rPr>
              <a:t>Organizational </a:t>
            </a:r>
            <a:r>
              <a:rPr lang="en-US" sz="3600" dirty="0" smtClean="0">
                <a:solidFill>
                  <a:srgbClr val="0099FF"/>
                </a:solidFill>
              </a:rPr>
              <a:t>Self-Assessment</a:t>
            </a:r>
            <a:endParaRPr lang="fa-IR" sz="3600" dirty="0" smtClean="0">
              <a:solidFill>
                <a:srgbClr val="0099FF"/>
              </a:solidFill>
            </a:endParaRPr>
          </a:p>
          <a:p>
            <a:pPr algn="r" rtl="1"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fa-IR" sz="3600" dirty="0" smtClean="0">
                <a:solidFill>
                  <a:srgbClr val="0099FF"/>
                </a:solidFill>
                <a:latin typeface="Arial"/>
                <a:ea typeface="Arial"/>
                <a:cs typeface="Arial"/>
                <a:sym typeface="Arial"/>
              </a:rPr>
              <a:t>ارزیابی خودی سازمان </a:t>
            </a:r>
            <a:endParaRPr sz="3600" dirty="0">
              <a:solidFill>
                <a:srgbClr val="0099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5aded743d9_0_1644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39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5aded743d9_0_1644"/>
          <p:cNvSpPr txBox="1"/>
          <p:nvPr/>
        </p:nvSpPr>
        <p:spPr>
          <a:xfrm>
            <a:off x="4401825" y="2410150"/>
            <a:ext cx="1475400" cy="608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0 </a:t>
            </a:r>
            <a:r>
              <a:rPr lang="en-US" b="1" dirty="0">
                <a:latin typeface="Calibri"/>
                <a:cs typeface="Calibri"/>
              </a:rPr>
              <a:t>indicators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 met = Absent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g5aded743d9_0_1644"/>
          <p:cNvSpPr txBox="1"/>
          <p:nvPr/>
        </p:nvSpPr>
        <p:spPr>
          <a:xfrm>
            <a:off x="4372725" y="3123300"/>
            <a:ext cx="1531200" cy="608100"/>
          </a:xfrm>
          <a:prstGeom prst="rect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1 - 2 </a:t>
            </a:r>
            <a:r>
              <a:rPr lang="en-US" b="1" dirty="0">
                <a:latin typeface="Calibri"/>
                <a:cs typeface="Calibri"/>
              </a:rPr>
              <a:t>indicators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 met = Progressing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g5aded743d9_0_1644"/>
          <p:cNvSpPr txBox="1"/>
          <p:nvPr/>
        </p:nvSpPr>
        <p:spPr>
          <a:xfrm>
            <a:off x="4401725" y="3862275"/>
            <a:ext cx="1475400" cy="6081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3 </a:t>
            </a:r>
            <a:r>
              <a:rPr lang="en-US" b="1" dirty="0">
                <a:latin typeface="Calibri"/>
                <a:cs typeface="Calibri"/>
              </a:rPr>
              <a:t>indicators</a:t>
            </a:r>
            <a:r>
              <a:rPr lang="en-US" b="1" dirty="0">
                <a:latin typeface="Calibri"/>
                <a:cs typeface="Calibri"/>
                <a:sym typeface="Calibri"/>
              </a:rPr>
              <a:t> 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met = Adequate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5aded743d9_0_1644"/>
          <p:cNvSpPr/>
          <p:nvPr/>
        </p:nvSpPr>
        <p:spPr>
          <a:xfrm>
            <a:off x="7222225" y="2885125"/>
            <a:ext cx="1815300" cy="1175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200" b="1" dirty="0"/>
              <a:t>ORGANIZATIONAL SCORE</a:t>
            </a:r>
            <a:endParaRPr sz="1200" b="1" dirty="0"/>
          </a:p>
          <a:p>
            <a:pPr marL="365760" indent="-317500">
              <a:buSzPts val="1400"/>
              <a:buChar char="●"/>
            </a:pPr>
            <a:r>
              <a:rPr lang="en-US" sz="1200" b="1" dirty="0"/>
              <a:t>PSEA capacity</a:t>
            </a:r>
            <a:endParaRPr sz="1200" b="1" dirty="0"/>
          </a:p>
          <a:p>
            <a:pPr marL="365760" indent="-317500">
              <a:buSzPts val="1400"/>
              <a:buChar char="●"/>
            </a:pPr>
            <a:r>
              <a:rPr lang="en-US" sz="1200" b="1" dirty="0"/>
              <a:t>SEA risk</a:t>
            </a:r>
            <a:endParaRPr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159280" y="3100852"/>
            <a:ext cx="1174693" cy="550247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ASSESS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75729" y="3123301"/>
            <a:ext cx="1174693" cy="550247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ADD UP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464B3A16-ED17-4850-9126-E77E18507057}"/>
              </a:ext>
            </a:extLst>
          </p:cNvPr>
          <p:cNvGraphicFramePr/>
          <p:nvPr>
            <p:extLst/>
          </p:nvPr>
        </p:nvGraphicFramePr>
        <p:xfrm>
          <a:off x="375790" y="1397000"/>
          <a:ext cx="7244210" cy="407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2658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hileman\AppData\Local\Microsoft\Windows\Temporary Internet Files\Content.IE5\6PE708HV\2016p6target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733" y="-85725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04800"/>
            <a:ext cx="741873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sz="4000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اهداف تریننگ </a:t>
            </a:r>
            <a:endParaRPr lang="en-US" sz="4000" b="1" dirty="0">
              <a:solidFill>
                <a:srgbClr val="00B050"/>
              </a:solidFill>
              <a:latin typeface="Gill Sans MT" panose="020B0502020104020203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3083" y="1403211"/>
            <a:ext cx="7696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1">
              <a:buFont typeface="Arial" panose="020B0604020202020204" pitchFamily="34" charset="0"/>
              <a:buChar char="•"/>
            </a:pPr>
            <a:r>
              <a:rPr lang="fa-IR" sz="3200" dirty="0" smtClean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افزایش آگهی و درک سو استفاده جنسی توسط کارمندان موسسه هماهنگی کمک های انسانی و پیامد های آن.</a:t>
            </a:r>
          </a:p>
          <a:p>
            <a:pPr marL="457200" indent="-457200" algn="just" rtl="1">
              <a:buFont typeface="Arial" panose="020B0604020202020204" pitchFamily="34" charset="0"/>
              <a:buChar char="•"/>
            </a:pPr>
            <a:r>
              <a:rPr lang="fa-IR" sz="3200" dirty="0" smtClean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توانمند سازی اشتراک کننده گان جهت پیشبرد مسولیت ها بحیث نماینده </a:t>
            </a:r>
            <a:r>
              <a:rPr lang="en-US" sz="3200" dirty="0" smtClean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PSEA</a:t>
            </a:r>
            <a:r>
              <a:rPr lang="fa-IR" sz="3200" dirty="0" smtClean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. </a:t>
            </a:r>
          </a:p>
          <a:p>
            <a:pPr marL="457200" indent="-457200" algn="just" rtl="1">
              <a:buFont typeface="Arial" panose="020B0604020202020204" pitchFamily="34" charset="0"/>
              <a:buChar char="•"/>
            </a:pPr>
            <a:r>
              <a:rPr lang="fa-IR" sz="3200" dirty="0" smtClean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تهیه مواد درسی و آموزشی جهت انتقال تریننگ به ساحات کاری. </a:t>
            </a:r>
          </a:p>
          <a:p>
            <a:pPr algn="just" rtl="1"/>
            <a:endParaRPr lang="en-GB" sz="3200" dirty="0">
              <a:latin typeface="Gill Sans MT" panose="020B0502020104020203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endParaRPr lang="en-GB" sz="3200" dirty="0">
              <a:latin typeface="Gill Sans MT" panose="020B0502020104020203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078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5aded743d9_0_611"/>
          <p:cNvSpPr txBox="1"/>
          <p:nvPr/>
        </p:nvSpPr>
        <p:spPr>
          <a:xfrm>
            <a:off x="457200" y="76865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 smtClean="0">
                <a:solidFill>
                  <a:srgbClr val="0099FF"/>
                </a:solidFill>
              </a:rPr>
              <a:t>Procedure </a:t>
            </a:r>
            <a:r>
              <a:rPr lang="en-US" sz="3000" dirty="0">
                <a:solidFill>
                  <a:srgbClr val="0099FF"/>
                </a:solidFill>
              </a:rPr>
              <a:t>for PSEA </a:t>
            </a:r>
            <a:r>
              <a:rPr lang="en-US" sz="3000" dirty="0" smtClean="0">
                <a:solidFill>
                  <a:srgbClr val="0099FF"/>
                </a:solidFill>
              </a:rPr>
              <a:t>Assessment</a:t>
            </a:r>
            <a:endParaRPr lang="fa-IR" sz="3000" dirty="0" smtClean="0">
              <a:solidFill>
                <a:srgbClr val="0099FF"/>
              </a:solidFill>
            </a:endParaRPr>
          </a:p>
          <a:p>
            <a:pPr algn="r" rtl="1"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fa-IR" sz="3000" dirty="0" smtClean="0">
                <a:solidFill>
                  <a:srgbClr val="0099FF"/>
                </a:solidFill>
                <a:latin typeface="Arial"/>
                <a:ea typeface="Arial"/>
                <a:cs typeface="Arial"/>
                <a:sym typeface="Arial"/>
              </a:rPr>
              <a:t>طرزالعمل برای ارزیابی جلوگیری از سو استفاده جنسی </a:t>
            </a:r>
            <a:endParaRPr sz="3000" dirty="0">
              <a:solidFill>
                <a:srgbClr val="2899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5aded743d9_0_611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40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5aded743d9_0_611"/>
          <p:cNvSpPr txBox="1"/>
          <p:nvPr/>
        </p:nvSpPr>
        <p:spPr>
          <a:xfrm>
            <a:off x="457200" y="1923876"/>
            <a:ext cx="7654834" cy="25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285750" indent="-514350" hangingPunct="0">
              <a:spcAft>
                <a:spcPts val="1200"/>
              </a:spcAft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Record assessment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outcomes</a:t>
            </a:r>
            <a:endParaRPr lang="fa-IR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 rtl="1" hangingPunct="0">
              <a:spcAft>
                <a:spcPts val="1200"/>
              </a:spcAft>
            </a:pPr>
            <a:r>
              <a:rPr lang="fa-I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ریکارد و ثبت پیامد های ارزیابی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514350" hangingPunct="0">
              <a:spcAft>
                <a:spcPts val="1200"/>
              </a:spcAft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Decide on frequency of programmatic assurance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visits</a:t>
            </a:r>
            <a:endParaRPr lang="fa-IR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 rtl="1" hangingPunct="0">
              <a:spcAft>
                <a:spcPts val="1200"/>
              </a:spcAft>
            </a:pPr>
            <a:r>
              <a:rPr lang="fa-I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تصمیم گیری در تکرار </a:t>
            </a:r>
            <a:r>
              <a:rPr lang="fa-IR" sz="2000" dirty="0"/>
              <a:t>بازدیدهای تضمین برنامه ای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514350" hangingPunct="0">
              <a:spcAft>
                <a:spcPts val="1200"/>
              </a:spcAft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Other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follow-up steps, such as checking on progress with implementation of the Action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</a:t>
            </a:r>
            <a:endParaRPr lang="fa-IR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 rtl="1" hangingPunct="0">
              <a:spcAft>
                <a:spcPts val="1200"/>
              </a:spcAft>
            </a:pPr>
            <a:r>
              <a:rPr lang="fa-I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سایر قدمه های پیگیری مثل برززسی جریان تطبیق اکشن پلان </a:t>
            </a:r>
          </a:p>
          <a:p>
            <a:pPr algn="r" rtl="1" hangingPunct="0">
              <a:spcAft>
                <a:spcPts val="1200"/>
              </a:spcAf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34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5aded743d9_0_611"/>
          <p:cNvSpPr txBox="1"/>
          <p:nvPr/>
        </p:nvSpPr>
        <p:spPr>
          <a:xfrm>
            <a:off x="457200" y="10632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>
                <a:solidFill>
                  <a:srgbClr val="0099FF"/>
                </a:solidFill>
              </a:rPr>
              <a:t>Exercise: Organizational </a:t>
            </a:r>
            <a:r>
              <a:rPr lang="en-US" sz="3000" dirty="0" smtClean="0">
                <a:solidFill>
                  <a:srgbClr val="0099FF"/>
                </a:solidFill>
              </a:rPr>
              <a:t>Self-Assessment</a:t>
            </a:r>
            <a:endParaRPr lang="fa-IR" sz="3000" dirty="0" smtClean="0">
              <a:solidFill>
                <a:srgbClr val="0099FF"/>
              </a:solidFill>
            </a:endParaRPr>
          </a:p>
          <a:p>
            <a:pPr algn="r" rtl="1"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fa-IR" sz="3000" dirty="0" smtClean="0">
                <a:solidFill>
                  <a:srgbClr val="0099FF"/>
                </a:solidFill>
                <a:latin typeface="Arial"/>
                <a:ea typeface="Arial"/>
                <a:cs typeface="Arial"/>
                <a:sym typeface="Arial"/>
              </a:rPr>
              <a:t>تمرین : ارزیابی خودی سازمان </a:t>
            </a:r>
            <a:endParaRPr sz="3000" dirty="0">
              <a:solidFill>
                <a:srgbClr val="2899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5aded743d9_0_611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41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5aded743d9_0_611"/>
          <p:cNvSpPr txBox="1"/>
          <p:nvPr/>
        </p:nvSpPr>
        <p:spPr>
          <a:xfrm>
            <a:off x="457200" y="1923875"/>
            <a:ext cx="7654834" cy="3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55600">
              <a:spcBef>
                <a:spcPts val="1000"/>
              </a:spcBef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400" dirty="0"/>
              <a:t>Go through the assessment (30 min</a:t>
            </a:r>
            <a:r>
              <a:rPr lang="en-US" sz="2400" dirty="0" smtClean="0"/>
              <a:t>)</a:t>
            </a:r>
            <a:r>
              <a:rPr lang="fa-IR" sz="2400" dirty="0" smtClean="0"/>
              <a:t> فارم ارزیابی را ببینید </a:t>
            </a:r>
            <a:endParaRPr sz="2400" dirty="0"/>
          </a:p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400" dirty="0"/>
              <a:t>Identify (15 min</a:t>
            </a:r>
            <a:r>
              <a:rPr lang="en-US" sz="2400" dirty="0" smtClean="0"/>
              <a:t>)</a:t>
            </a:r>
            <a:r>
              <a:rPr lang="fa-IR" sz="2400" dirty="0" smtClean="0"/>
              <a:t> تشخیص کنید  </a:t>
            </a:r>
            <a:endParaRPr sz="2400" dirty="0"/>
          </a:p>
          <a:p>
            <a:pPr marL="914400" lvl="1" indent="-355600">
              <a:spcBef>
                <a:spcPts val="1000"/>
              </a:spcBef>
              <a:buSzPts val="2000"/>
              <a:buChar char="○"/>
            </a:pPr>
            <a:r>
              <a:rPr lang="en-US" sz="2400" dirty="0"/>
              <a:t>2-3 </a:t>
            </a:r>
            <a:r>
              <a:rPr lang="en-US" sz="2400" b="1" dirty="0"/>
              <a:t>strengths</a:t>
            </a:r>
            <a:r>
              <a:rPr lang="en-US" sz="2400" dirty="0"/>
              <a:t> of your organization on </a:t>
            </a:r>
            <a:r>
              <a:rPr lang="en-US" sz="2400" dirty="0" smtClean="0"/>
              <a:t>PSEA?</a:t>
            </a:r>
            <a:endParaRPr lang="fa-IR" sz="2400" dirty="0" smtClean="0"/>
          </a:p>
          <a:p>
            <a:pPr marL="558800" lvl="1" algn="r" rtl="1">
              <a:spcBef>
                <a:spcPts val="1000"/>
              </a:spcBef>
              <a:buSzPts val="2000"/>
            </a:pPr>
            <a:r>
              <a:rPr lang="fa-IR" sz="2400" dirty="0" smtClean="0"/>
              <a:t>دو و  یا سه نقاط قوت سازمان تان را در رابطه به جلوگیری از سو استفاده جنسی </a:t>
            </a:r>
            <a:endParaRPr sz="2400" dirty="0"/>
          </a:p>
          <a:p>
            <a:pPr marL="914400" lvl="1" indent="-355600">
              <a:spcBef>
                <a:spcPts val="1000"/>
              </a:spcBef>
              <a:buSzPts val="2000"/>
              <a:buChar char="○"/>
            </a:pPr>
            <a:r>
              <a:rPr lang="en-US" sz="2400" dirty="0"/>
              <a:t>2-3 </a:t>
            </a:r>
            <a:r>
              <a:rPr lang="en-US" sz="2400" b="1" dirty="0"/>
              <a:t>areas of improvement</a:t>
            </a:r>
            <a:r>
              <a:rPr lang="en-US" sz="2400" dirty="0"/>
              <a:t> of your organization on PSEA</a:t>
            </a:r>
            <a:r>
              <a:rPr lang="en-US" sz="2400" dirty="0" smtClean="0"/>
              <a:t>?</a:t>
            </a:r>
            <a:endParaRPr lang="fa-IR" sz="2400" dirty="0" smtClean="0"/>
          </a:p>
          <a:p>
            <a:pPr marL="558800" lvl="1" algn="r" rtl="1">
              <a:spcBef>
                <a:spcPts val="1000"/>
              </a:spcBef>
              <a:buSzPts val="2000"/>
            </a:pPr>
            <a:r>
              <a:rPr lang="fa-IR" sz="2400" dirty="0" smtClean="0"/>
              <a:t>2-3 ساحات قابل بهبود سازمان را در رابطه به جلوگیری از سو استفاده جنسی بیان دارید؟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99579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aded743d9_0_1680"/>
          <p:cNvSpPr txBox="1"/>
          <p:nvPr/>
        </p:nvSpPr>
        <p:spPr>
          <a:xfrm>
            <a:off x="1442590" y="990600"/>
            <a:ext cx="6283234" cy="2863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lt1"/>
              </a:buClr>
              <a:buSzPts val="3600"/>
            </a:pPr>
            <a:endParaRPr lang="en-US" sz="3600" dirty="0"/>
          </a:p>
          <a:p>
            <a:pPr>
              <a:lnSpc>
                <a:spcPct val="90000"/>
              </a:lnSpc>
              <a:buClr>
                <a:schemeClr val="lt1"/>
              </a:buClr>
              <a:buSzPts val="3600"/>
            </a:pPr>
            <a:r>
              <a:rPr lang="en-US" sz="3600" dirty="0"/>
              <a:t>Priority </a:t>
            </a:r>
            <a:r>
              <a:rPr lang="en-US" sz="3600" dirty="0" smtClean="0"/>
              <a:t>Areas</a:t>
            </a:r>
            <a:r>
              <a:rPr lang="fa-IR" sz="3600" dirty="0" smtClean="0"/>
              <a:t> ساحات برتری </a:t>
            </a:r>
            <a:endParaRPr sz="3600" dirty="0"/>
          </a:p>
          <a:p>
            <a:pPr>
              <a:lnSpc>
                <a:spcPct val="90000"/>
              </a:lnSpc>
              <a:buClr>
                <a:schemeClr val="lt1"/>
              </a:buClr>
              <a:buSzPts val="3600"/>
            </a:pPr>
            <a:endParaRPr sz="1200" dirty="0"/>
          </a:p>
          <a:p>
            <a:pPr marL="457200" indent="-3810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ts val="2400"/>
              <a:buChar char="●"/>
            </a:pPr>
            <a:endParaRPr lang="fa-IR" sz="2400" dirty="0" smtClean="0"/>
          </a:p>
          <a:p>
            <a:pPr marL="457200" indent="-3810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ts val="2400"/>
              <a:buChar char="●"/>
            </a:pPr>
            <a:r>
              <a:rPr lang="en-US" sz="2400" dirty="0" smtClean="0"/>
              <a:t>Prevention</a:t>
            </a:r>
            <a:r>
              <a:rPr lang="fa-IR" sz="2400" dirty="0" smtClean="0"/>
              <a:t> جلوگیری </a:t>
            </a:r>
            <a:endParaRPr sz="2400" dirty="0"/>
          </a:p>
          <a:p>
            <a:pPr marL="457200" indent="-3810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ts val="2400"/>
              <a:buChar char="●"/>
            </a:pPr>
            <a:r>
              <a:rPr lang="en-US" sz="2400" dirty="0" smtClean="0"/>
              <a:t>Reporting</a:t>
            </a:r>
            <a:r>
              <a:rPr lang="fa-IR" sz="2400" dirty="0" smtClean="0"/>
              <a:t> راپور دهی </a:t>
            </a:r>
            <a:endParaRPr sz="2400" dirty="0"/>
          </a:p>
          <a:p>
            <a:pPr marL="457200" indent="-3810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ts val="2400"/>
              <a:buChar char="●"/>
            </a:pPr>
            <a:r>
              <a:rPr lang="en-US" sz="2400" dirty="0" smtClean="0"/>
              <a:t>Assistance</a:t>
            </a:r>
            <a:r>
              <a:rPr lang="fa-IR" sz="2400" dirty="0" smtClean="0"/>
              <a:t> خدمات </a:t>
            </a:r>
            <a:endParaRPr sz="2400" dirty="0"/>
          </a:p>
          <a:p>
            <a:pPr marL="457200" indent="-3810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ts val="2400"/>
              <a:buChar char="●"/>
            </a:pPr>
            <a:r>
              <a:rPr lang="en-US" sz="2400" dirty="0" smtClean="0"/>
              <a:t>Investigation</a:t>
            </a:r>
            <a:r>
              <a:rPr lang="fa-IR" sz="2400" dirty="0" smtClean="0"/>
              <a:t> بررسی </a:t>
            </a:r>
            <a:endParaRPr sz="2400" dirty="0"/>
          </a:p>
        </p:txBody>
      </p:sp>
      <p:sp>
        <p:nvSpPr>
          <p:cNvPr id="221" name="Google Shape;221;g5aded743d9_0_1680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42</a:t>
            </a:fld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833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58a3ee7669_0_0"/>
          <p:cNvSpPr txBox="1"/>
          <p:nvPr/>
        </p:nvSpPr>
        <p:spPr>
          <a:xfrm>
            <a:off x="457200" y="10632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 smtClean="0">
                <a:solidFill>
                  <a:srgbClr val="0099FF"/>
                </a:solidFill>
              </a:rPr>
              <a:t>Prevention</a:t>
            </a:r>
            <a:r>
              <a:rPr lang="fa-IR" sz="3000" dirty="0" smtClean="0">
                <a:solidFill>
                  <a:srgbClr val="0099FF"/>
                </a:solidFill>
              </a:rPr>
              <a:t> جلوگیری </a:t>
            </a:r>
            <a:endParaRPr sz="3000" dirty="0">
              <a:solidFill>
                <a:srgbClr val="0099FF"/>
              </a:solidFill>
              <a:sym typeface="Arial"/>
            </a:endParaRPr>
          </a:p>
        </p:txBody>
      </p:sp>
      <p:sp>
        <p:nvSpPr>
          <p:cNvPr id="230" name="Google Shape;230;g58a3ee7669_0_0"/>
          <p:cNvSpPr txBox="1"/>
          <p:nvPr/>
        </p:nvSpPr>
        <p:spPr>
          <a:xfrm>
            <a:off x="3210561" y="1923864"/>
            <a:ext cx="5476200" cy="3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55600">
              <a:spcAft>
                <a:spcPts val="600"/>
              </a:spcAft>
              <a:buClr>
                <a:schemeClr val="dk1"/>
              </a:buClr>
              <a:buSzPts val="200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Reduces the likelihood of SEA </a:t>
            </a:r>
            <a:r>
              <a:rPr lang="en-US" sz="2400" dirty="0" smtClean="0">
                <a:solidFill>
                  <a:schemeClr val="dk1"/>
                </a:solidFill>
              </a:rPr>
              <a:t>incidents</a:t>
            </a:r>
            <a:endParaRPr lang="fa-IR" sz="2400" dirty="0" smtClean="0">
              <a:solidFill>
                <a:schemeClr val="dk1"/>
              </a:solidFill>
            </a:endParaRPr>
          </a:p>
          <a:p>
            <a:pPr marL="101600" algn="r" rtl="1">
              <a:spcAft>
                <a:spcPts val="600"/>
              </a:spcAft>
              <a:buClr>
                <a:schemeClr val="dk1"/>
              </a:buClr>
              <a:buSzPts val="2000"/>
            </a:pPr>
            <a:r>
              <a:rPr lang="fa-IR" sz="2400" dirty="0" smtClean="0">
                <a:solidFill>
                  <a:schemeClr val="dk1"/>
                </a:solidFill>
              </a:rPr>
              <a:t>امر متحمل شدن واقعات سو استفاده جنسی را کاهش دهید </a:t>
            </a:r>
            <a:endParaRPr sz="2400" dirty="0">
              <a:solidFill>
                <a:schemeClr val="dk1"/>
              </a:solidFill>
            </a:endParaRPr>
          </a:p>
          <a:p>
            <a:pPr marL="457200" indent="-355600">
              <a:spcAft>
                <a:spcPts val="600"/>
              </a:spcAft>
              <a:buClr>
                <a:schemeClr val="dk1"/>
              </a:buClr>
              <a:buSzPts val="200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Encourages more effective reporting and </a:t>
            </a:r>
            <a:r>
              <a:rPr lang="en-US" sz="2400" dirty="0" smtClean="0">
                <a:solidFill>
                  <a:schemeClr val="dk1"/>
                </a:solidFill>
              </a:rPr>
              <a:t>response</a:t>
            </a:r>
            <a:endParaRPr lang="fa-IR" sz="2400" dirty="0" smtClean="0">
              <a:solidFill>
                <a:schemeClr val="dk1"/>
              </a:solidFill>
            </a:endParaRPr>
          </a:p>
          <a:p>
            <a:pPr marL="101600" algn="r" rtl="1">
              <a:spcAft>
                <a:spcPts val="600"/>
              </a:spcAft>
              <a:buClr>
                <a:schemeClr val="dk1"/>
              </a:buClr>
              <a:buSzPts val="2000"/>
            </a:pPr>
            <a:r>
              <a:rPr lang="fa-IR" sz="2400" dirty="0" smtClean="0">
                <a:solidFill>
                  <a:schemeClr val="dk1"/>
                </a:solidFill>
              </a:rPr>
              <a:t>سیستم راپوردهی و پاسخگویی موثرتر را تقویت ببخشید و تشویق کنید </a:t>
            </a: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231" name="Google Shape;231;g58a3ee7669_0_0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43</a:t>
            </a:fld>
            <a:endParaRPr sz="9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g58a3ee7669_0_0"/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" r="22023" b="2066"/>
          <a:stretch/>
        </p:blipFill>
        <p:spPr>
          <a:xfrm>
            <a:off x="321389" y="1971122"/>
            <a:ext cx="3043647" cy="29094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43;g58a24c8cb3_0_0"/>
          <p:cNvSpPr/>
          <p:nvPr/>
        </p:nvSpPr>
        <p:spPr>
          <a:xfrm rot="-5400000">
            <a:off x="-612449" y="3978818"/>
            <a:ext cx="1698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Photo/Fred </a:t>
            </a:r>
            <a:r>
              <a:rPr lang="en-US" sz="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Noy</a:t>
            </a:r>
            <a:endParaRPr sz="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207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58a24c8cb3_0_0"/>
          <p:cNvSpPr txBox="1"/>
          <p:nvPr/>
        </p:nvSpPr>
        <p:spPr>
          <a:xfrm>
            <a:off x="457200" y="10632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 smtClean="0">
                <a:solidFill>
                  <a:srgbClr val="0099FF"/>
                </a:solidFill>
              </a:rPr>
              <a:t>Prevention</a:t>
            </a:r>
            <a:r>
              <a:rPr lang="fa-IR" sz="3000" dirty="0" smtClean="0">
                <a:solidFill>
                  <a:srgbClr val="0099FF"/>
                </a:solidFill>
              </a:rPr>
              <a:t> جلوگیری </a:t>
            </a:r>
            <a:endParaRPr sz="3000" dirty="0">
              <a:solidFill>
                <a:srgbClr val="0099FF"/>
              </a:solidFill>
              <a:sym typeface="Arial"/>
            </a:endParaRPr>
          </a:p>
        </p:txBody>
      </p:sp>
      <p:sp>
        <p:nvSpPr>
          <p:cNvPr id="241" name="Google Shape;241;g58a24c8cb3_0_0"/>
          <p:cNvSpPr txBox="1"/>
          <p:nvPr/>
        </p:nvSpPr>
        <p:spPr>
          <a:xfrm>
            <a:off x="275763" y="1844171"/>
            <a:ext cx="4217861" cy="3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55600">
              <a:spcAft>
                <a:spcPts val="600"/>
              </a:spcAft>
              <a:buClr>
                <a:schemeClr val="dk1"/>
              </a:buClr>
              <a:buSzPts val="2000"/>
              <a:buChar char="●"/>
            </a:pPr>
            <a:r>
              <a:rPr lang="en-US" sz="2400" dirty="0" smtClean="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Policies</a:t>
            </a:r>
            <a:r>
              <a:rPr lang="fa-IR" sz="2400" dirty="0" smtClean="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 پالیسی ها </a:t>
            </a:r>
            <a:endParaRPr sz="2400" dirty="0">
              <a:solidFill>
                <a:schemeClr val="dk1"/>
              </a:solidFill>
            </a:endParaRPr>
          </a:p>
          <a:p>
            <a:pPr marL="457200" indent="-355600">
              <a:spcAft>
                <a:spcPts val="600"/>
              </a:spcAft>
              <a:buClr>
                <a:schemeClr val="dk1"/>
              </a:buClr>
              <a:buSzPts val="2000"/>
              <a:buChar char="●"/>
            </a:pPr>
            <a:r>
              <a:rPr lang="en-US" sz="2400" dirty="0" smtClean="0">
                <a:solidFill>
                  <a:schemeClr val="dk1"/>
                </a:solidFill>
              </a:rPr>
              <a:t>Procedures</a:t>
            </a:r>
            <a:r>
              <a:rPr lang="fa-IR" sz="2400" dirty="0" smtClean="0">
                <a:solidFill>
                  <a:schemeClr val="dk1"/>
                </a:solidFill>
              </a:rPr>
              <a:t> طرزالعمل ها </a:t>
            </a:r>
            <a:endParaRPr sz="2400" dirty="0">
              <a:solidFill>
                <a:schemeClr val="dk1"/>
              </a:solidFill>
            </a:endParaRPr>
          </a:p>
          <a:p>
            <a:pPr marL="457200" indent="-355600">
              <a:spcAft>
                <a:spcPts val="600"/>
              </a:spcAft>
              <a:buClr>
                <a:schemeClr val="dk1"/>
              </a:buClr>
              <a:buSzPts val="2000"/>
              <a:buChar char="●"/>
            </a:pPr>
            <a:r>
              <a:rPr lang="en-US" sz="2400" dirty="0" smtClean="0">
                <a:solidFill>
                  <a:schemeClr val="dk1"/>
                </a:solidFill>
              </a:rPr>
              <a:t>Training</a:t>
            </a:r>
            <a:r>
              <a:rPr lang="fa-IR" sz="2400" dirty="0" smtClean="0">
                <a:solidFill>
                  <a:schemeClr val="dk1"/>
                </a:solidFill>
              </a:rPr>
              <a:t> اموزش ها </a:t>
            </a:r>
            <a:endParaRPr lang="en-US" sz="2400" dirty="0">
              <a:solidFill>
                <a:schemeClr val="dk1"/>
              </a:solidFill>
            </a:endParaRPr>
          </a:p>
          <a:p>
            <a:pPr marL="457200" indent="-355600">
              <a:spcAft>
                <a:spcPts val="600"/>
              </a:spcAft>
              <a:buClr>
                <a:schemeClr val="dk1"/>
              </a:buClr>
              <a:buSzPts val="2000"/>
              <a:buChar char="●"/>
            </a:pPr>
            <a:r>
              <a:rPr lang="en-US" sz="2400" dirty="0" smtClean="0">
                <a:solidFill>
                  <a:schemeClr val="dk1"/>
                </a:solidFill>
              </a:rPr>
              <a:t>Awareness-Raising</a:t>
            </a:r>
            <a:r>
              <a:rPr lang="fa-IR" sz="2400" dirty="0" smtClean="0">
                <a:solidFill>
                  <a:schemeClr val="dk1"/>
                </a:solidFill>
              </a:rPr>
              <a:t> آگهی دهی </a:t>
            </a:r>
            <a:endParaRPr sz="2400" dirty="0">
              <a:solidFill>
                <a:schemeClr val="dk1"/>
              </a:solidFill>
            </a:endParaRPr>
          </a:p>
          <a:p>
            <a:pPr marL="457200" indent="-355600">
              <a:spcAft>
                <a:spcPts val="600"/>
              </a:spcAft>
              <a:buClr>
                <a:schemeClr val="dk1"/>
              </a:buClr>
              <a:buSzPts val="20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Risk Assessment and </a:t>
            </a:r>
            <a:r>
              <a:rPr lang="en-US" sz="2400" dirty="0" smtClean="0">
                <a:solidFill>
                  <a:schemeClr val="dk1"/>
                </a:solidFill>
              </a:rPr>
              <a:t>Management</a:t>
            </a:r>
            <a:r>
              <a:rPr lang="fa-IR" sz="2400" dirty="0" smtClean="0">
                <a:solidFill>
                  <a:schemeClr val="dk1"/>
                </a:solidFill>
              </a:rPr>
              <a:t> بررسی و مدیریت </a:t>
            </a: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242" name="Google Shape;242;g58a24c8cb3_0_0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44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g58a24c8cb3_0_0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928" y="1844171"/>
            <a:ext cx="4428309" cy="3120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263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aded743d9_0_1713"/>
          <p:cNvSpPr txBox="1"/>
          <p:nvPr/>
        </p:nvSpPr>
        <p:spPr>
          <a:xfrm>
            <a:off x="457200" y="10632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>
                <a:solidFill>
                  <a:srgbClr val="0099FF"/>
                </a:solidFill>
              </a:rPr>
              <a:t>Prevention: </a:t>
            </a:r>
            <a:r>
              <a:rPr lang="en-US" sz="3000" dirty="0">
                <a:solidFill>
                  <a:srgbClr val="0099FF"/>
                </a:solidFill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Policies</a:t>
            </a:r>
            <a:endParaRPr sz="3000" dirty="0">
              <a:solidFill>
                <a:srgbClr val="2899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5aded743d9_0_1713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45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g5aded743d9_0_1713"/>
          <p:cNvSpPr txBox="1"/>
          <p:nvPr/>
        </p:nvSpPr>
        <p:spPr>
          <a:xfrm>
            <a:off x="457200" y="1597951"/>
            <a:ext cx="8229600" cy="36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1000"/>
              </a:spcBef>
            </a:pPr>
            <a:endParaRPr sz="2000" i="1"/>
          </a:p>
        </p:txBody>
      </p:sp>
      <p:pic>
        <p:nvPicPr>
          <p:cNvPr id="254" name="Google Shape;254;g5aded743d9_0_1713"/>
          <p:cNvPicPr preferRelativeResize="0"/>
          <p:nvPr/>
        </p:nvPicPr>
        <p:blipFill rotWithShape="1">
          <a:blip r:embed="rId3">
            <a:alphaModFix/>
          </a:blip>
          <a:srcRect b="36330"/>
          <a:stretch/>
        </p:blipFill>
        <p:spPr>
          <a:xfrm>
            <a:off x="518350" y="1721148"/>
            <a:ext cx="3151756" cy="264282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5" name="Google Shape;255;g5aded743d9_0_17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3352" y="1658875"/>
            <a:ext cx="3772149" cy="276736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6" name="Google Shape;256;g5aded743d9_0_17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4051" y="2239551"/>
            <a:ext cx="3463001" cy="283621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7" name="Google Shape;257;g5aded743d9_0_17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92401" y="2831574"/>
            <a:ext cx="3151751" cy="224420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8" name="Google Shape;258;g5aded743d9_0_1713"/>
          <p:cNvPicPr preferRelativeResize="0"/>
          <p:nvPr/>
        </p:nvPicPr>
        <p:blipFill rotWithShape="1">
          <a:blip r:embed="rId7">
            <a:alphaModFix/>
          </a:blip>
          <a:srcRect b="29363"/>
          <a:stretch/>
        </p:blipFill>
        <p:spPr>
          <a:xfrm>
            <a:off x="4726101" y="3094951"/>
            <a:ext cx="2895599" cy="213630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15898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58a24c8cb3_0_10"/>
          <p:cNvSpPr txBox="1"/>
          <p:nvPr/>
        </p:nvSpPr>
        <p:spPr>
          <a:xfrm>
            <a:off x="457200" y="10632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>
                <a:solidFill>
                  <a:srgbClr val="0099FF"/>
                </a:solidFill>
              </a:rPr>
              <a:t>Prevention: Procedures</a:t>
            </a:r>
            <a:endParaRPr sz="3000" dirty="0">
              <a:solidFill>
                <a:srgbClr val="0099FF"/>
              </a:solidFill>
              <a:sym typeface="Arial"/>
            </a:endParaRPr>
          </a:p>
        </p:txBody>
      </p:sp>
      <p:sp>
        <p:nvSpPr>
          <p:cNvPr id="265" name="Google Shape;265;g58a24c8cb3_0_10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46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58a24c8cb3_0_10"/>
          <p:cNvSpPr txBox="1"/>
          <p:nvPr/>
        </p:nvSpPr>
        <p:spPr>
          <a:xfrm>
            <a:off x="-60375" y="2367451"/>
            <a:ext cx="8229600" cy="36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1000"/>
              </a:spcBef>
            </a:pPr>
            <a:endParaRPr sz="2000" i="1"/>
          </a:p>
        </p:txBody>
      </p:sp>
      <p:pic>
        <p:nvPicPr>
          <p:cNvPr id="268" name="Google Shape;268;g58a24c8cb3_0_10"/>
          <p:cNvPicPr preferRelativeResize="0"/>
          <p:nvPr/>
        </p:nvPicPr>
        <p:blipFill rotWithShape="1">
          <a:blip r:embed="rId3">
            <a:alphaModFix/>
          </a:blip>
          <a:srcRect t="20483" b="19953"/>
          <a:stretch/>
        </p:blipFill>
        <p:spPr>
          <a:xfrm>
            <a:off x="457200" y="1820613"/>
            <a:ext cx="7712025" cy="3343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498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aded743d9_0_1752"/>
          <p:cNvSpPr txBox="1"/>
          <p:nvPr/>
        </p:nvSpPr>
        <p:spPr>
          <a:xfrm>
            <a:off x="457200" y="10632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>
                <a:solidFill>
                  <a:srgbClr val="0099FF"/>
                </a:solidFill>
              </a:rPr>
              <a:t>Prevention: </a:t>
            </a:r>
            <a:r>
              <a:rPr lang="en-US" sz="3000" dirty="0" smtClean="0">
                <a:solidFill>
                  <a:srgbClr val="0099FF"/>
                </a:solidFill>
              </a:rPr>
              <a:t>Training</a:t>
            </a:r>
            <a:r>
              <a:rPr lang="fa-IR" sz="3000" dirty="0" smtClean="0">
                <a:solidFill>
                  <a:srgbClr val="0099FF"/>
                </a:solidFill>
              </a:rPr>
              <a:t> جلوگیری: اموزش         </a:t>
            </a:r>
          </a:p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endParaRPr lang="fa-IR" sz="3000" dirty="0">
              <a:solidFill>
                <a:srgbClr val="0099FF"/>
              </a:solidFill>
            </a:endParaRPr>
          </a:p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fa-IR" sz="3000" dirty="0" smtClean="0">
                <a:solidFill>
                  <a:srgbClr val="0099FF"/>
                </a:solidFill>
              </a:rPr>
              <a:t>              </a:t>
            </a:r>
            <a:endParaRPr sz="3000" dirty="0">
              <a:solidFill>
                <a:srgbClr val="2899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5aded743d9_0_1752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47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g5aded743d9_0_17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0371" y="1920629"/>
            <a:ext cx="3895754" cy="2395934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5aded743d9_0_1752"/>
          <p:cNvSpPr txBox="1"/>
          <p:nvPr/>
        </p:nvSpPr>
        <p:spPr>
          <a:xfrm>
            <a:off x="457201" y="1742893"/>
            <a:ext cx="4614571" cy="3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1000"/>
              </a:spcBef>
            </a:pPr>
            <a:r>
              <a:rPr lang="en-US" sz="2400" dirty="0"/>
              <a:t>Content: </a:t>
            </a:r>
            <a:r>
              <a:rPr lang="fa-IR" sz="2400" dirty="0" smtClean="0"/>
              <a:t> محتویات </a:t>
            </a:r>
            <a:endParaRPr sz="2400" dirty="0"/>
          </a:p>
          <a:p>
            <a:pPr marL="457200" indent="-355600">
              <a:spcBef>
                <a:spcPts val="1000"/>
              </a:spcBef>
              <a:buSzPts val="2000"/>
              <a:buChar char="●"/>
            </a:pPr>
            <a:r>
              <a:rPr lang="en-US" sz="2400" dirty="0" smtClean="0"/>
              <a:t>Policies</a:t>
            </a:r>
            <a:r>
              <a:rPr lang="fa-IR" sz="2400" dirty="0" smtClean="0"/>
              <a:t> پالیسی ها </a:t>
            </a:r>
            <a:endParaRPr sz="2400" dirty="0"/>
          </a:p>
          <a:p>
            <a:pPr marL="457200" indent="-355600">
              <a:spcBef>
                <a:spcPts val="1000"/>
              </a:spcBef>
              <a:buSzPts val="2000"/>
              <a:buChar char="●"/>
            </a:pPr>
            <a:r>
              <a:rPr lang="en-US" sz="2400" dirty="0" smtClean="0"/>
              <a:t>Responsibilities</a:t>
            </a:r>
            <a:r>
              <a:rPr lang="fa-IR" sz="2400" dirty="0" smtClean="0"/>
              <a:t> مسئولیت ها </a:t>
            </a:r>
            <a:endParaRPr sz="2400" dirty="0"/>
          </a:p>
          <a:p>
            <a:pPr marL="457200" indent="-355600">
              <a:spcBef>
                <a:spcPts val="1000"/>
              </a:spcBef>
              <a:buSzPts val="2000"/>
              <a:buChar char="●"/>
            </a:pPr>
            <a:r>
              <a:rPr lang="en-US" sz="2400" dirty="0"/>
              <a:t>Reporting and </a:t>
            </a:r>
            <a:r>
              <a:rPr lang="en-US" sz="2400" dirty="0" smtClean="0"/>
              <a:t>referral</a:t>
            </a:r>
            <a:r>
              <a:rPr lang="fa-IR" sz="2400" dirty="0" smtClean="0"/>
              <a:t> راپور دهی و رجعت دهی </a:t>
            </a:r>
            <a:endParaRPr sz="2400" dirty="0"/>
          </a:p>
          <a:p>
            <a:pPr marL="457200" indent="-355600">
              <a:spcBef>
                <a:spcPts val="1000"/>
              </a:spcBef>
              <a:buSzPts val="2000"/>
              <a:buChar char="●"/>
            </a:pPr>
            <a:r>
              <a:rPr lang="en-US" sz="2400" dirty="0"/>
              <a:t>Do’s and </a:t>
            </a:r>
            <a:r>
              <a:rPr lang="en-US" sz="2400" dirty="0" smtClean="0"/>
              <a:t>don’ts</a:t>
            </a:r>
            <a:r>
              <a:rPr lang="fa-IR" sz="2400" dirty="0" smtClean="0"/>
              <a:t> کار های که باید انجام شود و کار های که نهی شده </a:t>
            </a:r>
            <a:endParaRPr lang="en-US" sz="2400" dirty="0"/>
          </a:p>
          <a:p>
            <a:pPr marL="457200" indent="-355600">
              <a:spcBef>
                <a:spcPts val="1000"/>
              </a:spcBef>
              <a:buSzPts val="2000"/>
              <a:buChar char="●"/>
            </a:pPr>
            <a:r>
              <a:rPr lang="en-US" sz="2400" dirty="0"/>
              <a:t>Relevant </a:t>
            </a:r>
            <a:r>
              <a:rPr lang="en-US" sz="2400" dirty="0" smtClean="0"/>
              <a:t>contacts</a:t>
            </a:r>
            <a:r>
              <a:rPr lang="fa-IR" sz="2400" dirty="0"/>
              <a:t> </a:t>
            </a:r>
            <a:r>
              <a:rPr lang="fa-IR" sz="2400" dirty="0" smtClean="0"/>
              <a:t>ادرس تماسی مربوطه </a:t>
            </a:r>
          </a:p>
        </p:txBody>
      </p:sp>
      <p:sp>
        <p:nvSpPr>
          <p:cNvPr id="278" name="Google Shape;278;g5aded743d9_0_1752"/>
          <p:cNvSpPr/>
          <p:nvPr/>
        </p:nvSpPr>
        <p:spPr>
          <a:xfrm rot="-5400000">
            <a:off x="8137175" y="3189777"/>
            <a:ext cx="1698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Photo/</a:t>
            </a:r>
            <a:r>
              <a:rPr lang="en-US" sz="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Basile</a:t>
            </a:r>
            <a:r>
              <a:rPr lang="en-US" sz="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Zoma.jpg</a:t>
            </a:r>
            <a:endParaRPr sz="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606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58a24c8cb3_0_369"/>
          <p:cNvSpPr txBox="1"/>
          <p:nvPr/>
        </p:nvSpPr>
        <p:spPr>
          <a:xfrm>
            <a:off x="457200" y="10632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>
                <a:solidFill>
                  <a:srgbClr val="0099FF"/>
                </a:solidFill>
              </a:rPr>
              <a:t>Prevention: </a:t>
            </a:r>
            <a:r>
              <a:rPr lang="en-US" sz="3000" dirty="0" smtClean="0">
                <a:solidFill>
                  <a:srgbClr val="0099FF"/>
                </a:solidFill>
              </a:rPr>
              <a:t>Awareness-Raising</a:t>
            </a:r>
            <a:endParaRPr lang="fa-IR" sz="3000" dirty="0" smtClean="0">
              <a:solidFill>
                <a:srgbClr val="0099FF"/>
              </a:solidFill>
            </a:endParaRPr>
          </a:p>
          <a:p>
            <a:pPr algn="r" rtl="1"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fa-IR" sz="3000" dirty="0" smtClean="0">
                <a:solidFill>
                  <a:srgbClr val="0099FF"/>
                </a:solidFill>
                <a:latin typeface="Arial"/>
                <a:ea typeface="Arial"/>
                <a:cs typeface="Arial"/>
                <a:sym typeface="Arial"/>
              </a:rPr>
              <a:t>جلوگیری: افزایش سطح آگهی </a:t>
            </a:r>
            <a:endParaRPr sz="3000" dirty="0">
              <a:solidFill>
                <a:srgbClr val="2899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g58a24c8cb3_0_369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48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g58a24c8cb3_0_3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565" y="1665967"/>
            <a:ext cx="2895599" cy="408178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Google Shape;277;g5aded743d9_0_1752"/>
          <p:cNvSpPr txBox="1"/>
          <p:nvPr/>
        </p:nvSpPr>
        <p:spPr>
          <a:xfrm>
            <a:off x="3620164" y="1954744"/>
            <a:ext cx="4753898" cy="3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1000"/>
              </a:spcBef>
            </a:pPr>
            <a:r>
              <a:rPr lang="en-US" sz="2400" dirty="0"/>
              <a:t>Questions: </a:t>
            </a:r>
            <a:r>
              <a:rPr lang="fa-IR" sz="2400" dirty="0" smtClean="0"/>
              <a:t> سوالات  </a:t>
            </a:r>
            <a:endParaRPr lang="en-US" sz="2400" dirty="0"/>
          </a:p>
          <a:p>
            <a:pPr>
              <a:spcBef>
                <a:spcPts val="1000"/>
              </a:spcBef>
            </a:pPr>
            <a:r>
              <a:rPr lang="fa-IR" sz="2400" dirty="0" smtClean="0"/>
              <a:t>- </a:t>
            </a:r>
            <a:r>
              <a:rPr lang="en-US" sz="2400" dirty="0" smtClean="0"/>
              <a:t>Who </a:t>
            </a:r>
            <a:r>
              <a:rPr lang="en-US" sz="2400" dirty="0"/>
              <a:t>is the target audience</a:t>
            </a:r>
            <a:r>
              <a:rPr lang="en-US" sz="2400" dirty="0" smtClean="0"/>
              <a:t>?</a:t>
            </a:r>
            <a:endParaRPr lang="fa-IR" sz="2400" dirty="0" smtClean="0"/>
          </a:p>
          <a:p>
            <a:pPr algn="r" rtl="1">
              <a:spcBef>
                <a:spcPts val="1000"/>
              </a:spcBef>
            </a:pPr>
            <a:r>
              <a:rPr lang="fa-IR" sz="2400" dirty="0" smtClean="0"/>
              <a:t>گروپ  تحت تارگیت کی ها هستند؟</a:t>
            </a:r>
            <a:r>
              <a:rPr lang="en-US" sz="2400" dirty="0" smtClean="0"/>
              <a:t> </a:t>
            </a:r>
            <a:endParaRPr lang="en-US" sz="2400" dirty="0"/>
          </a:p>
          <a:p>
            <a:pPr>
              <a:spcBef>
                <a:spcPts val="1000"/>
              </a:spcBef>
            </a:pPr>
            <a:r>
              <a:rPr lang="fa-IR" sz="2400" dirty="0" smtClean="0"/>
              <a:t>- </a:t>
            </a:r>
            <a:r>
              <a:rPr lang="en-US" sz="2400" dirty="0" smtClean="0"/>
              <a:t>What </a:t>
            </a:r>
            <a:r>
              <a:rPr lang="en-US" sz="2400" dirty="0"/>
              <a:t>are the key messages</a:t>
            </a:r>
            <a:r>
              <a:rPr lang="en-US" sz="2400" dirty="0" smtClean="0"/>
              <a:t>?</a:t>
            </a:r>
            <a:endParaRPr lang="fa-IR" sz="2400" dirty="0" smtClean="0"/>
          </a:p>
          <a:p>
            <a:pPr algn="r" rtl="1">
              <a:spcBef>
                <a:spcPts val="1000"/>
              </a:spcBef>
            </a:pPr>
            <a:r>
              <a:rPr lang="fa-IR" sz="2400" dirty="0" smtClean="0"/>
              <a:t>پیام های کلیدی چی است؟</a:t>
            </a:r>
            <a:endParaRPr lang="en-US" sz="2400" dirty="0"/>
          </a:p>
          <a:p>
            <a:pPr>
              <a:spcBef>
                <a:spcPts val="1000"/>
              </a:spcBef>
            </a:pPr>
            <a:r>
              <a:rPr lang="fa-IR" sz="2400" dirty="0" smtClean="0"/>
              <a:t>- </a:t>
            </a:r>
            <a:r>
              <a:rPr lang="en-US" sz="2400" dirty="0" smtClean="0"/>
              <a:t>Is </a:t>
            </a:r>
            <a:r>
              <a:rPr lang="en-US" sz="2400" dirty="0"/>
              <a:t>this effective?  </a:t>
            </a:r>
            <a:endParaRPr lang="fa-IR" sz="2400" dirty="0" smtClean="0"/>
          </a:p>
          <a:p>
            <a:pPr algn="r" rtl="1">
              <a:spcBef>
                <a:spcPts val="1000"/>
              </a:spcBef>
            </a:pPr>
            <a:r>
              <a:rPr lang="fa-IR" sz="2400" dirty="0" smtClean="0"/>
              <a:t>آیا این موثر  است ؟</a:t>
            </a:r>
            <a:endParaRPr lang="en-US" sz="2400" dirty="0"/>
          </a:p>
          <a:p>
            <a:pPr marL="457200" indent="-457200">
              <a:spcBef>
                <a:spcPts val="1000"/>
              </a:spcBef>
              <a:buFont typeface="+mj-lt"/>
              <a:buAutoNum type="arabicParenR"/>
            </a:pP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70151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aded743d9_0_1759"/>
          <p:cNvSpPr txBox="1"/>
          <p:nvPr/>
        </p:nvSpPr>
        <p:spPr>
          <a:xfrm>
            <a:off x="457200" y="10632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>
                <a:solidFill>
                  <a:srgbClr val="0099FF"/>
                </a:solidFill>
              </a:rPr>
              <a:t>Prevention: General Safety and Prevention </a:t>
            </a:r>
            <a:r>
              <a:rPr lang="en-US" sz="3000" dirty="0" smtClean="0">
                <a:solidFill>
                  <a:srgbClr val="0099FF"/>
                </a:solidFill>
              </a:rPr>
              <a:t>measures</a:t>
            </a:r>
            <a:endParaRPr lang="fa-IR" sz="3000" dirty="0" smtClean="0">
              <a:solidFill>
                <a:srgbClr val="0099FF"/>
              </a:solidFill>
            </a:endParaRPr>
          </a:p>
          <a:p>
            <a:pPr algn="r" rtl="1"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fa-IR" sz="3000" dirty="0" smtClean="0">
                <a:solidFill>
                  <a:srgbClr val="0099FF"/>
                </a:solidFill>
                <a:latin typeface="Arial"/>
                <a:ea typeface="Arial"/>
                <a:cs typeface="Arial"/>
                <a:sym typeface="Arial"/>
              </a:rPr>
              <a:t>تدابیر محفوظیت عمومی و جلوگیری </a:t>
            </a:r>
            <a:endParaRPr sz="3000" dirty="0">
              <a:solidFill>
                <a:srgbClr val="2899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5aded743d9_0_1759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49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5aded743d9_0_1759"/>
          <p:cNvSpPr txBox="1"/>
          <p:nvPr/>
        </p:nvSpPr>
        <p:spPr>
          <a:xfrm>
            <a:off x="422031" y="2445015"/>
            <a:ext cx="8229600" cy="3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1000"/>
              </a:spcBef>
              <a:buFont typeface="Arial" charset="0"/>
              <a:buChar char="•"/>
            </a:pPr>
            <a:r>
              <a:rPr lang="en-US" sz="1600" dirty="0"/>
              <a:t>Ensure safe recruitment practices for hiring </a:t>
            </a:r>
            <a:r>
              <a:rPr lang="en-US" sz="1600" dirty="0" smtClean="0"/>
              <a:t>program </a:t>
            </a:r>
            <a:r>
              <a:rPr lang="en-US" sz="1600" dirty="0"/>
              <a:t>personnel (incl. local volunteers, day laborers, etc</a:t>
            </a:r>
            <a:r>
              <a:rPr lang="en-US" sz="1600" dirty="0" smtClean="0"/>
              <a:t>.)</a:t>
            </a:r>
            <a:r>
              <a:rPr lang="fa-IR" sz="1600" dirty="0" smtClean="0"/>
              <a:t> </a:t>
            </a:r>
          </a:p>
          <a:p>
            <a:pPr algn="r" rtl="1">
              <a:spcBef>
                <a:spcPts val="1000"/>
              </a:spcBef>
            </a:pPr>
            <a:r>
              <a:rPr lang="fa-IR" sz="1600" dirty="0" smtClean="0"/>
              <a:t>از استخدام محفوظ و مصئون کارمندان بخش پروگرام اطمینان حاصل نمایید ( بشمول کارمندان داوطلب و روز مزد)</a:t>
            </a:r>
            <a:endParaRPr lang="en-US" sz="1600" dirty="0"/>
          </a:p>
          <a:p>
            <a:pPr marL="342900" indent="-342900">
              <a:spcBef>
                <a:spcPts val="1000"/>
              </a:spcBef>
              <a:buFont typeface="Arial" charset="0"/>
              <a:buChar char="•"/>
            </a:pPr>
            <a:r>
              <a:rPr lang="en-US" sz="1600" dirty="0"/>
              <a:t>Provide assistance interventions in safely accessible and well-lit </a:t>
            </a:r>
            <a:r>
              <a:rPr lang="en-US" sz="1600" dirty="0" smtClean="0"/>
              <a:t>areas</a:t>
            </a:r>
            <a:endParaRPr lang="fa-IR" sz="1600" dirty="0" smtClean="0"/>
          </a:p>
          <a:p>
            <a:pPr algn="r" rtl="1">
              <a:spcBef>
                <a:spcPts val="1000"/>
              </a:spcBef>
            </a:pPr>
            <a:r>
              <a:rPr lang="fa-IR" sz="1600" dirty="0" smtClean="0"/>
              <a:t>خدمات تان را در ساحات قابل دسترس و محلات مشخص محیا سازید </a:t>
            </a:r>
            <a:endParaRPr lang="en-US" sz="1600" dirty="0"/>
          </a:p>
          <a:p>
            <a:pPr marL="342900" indent="-342900">
              <a:spcBef>
                <a:spcPts val="1000"/>
              </a:spcBef>
              <a:buFont typeface="Arial" charset="0"/>
              <a:buChar char="•"/>
            </a:pPr>
            <a:r>
              <a:rPr lang="en-US" sz="1600" dirty="0"/>
              <a:t>Prominently display in their offices and on work sites SEA-related </a:t>
            </a:r>
            <a:r>
              <a:rPr lang="en-US" sz="1600" dirty="0" smtClean="0"/>
              <a:t>information</a:t>
            </a:r>
            <a:endParaRPr lang="fa-IR" sz="1600" dirty="0" smtClean="0"/>
          </a:p>
          <a:p>
            <a:pPr algn="r" rtl="1">
              <a:spcBef>
                <a:spcPts val="1000"/>
              </a:spcBef>
            </a:pPr>
            <a:r>
              <a:rPr lang="fa-IR" sz="1600" dirty="0" smtClean="0"/>
              <a:t>تمام معلومات در رابطه به سو استفاده جنسی را بشکل واضح و برجسته در دفاتر تان نصب کنید </a:t>
            </a:r>
            <a:endParaRPr lang="en-US" sz="1600" dirty="0"/>
          </a:p>
          <a:p>
            <a:pPr marL="342900" indent="-342900">
              <a:spcBef>
                <a:spcPts val="1000"/>
              </a:spcBef>
              <a:buFont typeface="Arial" charset="0"/>
              <a:buChar char="•"/>
            </a:pPr>
            <a:r>
              <a:rPr lang="en-US" sz="1600" dirty="0"/>
              <a:t>Engage women and at-risk groups as personnel and leaders in the planning, design, implementation and monitoring of activities wherever possible and </a:t>
            </a:r>
            <a:r>
              <a:rPr lang="en-US" sz="1600" dirty="0" smtClean="0"/>
              <a:t>safe</a:t>
            </a:r>
            <a:endParaRPr lang="fa-IR" sz="1600" dirty="0" smtClean="0"/>
          </a:p>
          <a:p>
            <a:pPr algn="r" rtl="1">
              <a:spcBef>
                <a:spcPts val="1000"/>
              </a:spcBef>
            </a:pPr>
            <a:r>
              <a:rPr lang="fa-IR" sz="1600" dirty="0" smtClean="0"/>
              <a:t>خانم ها و طبقات که بیشتر متضرر هستن بحث پرسونل و رهبر در پلان گیری، دیزاین، تطبیق و نظارت را پروژه ها و فعالیت ها در جاهای که مصئون و ممکن است به امورات دخیل سازید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876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B</a:t>
            </a:r>
            <a:r>
              <a:rPr lang="en-US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ackground 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17E04E-7645-4013-B7EE-F49954A62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7935"/>
            <a:ext cx="9144000" cy="584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aded743d9_0_1759"/>
          <p:cNvSpPr txBox="1"/>
          <p:nvPr/>
        </p:nvSpPr>
        <p:spPr>
          <a:xfrm>
            <a:off x="457200" y="10632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>
                <a:solidFill>
                  <a:srgbClr val="0099FF"/>
                </a:solidFill>
              </a:rPr>
              <a:t>Prevention: Risk Assessment and </a:t>
            </a:r>
            <a:r>
              <a:rPr lang="en-US" sz="3000" dirty="0" smtClean="0">
                <a:solidFill>
                  <a:srgbClr val="0099FF"/>
                </a:solidFill>
              </a:rPr>
              <a:t>Management</a:t>
            </a:r>
            <a:endParaRPr lang="fa-IR" sz="3000" dirty="0" smtClean="0">
              <a:solidFill>
                <a:srgbClr val="0099FF"/>
              </a:solidFill>
            </a:endParaRPr>
          </a:p>
          <a:p>
            <a:pPr algn="ctr" rtl="1"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fa-IR" sz="3000" dirty="0" smtClean="0">
                <a:solidFill>
                  <a:srgbClr val="0099FF"/>
                </a:solidFill>
                <a:latin typeface="Arial"/>
                <a:ea typeface="Arial"/>
                <a:cs typeface="Arial"/>
                <a:sym typeface="Arial"/>
              </a:rPr>
              <a:t>وقایه/جلوگیری: ارزیابی و مدیریت خطر </a:t>
            </a:r>
            <a:endParaRPr sz="3000" dirty="0">
              <a:solidFill>
                <a:srgbClr val="2899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5aded743d9_0_1759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50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5aded743d9_0_1759"/>
          <p:cNvSpPr txBox="1"/>
          <p:nvPr/>
        </p:nvSpPr>
        <p:spPr>
          <a:xfrm>
            <a:off x="457200" y="1923875"/>
            <a:ext cx="8229600" cy="3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1000"/>
              </a:spcBef>
            </a:pPr>
            <a:r>
              <a:rPr lang="en-US" sz="2400" dirty="0"/>
              <a:t>Tasks: </a:t>
            </a:r>
            <a:endParaRPr sz="2400" dirty="0"/>
          </a:p>
          <a:p>
            <a:pPr marL="914400" indent="-355600">
              <a:spcBef>
                <a:spcPts val="1000"/>
              </a:spcBef>
              <a:buSzPts val="2000"/>
              <a:buAutoNum type="arabicParenR"/>
            </a:pPr>
            <a:r>
              <a:rPr lang="en-US" sz="2400" dirty="0"/>
              <a:t>Identify key locally relevant risks based your programme context (10 min</a:t>
            </a:r>
            <a:r>
              <a:rPr lang="en-US" sz="2400" dirty="0" smtClean="0"/>
              <a:t>)</a:t>
            </a:r>
            <a:endParaRPr lang="fa-IR" sz="2400" dirty="0" smtClean="0"/>
          </a:p>
          <a:p>
            <a:pPr marL="558800" algn="r" rtl="1">
              <a:spcBef>
                <a:spcPts val="1000"/>
              </a:spcBef>
              <a:buSzPts val="2000"/>
            </a:pPr>
            <a:r>
              <a:rPr lang="fa-IR" sz="2400" dirty="0" smtClean="0"/>
              <a:t>خطرات موجوده محلی تان را در چهارچوکات پروگرام و امورات تان تشخیص کنید ( 10 دقیقعه). </a:t>
            </a:r>
            <a:endParaRPr sz="2400" dirty="0" smtClean="0"/>
          </a:p>
          <a:p>
            <a:pPr marL="558800">
              <a:spcBef>
                <a:spcPts val="1000"/>
              </a:spcBef>
              <a:spcAft>
                <a:spcPts val="1000"/>
              </a:spcAft>
              <a:buSzPts val="2000"/>
            </a:pPr>
            <a:r>
              <a:rPr lang="en-US" sz="2400" dirty="0" smtClean="0"/>
              <a:t>2) Prepare a list of 5-7 specific measures your organizations are can take to mitigate these risks (10 min)</a:t>
            </a:r>
          </a:p>
          <a:p>
            <a:pPr marL="558800" algn="r" rtl="1">
              <a:spcBef>
                <a:spcPts val="1000"/>
              </a:spcBef>
              <a:spcAft>
                <a:spcPts val="1000"/>
              </a:spcAft>
              <a:buSzPts val="2000"/>
            </a:pPr>
            <a:r>
              <a:rPr lang="fa-IR" sz="2400" dirty="0" smtClean="0"/>
              <a:t>5-7 راهای را که سازمان شما جهت کاهش این خطرات به پیش میگیرند لست کنید </a:t>
            </a:r>
          </a:p>
          <a:p>
            <a:pPr marL="558800">
              <a:spcBef>
                <a:spcPts val="1000"/>
              </a:spcBef>
              <a:spcAft>
                <a:spcPts val="1000"/>
              </a:spcAft>
              <a:buSzPts val="2000"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19125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5aded743d9_0_1720"/>
          <p:cNvSpPr txBox="1"/>
          <p:nvPr/>
        </p:nvSpPr>
        <p:spPr>
          <a:xfrm>
            <a:off x="457200" y="10632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 smtClean="0">
                <a:solidFill>
                  <a:srgbClr val="0099FF"/>
                </a:solidFill>
              </a:rPr>
              <a:t>Reporting</a:t>
            </a:r>
            <a:r>
              <a:rPr lang="fa-IR" sz="3000" dirty="0" smtClean="0">
                <a:solidFill>
                  <a:srgbClr val="0099FF"/>
                </a:solidFill>
              </a:rPr>
              <a:t> راپور دهی  </a:t>
            </a:r>
            <a:endParaRPr sz="3000" dirty="0">
              <a:solidFill>
                <a:srgbClr val="2899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g5aded743d9_0_1720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51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5aded743d9_0_1720"/>
          <p:cNvSpPr txBox="1"/>
          <p:nvPr/>
        </p:nvSpPr>
        <p:spPr>
          <a:xfrm>
            <a:off x="4572000" y="1923875"/>
            <a:ext cx="4114800" cy="3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55600">
              <a:spcBef>
                <a:spcPts val="1000"/>
              </a:spcBef>
              <a:buSzPts val="2000"/>
              <a:buFont typeface="Arial"/>
              <a:buChar char="●"/>
            </a:pPr>
            <a:r>
              <a:rPr lang="en-US" sz="2400" dirty="0" smtClean="0"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Mechanisms</a:t>
            </a:r>
            <a:r>
              <a:rPr lang="fa-IR" sz="2400" dirty="0" smtClean="0"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  میخانیکیت ها </a:t>
            </a:r>
            <a:endParaRPr sz="2400" dirty="0"/>
          </a:p>
          <a:p>
            <a:pPr marL="457200" indent="-355600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en-US" sz="2400" dirty="0"/>
              <a:t>Reporting Allegations to </a:t>
            </a:r>
            <a:r>
              <a:rPr lang="en-US" sz="2400" dirty="0" smtClean="0"/>
              <a:t>Organization</a:t>
            </a:r>
            <a:r>
              <a:rPr lang="fa-IR" sz="2400" dirty="0" smtClean="0"/>
              <a:t>  راپور دهی اظهارات و ادعا ها به اداره </a:t>
            </a:r>
            <a:r>
              <a:rPr lang="en-US" sz="2400" dirty="0" smtClean="0"/>
              <a:t> </a:t>
            </a:r>
            <a:endParaRPr sz="2400" dirty="0"/>
          </a:p>
        </p:txBody>
      </p:sp>
      <p:pic>
        <p:nvPicPr>
          <p:cNvPr id="305" name="Google Shape;305;g5aded743d9_0_1720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08" y="1920629"/>
            <a:ext cx="4296492" cy="28136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78;g5aded743d9_0_1752"/>
          <p:cNvSpPr/>
          <p:nvPr/>
        </p:nvSpPr>
        <p:spPr>
          <a:xfrm rot="-5400000">
            <a:off x="-673542" y="3785257"/>
            <a:ext cx="1698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Photo/David </a:t>
            </a:r>
            <a:r>
              <a:rPr lang="en-US" sz="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Ohana</a:t>
            </a:r>
            <a:endParaRPr sz="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28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58a3ee7669_0_10"/>
          <p:cNvSpPr txBox="1"/>
          <p:nvPr/>
        </p:nvSpPr>
        <p:spPr>
          <a:xfrm>
            <a:off x="457200" y="10632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>
                <a:solidFill>
                  <a:srgbClr val="0099FF"/>
                </a:solidFill>
              </a:rPr>
              <a:t>Reporting Core </a:t>
            </a:r>
            <a:r>
              <a:rPr lang="en-US" sz="3000" dirty="0" smtClean="0">
                <a:solidFill>
                  <a:srgbClr val="0099FF"/>
                </a:solidFill>
              </a:rPr>
              <a:t>Principles</a:t>
            </a:r>
            <a:r>
              <a:rPr lang="fa-IR" sz="3000" dirty="0" smtClean="0">
                <a:solidFill>
                  <a:srgbClr val="0099FF"/>
                </a:solidFill>
              </a:rPr>
              <a:t> اصول اساسی راپوردهی </a:t>
            </a:r>
            <a:endParaRPr sz="3000" dirty="0">
              <a:solidFill>
                <a:srgbClr val="2899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g58a3ee7669_0_10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52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58a3ee7669_0_10"/>
          <p:cNvSpPr txBox="1"/>
          <p:nvPr/>
        </p:nvSpPr>
        <p:spPr>
          <a:xfrm>
            <a:off x="457200" y="1923875"/>
            <a:ext cx="4724400" cy="3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55600">
              <a:spcBef>
                <a:spcPts val="1000"/>
              </a:spcBef>
              <a:buSzPts val="2000"/>
              <a:buChar char="●"/>
            </a:pPr>
            <a:r>
              <a:rPr lang="en-US" sz="2400" dirty="0" smtClean="0"/>
              <a:t>Safety</a:t>
            </a:r>
            <a:r>
              <a:rPr lang="fa-IR" sz="2400" dirty="0" smtClean="0"/>
              <a:t>  محفوظیت </a:t>
            </a:r>
            <a:endParaRPr sz="2400" dirty="0"/>
          </a:p>
          <a:p>
            <a:pPr marL="457200" indent="-355600">
              <a:spcBef>
                <a:spcPts val="1000"/>
              </a:spcBef>
              <a:buSzPts val="2000"/>
              <a:buChar char="●"/>
            </a:pPr>
            <a:r>
              <a:rPr lang="en-US" sz="2400" dirty="0" smtClean="0"/>
              <a:t>Confidentiality</a:t>
            </a:r>
            <a:r>
              <a:rPr lang="fa-IR" sz="2400" dirty="0" smtClean="0"/>
              <a:t>  محرمیت </a:t>
            </a:r>
            <a:endParaRPr sz="2400" dirty="0"/>
          </a:p>
          <a:p>
            <a:pPr marL="457200" indent="-355600">
              <a:spcBef>
                <a:spcPts val="1000"/>
              </a:spcBef>
              <a:buSzPts val="2000"/>
              <a:buChar char="●"/>
            </a:pPr>
            <a:r>
              <a:rPr lang="en-US" sz="2400" dirty="0" smtClean="0"/>
              <a:t>Transparency</a:t>
            </a:r>
            <a:r>
              <a:rPr lang="fa-IR" sz="2400" dirty="0" smtClean="0"/>
              <a:t> شفافیت </a:t>
            </a:r>
            <a:endParaRPr sz="2400" dirty="0"/>
          </a:p>
          <a:p>
            <a:pPr marL="457200" indent="-355600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en-US" sz="2400" dirty="0" smtClean="0"/>
              <a:t>Accessibility</a:t>
            </a:r>
            <a:r>
              <a:rPr lang="fa-IR" sz="2400" dirty="0" smtClean="0"/>
              <a:t>  قابل دسترس بودن </a:t>
            </a:r>
            <a:endParaRPr sz="2400" dirty="0"/>
          </a:p>
        </p:txBody>
      </p:sp>
      <p:pic>
        <p:nvPicPr>
          <p:cNvPr id="315" name="Google Shape;315;g58a3ee7669_0_10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828160"/>
            <a:ext cx="2898207" cy="3765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998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58a3ee7669_0_17"/>
          <p:cNvSpPr txBox="1"/>
          <p:nvPr/>
        </p:nvSpPr>
        <p:spPr>
          <a:xfrm>
            <a:off x="457200" y="10632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>
                <a:solidFill>
                  <a:srgbClr val="0099FF"/>
                </a:solidFill>
              </a:rPr>
              <a:t>Reporting </a:t>
            </a:r>
            <a:r>
              <a:rPr lang="en-US" sz="3000" dirty="0" smtClean="0">
                <a:solidFill>
                  <a:srgbClr val="0099FF"/>
                </a:solidFill>
              </a:rPr>
              <a:t>Mechanisms</a:t>
            </a:r>
            <a:r>
              <a:rPr lang="fa-IR" sz="3000" dirty="0" smtClean="0">
                <a:solidFill>
                  <a:srgbClr val="0099FF"/>
                </a:solidFill>
              </a:rPr>
              <a:t> میخانیکیت های راپوردهی </a:t>
            </a:r>
            <a:endParaRPr sz="3000" dirty="0">
              <a:solidFill>
                <a:srgbClr val="2899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58a3ee7669_0_17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53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58a3ee7669_0_17"/>
          <p:cNvSpPr txBox="1"/>
          <p:nvPr/>
        </p:nvSpPr>
        <p:spPr>
          <a:xfrm>
            <a:off x="4655060" y="1920629"/>
            <a:ext cx="4092373" cy="3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55600">
              <a:spcBef>
                <a:spcPts val="1000"/>
              </a:spcBef>
              <a:buSzPts val="2000"/>
              <a:buChar char="●"/>
            </a:pPr>
            <a:r>
              <a:rPr lang="en-US" sz="2400" dirty="0"/>
              <a:t>Internal </a:t>
            </a:r>
            <a:r>
              <a:rPr lang="en-US" sz="2400" dirty="0" smtClean="0"/>
              <a:t>mechanism</a:t>
            </a:r>
            <a:endParaRPr lang="fa-IR" sz="2400" dirty="0" smtClean="0"/>
          </a:p>
          <a:p>
            <a:pPr marL="101600" algn="r" rtl="1">
              <a:spcBef>
                <a:spcPts val="1000"/>
              </a:spcBef>
              <a:buSzPts val="2000"/>
            </a:pPr>
            <a:r>
              <a:rPr lang="fa-IR" sz="2400" dirty="0" smtClean="0"/>
              <a:t>میکانیزم داخلی </a:t>
            </a:r>
            <a:endParaRPr lang="en-US" sz="2400" dirty="0"/>
          </a:p>
          <a:p>
            <a:pPr marL="457200" indent="-355600">
              <a:spcBef>
                <a:spcPts val="1000"/>
              </a:spcBef>
              <a:buSzPts val="2000"/>
              <a:buChar char="●"/>
            </a:pPr>
            <a:r>
              <a:rPr lang="en-US" sz="2400" dirty="0" smtClean="0"/>
              <a:t>Ensure </a:t>
            </a:r>
            <a:r>
              <a:rPr lang="en-US" sz="2400" dirty="0"/>
              <a:t>quality </a:t>
            </a:r>
            <a:r>
              <a:rPr lang="en-US" sz="2400" dirty="0" smtClean="0"/>
              <a:t>reporting</a:t>
            </a:r>
            <a:endParaRPr lang="fa-IR" sz="2400" dirty="0" smtClean="0"/>
          </a:p>
          <a:p>
            <a:pPr marL="101600" algn="r" rtl="1">
              <a:spcBef>
                <a:spcPts val="1000"/>
              </a:spcBef>
              <a:buSzPts val="2000"/>
            </a:pPr>
            <a:r>
              <a:rPr lang="fa-IR" sz="2400" dirty="0" smtClean="0"/>
              <a:t>از کیفیت راپوردهی مطمین شوید </a:t>
            </a:r>
            <a:endParaRPr lang="en-US" sz="2400" dirty="0"/>
          </a:p>
          <a:p>
            <a:pPr marL="457200" indent="-355600">
              <a:spcBef>
                <a:spcPts val="1000"/>
              </a:spcBef>
              <a:buSzPts val="2000"/>
              <a:buChar char="●"/>
            </a:pPr>
            <a:endParaRPr sz="2000" dirty="0"/>
          </a:p>
        </p:txBody>
      </p:sp>
      <p:pic>
        <p:nvPicPr>
          <p:cNvPr id="325" name="Google Shape;325;g58a3ee7669_0_17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87" y="1667147"/>
            <a:ext cx="4386905" cy="30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78;g5aded743d9_0_1752"/>
          <p:cNvSpPr/>
          <p:nvPr/>
        </p:nvSpPr>
        <p:spPr>
          <a:xfrm rot="-5400000">
            <a:off x="-573260" y="3722553"/>
            <a:ext cx="1698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Photo//</a:t>
            </a:r>
            <a:r>
              <a:rPr lang="en-US" sz="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Herve</a:t>
            </a:r>
            <a:r>
              <a:rPr lang="en-US" sz="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Serefio</a:t>
            </a:r>
            <a:endParaRPr sz="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605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58a3ee7669_0_24"/>
          <p:cNvSpPr txBox="1"/>
          <p:nvPr/>
        </p:nvSpPr>
        <p:spPr>
          <a:xfrm>
            <a:off x="457200" y="10632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>
                <a:solidFill>
                  <a:srgbClr val="0099FF"/>
                </a:solidFill>
              </a:rPr>
              <a:t>Reporting to </a:t>
            </a:r>
            <a:r>
              <a:rPr lang="en-US" sz="3000" dirty="0" smtClean="0">
                <a:solidFill>
                  <a:srgbClr val="0099FF"/>
                </a:solidFill>
              </a:rPr>
              <a:t>CHA</a:t>
            </a:r>
            <a:r>
              <a:rPr lang="fa-IR" sz="3000" dirty="0" smtClean="0">
                <a:solidFill>
                  <a:srgbClr val="0099FF"/>
                </a:solidFill>
              </a:rPr>
              <a:t> راپور دهی به سازمان </a:t>
            </a:r>
            <a:endParaRPr sz="3000" dirty="0">
              <a:solidFill>
                <a:srgbClr val="2899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g58a3ee7669_0_24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54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58a3ee7669_0_24"/>
          <p:cNvSpPr txBox="1"/>
          <p:nvPr/>
        </p:nvSpPr>
        <p:spPr>
          <a:xfrm>
            <a:off x="457201" y="1468950"/>
            <a:ext cx="7824651" cy="3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55600">
              <a:spcBef>
                <a:spcPts val="1000"/>
              </a:spcBef>
              <a:buSzPts val="2000"/>
              <a:buChar char="●"/>
            </a:pPr>
            <a:r>
              <a:rPr lang="en-US" sz="2400" dirty="0" smtClean="0"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Required</a:t>
            </a:r>
            <a:r>
              <a:rPr lang="fa-IR" sz="2400" dirty="0" smtClean="0"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 نیاز </a:t>
            </a:r>
            <a:r>
              <a:rPr lang="en-US" sz="2400" dirty="0" smtClean="0"/>
              <a:t>:</a:t>
            </a:r>
            <a:endParaRPr sz="2400" dirty="0"/>
          </a:p>
          <a:p>
            <a:pPr marL="914400" lvl="1" indent="-355600">
              <a:buSzPts val="2000"/>
              <a:buChar char="○"/>
            </a:pPr>
            <a:r>
              <a:rPr lang="en-US" sz="2400" dirty="0"/>
              <a:t>All </a:t>
            </a:r>
            <a:r>
              <a:rPr lang="en-US" sz="2400" dirty="0" smtClean="0"/>
              <a:t>partners</a:t>
            </a:r>
            <a:r>
              <a:rPr lang="fa-IR" sz="2400" dirty="0" smtClean="0"/>
              <a:t> تمام شرکا </a:t>
            </a:r>
            <a:endParaRPr sz="2400" dirty="0"/>
          </a:p>
          <a:p>
            <a:pPr marL="914400" lvl="1" indent="-355600">
              <a:buSzPts val="2000"/>
              <a:buChar char="○"/>
            </a:pPr>
            <a:r>
              <a:rPr lang="en-US" sz="2400" dirty="0"/>
              <a:t>All concerns or suspicions </a:t>
            </a:r>
            <a:r>
              <a:rPr lang="fa-IR" sz="2400" dirty="0" smtClean="0"/>
              <a:t>هر نوع رابطه و مشکوک بودن را </a:t>
            </a:r>
            <a:endParaRPr sz="2400" dirty="0"/>
          </a:p>
          <a:p>
            <a:pPr marL="914400" lvl="1" indent="-355600">
              <a:buSzPts val="2000"/>
              <a:buChar char="○"/>
            </a:pPr>
            <a:r>
              <a:rPr lang="en-US" sz="2400" dirty="0" smtClean="0"/>
              <a:t>Promptly</a:t>
            </a:r>
            <a:r>
              <a:rPr lang="fa-IR" sz="2400" dirty="0" smtClean="0"/>
              <a:t> سریعا </a:t>
            </a:r>
            <a:endParaRPr sz="2400" dirty="0"/>
          </a:p>
          <a:p>
            <a:pPr marL="457200" indent="-355600"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400" dirty="0"/>
              <a:t>Submit </a:t>
            </a:r>
            <a:r>
              <a:rPr lang="en-US" sz="2400" dirty="0" smtClean="0"/>
              <a:t>to</a:t>
            </a:r>
            <a:r>
              <a:rPr lang="fa-IR" sz="2400" dirty="0" smtClean="0"/>
              <a:t>عرضه داشتن به </a:t>
            </a:r>
            <a:r>
              <a:rPr lang="en-US" sz="2400" dirty="0" smtClean="0"/>
              <a:t>:</a:t>
            </a:r>
            <a:endParaRPr sz="2400" dirty="0"/>
          </a:p>
          <a:p>
            <a:pPr marL="914400" lvl="1" indent="-355600">
              <a:buClr>
                <a:srgbClr val="000000"/>
              </a:buClr>
              <a:buSzPts val="2000"/>
              <a:buFont typeface="Arial"/>
              <a:buChar char="○"/>
            </a:pPr>
            <a:r>
              <a:rPr lang="en-US" sz="2400" dirty="0" smtClean="0"/>
              <a:t>PSEA provincial focal point </a:t>
            </a:r>
            <a:r>
              <a:rPr lang="fa-IR" sz="2400" dirty="0" smtClean="0"/>
              <a:t>فوکل پاینت ولایتی </a:t>
            </a:r>
          </a:p>
          <a:p>
            <a:pPr marL="914400" lvl="1" indent="-355600">
              <a:buClr>
                <a:srgbClr val="000000"/>
              </a:buClr>
              <a:buSzPts val="2000"/>
              <a:buFont typeface="Arial"/>
              <a:buChar char="○"/>
            </a:pPr>
            <a:r>
              <a:rPr lang="en-US" sz="2400" dirty="0" smtClean="0"/>
              <a:t>CHA’s Central </a:t>
            </a:r>
            <a:r>
              <a:rPr lang="en-US" sz="2400" dirty="0"/>
              <a:t>Office </a:t>
            </a:r>
            <a:r>
              <a:rPr lang="fa-IR" sz="2400" dirty="0" smtClean="0"/>
              <a:t>دفتر مرکزی </a:t>
            </a:r>
            <a:endParaRPr sz="2400" dirty="0"/>
          </a:p>
          <a:p>
            <a:pPr marL="914400" lvl="1" indent="-355600">
              <a:buClr>
                <a:srgbClr val="000000"/>
              </a:buClr>
              <a:buSzPts val="2000"/>
              <a:buFont typeface="Arial"/>
              <a:buChar char="○"/>
            </a:pPr>
            <a:r>
              <a:rPr lang="en-US" sz="2400" u="sng" dirty="0" smtClean="0"/>
              <a:t>gender</a:t>
            </a:r>
            <a:r>
              <a:rPr lang="en-US" sz="2400" u="sng" dirty="0" smtClean="0">
                <a:hlinkClick r:id="rId3"/>
              </a:rPr>
              <a:t>@cha-net.org</a:t>
            </a:r>
            <a:endParaRPr sz="2400" dirty="0"/>
          </a:p>
          <a:p>
            <a:pPr marL="457200" indent="-355600">
              <a:buSzPts val="2000"/>
              <a:buChar char="●"/>
            </a:pPr>
            <a:r>
              <a:rPr lang="en-US" sz="2400" dirty="0"/>
              <a:t>Keep </a:t>
            </a:r>
            <a:r>
              <a:rPr lang="en-US" sz="2400" dirty="0" smtClean="0"/>
              <a:t>CHA updated</a:t>
            </a:r>
            <a:r>
              <a:rPr lang="fa-IR" sz="2400" dirty="0" smtClean="0"/>
              <a:t>  دفتر را اپدیت کنید 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8271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58a24c8cb3_0_391"/>
          <p:cNvSpPr txBox="1"/>
          <p:nvPr/>
        </p:nvSpPr>
        <p:spPr>
          <a:xfrm>
            <a:off x="457200" y="10632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 smtClean="0">
                <a:solidFill>
                  <a:srgbClr val="0099FF"/>
                </a:solidFill>
              </a:rPr>
              <a:t>Assistance</a:t>
            </a:r>
            <a:r>
              <a:rPr lang="fa-IR" sz="3000" dirty="0" smtClean="0">
                <a:solidFill>
                  <a:srgbClr val="0099FF"/>
                </a:solidFill>
              </a:rPr>
              <a:t> خدمات </a:t>
            </a:r>
            <a:endParaRPr sz="3000" dirty="0">
              <a:solidFill>
                <a:srgbClr val="2899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58a24c8cb3_0_391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55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Google Shape;344;g58a24c8cb3_0_391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13" y="1863850"/>
            <a:ext cx="5328153" cy="3552102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58a24c8cb3_0_391"/>
          <p:cNvSpPr txBox="1"/>
          <p:nvPr/>
        </p:nvSpPr>
        <p:spPr>
          <a:xfrm>
            <a:off x="6047575" y="1652275"/>
            <a:ext cx="2709000" cy="3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55600">
              <a:spcBef>
                <a:spcPts val="1000"/>
              </a:spcBef>
              <a:buSzPts val="2000"/>
              <a:buChar char="●"/>
            </a:pPr>
            <a:r>
              <a:rPr lang="en-US" sz="2400" dirty="0"/>
              <a:t>Service </a:t>
            </a:r>
            <a:r>
              <a:rPr lang="en-US" sz="2400" dirty="0" smtClean="0"/>
              <a:t>needs</a:t>
            </a:r>
            <a:endParaRPr lang="fa-IR" sz="2400" dirty="0" smtClean="0"/>
          </a:p>
          <a:p>
            <a:pPr marL="101600" algn="r" rtl="1">
              <a:spcBef>
                <a:spcPts val="1000"/>
              </a:spcBef>
              <a:buSzPts val="2000"/>
            </a:pPr>
            <a:r>
              <a:rPr lang="fa-IR" sz="2400" dirty="0" smtClean="0"/>
              <a:t>خدمات مورد ضرورت </a:t>
            </a:r>
            <a:endParaRPr sz="2400" dirty="0"/>
          </a:p>
          <a:p>
            <a:pPr marL="457200" indent="-355600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en-US" sz="2400" dirty="0"/>
              <a:t>Referral </a:t>
            </a:r>
            <a:r>
              <a:rPr lang="en-US" sz="2400" dirty="0" smtClean="0"/>
              <a:t>process</a:t>
            </a:r>
            <a:endParaRPr lang="fa-IR" sz="2400" dirty="0" smtClean="0"/>
          </a:p>
          <a:p>
            <a:pPr marL="101600" algn="r" rtl="1">
              <a:spcBef>
                <a:spcPts val="1000"/>
              </a:spcBef>
              <a:spcAft>
                <a:spcPts val="1000"/>
              </a:spcAft>
              <a:buSzPts val="2000"/>
            </a:pPr>
            <a:r>
              <a:rPr lang="fa-IR" sz="2400" dirty="0" smtClean="0"/>
              <a:t>پروسه رجعت دهی 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98793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5aded743d9_0_1727"/>
          <p:cNvSpPr txBox="1"/>
          <p:nvPr/>
        </p:nvSpPr>
        <p:spPr>
          <a:xfrm>
            <a:off x="457200" y="10632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 smtClean="0">
                <a:solidFill>
                  <a:srgbClr val="0099FF"/>
                </a:solidFill>
              </a:rPr>
              <a:t>Assistance</a:t>
            </a:r>
            <a:r>
              <a:rPr lang="fa-IR" sz="3000" dirty="0" smtClean="0">
                <a:solidFill>
                  <a:srgbClr val="0099FF"/>
                </a:solidFill>
              </a:rPr>
              <a:t> خدمات </a:t>
            </a:r>
            <a:endParaRPr sz="3000" dirty="0">
              <a:solidFill>
                <a:srgbClr val="2899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g5aded743d9_0_1727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56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354;g5aded743d9_0_17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254" y="1489329"/>
            <a:ext cx="4256025" cy="418682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5aded743d9_0_1727"/>
          <p:cNvSpPr txBox="1"/>
          <p:nvPr/>
        </p:nvSpPr>
        <p:spPr>
          <a:xfrm>
            <a:off x="5035975" y="1923875"/>
            <a:ext cx="3844878" cy="3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55600">
              <a:spcBef>
                <a:spcPts val="1000"/>
              </a:spcBef>
              <a:buSzPts val="2000"/>
              <a:buChar char="●"/>
            </a:pPr>
            <a:r>
              <a:rPr lang="en-US" sz="2400" dirty="0" smtClean="0"/>
              <a:t>Eligibility</a:t>
            </a:r>
            <a:r>
              <a:rPr lang="fa-IR" sz="2400" dirty="0" smtClean="0"/>
              <a:t> شایستگی/ مشمولیت </a:t>
            </a:r>
            <a:endParaRPr sz="2400" dirty="0"/>
          </a:p>
          <a:p>
            <a:pPr marL="457200" indent="-355600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en-US" sz="2400" dirty="0"/>
              <a:t>List of service </a:t>
            </a:r>
            <a:r>
              <a:rPr lang="en-US" sz="2400" dirty="0" smtClean="0"/>
              <a:t>providers</a:t>
            </a:r>
            <a:r>
              <a:rPr lang="fa-IR" sz="2400" dirty="0" smtClean="0"/>
              <a:t> لست محیا کننده خدمات </a:t>
            </a:r>
            <a:endParaRPr sz="2400" dirty="0"/>
          </a:p>
        </p:txBody>
      </p:sp>
      <p:sp>
        <p:nvSpPr>
          <p:cNvPr id="356" name="Google Shape;356;g5aded743d9_0_1727"/>
          <p:cNvSpPr txBox="1"/>
          <p:nvPr/>
        </p:nvSpPr>
        <p:spPr>
          <a:xfrm>
            <a:off x="2242988" y="3428988"/>
            <a:ext cx="12360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Survivors</a:t>
            </a:r>
            <a:r>
              <a:rPr lang="fa-IR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r>
              <a:rPr lang="fa-IR" b="1" dirty="0" smtClean="0">
                <a:latin typeface="Calibri"/>
                <a:ea typeface="Calibri"/>
                <a:cs typeface="Calibri"/>
                <a:sym typeface="Calibri"/>
              </a:rPr>
              <a:t>بازماندگان 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g5aded743d9_0_1727"/>
          <p:cNvSpPr txBox="1"/>
          <p:nvPr/>
        </p:nvSpPr>
        <p:spPr>
          <a:xfrm>
            <a:off x="3204138" y="4618063"/>
            <a:ext cx="12360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Safety</a:t>
            </a:r>
            <a:endParaRPr lang="fa-IR" b="1" dirty="0" smtClea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a-IR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محفوظیت </a:t>
            </a:r>
            <a:endParaRPr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g5aded743d9_0_1727"/>
          <p:cNvSpPr txBox="1"/>
          <p:nvPr/>
        </p:nvSpPr>
        <p:spPr>
          <a:xfrm>
            <a:off x="3516050" y="3016900"/>
            <a:ext cx="16008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Medical </a:t>
            </a:r>
            <a:r>
              <a:rPr lang="en-US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care</a:t>
            </a:r>
            <a:endParaRPr lang="fa-IR" b="1" dirty="0" smtClea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a-IR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خدمات طبی یا صحی </a:t>
            </a:r>
            <a:endParaRPr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g5aded743d9_0_1727"/>
          <p:cNvSpPr txBox="1"/>
          <p:nvPr/>
        </p:nvSpPr>
        <p:spPr>
          <a:xfrm>
            <a:off x="2045325" y="1999725"/>
            <a:ext cx="16008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Legal </a:t>
            </a:r>
            <a:r>
              <a:rPr lang="en-US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services</a:t>
            </a:r>
            <a:endParaRPr lang="fa-IR" b="1" dirty="0" smtClea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a-IR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خدمات حقوقی </a:t>
            </a:r>
            <a:endParaRPr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g5aded743d9_0_1727"/>
          <p:cNvSpPr txBox="1"/>
          <p:nvPr/>
        </p:nvSpPr>
        <p:spPr>
          <a:xfrm>
            <a:off x="814696" y="3016900"/>
            <a:ext cx="1575103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Basic material </a:t>
            </a:r>
            <a:r>
              <a:rPr lang="en-US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assistance</a:t>
            </a:r>
            <a:endParaRPr lang="fa-IR" b="1" dirty="0" smtClea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a-IR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مواد اساسی </a:t>
            </a:r>
            <a:endParaRPr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g5aded743d9_0_1727"/>
          <p:cNvSpPr txBox="1"/>
          <p:nvPr/>
        </p:nvSpPr>
        <p:spPr>
          <a:xfrm>
            <a:off x="1326825" y="4522275"/>
            <a:ext cx="16008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Psycho-social </a:t>
            </a:r>
            <a:r>
              <a:rPr lang="en-US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support</a:t>
            </a:r>
            <a:r>
              <a:rPr lang="fa-IR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خدمات اجتماعی-روانی </a:t>
            </a:r>
            <a:endParaRPr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g5aded743d9_0_1727"/>
          <p:cNvSpPr txBox="1"/>
          <p:nvPr/>
        </p:nvSpPr>
        <p:spPr>
          <a:xfrm>
            <a:off x="239225" y="1821875"/>
            <a:ext cx="1501800" cy="50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 for children born as a result of </a:t>
            </a:r>
            <a:r>
              <a:rPr lang="en-US" sz="1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</a:t>
            </a:r>
            <a:endParaRPr lang="fa-IR" sz="1400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a-IR" sz="1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حمابت از اطفال که در اثز سو استفاده جنسی متولد میشوند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3" name="Google Shape;363;g5aded743d9_0_1727"/>
          <p:cNvCxnSpPr/>
          <p:nvPr/>
        </p:nvCxnSpPr>
        <p:spPr>
          <a:xfrm>
            <a:off x="1741025" y="2326775"/>
            <a:ext cx="465300" cy="65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5570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5aded743d9_0_1744"/>
          <p:cNvSpPr txBox="1"/>
          <p:nvPr/>
        </p:nvSpPr>
        <p:spPr>
          <a:xfrm>
            <a:off x="457200" y="10632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>
                <a:solidFill>
                  <a:srgbClr val="0099FF"/>
                </a:solidFill>
              </a:rPr>
              <a:t>Referral </a:t>
            </a:r>
            <a:r>
              <a:rPr lang="en-US" sz="3000" dirty="0" smtClean="0">
                <a:solidFill>
                  <a:srgbClr val="0099FF"/>
                </a:solidFill>
              </a:rPr>
              <a:t>Pathway</a:t>
            </a:r>
            <a:r>
              <a:rPr lang="fa-IR" sz="3000" dirty="0" smtClean="0">
                <a:solidFill>
                  <a:srgbClr val="0099FF"/>
                </a:solidFill>
              </a:rPr>
              <a:t> مسیر رجعت دهی </a:t>
            </a:r>
            <a:endParaRPr sz="3000" dirty="0">
              <a:solidFill>
                <a:srgbClr val="2899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g5aded743d9_0_1744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57</a:t>
            </a:fld>
            <a:endParaRPr sz="9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g5aded743d9_0_1744"/>
          <p:cNvSpPr txBox="1"/>
          <p:nvPr/>
        </p:nvSpPr>
        <p:spPr>
          <a:xfrm>
            <a:off x="5035975" y="1923875"/>
            <a:ext cx="3650700" cy="3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55600">
              <a:spcBef>
                <a:spcPts val="1000"/>
              </a:spcBef>
              <a:buSzPts val="2000"/>
              <a:buChar char="●"/>
            </a:pPr>
            <a:r>
              <a:rPr lang="en-US" sz="2400" dirty="0"/>
              <a:t>Referral </a:t>
            </a:r>
            <a:r>
              <a:rPr lang="en-US" sz="2400" dirty="0" smtClean="0"/>
              <a:t>Procedure</a:t>
            </a:r>
            <a:r>
              <a:rPr lang="fa-IR" sz="2400" dirty="0" smtClean="0"/>
              <a:t> طرزالعمل رجعت دهی </a:t>
            </a:r>
            <a:endParaRPr sz="2400" dirty="0"/>
          </a:p>
          <a:p>
            <a:pPr marL="457200" indent="-355600">
              <a:spcBef>
                <a:spcPts val="1000"/>
              </a:spcBef>
              <a:buSzPts val="2000"/>
              <a:buChar char="●"/>
            </a:pPr>
            <a:r>
              <a:rPr lang="en-US" sz="2400" dirty="0"/>
              <a:t>Informed </a:t>
            </a:r>
            <a:r>
              <a:rPr lang="en-US" sz="2400" dirty="0" smtClean="0"/>
              <a:t>consent/assent</a:t>
            </a:r>
            <a:r>
              <a:rPr lang="fa-IR" sz="2400" dirty="0" smtClean="0"/>
              <a:t> موافقت </a:t>
            </a:r>
            <a:endParaRPr sz="2400" dirty="0"/>
          </a:p>
          <a:p>
            <a:pPr marL="457200" indent="-355600">
              <a:spcBef>
                <a:spcPts val="1000"/>
              </a:spcBef>
              <a:buSzPts val="2000"/>
              <a:buChar char="●"/>
            </a:pPr>
            <a:r>
              <a:rPr lang="en-US" sz="2400" dirty="0" smtClean="0"/>
              <a:t>Confidentiality</a:t>
            </a:r>
            <a:r>
              <a:rPr lang="fa-IR" sz="2400" dirty="0" smtClean="0"/>
              <a:t> محرمیت </a:t>
            </a:r>
            <a:endParaRPr sz="2400" dirty="0"/>
          </a:p>
          <a:p>
            <a:pPr marL="457200" indent="-355600">
              <a:spcBef>
                <a:spcPts val="1000"/>
              </a:spcBef>
              <a:buSzPts val="2000"/>
              <a:buChar char="●"/>
            </a:pPr>
            <a:r>
              <a:rPr lang="en-US" sz="2400" dirty="0" smtClean="0"/>
              <a:t>Risks</a:t>
            </a:r>
            <a:r>
              <a:rPr lang="fa-IR" sz="2400" dirty="0" smtClean="0"/>
              <a:t>خطرات </a:t>
            </a:r>
            <a:endParaRPr sz="2400" dirty="0"/>
          </a:p>
          <a:p>
            <a:pPr marL="457200" indent="-355600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en-US" sz="2400" dirty="0"/>
              <a:t>Best interest of the </a:t>
            </a:r>
            <a:r>
              <a:rPr lang="en-US" sz="2400" dirty="0" smtClean="0"/>
              <a:t>child</a:t>
            </a:r>
            <a:r>
              <a:rPr lang="fa-IR" sz="2400" dirty="0" smtClean="0"/>
              <a:t> علایق اطفال </a:t>
            </a:r>
            <a:endParaRPr sz="2400" dirty="0"/>
          </a:p>
        </p:txBody>
      </p:sp>
      <p:pic>
        <p:nvPicPr>
          <p:cNvPr id="372" name="Google Shape;372;g5aded743d9_0_1744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81" y="1920630"/>
            <a:ext cx="4631795" cy="321432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g5aded743d9_0_1744"/>
          <p:cNvSpPr/>
          <p:nvPr/>
        </p:nvSpPr>
        <p:spPr>
          <a:xfrm rot="-5400000">
            <a:off x="-573238" y="3893297"/>
            <a:ext cx="1698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endParaRPr sz="700" dirty="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45;g58a24c8cb3_0_391"/>
          <p:cNvSpPr/>
          <p:nvPr/>
        </p:nvSpPr>
        <p:spPr>
          <a:xfrm rot="-5400000">
            <a:off x="-557440" y="4279906"/>
            <a:ext cx="1698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</a:t>
            </a:r>
            <a:r>
              <a:rPr lang="en-US" sz="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PhotoUNFYCIPi</a:t>
            </a:r>
            <a:endParaRPr lang="en-US" sz="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720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58a3ee7669_0_32"/>
          <p:cNvSpPr txBox="1"/>
          <p:nvPr/>
        </p:nvSpPr>
        <p:spPr>
          <a:xfrm>
            <a:off x="457200" y="10632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 smtClean="0">
                <a:solidFill>
                  <a:srgbClr val="0099FF"/>
                </a:solidFill>
              </a:rPr>
              <a:t>Investigations</a:t>
            </a:r>
            <a:r>
              <a:rPr lang="fa-IR" sz="3000" dirty="0" smtClean="0">
                <a:solidFill>
                  <a:srgbClr val="0099FF"/>
                </a:solidFill>
              </a:rPr>
              <a:t> تحقیقات </a:t>
            </a:r>
            <a:endParaRPr sz="3000" dirty="0">
              <a:solidFill>
                <a:srgbClr val="2899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g58a3ee7669_0_32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58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g58a3ee7669_0_32"/>
          <p:cNvSpPr txBox="1"/>
          <p:nvPr/>
        </p:nvSpPr>
        <p:spPr>
          <a:xfrm>
            <a:off x="457200" y="1637125"/>
            <a:ext cx="3866602" cy="3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55600">
              <a:spcBef>
                <a:spcPts val="1000"/>
              </a:spcBef>
              <a:spcAft>
                <a:spcPts val="60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400" dirty="0" smtClean="0"/>
              <a:t>Procedures</a:t>
            </a:r>
            <a:r>
              <a:rPr lang="fa-IR" sz="2400" dirty="0" smtClean="0"/>
              <a:t> طرزالعمل ها </a:t>
            </a:r>
            <a:endParaRPr sz="2400" dirty="0"/>
          </a:p>
          <a:p>
            <a:pPr marL="457200" indent="-355600">
              <a:spcAft>
                <a:spcPts val="600"/>
              </a:spcAft>
              <a:buSzPts val="2000"/>
              <a:buChar char="●"/>
            </a:pPr>
            <a:r>
              <a:rPr lang="en-US" sz="2400" dirty="0" smtClean="0"/>
              <a:t>CHA involvement</a:t>
            </a:r>
            <a:r>
              <a:rPr lang="fa-IR" sz="2400" dirty="0" smtClean="0"/>
              <a:t> دخالت اداره </a:t>
            </a:r>
            <a:endParaRPr sz="2400" dirty="0"/>
          </a:p>
          <a:p>
            <a:pPr marL="457200">
              <a:spcBef>
                <a:spcPts val="1000"/>
              </a:spcBef>
              <a:spcAft>
                <a:spcPts val="600"/>
              </a:spcAft>
            </a:pPr>
            <a:endParaRPr sz="2400" dirty="0"/>
          </a:p>
        </p:txBody>
      </p:sp>
      <p:pic>
        <p:nvPicPr>
          <p:cNvPr id="382" name="Google Shape;382;g58a3ee7669_0_32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72" y="1637126"/>
            <a:ext cx="4702625" cy="306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45;g58a24c8cb3_0_391"/>
          <p:cNvSpPr/>
          <p:nvPr/>
        </p:nvSpPr>
        <p:spPr>
          <a:xfrm rot="-5400000">
            <a:off x="7937846" y="3748680"/>
            <a:ext cx="1698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Photo/Marco </a:t>
            </a:r>
            <a:r>
              <a:rPr lang="en-US" sz="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Dormino</a:t>
            </a:r>
            <a:endParaRPr lang="en-US" sz="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67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51b36e9634_1_1"/>
          <p:cNvSpPr txBox="1"/>
          <p:nvPr/>
        </p:nvSpPr>
        <p:spPr>
          <a:xfrm>
            <a:off x="457200" y="10632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>
                <a:solidFill>
                  <a:srgbClr val="0099FF"/>
                </a:solidFill>
              </a:rPr>
              <a:t>Procedures for </a:t>
            </a:r>
            <a:r>
              <a:rPr lang="en-US" sz="3000" dirty="0" smtClean="0">
                <a:solidFill>
                  <a:srgbClr val="0099FF"/>
                </a:solidFill>
              </a:rPr>
              <a:t>Investigations</a:t>
            </a:r>
            <a:r>
              <a:rPr lang="fa-IR" sz="3000" dirty="0" smtClean="0">
                <a:solidFill>
                  <a:srgbClr val="0099FF"/>
                </a:solidFill>
              </a:rPr>
              <a:t> طرزالعمل برای تحقیقات </a:t>
            </a:r>
            <a:endParaRPr sz="3000" dirty="0">
              <a:solidFill>
                <a:srgbClr val="2899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g51b36e9634_1_1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59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1" name="Google Shape;391;g51b36e9634_1_1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5" y="1814425"/>
            <a:ext cx="4777389" cy="3184926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51b36e9634_1_1"/>
          <p:cNvSpPr txBox="1"/>
          <p:nvPr/>
        </p:nvSpPr>
        <p:spPr>
          <a:xfrm>
            <a:off x="5477300" y="1814425"/>
            <a:ext cx="3378300" cy="3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55600">
              <a:spcBef>
                <a:spcPts val="1000"/>
              </a:spcBef>
              <a:spcAft>
                <a:spcPts val="600"/>
              </a:spcAft>
              <a:buSzPts val="2000"/>
              <a:buChar char="●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Internal processes </a:t>
            </a:r>
            <a:r>
              <a:rPr lang="fa-IR" sz="2400" dirty="0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طی مراحل داخلی </a:t>
            </a:r>
            <a:endParaRPr sz="24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indent="-355600">
              <a:spcAft>
                <a:spcPts val="60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Hire investigator(s</a:t>
            </a:r>
            <a:r>
              <a:rPr lang="en-US" sz="2400" dirty="0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)</a:t>
            </a:r>
            <a:r>
              <a:rPr lang="fa-IR" sz="2400" dirty="0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استخدام بررسی کننده </a:t>
            </a:r>
            <a:r>
              <a:rPr lang="en-US" sz="2400" dirty="0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sz="24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indent="-355600">
              <a:spcAft>
                <a:spcPts val="60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400" dirty="0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Communications</a:t>
            </a:r>
            <a:r>
              <a:rPr lang="fa-IR" sz="2400" dirty="0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ارتباطات </a:t>
            </a:r>
            <a:endParaRPr sz="24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45;g58a24c8cb3_0_391"/>
          <p:cNvSpPr/>
          <p:nvPr/>
        </p:nvSpPr>
        <p:spPr>
          <a:xfrm rot="-5400000">
            <a:off x="-473210" y="4155838"/>
            <a:ext cx="1698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Photo/Marco </a:t>
            </a:r>
            <a:r>
              <a:rPr lang="en-US" sz="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Dormino</a:t>
            </a:r>
            <a:endParaRPr lang="en-US" sz="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623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22708" y="0"/>
            <a:ext cx="9617424" cy="7543800"/>
            <a:chOff x="0" y="0"/>
            <a:chExt cx="12217" cy="1683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" y="0"/>
              <a:ext cx="11896" cy="16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0" y="0"/>
              <a:ext cx="2" cy="16838"/>
              <a:chOff x="10" y="0"/>
              <a:chExt cx="2" cy="16838"/>
            </a:xfrm>
          </p:grpSpPr>
          <p:sp>
            <p:nvSpPr>
              <p:cNvPr id="16" name="Freeform 5"/>
              <p:cNvSpPr>
                <a:spLocks/>
              </p:cNvSpPr>
              <p:nvPr/>
            </p:nvSpPr>
            <p:spPr bwMode="auto">
              <a:xfrm>
                <a:off x="10" y="0"/>
                <a:ext cx="2" cy="16838"/>
              </a:xfrm>
              <a:custGeom>
                <a:avLst/>
                <a:gdLst>
                  <a:gd name="T0" fmla="*/ 0 h 16838"/>
                  <a:gd name="T1" fmla="*/ 16838 h 168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6838">
                    <a:moveTo>
                      <a:pt x="0" y="0"/>
                    </a:moveTo>
                    <a:lnTo>
                      <a:pt x="0" y="16838"/>
                    </a:lnTo>
                  </a:path>
                </a:pathLst>
              </a:custGeom>
              <a:noFill/>
              <a:ln w="12700">
                <a:solidFill>
                  <a:srgbClr val="9DDCF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0" y="10844"/>
              <a:ext cx="11906" cy="4977"/>
              <a:chOff x="0" y="10844"/>
              <a:chExt cx="11906" cy="4977"/>
            </a:xfrm>
          </p:grpSpPr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0" y="10844"/>
                <a:ext cx="11906" cy="4977"/>
              </a:xfrm>
              <a:custGeom>
                <a:avLst/>
                <a:gdLst>
                  <a:gd name="T0" fmla="*/ 0 w 11906"/>
                  <a:gd name="T1" fmla="+- 0 15820 10844"/>
                  <a:gd name="T2" fmla="*/ 15820 h 4977"/>
                  <a:gd name="T3" fmla="*/ 11906 w 11906"/>
                  <a:gd name="T4" fmla="+- 0 15820 10844"/>
                  <a:gd name="T5" fmla="*/ 15820 h 4977"/>
                  <a:gd name="T6" fmla="*/ 11906 w 11906"/>
                  <a:gd name="T7" fmla="+- 0 10844 10844"/>
                  <a:gd name="T8" fmla="*/ 10844 h 4977"/>
                  <a:gd name="T9" fmla="*/ 0 w 11906"/>
                  <a:gd name="T10" fmla="+- 0 10844 10844"/>
                  <a:gd name="T11" fmla="*/ 10844 h 4977"/>
                  <a:gd name="T12" fmla="*/ 0 w 11906"/>
                  <a:gd name="T13" fmla="+- 0 15820 10844"/>
                  <a:gd name="T14" fmla="*/ 15820 h 497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11906" h="4977">
                    <a:moveTo>
                      <a:pt x="0" y="4976"/>
                    </a:moveTo>
                    <a:lnTo>
                      <a:pt x="11906" y="4976"/>
                    </a:lnTo>
                    <a:lnTo>
                      <a:pt x="11906" y="0"/>
                    </a:lnTo>
                    <a:lnTo>
                      <a:pt x="0" y="0"/>
                    </a:lnTo>
                    <a:lnTo>
                      <a:pt x="0" y="4976"/>
                    </a:lnTo>
                    <a:close/>
                  </a:path>
                </a:pathLst>
              </a:custGeom>
              <a:solidFill>
                <a:srgbClr val="FDB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Gill Sans MT" panose="020B0502020104020203" pitchFamily="34" charset="0"/>
                </a:endParaRPr>
              </a:p>
            </p:txBody>
          </p:sp>
        </p:grp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311" y="9378"/>
              <a:ext cx="11906" cy="2828"/>
            </a:xfrm>
            <a:custGeom>
              <a:avLst/>
              <a:gdLst>
                <a:gd name="T0" fmla="*/ 0 w 11906"/>
                <a:gd name="T1" fmla="+- 0 10700 9422"/>
                <a:gd name="T2" fmla="*/ 10700 h 1277"/>
                <a:gd name="T3" fmla="*/ 11906 w 11906"/>
                <a:gd name="T4" fmla="+- 0 10700 9422"/>
                <a:gd name="T5" fmla="*/ 10700 h 1277"/>
                <a:gd name="T6" fmla="*/ 11906 w 11906"/>
                <a:gd name="T7" fmla="+- 0 9422 9422"/>
                <a:gd name="T8" fmla="*/ 9422 h 1277"/>
                <a:gd name="T9" fmla="*/ 0 w 11906"/>
                <a:gd name="T10" fmla="+- 0 9422 9422"/>
                <a:gd name="T11" fmla="*/ 9422 h 1277"/>
                <a:gd name="T12" fmla="*/ 0 w 11906"/>
                <a:gd name="T13" fmla="+- 0 10700 9422"/>
                <a:gd name="T14" fmla="*/ 10700 h 127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1906" h="1277">
                  <a:moveTo>
                    <a:pt x="0" y="1278"/>
                  </a:moveTo>
                  <a:lnTo>
                    <a:pt x="11906" y="1278"/>
                  </a:lnTo>
                  <a:lnTo>
                    <a:pt x="11906" y="0"/>
                  </a:lnTo>
                  <a:lnTo>
                    <a:pt x="0" y="0"/>
                  </a:lnTo>
                  <a:lnTo>
                    <a:pt x="0" y="1278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a-IR" sz="3600" b="1" dirty="0" smtClean="0">
                  <a:latin typeface="Gill Sans MT" panose="020B0502020104020203" pitchFamily="34" charset="0"/>
                  <a:ea typeface="Meiryo" panose="020B0604030504040204" pitchFamily="34" charset="-128"/>
                  <a:cs typeface="Meiryo" panose="020B0604030504040204" pitchFamily="34" charset="-128"/>
                </a:rPr>
                <a:t>بخش 2</a:t>
              </a:r>
              <a:endParaRPr lang="en-US" sz="3600" b="1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endParaRPr>
            </a:p>
          </p:txBody>
        </p:sp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0" y="9188"/>
              <a:ext cx="2827" cy="235"/>
              <a:chOff x="0" y="9188"/>
              <a:chExt cx="2827" cy="235"/>
            </a:xfrm>
          </p:grpSpPr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0" y="9188"/>
                <a:ext cx="2827" cy="235"/>
              </a:xfrm>
              <a:custGeom>
                <a:avLst/>
                <a:gdLst>
                  <a:gd name="T0" fmla="*/ 0 w 2827"/>
                  <a:gd name="T1" fmla="+- 0 9422 9188"/>
                  <a:gd name="T2" fmla="*/ 9422 h 235"/>
                  <a:gd name="T3" fmla="*/ 2827 w 2827"/>
                  <a:gd name="T4" fmla="+- 0 9422 9188"/>
                  <a:gd name="T5" fmla="*/ 9422 h 235"/>
                  <a:gd name="T6" fmla="*/ 2827 w 2827"/>
                  <a:gd name="T7" fmla="+- 0 9188 9188"/>
                  <a:gd name="T8" fmla="*/ 9188 h 235"/>
                  <a:gd name="T9" fmla="*/ 0 w 2827"/>
                  <a:gd name="T10" fmla="+- 0 9188 9188"/>
                  <a:gd name="T11" fmla="*/ 9188 h 235"/>
                  <a:gd name="T12" fmla="*/ 0 w 2827"/>
                  <a:gd name="T13" fmla="+- 0 9422 9188"/>
                  <a:gd name="T14" fmla="*/ 9422 h 235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2827" h="235">
                    <a:moveTo>
                      <a:pt x="0" y="234"/>
                    </a:moveTo>
                    <a:lnTo>
                      <a:pt x="2827" y="234"/>
                    </a:lnTo>
                    <a:lnTo>
                      <a:pt x="2827" y="0"/>
                    </a:lnTo>
                    <a:lnTo>
                      <a:pt x="0" y="0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FDB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2827" y="9188"/>
              <a:ext cx="2827" cy="235"/>
              <a:chOff x="2827" y="9188"/>
              <a:chExt cx="2827" cy="235"/>
            </a:xfrm>
          </p:grpSpPr>
          <p:sp>
            <p:nvSpPr>
              <p:cNvPr id="12" name="Freeform 14"/>
              <p:cNvSpPr>
                <a:spLocks/>
              </p:cNvSpPr>
              <p:nvPr/>
            </p:nvSpPr>
            <p:spPr bwMode="auto">
              <a:xfrm>
                <a:off x="2827" y="9188"/>
                <a:ext cx="2827" cy="235"/>
              </a:xfrm>
              <a:custGeom>
                <a:avLst/>
                <a:gdLst>
                  <a:gd name="T0" fmla="+- 0 2827 2827"/>
                  <a:gd name="T1" fmla="*/ T0 w 2827"/>
                  <a:gd name="T2" fmla="+- 0 9422 9188"/>
                  <a:gd name="T3" fmla="*/ 9422 h 235"/>
                  <a:gd name="T4" fmla="+- 0 5654 2827"/>
                  <a:gd name="T5" fmla="*/ T4 w 2827"/>
                  <a:gd name="T6" fmla="+- 0 9422 9188"/>
                  <a:gd name="T7" fmla="*/ 9422 h 235"/>
                  <a:gd name="T8" fmla="+- 0 5654 2827"/>
                  <a:gd name="T9" fmla="*/ T8 w 2827"/>
                  <a:gd name="T10" fmla="+- 0 9188 9188"/>
                  <a:gd name="T11" fmla="*/ 9188 h 235"/>
                  <a:gd name="T12" fmla="+- 0 2827 2827"/>
                  <a:gd name="T13" fmla="*/ T12 w 2827"/>
                  <a:gd name="T14" fmla="+- 0 9188 9188"/>
                  <a:gd name="T15" fmla="*/ 9188 h 235"/>
                  <a:gd name="T16" fmla="+- 0 2827 2827"/>
                  <a:gd name="T17" fmla="*/ T16 w 2827"/>
                  <a:gd name="T18" fmla="+- 0 9422 9188"/>
                  <a:gd name="T19" fmla="*/ 9422 h 23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827" h="235">
                    <a:moveTo>
                      <a:pt x="0" y="234"/>
                    </a:moveTo>
                    <a:lnTo>
                      <a:pt x="2827" y="234"/>
                    </a:lnTo>
                    <a:lnTo>
                      <a:pt x="2827" y="0"/>
                    </a:lnTo>
                    <a:lnTo>
                      <a:pt x="0" y="0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FDB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8" name="Group 15"/>
            <p:cNvGrpSpPr>
              <a:grpSpLocks/>
            </p:cNvGrpSpPr>
            <p:nvPr/>
          </p:nvGrpSpPr>
          <p:grpSpPr bwMode="auto">
            <a:xfrm>
              <a:off x="5654" y="9188"/>
              <a:ext cx="2827" cy="235"/>
              <a:chOff x="5654" y="9188"/>
              <a:chExt cx="2827" cy="235"/>
            </a:xfrm>
          </p:grpSpPr>
          <p:sp>
            <p:nvSpPr>
              <p:cNvPr id="11" name="Freeform 16"/>
              <p:cNvSpPr>
                <a:spLocks/>
              </p:cNvSpPr>
              <p:nvPr/>
            </p:nvSpPr>
            <p:spPr bwMode="auto">
              <a:xfrm>
                <a:off x="5654" y="9188"/>
                <a:ext cx="2827" cy="235"/>
              </a:xfrm>
              <a:custGeom>
                <a:avLst/>
                <a:gdLst>
                  <a:gd name="T0" fmla="+- 0 5654 5654"/>
                  <a:gd name="T1" fmla="*/ T0 w 2827"/>
                  <a:gd name="T2" fmla="+- 0 9422 9188"/>
                  <a:gd name="T3" fmla="*/ 9422 h 235"/>
                  <a:gd name="T4" fmla="+- 0 8481 5654"/>
                  <a:gd name="T5" fmla="*/ T4 w 2827"/>
                  <a:gd name="T6" fmla="+- 0 9422 9188"/>
                  <a:gd name="T7" fmla="*/ 9422 h 235"/>
                  <a:gd name="T8" fmla="+- 0 8481 5654"/>
                  <a:gd name="T9" fmla="*/ T8 w 2827"/>
                  <a:gd name="T10" fmla="+- 0 9188 9188"/>
                  <a:gd name="T11" fmla="*/ 9188 h 235"/>
                  <a:gd name="T12" fmla="+- 0 5654 5654"/>
                  <a:gd name="T13" fmla="*/ T12 w 2827"/>
                  <a:gd name="T14" fmla="+- 0 9188 9188"/>
                  <a:gd name="T15" fmla="*/ 9188 h 235"/>
                  <a:gd name="T16" fmla="+- 0 5654 5654"/>
                  <a:gd name="T17" fmla="*/ T16 w 2827"/>
                  <a:gd name="T18" fmla="+- 0 9422 9188"/>
                  <a:gd name="T19" fmla="*/ 9422 h 23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827" h="235">
                    <a:moveTo>
                      <a:pt x="0" y="234"/>
                    </a:moveTo>
                    <a:lnTo>
                      <a:pt x="2827" y="234"/>
                    </a:lnTo>
                    <a:lnTo>
                      <a:pt x="2827" y="0"/>
                    </a:lnTo>
                    <a:lnTo>
                      <a:pt x="0" y="0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FDB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9" name="Group 17"/>
            <p:cNvGrpSpPr>
              <a:grpSpLocks/>
            </p:cNvGrpSpPr>
            <p:nvPr/>
          </p:nvGrpSpPr>
          <p:grpSpPr bwMode="auto">
            <a:xfrm>
              <a:off x="8481" y="9188"/>
              <a:ext cx="3424" cy="235"/>
              <a:chOff x="8481" y="9188"/>
              <a:chExt cx="3424" cy="235"/>
            </a:xfrm>
          </p:grpSpPr>
          <p:sp>
            <p:nvSpPr>
              <p:cNvPr id="10" name="Freeform 18"/>
              <p:cNvSpPr>
                <a:spLocks/>
              </p:cNvSpPr>
              <p:nvPr/>
            </p:nvSpPr>
            <p:spPr bwMode="auto">
              <a:xfrm>
                <a:off x="8481" y="9188"/>
                <a:ext cx="3424" cy="235"/>
              </a:xfrm>
              <a:custGeom>
                <a:avLst/>
                <a:gdLst>
                  <a:gd name="T0" fmla="+- 0 8481 8481"/>
                  <a:gd name="T1" fmla="*/ T0 w 3424"/>
                  <a:gd name="T2" fmla="+- 0 9422 9188"/>
                  <a:gd name="T3" fmla="*/ 9422 h 235"/>
                  <a:gd name="T4" fmla="+- 0 11906 8481"/>
                  <a:gd name="T5" fmla="*/ T4 w 3424"/>
                  <a:gd name="T6" fmla="+- 0 9422 9188"/>
                  <a:gd name="T7" fmla="*/ 9422 h 235"/>
                  <a:gd name="T8" fmla="+- 0 11906 8481"/>
                  <a:gd name="T9" fmla="*/ T8 w 3424"/>
                  <a:gd name="T10" fmla="+- 0 9188 9188"/>
                  <a:gd name="T11" fmla="*/ 9188 h 235"/>
                  <a:gd name="T12" fmla="+- 0 8481 8481"/>
                  <a:gd name="T13" fmla="*/ T12 w 3424"/>
                  <a:gd name="T14" fmla="+- 0 9188 9188"/>
                  <a:gd name="T15" fmla="*/ 9188 h 235"/>
                  <a:gd name="T16" fmla="+- 0 8481 8481"/>
                  <a:gd name="T17" fmla="*/ T16 w 3424"/>
                  <a:gd name="T18" fmla="+- 0 9422 9188"/>
                  <a:gd name="T19" fmla="*/ 9422 h 23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24" h="235">
                    <a:moveTo>
                      <a:pt x="0" y="234"/>
                    </a:moveTo>
                    <a:lnTo>
                      <a:pt x="3425" y="234"/>
                    </a:lnTo>
                    <a:lnTo>
                      <a:pt x="3425" y="0"/>
                    </a:lnTo>
                    <a:lnTo>
                      <a:pt x="0" y="0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FDB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Gill Sans MT" panose="020B0502020104020203" pitchFamily="34" charset="0"/>
                </a:endParaRPr>
              </a:p>
            </p:txBody>
          </p:sp>
        </p:grpSp>
      </p:grpSp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480" y="457200"/>
            <a:ext cx="486740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-117682" y="5311537"/>
            <a:ext cx="90619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درک اساسات: </a:t>
            </a:r>
            <a:endParaRPr lang="en-GB" sz="4000" b="1" dirty="0">
              <a:solidFill>
                <a:schemeClr val="bg1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ctr" rtl="1"/>
            <a:r>
              <a:rPr lang="fa-IR" sz="4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جندر،</a:t>
            </a:r>
            <a:r>
              <a:rPr lang="en-US" sz="4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GBV</a:t>
            </a:r>
            <a:r>
              <a:rPr lang="fa-IR" sz="4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 و </a:t>
            </a:r>
            <a:r>
              <a:rPr lang="en-US" sz="40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SEA</a:t>
            </a:r>
            <a:endParaRPr lang="en-GB" sz="4000" b="1" dirty="0">
              <a:solidFill>
                <a:schemeClr val="bg1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812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51b36e9634_1_1"/>
          <p:cNvSpPr txBox="1"/>
          <p:nvPr/>
        </p:nvSpPr>
        <p:spPr>
          <a:xfrm>
            <a:off x="457200" y="10632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>
                <a:solidFill>
                  <a:srgbClr val="0099FF"/>
                </a:solidFill>
              </a:rPr>
              <a:t>Procedures for </a:t>
            </a:r>
            <a:r>
              <a:rPr lang="en-US" sz="3000" dirty="0" smtClean="0">
                <a:solidFill>
                  <a:srgbClr val="0099FF"/>
                </a:solidFill>
              </a:rPr>
              <a:t>Investigations</a:t>
            </a:r>
            <a:r>
              <a:rPr lang="fa-IR" sz="3000" dirty="0" smtClean="0">
                <a:solidFill>
                  <a:srgbClr val="0099FF"/>
                </a:solidFill>
              </a:rPr>
              <a:t> طرزالعمل برای بررسی </a:t>
            </a:r>
            <a:endParaRPr sz="3000" dirty="0">
              <a:solidFill>
                <a:srgbClr val="2899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g51b36e9634_1_1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60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g51b36e9634_1_1"/>
          <p:cNvSpPr txBox="1"/>
          <p:nvPr/>
        </p:nvSpPr>
        <p:spPr>
          <a:xfrm>
            <a:off x="5451174" y="1814586"/>
            <a:ext cx="3378300" cy="3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55600">
              <a:spcAft>
                <a:spcPts val="60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Support </a:t>
            </a:r>
            <a:r>
              <a:rPr lang="en-US" sz="2400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individuals</a:t>
            </a:r>
            <a:r>
              <a:rPr lang="fa-IR" sz="2400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 حمایت منحصر به افراد  </a:t>
            </a:r>
            <a:endParaRPr sz="2400" dirty="0">
              <a:solidFill>
                <a:schemeClr val="dk1"/>
              </a:solidFill>
              <a:latin typeface="Arial" charset="0"/>
              <a:ea typeface="Arial" charset="0"/>
              <a:cs typeface="Arial" charset="0"/>
              <a:sym typeface="Calibri"/>
            </a:endParaRPr>
          </a:p>
          <a:p>
            <a:pPr marL="457200" indent="-355600">
              <a:spcAft>
                <a:spcPts val="60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Manage </a:t>
            </a:r>
            <a:r>
              <a:rPr lang="en-US" sz="2400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risk</a:t>
            </a:r>
            <a:r>
              <a:rPr lang="fa-IR" sz="2400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 مدیریت خطرات </a:t>
            </a:r>
            <a:endParaRPr sz="2400" dirty="0">
              <a:solidFill>
                <a:schemeClr val="dk1"/>
              </a:solidFill>
              <a:latin typeface="Arial" charset="0"/>
              <a:ea typeface="Arial" charset="0"/>
              <a:cs typeface="Arial" charset="0"/>
              <a:sym typeface="Calibri"/>
            </a:endParaRPr>
          </a:p>
          <a:p>
            <a:pPr marL="457200" indent="-355600">
              <a:spcAft>
                <a:spcPts val="60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Follow-up on </a:t>
            </a:r>
            <a:r>
              <a:rPr lang="en-US" sz="2400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outcomes</a:t>
            </a:r>
            <a:r>
              <a:rPr lang="fa-IR" sz="2400" dirty="0" smtClean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 پیگیری پیامد ها </a:t>
            </a:r>
            <a:endParaRPr sz="2400" dirty="0">
              <a:solidFill>
                <a:schemeClr val="dk1"/>
              </a:solidFill>
              <a:latin typeface="Arial" charset="0"/>
              <a:ea typeface="Arial" charset="0"/>
              <a:cs typeface="Arial" charset="0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754B98-ED79-3B4D-A287-E7F243AB01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1" y="1814587"/>
            <a:ext cx="4832660" cy="3221451"/>
          </a:xfrm>
          <a:prstGeom prst="rect">
            <a:avLst/>
          </a:prstGeom>
        </p:spPr>
      </p:pic>
      <p:sp>
        <p:nvSpPr>
          <p:cNvPr id="8" name="Google Shape;345;g58a24c8cb3_0_391"/>
          <p:cNvSpPr/>
          <p:nvPr/>
        </p:nvSpPr>
        <p:spPr>
          <a:xfrm rot="-5400000">
            <a:off x="-473210" y="4174262"/>
            <a:ext cx="1698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Photo/Marco </a:t>
            </a:r>
            <a:r>
              <a:rPr lang="en-US" sz="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Dormino</a:t>
            </a:r>
            <a:endParaRPr lang="en-US" sz="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204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51b36e9634_1_22"/>
          <p:cNvSpPr txBox="1"/>
          <p:nvPr/>
        </p:nvSpPr>
        <p:spPr>
          <a:xfrm>
            <a:off x="964201" y="15323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 smtClean="0">
                <a:solidFill>
                  <a:srgbClr val="0099FF"/>
                </a:solidFill>
              </a:rPr>
              <a:t>CHA </a:t>
            </a:r>
            <a:r>
              <a:rPr lang="en-US" sz="3000" dirty="0">
                <a:solidFill>
                  <a:srgbClr val="0099FF"/>
                </a:solidFill>
              </a:rPr>
              <a:t>Involvement in </a:t>
            </a:r>
            <a:r>
              <a:rPr lang="en-US" sz="3000" dirty="0" smtClean="0">
                <a:solidFill>
                  <a:srgbClr val="0099FF"/>
                </a:solidFill>
              </a:rPr>
              <a:t>Investigations</a:t>
            </a:r>
            <a:r>
              <a:rPr lang="fa-IR" sz="3000" dirty="0" smtClean="0">
                <a:solidFill>
                  <a:srgbClr val="0099FF"/>
                </a:solidFill>
              </a:rPr>
              <a:t> دخالت اداره در تحقیقات </a:t>
            </a:r>
            <a:endParaRPr sz="3000" dirty="0">
              <a:solidFill>
                <a:srgbClr val="2899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g51b36e9634_1_22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61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g51b36e9634_1_22"/>
          <p:cNvSpPr txBox="1"/>
          <p:nvPr/>
        </p:nvSpPr>
        <p:spPr>
          <a:xfrm>
            <a:off x="491197" y="832375"/>
            <a:ext cx="8534400" cy="3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55600">
              <a:spcBef>
                <a:spcPts val="1000"/>
              </a:spcBef>
              <a:spcAft>
                <a:spcPts val="600"/>
              </a:spcAft>
              <a:buSzPts val="2000"/>
              <a:buChar char="●"/>
            </a:pPr>
            <a:r>
              <a:rPr lang="en-US" sz="2000" dirty="0"/>
              <a:t>Update </a:t>
            </a:r>
            <a:r>
              <a:rPr lang="en-US" sz="2000" dirty="0" smtClean="0"/>
              <a:t>CHA </a:t>
            </a:r>
            <a:r>
              <a:rPr lang="en-US" sz="2000" dirty="0"/>
              <a:t>on the conduct and the outcome of the </a:t>
            </a:r>
            <a:r>
              <a:rPr lang="en-US" sz="2000" dirty="0" smtClean="0"/>
              <a:t>investigation</a:t>
            </a:r>
            <a:r>
              <a:rPr lang="fa-IR" sz="2000" dirty="0" smtClean="0"/>
              <a:t> اداره را از برگزاری و پیامد های تحقیقات اپدیت کنید </a:t>
            </a:r>
            <a:endParaRPr lang="en-US" sz="2000" dirty="0"/>
          </a:p>
          <a:p>
            <a:pPr marL="457200" indent="-355600">
              <a:spcBef>
                <a:spcPts val="1000"/>
              </a:spcBef>
              <a:spcAft>
                <a:spcPts val="600"/>
              </a:spcAft>
              <a:buSzPts val="2000"/>
              <a:buChar char="●"/>
            </a:pPr>
            <a:r>
              <a:rPr lang="en-US" sz="2000" dirty="0"/>
              <a:t>Share relevant details and evidence (upon request</a:t>
            </a:r>
            <a:r>
              <a:rPr lang="en-US" sz="2000" dirty="0" smtClean="0"/>
              <a:t>)</a:t>
            </a:r>
            <a:r>
              <a:rPr lang="fa-IR" sz="2000" dirty="0" smtClean="0"/>
              <a:t> جریات و شواهد مربوطه به شریک سازید </a:t>
            </a:r>
            <a:endParaRPr lang="en-US" sz="2000" dirty="0"/>
          </a:p>
          <a:p>
            <a:pPr marL="457200" indent="-355600">
              <a:spcBef>
                <a:spcPts val="1000"/>
              </a:spcBef>
              <a:spcAft>
                <a:spcPts val="600"/>
              </a:spcAft>
              <a:buSzPts val="2000"/>
              <a:buChar char="●"/>
            </a:pPr>
            <a:r>
              <a:rPr lang="en-US" sz="2000" dirty="0"/>
              <a:t>Share status and outcome of investigation conducted by national </a:t>
            </a:r>
            <a:r>
              <a:rPr lang="en-US" sz="2000" dirty="0" smtClean="0"/>
              <a:t>authorities</a:t>
            </a:r>
            <a:endParaRPr lang="fa-IR" sz="2000" dirty="0" smtClean="0"/>
          </a:p>
          <a:p>
            <a:pPr marL="101600" algn="r" rtl="1">
              <a:spcBef>
                <a:spcPts val="1000"/>
              </a:spcBef>
              <a:spcAft>
                <a:spcPts val="600"/>
              </a:spcAft>
              <a:buSzPts val="2000"/>
            </a:pPr>
            <a:r>
              <a:rPr lang="fa-IR" sz="2000" dirty="0" smtClean="0"/>
              <a:t>پیامد ها و وضعیت تحقیقات را با افراد ذیصلاح شریک سازید </a:t>
            </a:r>
            <a:endParaRPr lang="en-US" sz="2000" dirty="0"/>
          </a:p>
        </p:txBody>
      </p:sp>
      <p:pic>
        <p:nvPicPr>
          <p:cNvPr id="402" name="Google Shape;402;g51b36e9634_1_22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42" y="3776799"/>
            <a:ext cx="4621801" cy="30812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45;g58a24c8cb3_0_391"/>
          <p:cNvSpPr/>
          <p:nvPr/>
        </p:nvSpPr>
        <p:spPr>
          <a:xfrm rot="-5400000">
            <a:off x="7954053" y="4039825"/>
            <a:ext cx="1698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Photo/Tobin Jones</a:t>
            </a:r>
          </a:p>
        </p:txBody>
      </p:sp>
    </p:spTree>
    <p:extLst>
      <p:ext uri="{BB962C8B-B14F-4D97-AF65-F5344CB8AC3E}">
        <p14:creationId xmlns:p14="http://schemas.microsoft.com/office/powerpoint/2010/main" val="299493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58a24c8cb3_0_420"/>
          <p:cNvSpPr txBox="1"/>
          <p:nvPr/>
        </p:nvSpPr>
        <p:spPr>
          <a:xfrm>
            <a:off x="457200" y="10632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99FF"/>
              </a:buClr>
              <a:buSzPts val="3600"/>
            </a:pPr>
            <a:r>
              <a:rPr lang="en-US" sz="3000" dirty="0">
                <a:solidFill>
                  <a:srgbClr val="0099FF"/>
                </a:solidFill>
              </a:rPr>
              <a:t>Exercise: Preparing Action Plans</a:t>
            </a:r>
            <a:endParaRPr sz="3000" dirty="0">
              <a:solidFill>
                <a:srgbClr val="2899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58a24c8cb3_0_420"/>
          <p:cNvSpPr txBox="1">
            <a:spLocks noGrp="1"/>
          </p:cNvSpPr>
          <p:nvPr>
            <p:ph type="sldNum" idx="12"/>
          </p:nvPr>
        </p:nvSpPr>
        <p:spPr>
          <a:xfrm>
            <a:off x="375790" y="56155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/>
            <a:fld id="{00000000-1234-1234-1234-123412341234}" type="slidenum">
              <a:rPr lang="en-US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pPr algn="l"/>
              <a:t>62</a:t>
            </a:fld>
            <a:endParaRPr sz="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g58a24c8cb3_0_420"/>
          <p:cNvSpPr txBox="1"/>
          <p:nvPr/>
        </p:nvSpPr>
        <p:spPr>
          <a:xfrm>
            <a:off x="457200" y="1923875"/>
            <a:ext cx="5039400" cy="3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55600">
              <a:spcBef>
                <a:spcPts val="1000"/>
              </a:spcBef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dirty="0"/>
              <a:t>Discuss</a:t>
            </a:r>
            <a:endParaRPr sz="2000" dirty="0"/>
          </a:p>
          <a:p>
            <a:pPr marL="914400" lvl="1" indent="-355600">
              <a:spcBef>
                <a:spcPts val="1000"/>
              </a:spcBef>
              <a:buSzPts val="2000"/>
              <a:buChar char="○"/>
            </a:pPr>
            <a:r>
              <a:rPr lang="en-US" sz="2000" dirty="0"/>
              <a:t>What are 3-5 actions that you believe your respective organizations should take to improve its response to PSEA? (20 min</a:t>
            </a:r>
            <a:r>
              <a:rPr lang="en-US" sz="2000" dirty="0" smtClean="0"/>
              <a:t>)</a:t>
            </a:r>
            <a:endParaRPr lang="fa-IR" sz="2000" dirty="0" smtClean="0"/>
          </a:p>
          <a:p>
            <a:pPr marL="558800" lvl="1" algn="r" rtl="1">
              <a:spcBef>
                <a:spcPts val="1000"/>
              </a:spcBef>
              <a:buSzPts val="2000"/>
            </a:pPr>
            <a:r>
              <a:rPr lang="fa-IR" sz="2000" dirty="0" smtClean="0"/>
              <a:t>3-5 نقاط برای پاسخگویی به جلوگیری از سو استفاده جنسی که اداره تان نیاز به بهبودی دارد چیست؟</a:t>
            </a:r>
            <a:endParaRPr sz="2000" dirty="0"/>
          </a:p>
          <a:p>
            <a:pPr marL="914400" lvl="1" indent="-355600">
              <a:spcBef>
                <a:spcPts val="1000"/>
              </a:spcBef>
              <a:buSzPts val="2000"/>
              <a:buChar char="○"/>
            </a:pPr>
            <a:r>
              <a:rPr lang="en-US" sz="2000" dirty="0"/>
              <a:t>What are the key challenges to taking these actions? (20 min</a:t>
            </a:r>
            <a:r>
              <a:rPr lang="en-US" sz="2000" dirty="0" smtClean="0"/>
              <a:t>)</a:t>
            </a:r>
            <a:endParaRPr lang="fa-IR" sz="2000" dirty="0" smtClean="0"/>
          </a:p>
          <a:p>
            <a:pPr marL="558800" lvl="1" algn="r" rtl="1">
              <a:spcBef>
                <a:spcPts val="1000"/>
              </a:spcBef>
              <a:buSzPts val="2000"/>
            </a:pPr>
            <a:r>
              <a:rPr lang="fa-IR" sz="2000" dirty="0" smtClean="0"/>
              <a:t>عمده ترین مشکل تان در این اقدامات چیست ؟</a:t>
            </a:r>
            <a:endParaRPr sz="2000" dirty="0"/>
          </a:p>
        </p:txBody>
      </p:sp>
      <p:pic>
        <p:nvPicPr>
          <p:cNvPr id="422" name="Google Shape;422;g58a24c8cb3_0_420"/>
          <p:cNvPicPr preferRelativeResize="0"/>
          <p:nvPr/>
        </p:nvPicPr>
        <p:blipFill rotWithShape="1">
          <a:blip r:embed="rId3">
            <a:alphaModFix/>
          </a:blip>
          <a:srcRect l="19" r="19"/>
          <a:stretch/>
        </p:blipFill>
        <p:spPr>
          <a:xfrm>
            <a:off x="5649001" y="1732301"/>
            <a:ext cx="2484075" cy="3726099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g58a24c8cb3_0_420"/>
          <p:cNvSpPr txBox="1"/>
          <p:nvPr/>
        </p:nvSpPr>
        <p:spPr>
          <a:xfrm rot="-5401359">
            <a:off x="7521524" y="4526300"/>
            <a:ext cx="15183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850">
                <a:solidFill>
                  <a:schemeClr val="dk1"/>
                </a:solidFill>
                <a:highlight>
                  <a:srgbClr val="E5E5E5"/>
                </a:highlight>
              </a:rPr>
              <a:t>UN Photo/JC McIlwaine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662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228600"/>
            <a:ext cx="8229600" cy="94456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33CC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The </a:t>
            </a:r>
            <a:r>
              <a:rPr lang="en-GB" sz="2800" b="1" dirty="0" smtClean="0">
                <a:solidFill>
                  <a:srgbClr val="0033CC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Four </a:t>
            </a:r>
            <a:r>
              <a:rPr lang="en-GB" sz="2800" b="1" dirty="0">
                <a:solidFill>
                  <a:srgbClr val="0033CC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Pillars of PSEA </a:t>
            </a:r>
            <a:r>
              <a:rPr lang="en-GB" sz="2800" b="1" dirty="0" smtClean="0">
                <a:solidFill>
                  <a:srgbClr val="0033CC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Work</a:t>
            </a:r>
            <a:r>
              <a:rPr lang="fa-IR" sz="2800" b="1" dirty="0" smtClean="0">
                <a:solidFill>
                  <a:srgbClr val="0033CC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fa-IR" sz="2800" b="1" dirty="0" smtClean="0">
                <a:solidFill>
                  <a:srgbClr val="0033CC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sz="2800" b="1" dirty="0" smtClean="0">
                <a:solidFill>
                  <a:srgbClr val="0033CC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چهار ستون در امورات مرتبط به سو استفاده جنسی </a:t>
            </a:r>
            <a:endParaRPr lang="en-US" sz="2800" b="1" dirty="0">
              <a:solidFill>
                <a:srgbClr val="0033CC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7115" y="1814327"/>
            <a:ext cx="8534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Engagement with and Support of Local </a:t>
            </a:r>
            <a:r>
              <a:rPr lang="en-GB" sz="3200" b="1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Populations</a:t>
            </a:r>
            <a:r>
              <a:rPr lang="fa-IR" sz="3200" b="1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  اشتغال زدایی و حمایت افراد محلی </a:t>
            </a:r>
            <a:endParaRPr lang="en-GB" sz="3200" b="1" dirty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Prevention</a:t>
            </a:r>
            <a:r>
              <a:rPr lang="fa-IR" sz="3200" b="1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 جلوگیری </a:t>
            </a:r>
            <a:endParaRPr lang="en-GB" sz="3200" b="1" dirty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Response Systems, including victim </a:t>
            </a:r>
            <a:r>
              <a:rPr lang="en-GB" sz="3200" b="1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assistance</a:t>
            </a:r>
            <a:r>
              <a:rPr lang="fa-IR" sz="3200" b="1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سیستم پاسخ دهی بشمول خدمات به قربانی </a:t>
            </a:r>
            <a:endParaRPr lang="en-GB" sz="3200" b="1" dirty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Management and </a:t>
            </a:r>
            <a:r>
              <a:rPr lang="en-GB" sz="3200" b="1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Coordination</a:t>
            </a:r>
            <a:r>
              <a:rPr lang="fa-IR" sz="3200" b="1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</a:p>
          <a:p>
            <a:pPr algn="r" rtl="1"/>
            <a:r>
              <a:rPr lang="fa-IR" sz="3200" b="1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r>
              <a:rPr lang="fa-IR" sz="3200" b="1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             مدیریت و هماهنگی </a:t>
            </a:r>
            <a:endParaRPr lang="en-GB" sz="3200" b="1" dirty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pic>
        <p:nvPicPr>
          <p:cNvPr id="7" name="Picture 2" descr="C:\Users\ahileman\AppData\Local\Microsoft\Windows\Temporary Internet Files\Content.IE5\6PE708HV\2016p6target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91000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83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3447" y="567065"/>
            <a:ext cx="9296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33CC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Schematic Framework for PSEA </a:t>
            </a:r>
            <a:endParaRPr lang="en-US" sz="3200" b="1" dirty="0">
              <a:solidFill>
                <a:srgbClr val="0033CC"/>
              </a:solidFill>
              <a:latin typeface="Gill Sans MT" panose="020B0502020104020203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2120153" y="1192629"/>
            <a:ext cx="5029200" cy="2057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28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Engagement with and Support of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Local Populations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514600" y="2803715"/>
            <a:ext cx="2286000" cy="1905000"/>
          </a:xfrm>
          <a:prstGeom prst="ellipse">
            <a:avLst/>
          </a:prstGeom>
          <a:solidFill>
            <a:srgbClr val="ACF2B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28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Prevention of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SEA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495800" y="2814601"/>
            <a:ext cx="2286000" cy="1905000"/>
          </a:xfrm>
          <a:prstGeom prst="ellipse">
            <a:avLst/>
          </a:prstGeom>
          <a:solidFill>
            <a:srgbClr val="E4DCB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28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Response to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SEA</a:t>
            </a: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1943100" y="4901030"/>
            <a:ext cx="5105400" cy="990600"/>
          </a:xfrm>
          <a:prstGeom prst="ellipse">
            <a:avLst/>
          </a:prstGeom>
          <a:solidFill>
            <a:srgbClr val="E3F5A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28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Grande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Management and Coordination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29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kern="0" dirty="0" smtClean="0">
                <a:solidFill>
                  <a:srgbClr val="1822CD"/>
                </a:solidFill>
                <a:latin typeface="Lucida Grande"/>
                <a:ea typeface="ＭＳ Ｐゴシック" panose="020B0600070205080204" pitchFamily="34" charset="-128"/>
              </a:rPr>
              <a:t>Prevention</a:t>
            </a:r>
            <a:r>
              <a:rPr lang="fa-IR" b="1" kern="0" dirty="0" smtClean="0">
                <a:solidFill>
                  <a:srgbClr val="1822CD"/>
                </a:solidFill>
                <a:latin typeface="Lucida Grande"/>
                <a:ea typeface="ＭＳ Ｐゴシック" panose="020B0600070205080204" pitchFamily="34" charset="-128"/>
              </a:rPr>
              <a:t> جلوگیری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algn="just" eaLnBrk="0" fontAlgn="base" hangingPunct="0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Ensure awareness </a:t>
            </a: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raising for staff and related personnel is 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done</a:t>
            </a: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just" rtl="1" eaLnBrk="0" fontAlgn="base" hangingPunct="0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از انجام برنامه اگهی دهی برای تمام کارمندان مطمین شوید </a:t>
            </a:r>
          </a:p>
          <a:p>
            <a:pPr lvl="0" algn="just" eaLnBrk="0" fontAlgn="base" hangingPunct="0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Creating </a:t>
            </a: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mechanisms for addressing the risk of SEA in our 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programs</a:t>
            </a: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just" rtl="1" eaLnBrk="0" fontAlgn="base" hangingPunct="0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خلق میخانیکیت ها برای ادرس نمودن خطرات سو استفاده جنسی در پروگرام</a:t>
            </a: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just" eaLnBrk="0" fontAlgn="base" hangingPunct="0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Developing codes of conduct with standards at least equal to those in the 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SGB</a:t>
            </a: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just" rtl="1" eaLnBrk="0" fontAlgn="base" hangingPunct="0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انکشاف کود آف کاندکت با استاندرد های حد اقل در مطابقت به شش اصل اساسی </a:t>
            </a:r>
            <a:endParaRPr lang="en-GB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16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0" dirty="0" smtClean="0">
                <a:solidFill>
                  <a:srgbClr val="1822CD"/>
                </a:solidFill>
                <a:latin typeface="Lucida Grande"/>
                <a:ea typeface="ＭＳ Ｐゴシック" panose="020B0600070205080204" pitchFamily="34" charset="-128"/>
              </a:rPr>
              <a:t>Response</a:t>
            </a:r>
            <a:r>
              <a:rPr lang="fa-IR" b="1" kern="0" dirty="0" smtClean="0">
                <a:solidFill>
                  <a:srgbClr val="1822CD"/>
                </a:solidFill>
                <a:latin typeface="Lucida Grande"/>
                <a:ea typeface="ＭＳ Ｐゴシック" panose="020B0600070205080204" pitchFamily="34" charset="-128"/>
              </a:rPr>
              <a:t> پاسخگویی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 eaLnBrk="0" fontAlgn="base" hangingPunct="0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Developing complaints procedures for staff and other personnel to report 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incidents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r" rtl="1" eaLnBrk="0" fontAlgn="base" hangingPunct="0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انکشاف طرزالعمل شکایت و راپوردهی حادثات برای تمام کارمندان </a:t>
            </a:r>
            <a:endParaRPr lang="en-US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Developing investigation procedures and 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capacity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r" rtl="1" eaLnBrk="0" fontAlgn="base" hangingPunct="0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انکشاف ظرفیت و طرزالعمل بررسی ها </a:t>
            </a:r>
            <a:endParaRPr lang="en-US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Ensuring disciplinary actions and 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sanctions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r" rtl="1" eaLnBrk="0" fontAlgn="base" hangingPunct="0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اطمینان از اعمال مجوز و انتظامی </a:t>
            </a:r>
            <a:endParaRPr lang="en-US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Establishing and implementing a victim assistance mechanism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.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r" rtl="1" eaLnBrk="0" fontAlgn="base" hangingPunct="0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بنا نهادن و تطبیق میکانیزم خدمت رسانی به قربانی </a:t>
            </a:r>
            <a:endParaRPr lang="en-US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GB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32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kern="0" dirty="0" smtClean="0">
                <a:solidFill>
                  <a:srgbClr val="1822CD"/>
                </a:solidFill>
                <a:latin typeface="Lucida Grande"/>
                <a:ea typeface="ＭＳ Ｐゴシック" panose="020B0600070205080204" pitchFamily="34" charset="-128"/>
              </a:rPr>
              <a:t>Management and Coordination</a:t>
            </a:r>
            <a:r>
              <a:rPr lang="fa-IR" b="1" kern="0" dirty="0" smtClean="0">
                <a:solidFill>
                  <a:srgbClr val="1822CD"/>
                </a:solidFill>
                <a:latin typeface="Lucida Grande"/>
                <a:ea typeface="ＭＳ Ｐゴシック" panose="020B0600070205080204" pitchFamily="34" charset="-128"/>
              </a:rPr>
              <a:t/>
            </a:r>
            <a:br>
              <a:rPr lang="fa-IR" b="1" kern="0" dirty="0" smtClean="0">
                <a:solidFill>
                  <a:srgbClr val="1822CD"/>
                </a:solidFill>
                <a:latin typeface="Lucida Grande"/>
                <a:ea typeface="ＭＳ Ｐゴシック" panose="020B0600070205080204" pitchFamily="34" charset="-128"/>
              </a:rPr>
            </a:br>
            <a:r>
              <a:rPr lang="fa-IR" b="1" kern="0" dirty="0" smtClean="0">
                <a:solidFill>
                  <a:srgbClr val="1822CD"/>
                </a:solidFill>
                <a:latin typeface="Lucida Grande"/>
                <a:ea typeface="ＭＳ Ｐゴシック" panose="020B0600070205080204" pitchFamily="34" charset="-128"/>
              </a:rPr>
              <a:t>مدیریت و هماهنگی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 algn="just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Strengthening senior leadership on 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PSEA</a:t>
            </a: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just" rtl="1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تقویت معلومات هیات رهبری در رابطه به سو استفاده جنسی </a:t>
            </a: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just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Addressing internal management issues (i.e. PSEA responsibilities in focal points’ </a:t>
            </a:r>
            <a:r>
              <a:rPr lang="en-US" altLang="en-US" sz="2800" kern="0" dirty="0" err="1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ToRs</a:t>
            </a: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and </a:t>
            </a:r>
            <a:r>
              <a:rPr lang="en-US" altLang="en-US" sz="2800" kern="0" dirty="0" err="1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etc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)</a:t>
            </a: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just" rtl="1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ادرس نمودن موضوعات مدیریت داخلی ( مثل مسولیت های فوکل پاینت در رابطه به جلوگیری از سو استفاده جنسی؛ لایحه وظایف فوکل پاینت و غیره ) </a:t>
            </a:r>
          </a:p>
          <a:p>
            <a:pPr algn="just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3568C7"/>
              </a:buClr>
            </a:pP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Establishing </a:t>
            </a: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and coordinating PSEA networks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.</a:t>
            </a: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indent="0" algn="just" rtl="1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بنا نهادن و هماهنگی شبکه های برای جلوگیری از سو استفاده جنسی </a:t>
            </a: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just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639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kern="0" dirty="0" smtClean="0">
                <a:solidFill>
                  <a:srgbClr val="1822CD"/>
                </a:solidFill>
                <a:latin typeface="Lucida Grande"/>
                <a:ea typeface="ＭＳ Ｐゴシック" panose="020B0600070205080204" pitchFamily="34" charset="-128"/>
              </a:rPr>
              <a:t>Roles and Responsibilities of Managers</a:t>
            </a:r>
            <a:br>
              <a:rPr lang="en-US" sz="3200" b="1" kern="0" dirty="0" smtClean="0">
                <a:solidFill>
                  <a:srgbClr val="1822CD"/>
                </a:solidFill>
                <a:latin typeface="Lucida Grande"/>
                <a:ea typeface="ＭＳ Ｐゴシック" panose="020B0600070205080204" pitchFamily="34" charset="-128"/>
              </a:rPr>
            </a:br>
            <a:r>
              <a:rPr lang="fa-IR" sz="3200" b="1" kern="0" dirty="0" smtClean="0">
                <a:solidFill>
                  <a:srgbClr val="1822CD"/>
                </a:solidFill>
                <a:latin typeface="Lucida Grande"/>
                <a:ea typeface="ＭＳ Ｐゴシック" panose="020B0600070205080204" pitchFamily="34" charset="-128"/>
              </a:rPr>
              <a:t>نقش و مسئولیت های مدیران 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algn="just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One of the SGB six principles calls on managers to develop and support systems to prevent </a:t>
            </a:r>
            <a:r>
              <a:rPr lang="en-US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SEA</a:t>
            </a:r>
            <a:endParaRPr lang="fa-IR" altLang="en-US" sz="20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just" rtl="1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یکی از شش قواعد </a:t>
            </a:r>
            <a:r>
              <a:rPr lang="en-US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SGB</a:t>
            </a:r>
            <a:r>
              <a:rPr lang="fa-IR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مربوط مدیران است که آنها باید سیستمی را انکشاف دهند و از آن حمایت کنند که عاری از سو استفاده جنسی باشد </a:t>
            </a:r>
            <a:endParaRPr lang="en-US" altLang="en-US" sz="20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just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Appoint and support Focal </a:t>
            </a:r>
            <a:r>
              <a:rPr lang="en-US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Points</a:t>
            </a:r>
            <a:endParaRPr lang="fa-IR" altLang="en-US" sz="20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just" rtl="1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استخدام و حمایت از فوکل پاینت </a:t>
            </a:r>
            <a:endParaRPr lang="en-US" altLang="en-US" sz="20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just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Ensure staff receive SG’s </a:t>
            </a:r>
            <a:r>
              <a:rPr lang="en-US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Bulletin, conduct </a:t>
            </a:r>
            <a:r>
              <a:rPr lang="en-US" altLang="en-US" sz="2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awareness-raising with </a:t>
            </a:r>
            <a:r>
              <a:rPr lang="en-US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staff</a:t>
            </a:r>
            <a:endParaRPr lang="fa-IR" altLang="en-US" sz="20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just" rtl="1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از اینکه کارمندان شش قواعد اساسی را دریافت کرده اند، اطمینان حاصل نمائید و برنامه آگهی دهی را برای کارمندان برگزار کنید. </a:t>
            </a:r>
            <a:endParaRPr lang="en-US" altLang="en-US" sz="20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just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Ensure all cooperative agreements include code of </a:t>
            </a:r>
            <a:r>
              <a:rPr lang="en-US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conduct/SGB</a:t>
            </a:r>
            <a:r>
              <a:rPr lang="fa-IR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are signed by all staff </a:t>
            </a:r>
            <a:endParaRPr lang="fa-IR" altLang="en-US" sz="20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just" rtl="1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از خواندن و امضا کردن تمام قرارداد های تعاومی اطمینان حاصل نمائید بشمول کود آف کاندکت </a:t>
            </a:r>
            <a:endParaRPr lang="en-US" altLang="en-US" sz="20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just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Ensure complaints/reports procedures and documentation processes are in </a:t>
            </a:r>
            <a:r>
              <a:rPr lang="en-US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place</a:t>
            </a:r>
            <a:endParaRPr lang="fa-IR" altLang="en-US" sz="20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just" rtl="1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از سیستم دریافت شکایات، راپوردهی و مستند سازی اطمینان حاصل نمائید. </a:t>
            </a:r>
            <a:endParaRPr lang="en-US" altLang="en-US" sz="20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just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Ensure managers are familiar with existing investigation and disciplinary systems</a:t>
            </a:r>
            <a:r>
              <a:rPr lang="en-US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.</a:t>
            </a:r>
            <a:endParaRPr lang="fa-IR" altLang="en-US" sz="20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just" rtl="1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از آشنا بودن تمام مدیران با سیستم موجوده تحقیقات و بررسی ها اطمینان حاصل نمائید.</a:t>
            </a:r>
            <a:endParaRPr lang="en-US" altLang="en-US" sz="20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3271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1158" y="281974"/>
            <a:ext cx="82338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Focal Point Responsibilities within the Four Pillars</a:t>
            </a:r>
            <a:endParaRPr lang="fa-IR" sz="2800" b="1" dirty="0" smtClean="0">
              <a:solidFill>
                <a:srgbClr val="00B050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ctr"/>
            <a:r>
              <a:rPr lang="fa-IR" sz="2800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مسئولیت های فوکل پاینت در چهارچوکات و محدوده موجوده برای سو استفاده جنسی </a:t>
            </a:r>
            <a:endParaRPr lang="en-US" sz="2800" b="1" dirty="0">
              <a:solidFill>
                <a:srgbClr val="00B050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057400"/>
            <a:ext cx="8445631" cy="4142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Engagement with and support of the local 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population</a:t>
            </a: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r" rtl="1" fontAlgn="base"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دخیل ساختن و حمایت از باشندگاه محل </a:t>
            </a: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Prevention</a:t>
            </a: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r" rtl="1" fontAlgn="base"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</a:pPr>
            <a:r>
              <a:rPr lang="fa-IR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</a:t>
            </a: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                            جلوگیری </a:t>
            </a: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Response</a:t>
            </a: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r" rtl="1" fontAlgn="base"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</a:pPr>
            <a:r>
              <a:rPr lang="fa-IR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</a:t>
            </a: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                          پاسخ دهی </a:t>
            </a: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Management and coordination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.</a:t>
            </a: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r" rtl="1" fontAlgn="base"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</a:pPr>
            <a:r>
              <a:rPr lang="fa-IR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</a:t>
            </a: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                          مدیریت و هماهنگی </a:t>
            </a:r>
            <a:endParaRPr lang="en-US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7" name="Picture 2" descr="C:\Users\ahileman\AppData\Local\Microsoft\Windows\Temporary Internet Files\Content.IE5\6PE708HV\2016p6target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954194"/>
            <a:ext cx="2896772" cy="28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17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25689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400" kern="0" dirty="0" smtClean="0">
                <a:solidFill>
                  <a:srgbClr val="000000"/>
                </a:solidFill>
                <a:ea typeface="ＭＳ Ｐゴシック" panose="020B0600070205080204" pitchFamily="34" charset="-128"/>
                <a:cs typeface="+mj-cs"/>
              </a:rPr>
              <a:t>The ability to influence or control; includes access to decision-making</a:t>
            </a:r>
            <a:endParaRPr lang="fa-IR" altLang="en-US" sz="2400" kern="0" dirty="0" smtClean="0">
              <a:solidFill>
                <a:srgbClr val="000000"/>
              </a:solidFill>
              <a:ea typeface="ＭＳ Ｐゴシック" panose="020B0600070205080204" pitchFamily="34" charset="-128"/>
              <a:cs typeface="+mj-cs"/>
            </a:endParaRPr>
          </a:p>
          <a:p>
            <a:pPr marL="342900" lvl="0" indent="-342900" algn="r" rt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fa-IR" altLang="en-US" sz="2400" kern="0" dirty="0" smtClean="0">
                <a:solidFill>
                  <a:srgbClr val="000000"/>
                </a:solidFill>
                <a:ea typeface="ＭＳ Ｐゴシック" panose="020B0600070205080204" pitchFamily="34" charset="-128"/>
                <a:cs typeface="+mj-cs"/>
              </a:rPr>
              <a:t>توانایی تاثیرگذاری و کنترول، بشمول دسترسی به تصمیم گیری ها </a:t>
            </a:r>
            <a:endParaRPr lang="en-US" altLang="en-US" sz="2400" kern="0" dirty="0" smtClean="0">
              <a:solidFill>
                <a:srgbClr val="000000"/>
              </a:solidFill>
              <a:ea typeface="ＭＳ Ｐゴシック" panose="020B0600070205080204" pitchFamily="34" charset="-128"/>
              <a:cs typeface="+mj-cs"/>
            </a:endParaRP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400" kern="0" dirty="0" smtClean="0">
                <a:solidFill>
                  <a:srgbClr val="000000"/>
                </a:solidFill>
                <a:ea typeface="ＭＳ Ｐゴシック" panose="020B0600070205080204" pitchFamily="34" charset="-128"/>
                <a:cs typeface="+mj-cs"/>
              </a:rPr>
              <a:t>Types or sources of power</a:t>
            </a:r>
            <a:r>
              <a:rPr lang="fa-IR" altLang="en-US" sz="2400" kern="0" dirty="0" smtClean="0">
                <a:solidFill>
                  <a:srgbClr val="000000"/>
                </a:solidFill>
                <a:ea typeface="ＭＳ Ｐゴシック" panose="020B0600070205080204" pitchFamily="34" charset="-128"/>
                <a:cs typeface="+mj-cs"/>
              </a:rPr>
              <a:t>(انواع منابع توان و یا  قدرت ) </a:t>
            </a:r>
            <a:r>
              <a:rPr lang="en-US" altLang="en-US" sz="2400" kern="0" dirty="0" smtClean="0">
                <a:solidFill>
                  <a:srgbClr val="000000"/>
                </a:solidFill>
                <a:ea typeface="ＭＳ Ｐゴシック" panose="020B0600070205080204" pitchFamily="34" charset="-128"/>
                <a:cs typeface="+mj-cs"/>
              </a:rPr>
              <a:t>:</a:t>
            </a: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  <a:cs typeface="+mj-cs"/>
              </a:rPr>
              <a:t>Physical</a:t>
            </a:r>
            <a:r>
              <a:rPr lang="fa-IR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  <a:cs typeface="+mj-cs"/>
              </a:rPr>
              <a:t> فزیکی  </a:t>
            </a:r>
            <a:endParaRPr lang="en-US" altLang="en-US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anose="020B0600070205080204" pitchFamily="34" charset="-128"/>
              <a:cs typeface="+mj-cs"/>
            </a:endParaRP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  <a:cs typeface="+mj-cs"/>
              </a:rPr>
              <a:t>Economic</a:t>
            </a:r>
            <a:r>
              <a:rPr lang="fa-IR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  <a:cs typeface="+mj-cs"/>
              </a:rPr>
              <a:t>اقتصادی  </a:t>
            </a:r>
            <a:endParaRPr lang="en-US" altLang="en-US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anose="020B0600070205080204" pitchFamily="34" charset="-128"/>
              <a:cs typeface="+mj-cs"/>
            </a:endParaRP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  <a:cs typeface="+mj-cs"/>
              </a:rPr>
              <a:t>Political</a:t>
            </a:r>
            <a:r>
              <a:rPr lang="fa-IR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  <a:cs typeface="+mj-cs"/>
              </a:rPr>
              <a:t>سیاسی  </a:t>
            </a:r>
            <a:endParaRPr lang="en-US" altLang="en-US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anose="020B0600070205080204" pitchFamily="34" charset="-128"/>
              <a:cs typeface="+mj-cs"/>
            </a:endParaRP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  <a:cs typeface="+mj-cs"/>
              </a:rPr>
              <a:t>Social</a:t>
            </a:r>
            <a:r>
              <a:rPr lang="fa-IR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  <a:cs typeface="+mj-cs"/>
              </a:rPr>
              <a:t> اجتماعی </a:t>
            </a:r>
            <a:endParaRPr lang="en-US" sz="2400" dirty="0" smtClean="0">
              <a:ea typeface="Meiryo" panose="020B0604030504040204" pitchFamily="34" charset="-128"/>
              <a:cs typeface="+mj-cs"/>
            </a:endParaRP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400" kern="0" dirty="0" smtClean="0">
                <a:solidFill>
                  <a:srgbClr val="000000"/>
                </a:solidFill>
                <a:ea typeface="ＭＳ Ｐゴシック" panose="020B0600070205080204" pitchFamily="34" charset="-128"/>
                <a:cs typeface="+mj-cs"/>
              </a:rPr>
              <a:t>Different uses of power</a:t>
            </a:r>
            <a:r>
              <a:rPr lang="fa-IR" altLang="en-US" sz="2400" kern="0" dirty="0" smtClean="0">
                <a:solidFill>
                  <a:srgbClr val="000000"/>
                </a:solidFill>
                <a:ea typeface="ＭＳ Ｐゴシック" panose="020B0600070205080204" pitchFamily="34" charset="-128"/>
                <a:cs typeface="+mj-cs"/>
              </a:rPr>
              <a:t>(انواع مختلف استفاده از توان )</a:t>
            </a:r>
            <a:r>
              <a:rPr lang="en-US" altLang="en-US" sz="2400" kern="0" dirty="0" smtClean="0">
                <a:solidFill>
                  <a:srgbClr val="000000"/>
                </a:solidFill>
                <a:ea typeface="ＭＳ Ｐゴシック" panose="020B0600070205080204" pitchFamily="34" charset="-128"/>
                <a:cs typeface="+mj-cs"/>
              </a:rPr>
              <a:t>:</a:t>
            </a: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  <a:cs typeface="+mj-cs"/>
              </a:rPr>
              <a:t>Positive:  educating, protecting, accountability</a:t>
            </a:r>
            <a:endParaRPr lang="fa-IR" altLang="en-US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anose="020B0600070205080204" pitchFamily="34" charset="-128"/>
              <a:cs typeface="+mj-cs"/>
            </a:endParaRPr>
          </a:p>
          <a:p>
            <a:pPr lvl="1" algn="r" rt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6157"/>
              </a:buClr>
            </a:pPr>
            <a:r>
              <a:rPr lang="fa-IR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  <a:cs typeface="+mj-cs"/>
              </a:rPr>
              <a:t>مثبت: تعلیم دادن، حمایت کردن و مسولیت پذیری</a:t>
            </a:r>
            <a:endParaRPr lang="en-US" altLang="en-US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anose="020B0600070205080204" pitchFamily="34" charset="-128"/>
              <a:cs typeface="+mj-cs"/>
            </a:endParaRP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  <a:cs typeface="+mj-cs"/>
              </a:rPr>
              <a:t>Negative:  Corruption, harassment, exploitation, violence</a:t>
            </a:r>
            <a:endParaRPr lang="fa-IR" altLang="en-US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anose="020B0600070205080204" pitchFamily="34" charset="-128"/>
              <a:cs typeface="+mj-cs"/>
            </a:endParaRPr>
          </a:p>
          <a:p>
            <a:pPr lvl="1" algn="r" rt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6157"/>
              </a:buClr>
            </a:pPr>
            <a:r>
              <a:rPr lang="fa-IR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  <a:cs typeface="+mj-cs"/>
              </a:rPr>
              <a:t>منفی: فساد، </a:t>
            </a:r>
            <a:r>
              <a:rPr lang="fa-IR" alt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  <a:cs typeface="+mj-cs"/>
              </a:rPr>
              <a:t>آ</a:t>
            </a:r>
            <a:r>
              <a:rPr lang="fa-IR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  <a:cs typeface="+mj-cs"/>
              </a:rPr>
              <a:t>زار و اذیت، سو استفاده و خشونت </a:t>
            </a:r>
            <a:endParaRPr lang="en-US" altLang="en-US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anose="020B0600070205080204" pitchFamily="34" charset="-128"/>
              <a:cs typeface="+mj-cs"/>
            </a:endParaRPr>
          </a:p>
          <a:p>
            <a:pPr lvl="0"/>
            <a:r>
              <a:rPr lang="en-US" sz="2400" dirty="0">
                <a:ea typeface="Meiryo" panose="020B0604030504040204" pitchFamily="34" charset="-128"/>
                <a:cs typeface="+mj-cs"/>
              </a:rPr>
              <a:t/>
            </a:r>
            <a:br>
              <a:rPr lang="en-US" sz="2400" dirty="0">
                <a:ea typeface="Meiryo" panose="020B0604030504040204" pitchFamily="34" charset="-128"/>
                <a:cs typeface="+mj-cs"/>
              </a:rPr>
            </a:br>
            <a:endParaRPr lang="en-US" sz="2400" dirty="0">
              <a:ea typeface="Meiryo" panose="020B0604030504040204" pitchFamily="34" charset="-128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81000" y="304800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Power</a:t>
            </a:r>
            <a:r>
              <a:rPr lang="fa-IR" sz="32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 </a:t>
            </a:r>
            <a:r>
              <a:rPr lang="en-US" sz="32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(</a:t>
            </a:r>
            <a:r>
              <a:rPr lang="fa-IR" sz="32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(توان</a:t>
            </a:r>
            <a:endParaRPr lang="en-US" sz="3200" b="1" dirty="0">
              <a:solidFill>
                <a:schemeClr val="accent6"/>
              </a:solidFill>
              <a:latin typeface="Gill Sans MT" panose="020B0502020104020203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134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slekan\AppData\Local\Microsoft\Windows\Temporary Internet Files\Content.IE5\U7QP9YXF\blog-writing-checklist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6" y="4826782"/>
            <a:ext cx="2147307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1896612"/>
            <a:ext cx="868680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Facilitate, in coordination with the in-country PSEA Network, awareness-raising in local communities on their rights, the fact that assistance to them is never to be conditioned on sexual 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favours 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and options for reporting incidents of SEA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.</a:t>
            </a:r>
            <a:endParaRPr lang="fa-I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lvl="0" algn="just" rtl="1">
              <a:lnSpc>
                <a:spcPct val="150000"/>
              </a:lnSpc>
            </a:pPr>
            <a:r>
              <a:rPr lang="fa-I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سهولت در هماهنگی با شبکه که در کشور بابت جلوگیری از سو استفاده جنسی است، آگهی دهی برای جوامع محلی در مورد حقوق شان و در مورد واقعیت که هر کمکی که آنها دریافت میکنند نباید در بدل خواهشات جنسی باشد و یا اینکه شرط برای راپور دادن و راپور ندادن سو استفاده های جنسی 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8353" y="457200"/>
            <a:ext cx="929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1- </a:t>
            </a:r>
            <a:r>
              <a:rPr lang="en-GB" sz="2800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Engagement </a:t>
            </a:r>
            <a:r>
              <a:rPr lang="en-GB" sz="2800" b="1" dirty="0">
                <a:solidFill>
                  <a:srgbClr val="00B050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with and Support of Local Populations: </a:t>
            </a:r>
            <a:r>
              <a:rPr lang="en-GB" sz="2800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FP</a:t>
            </a:r>
            <a:endParaRPr lang="fa-IR" sz="2800" b="1" dirty="0" smtClean="0">
              <a:solidFill>
                <a:srgbClr val="00B050"/>
              </a:solidFill>
              <a:latin typeface="Gill Sans MT" panose="020B0502020104020203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lvl="0" algn="ctr"/>
            <a:r>
              <a:rPr lang="fa-IR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دخیل ساختن و حمایت از باشندگاه محل </a:t>
            </a:r>
            <a:r>
              <a:rPr lang="fa-IR" altLang="en-US" sz="2800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 UI" panose="020B0604030504040204" pitchFamily="34" charset="-128"/>
              </a:rPr>
              <a:t>( رول فوکل پاینت) </a:t>
            </a: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840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82710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2- Prevention</a:t>
            </a:r>
            <a:r>
              <a:rPr lang="en-US" sz="4400" b="1" dirty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: </a:t>
            </a:r>
            <a:r>
              <a:rPr lang="en-US" sz="4400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FP</a:t>
            </a:r>
            <a:endParaRPr lang="fa-IR" sz="4400" b="1" dirty="0" smtClean="0">
              <a:solidFill>
                <a:srgbClr val="00B050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ctr"/>
            <a:r>
              <a:rPr lang="fa-IR" sz="4400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جلوگیری(رول فوکل پاینت) </a:t>
            </a:r>
            <a:endParaRPr lang="en-US" sz="4400" b="1" dirty="0">
              <a:solidFill>
                <a:srgbClr val="00B050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524000"/>
            <a:ext cx="8610600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Identify 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your agency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درک کامل از سازمان خود داشته باشید </a:t>
            </a:r>
            <a:endParaRPr lang="en-US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Support staff signing Code of 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Conduct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کوشش کنید همه کارمندان کود آف کاندکت را امضا کنند </a:t>
            </a:r>
            <a:endParaRPr lang="en-US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Conduct training and awareness-raising for 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staff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تریننگ برنامه های آگهی دهی را برای کارمندان برگزار کنید</a:t>
            </a:r>
            <a:endParaRPr lang="en-US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Make recommendations to senior management 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on improving </a:t>
            </a: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measures to address 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SEA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برای هیات رهبری پیشنهاد کنین تا راهها را بابت آدرس دادن و نشان خاطر ساختن سو استفاده جنسی بهبود بخشند </a:t>
            </a:r>
            <a:endParaRPr lang="en-US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Help build policy and 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procedures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در ساختن پالیسی ها و طرز العمل ها همکار باشید </a:t>
            </a:r>
            <a:endParaRPr lang="en-US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177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9200" y="76200"/>
            <a:ext cx="63901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3- Response</a:t>
            </a:r>
            <a:r>
              <a:rPr lang="en-US" sz="4000" b="1" dirty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: </a:t>
            </a:r>
            <a:r>
              <a:rPr lang="en-US" sz="4000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FP</a:t>
            </a:r>
            <a:endParaRPr lang="en-US" sz="4000" b="1" dirty="0">
              <a:solidFill>
                <a:srgbClr val="00B050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ctr" rtl="1"/>
            <a:r>
              <a:rPr lang="fa-IR" sz="4000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پاسخ دهی ( رول فوکل پاینت)</a:t>
            </a:r>
            <a:endParaRPr lang="en-US" sz="4000" b="1" dirty="0" smtClean="0">
              <a:solidFill>
                <a:srgbClr val="00B050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1608" y="1637794"/>
            <a:ext cx="8534400" cy="426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Ensure development of mechanisms for staff 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reporting</a:t>
            </a: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از انکشاف سیستم راپور دهی برای کارمندان اطمینان حاصل نماید </a:t>
            </a: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Receive complaints </a:t>
            </a: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شکایات را دریافت نمائید </a:t>
            </a: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Open-door </a:t>
            </a:r>
            <a:r>
              <a:rPr lang="en-US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policy</a:t>
            </a: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کوشش کنید پالیسی های تان باز باشند و تغییرات را بپذیرند </a:t>
            </a:r>
            <a:endParaRPr lang="en-US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Ensure confidentiality </a:t>
            </a: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از محرمیت معلومات اطمینان حاصل نمائید </a:t>
            </a: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Refer 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complaints/complainants</a:t>
            </a: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راجع سازی شکایت کننده و شکایات </a:t>
            </a: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940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b="1" dirty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General Principles </a:t>
            </a:r>
            <a:br>
              <a:rPr lang="en-GB" sz="3600" b="1" dirty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en-GB" sz="3600" b="1" dirty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for Forwarding </a:t>
            </a:r>
            <a:r>
              <a:rPr lang="en-GB" sz="3600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Allegations</a:t>
            </a:r>
            <a:r>
              <a:rPr lang="fa-IR" sz="3600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fa-IR" sz="3600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sz="3600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قواعد اساسی برای ارسال اظهارات </a:t>
            </a:r>
            <a:endParaRPr lang="en-GB" sz="360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GB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Limit the number of people informed of complaint to ensure </a:t>
            </a:r>
            <a:r>
              <a:rPr lang="en-GB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confidentiality</a:t>
            </a: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r" rtl="1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تعداد افراد مطلع از شکایت را کاهش دهید تا محرمیت حفظ گردد </a:t>
            </a:r>
            <a:endParaRPr lang="en-GB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GB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In all cases, the normal reporting hierarchy for an office should not </a:t>
            </a:r>
            <a:r>
              <a:rPr lang="en-GB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apply</a:t>
            </a: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r" rtl="1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در تمام حالات سلسله مراتب نارمل راپور دهی مربوط مختص برای اداره را نمیتوانیم تطبیق کنیم </a:t>
            </a:r>
            <a:endParaRPr lang="en-GB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GB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Complaints should end up in human resources or relevant unit </a:t>
            </a: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r" rtl="1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شکایات باید برای منابع بشری و یا دیگر واحد های زیربط برسد </a:t>
            </a:r>
            <a:endParaRPr lang="en-GB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14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Securing Information</a:t>
            </a:r>
            <a:r>
              <a:rPr lang="fa-IR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br>
              <a:rPr lang="fa-IR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محفوظیت معلومات 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GB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All information should be kept secure and made accessible only by focal </a:t>
            </a:r>
            <a:r>
              <a:rPr lang="en-GB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points</a:t>
            </a: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</a:t>
            </a:r>
          </a:p>
          <a:p>
            <a:pPr marL="0" lvl="0" indent="0" algn="r" rtl="1" fontAlgn="base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تمام معلومات  باید محفوظ باشد و تنها برای فوکل پاینت قابل دسترس باشد </a:t>
            </a:r>
            <a:endParaRPr lang="en-GB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fontAlgn="base">
              <a:spcAft>
                <a:spcPct val="0"/>
              </a:spcAft>
              <a:buClr>
                <a:srgbClr val="3568C7"/>
              </a:buClr>
              <a:buNone/>
            </a:pPr>
            <a:endParaRPr lang="en-GB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fontAlgn="base">
              <a:spcAft>
                <a:spcPct val="0"/>
              </a:spcAft>
              <a:buClr>
                <a:srgbClr val="3568C7"/>
              </a:buClr>
              <a:buNone/>
            </a:pPr>
            <a:endParaRPr lang="en-GB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fontAlgn="base">
              <a:spcAft>
                <a:spcPct val="0"/>
              </a:spcAft>
              <a:buClr>
                <a:srgbClr val="3568C7"/>
              </a:buClr>
              <a:buNone/>
            </a:pP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GB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Focal points </a:t>
            </a:r>
            <a:r>
              <a:rPr lang="en-GB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should keep regular statistics on reports and follow </a:t>
            </a:r>
            <a:r>
              <a:rPr lang="en-GB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up</a:t>
            </a: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r" rtl="1" fontAlgn="base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فوکل پاینت باید بطور منظم ارقام و راپور ها را پیگیری کند </a:t>
            </a:r>
            <a:endParaRPr lang="en-GB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010693"/>
            <a:ext cx="26860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7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14" y="159327"/>
            <a:ext cx="8229600" cy="1143000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Formalizing a System for Reporting and Forwarding </a:t>
            </a:r>
            <a:r>
              <a:rPr lang="en-GB" sz="2800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Complaints</a:t>
            </a:r>
            <a:r>
              <a:rPr lang="fa-IR" sz="2800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fa-IR" sz="2800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sz="2800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رسمی ساختن سیستم برای راپوردهی و ارسال شکایات </a:t>
            </a:r>
            <a:endParaRPr lang="en-GB" sz="280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fontAlgn="base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GB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Consider to whom and how you will receive and forward </a:t>
            </a:r>
            <a:r>
              <a:rPr lang="en-GB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complaints</a:t>
            </a:r>
            <a:endParaRPr lang="fa-IR" altLang="en-US" sz="24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r" rtl="1" fontAlgn="base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ببینید که برای کی و چطور شکایت را دردریافت و یا ارسال میکنید </a:t>
            </a:r>
            <a:endParaRPr lang="en-GB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GB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Work in the </a:t>
            </a:r>
            <a:r>
              <a:rPr lang="en-GB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taskforce/network </a:t>
            </a:r>
            <a:r>
              <a:rPr lang="en-GB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and communities </a:t>
            </a:r>
            <a:r>
              <a:rPr lang="en-GB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to</a:t>
            </a: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develop </a:t>
            </a:r>
            <a:r>
              <a:rPr lang="en-GB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community-based complaints </a:t>
            </a:r>
            <a:r>
              <a:rPr lang="en-GB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mechanisms</a:t>
            </a:r>
            <a:endParaRPr lang="fa-IR" altLang="en-US" sz="24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r" rtl="1" fontAlgn="base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با شبکه ها و جوامع بابت انکشاف میکانیزم دریافت شکایات از جوامع همکار باشید </a:t>
            </a:r>
            <a:endParaRPr lang="en-GB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GB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Prioritize </a:t>
            </a:r>
            <a:r>
              <a:rPr lang="en-GB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confidentiality</a:t>
            </a:r>
            <a:endParaRPr lang="fa-IR" altLang="en-US" sz="24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r" rtl="1" fontAlgn="base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محرمیت را اولویت بندی کنید </a:t>
            </a:r>
            <a:endParaRPr lang="en-GB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GB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Discuss recommendations with Head of Office </a:t>
            </a:r>
            <a:endParaRPr lang="fa-IR" altLang="en-US" sz="24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r" rtl="1" fontAlgn="base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پیشنهادات را با هیئت رهبری شریک کنید </a:t>
            </a:r>
            <a:endParaRPr lang="en-GB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7107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2895" y="2832375"/>
            <a:ext cx="93653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/>
              <a:buChar char="ü"/>
            </a:pPr>
            <a:r>
              <a:rPr lang="en-US" sz="3600" b="1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Working with Senior management is key!</a:t>
            </a:r>
            <a:endParaRPr lang="fa-IR" sz="3600" b="1" dirty="0" smtClean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ctr"/>
            <a:r>
              <a:rPr lang="fa-IR" sz="3600" b="1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همکار بودن با هیئت رهبری از اهمیت خاص برخوردار است </a:t>
            </a:r>
            <a:endParaRPr lang="en-US" sz="3600" b="1" dirty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3040" y="434751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For all these responsibilities…</a:t>
            </a:r>
            <a:endParaRPr lang="fa-IR" sz="5400" b="1" dirty="0" smtClean="0">
              <a:solidFill>
                <a:srgbClr val="00B050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ctr"/>
            <a:r>
              <a:rPr lang="fa-IR" sz="5400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برای پیشبرد تمام این مسولیت ها ...</a:t>
            </a:r>
            <a:r>
              <a:rPr lang="en-US" sz="3600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endParaRPr lang="en-US" sz="3600" b="1" dirty="0">
              <a:solidFill>
                <a:srgbClr val="00B050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60" y="49530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Conclusions for Focal Points</a:t>
            </a:r>
            <a:r>
              <a:rPr lang="fa-IR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fa-IR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b="1" dirty="0" smtClean="0">
                <a:solidFill>
                  <a:srgbClr val="00B05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خلاصه مسولیت های فوکل پاینت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Know the </a:t>
            </a:r>
            <a:r>
              <a:rPr lang="en-US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rules</a:t>
            </a: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مسئولیت ها را بدانید </a:t>
            </a:r>
            <a:endParaRPr lang="en-US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Tell people about </a:t>
            </a:r>
            <a:r>
              <a:rPr lang="en-US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them</a:t>
            </a: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برای افراد در مورد آن بگوید </a:t>
            </a:r>
            <a:endParaRPr lang="en-US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Report </a:t>
            </a:r>
            <a:r>
              <a:rPr lang="en-US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violations</a:t>
            </a: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 تخلف را راپور دهید </a:t>
            </a:r>
            <a:endParaRPr lang="en-US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Participate in in-country </a:t>
            </a:r>
            <a:r>
              <a:rPr lang="en-US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networks</a:t>
            </a: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اشتراک در شبکه های بین کشور </a:t>
            </a:r>
            <a:endParaRPr lang="en-US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Work with </a:t>
            </a:r>
            <a:r>
              <a:rPr lang="en-US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partners</a:t>
            </a: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کار با شرکا  </a:t>
            </a:r>
            <a:endParaRPr lang="en-US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Talk to your </a:t>
            </a:r>
            <a:r>
              <a:rPr lang="en-US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managers</a:t>
            </a: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با مدیر تان صحبت کنید </a:t>
            </a:r>
            <a:endParaRPr lang="en-US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Liaise with </a:t>
            </a:r>
            <a:r>
              <a:rPr lang="en-US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top management</a:t>
            </a: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 با هیئت رهبری در ارتباط باشید  </a:t>
            </a:r>
            <a:r>
              <a:rPr lang="en-US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</a:t>
            </a:r>
            <a:endParaRPr lang="en-US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Be </a:t>
            </a:r>
            <a:r>
              <a:rPr lang="en-US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vigilant</a:t>
            </a: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هوشیار و بیدار باشید </a:t>
            </a:r>
            <a:endParaRPr lang="en-US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Be a role </a:t>
            </a:r>
            <a:r>
              <a:rPr lang="en-US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model</a:t>
            </a: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یک نمونه باشید </a:t>
            </a:r>
            <a:endParaRPr lang="en-US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400" kern="0" dirty="0">
                <a:solidFill>
                  <a:srgbClr val="FF6215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Be a </a:t>
            </a:r>
            <a:r>
              <a:rPr lang="en-US" altLang="en-US" sz="2400" kern="0" dirty="0" smtClean="0">
                <a:solidFill>
                  <a:srgbClr val="FF6215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champion</a:t>
            </a:r>
            <a:r>
              <a:rPr lang="fa-IR" altLang="en-US" sz="2400" kern="0" dirty="0" smtClean="0">
                <a:solidFill>
                  <a:srgbClr val="FF6215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قهرمان باشید </a:t>
            </a:r>
            <a:endParaRPr lang="en-US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95" y="4848225"/>
            <a:ext cx="4227011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709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SEA happens </a:t>
            </a:r>
            <a:r>
              <a:rPr lang="en-US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everywhere</a:t>
            </a:r>
            <a:r>
              <a:rPr lang="fa-IR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br>
              <a:rPr lang="fa-IR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sz="40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سو استفاده جنسی در هر جا رخ میدهد </a:t>
            </a:r>
            <a:endParaRPr lang="en-US" sz="4000" b="1" dirty="0">
              <a:solidFill>
                <a:srgbClr val="CC3399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2879" y="1371600"/>
            <a:ext cx="7162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i="1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“The absence of SEA reports in a response site should not be interpreted as an absence of SEA. </a:t>
            </a:r>
            <a:r>
              <a:rPr lang="en-US" sz="2400" i="1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Lack </a:t>
            </a:r>
            <a:r>
              <a:rPr lang="en-US" sz="2400" i="1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of reports may be a warning that there are </a:t>
            </a:r>
            <a:r>
              <a:rPr lang="en-US" sz="2400" i="1" u="sng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inadequate mechanisms </a:t>
            </a:r>
            <a:r>
              <a:rPr lang="en-US" sz="2400" i="1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on site that the affected population can safely access</a:t>
            </a:r>
            <a:r>
              <a:rPr lang="en-US" sz="2400" i="1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.”</a:t>
            </a:r>
            <a:endParaRPr lang="fa-IR" sz="2400" i="1" dirty="0" smtClean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lvl="0" algn="ctr"/>
            <a:r>
              <a:rPr lang="fa-IR" sz="2400" i="1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عدم موجودیت راپور های سو استفاده جنسی به این معنی نیست که سو استفاده جنسی در آن محل موجود نیست. </a:t>
            </a:r>
          </a:p>
          <a:p>
            <a:pPr lvl="0" algn="ctr"/>
            <a:r>
              <a:rPr lang="fa-IR" sz="2400" i="1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کمبود راپور دهی ممکن یک اخطاریه و یک پاینت منفی باشد و بدین معنی تلقی گردد که میکانیزم کافی برای راپوردهی برای افرداد متضرر وجود ندارد </a:t>
            </a:r>
            <a:endParaRPr lang="en-US" sz="2400" i="1" dirty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155" y="4554111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SEA occurs in all response sites where humanitarian actors are present</a:t>
            </a:r>
            <a:r>
              <a:rPr lang="en-US" sz="2800" b="1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.</a:t>
            </a:r>
            <a:endParaRPr lang="fa-IR" sz="2800" b="1" dirty="0" smtClean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ctr"/>
            <a:r>
              <a:rPr lang="fa-IR" sz="2800" b="1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سو استفاده جنسی در تمام ساحات خدمات رسانی جای که هماهنگ کننده و تطبیق کننده های کمک های انسانی باشند، موجود است </a:t>
            </a:r>
            <a:endParaRPr lang="en-US" sz="2800" b="1" dirty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282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</a:rPr>
              <a:t>The Problem</a:t>
            </a:r>
            <a: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</a:rPr>
              <a:t/>
            </a:r>
            <a:b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</a:rPr>
            </a:br>
            <a: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</a:rPr>
              <a:t>مشکل </a:t>
            </a:r>
            <a:endParaRPr lang="en-US" dirty="0"/>
          </a:p>
        </p:txBody>
      </p:sp>
      <p:pic>
        <p:nvPicPr>
          <p:cNvPr id="4" name="Picture 2" descr="C:\Users\slekan\AppData\Local\Microsoft\Windows\Temporary Internet Files\Content.IE5\G1WJFB53\1335-12439673009u9Z[1]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92040"/>
            <a:ext cx="2460567" cy="196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1828616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The inability to make a complaint is a </a:t>
            </a:r>
            <a:r>
              <a:rPr lang="en-US" sz="3200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problem</a:t>
            </a:r>
            <a:endParaRPr lang="fa-IR" sz="3200" dirty="0" smtClean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r" rtl="1"/>
            <a:r>
              <a:rPr lang="fa-IR" sz="3200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ناتوانی در درج شکایت یک مشکل است </a:t>
            </a:r>
            <a:endParaRPr lang="en-US" sz="3200" dirty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3316813"/>
            <a:ext cx="8991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Have you ever wanted to make </a:t>
            </a:r>
            <a:br>
              <a:rPr lang="en-US" sz="3200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en-US" sz="3200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a </a:t>
            </a:r>
            <a:r>
              <a:rPr lang="en-US" sz="3600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complaint</a:t>
            </a:r>
            <a:r>
              <a:rPr lang="en-US" sz="3200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?</a:t>
            </a:r>
            <a:endParaRPr lang="fa-IR" sz="3200" dirty="0" smtClean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r" rtl="1"/>
            <a:r>
              <a:rPr lang="fa-IR" sz="3200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r>
              <a:rPr lang="fa-IR" sz="3200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آیا شما گاهی خواستین که شکایت درج کنید ؟</a:t>
            </a:r>
          </a:p>
        </p:txBody>
      </p:sp>
    </p:spTree>
    <p:extLst>
      <p:ext uri="{BB962C8B-B14F-4D97-AF65-F5344CB8AC3E}">
        <p14:creationId xmlns:p14="http://schemas.microsoft.com/office/powerpoint/2010/main" val="412391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543" y="731838"/>
            <a:ext cx="8229600" cy="8683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Violence</a:t>
            </a:r>
            <a:r>
              <a:rPr lang="fa-IR" sz="36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 خشونت یا </a:t>
            </a:r>
            <a:r>
              <a:rPr lang="en-US" sz="3600" b="1" dirty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/>
            </a:r>
            <a:br>
              <a:rPr lang="en-US" sz="3600" b="1" dirty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</a:b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Autofit/>
          </a:bodyPr>
          <a:lstStyle/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Generally, any act or series of acts that undermines the health, well-being and development of an individual or group of 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individuals</a:t>
            </a: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+mj-cs"/>
            </a:endParaRPr>
          </a:p>
          <a:p>
            <a:pPr marL="0" lvl="0" indent="0" algn="r" rtl="1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بصورت عموم هر عمل و یا  سلسله اعمال که سبب ضعف و صدمه زدن به صحت، سلامتی و پیشرفت یک شخص و یا گروپی از اشخاص گردد خشونت میباشد </a:t>
            </a: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+mj-cs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Violence can 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be</a:t>
            </a: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 (خشونت میتواند )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:</a:t>
            </a: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+mj-cs"/>
            </a:endParaRPr>
          </a:p>
          <a:p>
            <a:pPr lvl="1" fontAlgn="base">
              <a:lnSpc>
                <a:spcPct val="90000"/>
              </a:lnSpc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Physical</a:t>
            </a: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 فزیکی </a:t>
            </a:r>
            <a:endParaRPr lang="en-US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+mj-cs"/>
            </a:endParaRPr>
          </a:p>
          <a:p>
            <a:pPr lvl="1" fontAlgn="base">
              <a:lnSpc>
                <a:spcPct val="90000"/>
              </a:lnSpc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Psychological/Emotional</a:t>
            </a: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 روحی/روانی </a:t>
            </a:r>
            <a:endParaRPr lang="en-US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+mj-cs"/>
            </a:endParaRPr>
          </a:p>
          <a:p>
            <a:pPr lvl="1" fontAlgn="base">
              <a:lnSpc>
                <a:spcPct val="90000"/>
              </a:lnSpc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Economic</a:t>
            </a: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 اقتصادی </a:t>
            </a:r>
            <a:endParaRPr lang="en-US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+mj-cs"/>
            </a:endParaRPr>
          </a:p>
          <a:p>
            <a:pPr lvl="1" fontAlgn="base">
              <a:lnSpc>
                <a:spcPct val="90000"/>
              </a:lnSpc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Social</a:t>
            </a: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+mj-cs"/>
              </a:rPr>
              <a:t> اجتماعی </a:t>
            </a:r>
            <a:endParaRPr lang="en-US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+mj-cs"/>
            </a:endParaRPr>
          </a:p>
          <a:p>
            <a:endParaRPr lang="en-GB" sz="28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6215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399596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Barriers to complaints </a:t>
            </a:r>
            <a:r>
              <a:rPr lang="en-US" sz="40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exercise</a:t>
            </a:r>
            <a:endParaRPr lang="fa-IR" sz="4000" b="1" dirty="0" smtClean="0">
              <a:solidFill>
                <a:schemeClr val="accent6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ctr"/>
            <a:r>
              <a:rPr lang="fa-IR" sz="40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موانع در مسیر راه درج شکایات </a:t>
            </a:r>
            <a:endParaRPr lang="en-US" sz="4000" b="1" dirty="0">
              <a:solidFill>
                <a:schemeClr val="accent6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1723035"/>
            <a:ext cx="6629400" cy="4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defRPr/>
            </a:pPr>
            <a:r>
              <a:rPr lang="en-GB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Think of a situation in your daily life where you wanted to complain about something but you did not.</a:t>
            </a:r>
          </a:p>
          <a:p>
            <a:pPr lvl="0" algn="just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defRPr/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در مورد یک حالت در زندگی روزمره تان فکر کنید که میخواستید شکایت درج کنید اما نتوانستید. </a:t>
            </a:r>
            <a:endParaRPr lang="en-GB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defRPr/>
            </a:pPr>
            <a:r>
              <a:rPr lang="en-GB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In pairs, discuss what it was that stopped you from complaining</a:t>
            </a:r>
            <a:r>
              <a:rPr lang="en-GB" altLang="en-US" sz="2800" kern="0" dirty="0">
                <a:solidFill>
                  <a:srgbClr val="000000"/>
                </a:solidFill>
                <a:latin typeface="Lucida Grande"/>
                <a:ea typeface="ＭＳ Ｐゴシック" panose="020B0600070205080204" pitchFamily="34" charset="-128"/>
              </a:rPr>
              <a:t>. </a:t>
            </a:r>
            <a:endParaRPr lang="fa-IR" altLang="en-US" sz="2800" kern="0" dirty="0" smtClean="0">
              <a:solidFill>
                <a:srgbClr val="000000"/>
              </a:solidFill>
              <a:latin typeface="Lucida Grande"/>
              <a:ea typeface="ＭＳ Ｐゴシック" panose="020B0600070205080204" pitchFamily="34" charset="-128"/>
            </a:endParaRPr>
          </a:p>
          <a:p>
            <a:pPr lvl="0" algn="just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defRPr/>
            </a:pPr>
            <a:r>
              <a:rPr lang="fa-IR" altLang="en-US" sz="2800" kern="0" dirty="0">
                <a:solidFill>
                  <a:srgbClr val="000000"/>
                </a:solidFill>
                <a:latin typeface="Lucida Grande"/>
                <a:ea typeface="ＭＳ Ｐゴシック" panose="020B0600070205080204" pitchFamily="34" charset="-128"/>
              </a:rPr>
              <a:t> </a:t>
            </a:r>
            <a:r>
              <a:rPr lang="fa-IR" altLang="en-US" sz="2800" kern="0" dirty="0" smtClean="0">
                <a:solidFill>
                  <a:srgbClr val="000000"/>
                </a:solidFill>
                <a:latin typeface="Lucida Grande"/>
                <a:ea typeface="ＭＳ Ｐゴシック" panose="020B0600070205080204" pitchFamily="34" charset="-128"/>
              </a:rPr>
              <a:t>       در گروپ در مورد اینکه چی چیزی باعث شد تا شکایت درج نکنید بحث کنید</a:t>
            </a:r>
            <a:endParaRPr lang="en-GB" altLang="en-US" sz="2800" kern="0" dirty="0">
              <a:solidFill>
                <a:srgbClr val="000000"/>
              </a:solidFill>
              <a:latin typeface="Lucida Grande"/>
              <a:ea typeface="ＭＳ Ｐゴシック" panose="020B060007020508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" y="5409686"/>
            <a:ext cx="1933574" cy="144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1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152400" y="109116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Barriers to </a:t>
            </a:r>
            <a:r>
              <a:rPr lang="en-US" sz="32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reporting</a:t>
            </a:r>
            <a:r>
              <a:rPr lang="fa-IR" sz="32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 </a:t>
            </a:r>
            <a:r>
              <a:rPr lang="fa-IR" sz="3200" b="1" dirty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 </a:t>
            </a:r>
            <a:r>
              <a:rPr lang="fa-IR" sz="32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در موانع در راپور دهی </a:t>
            </a:r>
          </a:p>
        </p:txBody>
      </p:sp>
      <p:pic>
        <p:nvPicPr>
          <p:cNvPr id="5" name="Picture 4" descr="C:\Users\slekan\AppData\Local\Microsoft\Windows\Temporary Internet Files\Content.IE5\XYVLUCR6\Traffic-Barrier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357" y="654839"/>
            <a:ext cx="2033587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6983" y="838200"/>
            <a:ext cx="6972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Given the power imbalance, w</a:t>
            </a:r>
            <a:r>
              <a:rPr lang="en-US" sz="2400" dirty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hat may be barriers to reporting SEA</a:t>
            </a:r>
            <a:r>
              <a:rPr lang="en-US" sz="2400" dirty="0" smtClean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?</a:t>
            </a:r>
            <a:endParaRPr lang="fa-IR" sz="2400" dirty="0" smtClean="0">
              <a:latin typeface="Gill Sans MT" panose="020B0502020104020203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algn="r" rtl="1"/>
            <a:r>
              <a:rPr lang="fa-IR" sz="2400" dirty="0" smtClean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در حالت نامتوازن بودن توان، موانع در مسیر راپوردهی، سو استفاده جنسی چی است؟ </a:t>
            </a:r>
            <a:endParaRPr lang="fa-IR" sz="2400" dirty="0">
              <a:latin typeface="Gill Sans MT" panose="020B0502020104020203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endParaRPr lang="fa-IR" sz="2400" dirty="0" smtClean="0">
              <a:latin typeface="Gill Sans MT" panose="020B0502020104020203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" y="2308212"/>
            <a:ext cx="8102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Physical</a:t>
            </a:r>
            <a:r>
              <a:rPr lang="en-US" u="sng" dirty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:</a:t>
            </a:r>
            <a:r>
              <a:rPr lang="en-US" dirty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 Long distances, inability to travel or enter certain </a:t>
            </a:r>
            <a:r>
              <a:rPr lang="en-US" dirty="0" smtClean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areas </a:t>
            </a:r>
            <a:r>
              <a:rPr lang="en-US" dirty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due to disability or hardship; prevented access to a humanitarian agency’s office</a:t>
            </a:r>
            <a:r>
              <a:rPr lang="en-US" dirty="0" smtClean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.</a:t>
            </a:r>
            <a:endParaRPr lang="fa-IR" dirty="0" smtClean="0">
              <a:latin typeface="Gill Sans MT" panose="020B0502020104020203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algn="r" rtl="1"/>
            <a:r>
              <a:rPr lang="fa-IR" dirty="0" smtClean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توان فزیکی: فاصله های طولانی، عدم توانایی سفر به جاهای مشخص بنابر ناتوانی و محدودیت دسترسی به نمایندگی های دفاتر خدمات انسانی </a:t>
            </a:r>
            <a:endParaRPr lang="en-US" dirty="0">
              <a:latin typeface="Gill Sans MT" panose="020B0502020104020203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Cultural</a:t>
            </a:r>
            <a:r>
              <a:rPr lang="en-US" dirty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: Complaining and/or talking about sex might not be acceptable in certain cultures</a:t>
            </a:r>
            <a:r>
              <a:rPr lang="en-US" dirty="0" smtClean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.</a:t>
            </a:r>
            <a:endParaRPr lang="fa-IR" dirty="0" smtClean="0">
              <a:latin typeface="Gill Sans MT" panose="020B0502020104020203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algn="r" rtl="1"/>
            <a:r>
              <a:rPr lang="fa-IR" dirty="0" smtClean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کلتوری: شکایت و صحبت در مورد روابط جنسی ممکن در اکثر کلتور ها غیر قابل قبول باشد </a:t>
            </a:r>
            <a:endParaRPr lang="en-US" dirty="0">
              <a:latin typeface="Gill Sans MT" panose="020B0502020104020203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Personal safety and security</a:t>
            </a:r>
            <a:r>
              <a:rPr lang="en-US" dirty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: Fear of retribution or stigmatization</a:t>
            </a:r>
            <a:r>
              <a:rPr lang="en-US" dirty="0" smtClean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.</a:t>
            </a:r>
            <a:endParaRPr lang="fa-IR" dirty="0" smtClean="0">
              <a:latin typeface="Gill Sans MT" panose="020B0502020104020203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algn="r" rtl="1"/>
            <a:r>
              <a:rPr lang="fa-IR" dirty="0" smtClean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محفوظیت و مصئونیت شخصی : مجازات و بدنام سازی </a:t>
            </a:r>
            <a:endParaRPr lang="en-US" dirty="0">
              <a:latin typeface="Gill Sans MT" panose="020B0502020104020203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Marginalization</a:t>
            </a:r>
            <a:r>
              <a:rPr lang="en-US" dirty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: Some groups, such as youth or the illiterate, might be excluded from the mechanism if it is not designed taking their needs into account</a:t>
            </a:r>
            <a:r>
              <a:rPr lang="en-US" dirty="0" smtClean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.</a:t>
            </a:r>
            <a:endParaRPr lang="fa-IR" dirty="0" smtClean="0">
              <a:latin typeface="Gill Sans MT" panose="020B0502020104020203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algn="r" rtl="1"/>
            <a:r>
              <a:rPr lang="fa-IR" dirty="0" smtClean="0"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در حاشیه قرار دادن: اگر سیستم درست طراحی نگردیده باشد، بعضی گروپ ها مثل نوجوانان و افراد بی سواد ممکن از میکانیزم راپور دهی مستثنی قرار داده شده باشند </a:t>
            </a:r>
            <a:endParaRPr lang="en-US" dirty="0">
              <a:latin typeface="Gill Sans MT" panose="020B0502020104020203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032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502689"/>
            <a:ext cx="815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C0000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Search for a </a:t>
            </a:r>
            <a:r>
              <a:rPr lang="en-US" sz="4400" b="1" i="1" dirty="0" smtClean="0">
                <a:solidFill>
                  <a:srgbClr val="C0000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Solution</a:t>
            </a:r>
            <a:endParaRPr lang="fa-IR" sz="4400" b="1" i="1" dirty="0" smtClean="0">
              <a:solidFill>
                <a:srgbClr val="C00000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ctr"/>
            <a:r>
              <a:rPr lang="fa-IR" sz="4400" b="1" i="1" dirty="0" smtClean="0">
                <a:solidFill>
                  <a:srgbClr val="C00000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جستجو برای دریافت راه حل </a:t>
            </a:r>
            <a:endParaRPr lang="en-US" sz="4400" b="1" i="1" dirty="0">
              <a:solidFill>
                <a:srgbClr val="C00000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25176"/>
            <a:ext cx="9144000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We know SEA is happening </a:t>
            </a:r>
          </a:p>
          <a:p>
            <a:pPr algn="ctr"/>
            <a:r>
              <a:rPr lang="en-US" sz="2000" b="1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and it is under-reported. </a:t>
            </a:r>
            <a:endParaRPr lang="fa-IR" sz="2000" b="1" dirty="0" smtClean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ctr"/>
            <a:r>
              <a:rPr lang="fa-IR" sz="2000" b="1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ما میدانیم که سو استفاده جنسی صورت میگیرد اما راپور دهی کم است </a:t>
            </a:r>
            <a:endParaRPr lang="en-US" sz="2000" b="1" dirty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ctr"/>
            <a:endParaRPr lang="en-US" sz="1050" dirty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ctr"/>
            <a:r>
              <a:rPr lang="en-US" sz="2000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How can we encourage reports, and make sure they get to the right place for investigation</a:t>
            </a:r>
            <a:r>
              <a:rPr lang="en-US" sz="2000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?</a:t>
            </a:r>
            <a:endParaRPr lang="fa-IR" sz="2000" dirty="0" smtClean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ctr"/>
            <a:r>
              <a:rPr lang="fa-IR" sz="2000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چطور میتوانیم افراد را تشویق به راپور دهی کنیم و مطمین شویم که بررسی صورت میگیرد؟</a:t>
            </a:r>
            <a:endParaRPr lang="en-US" sz="2000" dirty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71600" y="4265606"/>
            <a:ext cx="6705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	Inter-Agency 	</a:t>
            </a:r>
            <a:r>
              <a:rPr lang="en-US" sz="4800" b="1" i="1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Coordination</a:t>
            </a:r>
            <a:endParaRPr lang="fa-IR" sz="4800" b="1" i="1" dirty="0" smtClean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ctr"/>
            <a:r>
              <a:rPr lang="fa-IR" sz="4800" b="1" i="1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هماهنگی بین نمایندگی ها </a:t>
            </a:r>
            <a:endParaRPr lang="en-US" sz="4800" b="1" i="1" dirty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33E0DC8E-C130-4DBE-AEC9-948B9BE1E09E}"/>
              </a:ext>
            </a:extLst>
          </p:cNvPr>
          <p:cNvSpPr/>
          <p:nvPr/>
        </p:nvSpPr>
        <p:spPr>
          <a:xfrm>
            <a:off x="1524000" y="4267200"/>
            <a:ext cx="1095963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63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Reporting </a:t>
            </a:r>
            <a:r>
              <a:rPr lang="en-US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Mechanisms</a:t>
            </a:r>
            <a:r>
              <a:rPr lang="fa-IR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/>
            </a:r>
            <a:br>
              <a:rPr lang="fa-IR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fa-IR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میکانیزم راپور دهی </a:t>
            </a:r>
            <a:r>
              <a:rPr lang="en-US" b="1" dirty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/>
            </a:r>
            <a:br>
              <a:rPr lang="en-US" b="1" dirty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pPr lvl="0" algn="just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GB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“</a:t>
            </a:r>
            <a:r>
              <a:rPr lang="en-GB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Established </a:t>
            </a:r>
            <a:r>
              <a:rPr lang="en-GB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reporting mechanisms</a:t>
            </a:r>
            <a:r>
              <a:rPr lang="en-GB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”</a:t>
            </a:r>
          </a:p>
          <a:p>
            <a:pPr marL="0" lvl="0" indent="0" algn="just" rtl="1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بوجود آوردن میکانیزم راپوردهی </a:t>
            </a:r>
            <a:endParaRPr lang="en-GB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just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GB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Each </a:t>
            </a:r>
            <a:r>
              <a:rPr lang="en-GB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agency 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is </a:t>
            </a:r>
            <a:r>
              <a:rPr lang="en-GB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responsible </a:t>
            </a:r>
            <a:r>
              <a:rPr lang="en-GB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for its own </a:t>
            </a:r>
            <a:r>
              <a:rPr lang="en-GB" altLang="en-US" sz="2800" kern="0" dirty="0">
                <a:solidFill>
                  <a:srgbClr val="F06157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internal</a:t>
            </a:r>
            <a:r>
              <a:rPr lang="en-GB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reporting </a:t>
            </a:r>
            <a:r>
              <a:rPr lang="en-GB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system</a:t>
            </a:r>
          </a:p>
          <a:p>
            <a:pPr marL="0" lvl="0" indent="0" algn="just" rtl="1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هر نمایندگی برای سیستم راپور دهی داخلی خودی شان مسئول است </a:t>
            </a:r>
            <a:endParaRPr lang="en-GB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just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GB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Focal points </a:t>
            </a:r>
            <a:r>
              <a:rPr lang="en-GB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and top management </a:t>
            </a:r>
            <a:endParaRPr lang="en-GB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just" rtl="1" fontAlgn="base">
              <a:lnSpc>
                <a:spcPct val="9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فوکل پاینت و هیئت رهبری </a:t>
            </a:r>
            <a:endParaRPr lang="en-GB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878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Community Based Complaints </a:t>
            </a:r>
            <a:br>
              <a:rPr lang="en-GB" sz="3200" b="1" dirty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en-GB" sz="3200" b="1" dirty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Mechanism (CBCM</a:t>
            </a:r>
            <a:r>
              <a:rPr lang="en-GB" sz="32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)</a:t>
            </a:r>
            <a:r>
              <a:rPr lang="fa-IR" sz="32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/>
            </a:r>
            <a:br>
              <a:rPr lang="fa-IR" sz="32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fa-IR" sz="32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سیستم راپور دهی به سطح اجتماع 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sz="3600" b="1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A </a:t>
            </a:r>
            <a:r>
              <a:rPr lang="en-US" altLang="en-US" sz="3600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reporting mechanism that </a:t>
            </a:r>
            <a:r>
              <a:rPr lang="en-US" altLang="en-US" sz="3600" b="1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integrates the role </a:t>
            </a:r>
            <a:r>
              <a:rPr lang="en-US" altLang="en-US" sz="3600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3600" b="1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of formal and informal community-based structures </a:t>
            </a:r>
            <a:r>
              <a:rPr lang="en-US" altLang="en-US" sz="3600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in revealing SEA concerns faced by community members in an </a:t>
            </a:r>
            <a:r>
              <a:rPr lang="en-US" altLang="en-US" sz="3600" b="1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all-inclusive </a:t>
            </a:r>
            <a:r>
              <a:rPr lang="en-US" altLang="en-US" sz="3600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and </a:t>
            </a:r>
            <a:r>
              <a:rPr lang="en-US" altLang="en-US" sz="3600" b="1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culturally appropriate </a:t>
            </a:r>
            <a:r>
              <a:rPr lang="en-US" altLang="en-US" sz="3600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manner. </a:t>
            </a:r>
          </a:p>
          <a:p>
            <a:pPr marL="0" indent="0" algn="r" rtl="1">
              <a:buNone/>
            </a:pPr>
            <a:r>
              <a:rPr lang="fa-IR" sz="3600" dirty="0" smtClean="0">
                <a:latin typeface="Gill Sans MT" panose="020B0502020104020203" pitchFamily="34" charset="0"/>
              </a:rPr>
              <a:t>یک سیستم راپور دهی که مدغم میسازد نقش ساختار های رسمی و غیر رسمی اجتماعی را در آشکار ساختن علایق جنسی که افراد اجتماع به طریقه های خاص کلتوری مواجه میشوند.  </a:t>
            </a:r>
            <a:endParaRPr lang="en-GB" sz="36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70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Steps of establishing </a:t>
            </a:r>
            <a:r>
              <a:rPr lang="en-GB" sz="32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CRM</a:t>
            </a:r>
            <a:r>
              <a:rPr lang="en-US" sz="32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(community Reporting Mechanism)</a:t>
            </a:r>
            <a:r>
              <a:rPr lang="fa-IR" sz="32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/>
            </a:r>
            <a:br>
              <a:rPr lang="fa-IR" sz="32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fa-IR" sz="32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مراحل تاسیس و بنا نهادن راپور دهی به سطح اجتماع 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lvl="0" indent="-514350" eaLnBrk="0" fontAlgn="base" hangingPunct="0">
              <a:spcAft>
                <a:spcPct val="0"/>
              </a:spcAft>
              <a:buClr>
                <a:srgbClr val="3568C7"/>
              </a:buClr>
              <a:buFont typeface="+mj-lt"/>
              <a:buAutoNum type="romanLcPeriod"/>
              <a:defRPr/>
            </a:pPr>
            <a:r>
              <a:rPr lang="en-GB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charset="-128"/>
              </a:rPr>
              <a:t>Management </a:t>
            </a:r>
            <a:r>
              <a:rPr lang="en-GB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charset="-128"/>
              </a:rPr>
              <a:t>support</a:t>
            </a: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charset="-128"/>
              </a:rPr>
              <a:t> حمایت بخش مدیریتی </a:t>
            </a:r>
            <a:endParaRPr lang="en-GB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charset="-128"/>
            </a:endParaRPr>
          </a:p>
          <a:p>
            <a:pPr marL="514350" lvl="0" indent="-514350" eaLnBrk="0" fontAlgn="base" hangingPunct="0">
              <a:spcAft>
                <a:spcPct val="0"/>
              </a:spcAft>
              <a:buClr>
                <a:srgbClr val="3568C7"/>
              </a:buClr>
              <a:buFont typeface="+mj-lt"/>
              <a:buAutoNum type="romanLcPeriod"/>
              <a:defRPr/>
            </a:pPr>
            <a:r>
              <a:rPr lang="en-GB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charset="-128"/>
              </a:rPr>
              <a:t>Consultation/coordination</a:t>
            </a: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charset="-128"/>
              </a:rPr>
              <a:t>مشوره دهی/ هماهنگی </a:t>
            </a:r>
            <a:endParaRPr lang="en-GB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charset="-128"/>
            </a:endParaRPr>
          </a:p>
          <a:p>
            <a:pPr marL="514350" lvl="0" indent="-514350" eaLnBrk="0" fontAlgn="base" hangingPunct="0">
              <a:spcAft>
                <a:spcPct val="0"/>
              </a:spcAft>
              <a:buClr>
                <a:srgbClr val="3568C7"/>
              </a:buClr>
              <a:buFont typeface="+mj-lt"/>
              <a:buAutoNum type="romanLcPeriod"/>
              <a:defRPr/>
            </a:pPr>
            <a:r>
              <a:rPr lang="en-GB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charset="-128"/>
              </a:rPr>
              <a:t>Participatory approaches with </a:t>
            </a:r>
            <a:r>
              <a:rPr lang="en-GB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charset="-128"/>
              </a:rPr>
              <a:t>community</a:t>
            </a: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charset="-128"/>
              </a:rPr>
              <a:t> مسیر اشتراکی با افراد جامعه </a:t>
            </a:r>
            <a:endParaRPr lang="en-GB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charset="-128"/>
            </a:endParaRPr>
          </a:p>
          <a:p>
            <a:pPr marL="514350" lvl="0" indent="-514350" eaLnBrk="0" fontAlgn="base" hangingPunct="0">
              <a:spcAft>
                <a:spcPct val="0"/>
              </a:spcAft>
              <a:buClr>
                <a:srgbClr val="3568C7"/>
              </a:buClr>
              <a:buFont typeface="+mj-lt"/>
              <a:buAutoNum type="romanLcPeriod"/>
              <a:defRPr/>
            </a:pPr>
            <a:r>
              <a:rPr lang="en-GB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charset="-128"/>
              </a:rPr>
              <a:t>Design mechanisms in partnership-document </a:t>
            </a: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charset="-128"/>
              </a:rPr>
              <a:t>میخانیکیت ها را در اسناد مشارکت طراحی کنید </a:t>
            </a:r>
            <a:endParaRPr lang="en-GB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charset="-128"/>
            </a:endParaRPr>
          </a:p>
          <a:p>
            <a:pPr marL="514350" lvl="0" indent="-514350" eaLnBrk="0" fontAlgn="base" hangingPunct="0">
              <a:spcAft>
                <a:spcPct val="0"/>
              </a:spcAft>
              <a:buClr>
                <a:srgbClr val="3568C7"/>
              </a:buClr>
              <a:buFont typeface="+mj-lt"/>
              <a:buAutoNum type="romanLcPeriod"/>
              <a:defRPr/>
            </a:pPr>
            <a:r>
              <a:rPr lang="en-GB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charset="-128"/>
              </a:rPr>
              <a:t>Training </a:t>
            </a: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charset="-128"/>
              </a:rPr>
              <a:t>اموزش دادن </a:t>
            </a:r>
            <a:endParaRPr lang="en-GB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charset="-128"/>
            </a:endParaRPr>
          </a:p>
          <a:p>
            <a:pPr marL="514350" lvl="0" indent="-514350" eaLnBrk="0" fontAlgn="base" hangingPunct="0">
              <a:spcAft>
                <a:spcPct val="0"/>
              </a:spcAft>
              <a:buClr>
                <a:srgbClr val="3568C7"/>
              </a:buClr>
              <a:buFont typeface="+mj-lt"/>
              <a:buAutoNum type="romanLcPeriod"/>
              <a:defRPr/>
            </a:pPr>
            <a:r>
              <a:rPr lang="en-GB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charset="-128"/>
              </a:rPr>
              <a:t>Raise </a:t>
            </a:r>
            <a:r>
              <a:rPr lang="en-GB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charset="-128"/>
              </a:rPr>
              <a:t>awareness</a:t>
            </a: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charset="-128"/>
              </a:rPr>
              <a:t>افزایش سطح آگهی </a:t>
            </a:r>
            <a:endParaRPr lang="en-GB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charset="-128"/>
            </a:endParaRPr>
          </a:p>
          <a:p>
            <a:pPr marL="514350" lvl="0" indent="-514350" eaLnBrk="0" fontAlgn="base" hangingPunct="0">
              <a:spcAft>
                <a:spcPct val="0"/>
              </a:spcAft>
              <a:buClr>
                <a:srgbClr val="3568C7"/>
              </a:buClr>
              <a:buFont typeface="+mj-lt"/>
              <a:buAutoNum type="romanLcPeriod"/>
              <a:defRPr/>
            </a:pPr>
            <a:r>
              <a:rPr lang="en-GB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charset="-128"/>
              </a:rPr>
              <a:t>Implement, monitor and </a:t>
            </a:r>
            <a:r>
              <a:rPr lang="en-GB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charset="-128"/>
              </a:rPr>
              <a:t>adjust</a:t>
            </a: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charset="-128"/>
              </a:rPr>
              <a:t> تطبیق، دیده بانی و  اعیار سازی </a:t>
            </a:r>
            <a:endParaRPr lang="en-GB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charset="-128"/>
            </a:endParaRPr>
          </a:p>
          <a:p>
            <a:pPr marL="514350" lvl="0" indent="-514350" eaLnBrk="0" fontAlgn="base" hangingPunct="0">
              <a:spcAft>
                <a:spcPct val="0"/>
              </a:spcAft>
              <a:buClr>
                <a:srgbClr val="3568C7"/>
              </a:buClr>
              <a:buFont typeface="+mj-lt"/>
              <a:buAutoNum type="romanLcPeriod"/>
              <a:defRPr/>
            </a:pPr>
            <a:r>
              <a:rPr lang="en-GB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charset="-128"/>
              </a:rPr>
              <a:t>Document, share and replicate best </a:t>
            </a:r>
            <a:r>
              <a:rPr lang="en-GB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charset="-128"/>
              </a:rPr>
              <a:t>practices</a:t>
            </a: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charset="-128"/>
              </a:rPr>
              <a:t> اسناد سازی، تشریک و تکرار نمودن سرمشق ها </a:t>
            </a:r>
            <a:endParaRPr lang="en-GB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charset="-128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515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Some Principles</a:t>
            </a:r>
            <a:r>
              <a:rPr lang="fa-IR" sz="40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br>
              <a:rPr lang="fa-IR" sz="40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sz="40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بعضی اصول </a:t>
            </a:r>
            <a:endParaRPr lang="en-US" sz="4000" dirty="0">
              <a:solidFill>
                <a:schemeClr val="accent6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0" y="1143000"/>
            <a:ext cx="9144000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GB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CRMs have common elements, but each one is adapted to the </a:t>
            </a:r>
            <a:r>
              <a:rPr lang="en-GB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context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میکانیزم راپور دهی به سطح جامعه عناصر عام را دارد مگر هریک آن در مطابقت به محدوده خاص خود است </a:t>
            </a:r>
            <a:endParaRPr lang="en-GB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GB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Staff and beneficiaries </a:t>
            </a:r>
            <a:r>
              <a:rPr lang="en-GB" altLang="en-US" b="1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should</a:t>
            </a:r>
            <a:r>
              <a:rPr lang="en-GB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be involved in the development (how to submit and handle</a:t>
            </a:r>
            <a:r>
              <a:rPr lang="en-GB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کارمند ها و ذینفعان در سیستم انکشاف میکانیزم راپور دهی باید دخیل باشند ( که چطور ارائه و مدیریت نمایند) </a:t>
            </a:r>
            <a:endParaRPr lang="en-GB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GB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 clear on </a:t>
            </a:r>
            <a:r>
              <a:rPr lang="en-GB" altLang="en-US" b="1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why</a:t>
            </a:r>
            <a:r>
              <a:rPr lang="en-GB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you are committed (purpose</a:t>
            </a:r>
            <a:r>
              <a:rPr lang="en-GB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مشخص بسازید  که چرا به این وظیفه گماشته شدین ؟ ( هدف تان )</a:t>
            </a:r>
            <a:endParaRPr lang="en-GB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GB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 clear on </a:t>
            </a:r>
            <a:r>
              <a:rPr lang="en-GB" altLang="en-US" b="1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who</a:t>
            </a:r>
            <a:r>
              <a:rPr lang="en-GB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it is for (parameters</a:t>
            </a:r>
            <a:r>
              <a:rPr lang="en-GB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مشخص بسازید که برای کی است ؟( پارامتر ها ) </a:t>
            </a:r>
            <a:endParaRPr lang="en-GB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GB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 clear on </a:t>
            </a:r>
            <a:r>
              <a:rPr lang="en-GB" altLang="en-US" b="1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what</a:t>
            </a:r>
            <a:r>
              <a:rPr lang="en-GB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it deals with (limitations</a:t>
            </a:r>
            <a:r>
              <a:rPr lang="en-GB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0" algn="r" rtl="1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3568C7"/>
              </a:buClr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مشخص سازید که برای معامله چی کاری است؟ ( محدوده را )</a:t>
            </a:r>
            <a:endParaRPr lang="en-GB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18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Some </a:t>
            </a:r>
            <a:r>
              <a:rPr lang="en-US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more principles…</a:t>
            </a:r>
            <a:r>
              <a:rPr lang="fa-IR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fa-IR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بعضی اصول دیگر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eaLnBrk="0" fontAlgn="base" hangingPunct="0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Clear and simple procedures 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required</a:t>
            </a: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lvl="0" indent="0" algn="r" rtl="1" eaLnBrk="0" fontAlgn="base" hangingPunct="0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طرزالعمل واضح و ساده نیاز است </a:t>
            </a: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Ensure appropriate process for handling (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effective)</a:t>
            </a: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lvl="0" indent="0" algn="r" rtl="1" eaLnBrk="0" fontAlgn="base" hangingPunct="0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برای حل سازی و مدیریت از استفاده و دیزاین پروسه مشخص مطمین شوید ( موثریت )</a:t>
            </a: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Ensure it is user friendly and try to actively solicit complaints (accessible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lvl="0" indent="0" algn="r" rtl="1" eaLnBrk="0" fontAlgn="base" hangingPunct="0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از تعاونی بودن آن برای استفاده کننده گان جهت جلب و دریافت شکایات مطمین شوید ( قابل دسترس بوده )</a:t>
            </a: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8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Make sure it is super safe</a:t>
            </a:r>
            <a:r>
              <a:rPr lang="en-US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  <a:endParaRPr lang="fa-IR" altLang="en-US" sz="28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lvl="0" indent="0" algn="r" rtl="1" eaLnBrk="0" fontAlgn="base" hangingPunct="0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8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اطمینان حاصل کنید که به حد کافی مصئون است </a:t>
            </a:r>
            <a:endParaRPr lang="en-US" altLang="en-US" sz="28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4820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Even </a:t>
            </a:r>
            <a:r>
              <a:rPr lang="en-US" b="1" dirty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more principles</a:t>
            </a:r>
            <a:r>
              <a:rPr lang="en-US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…</a:t>
            </a:r>
            <a:r>
              <a:rPr lang="fa-IR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fa-IR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و حتی بعضی اصول دیگر....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 eaLnBrk="0" fontAlgn="base" hangingPunct="0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Have a clear referral 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policy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lvl="0" indent="0" algn="r" rtl="1" eaLnBrk="0" fontAlgn="base" hangingPunct="0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پالیسی واضح رجعت دهی داشته باشید </a:t>
            </a:r>
            <a:endParaRPr lang="en-US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Always provide a response, whether individual or collective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lvl="0" indent="0" algn="r" rtl="1" eaLnBrk="0" fontAlgn="base" hangingPunct="0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همیشه پاسخ داشته باشید یا بشکل تنهایی و یا گروپی </a:t>
            </a:r>
            <a:endParaRPr lang="en-US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Include appeals 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process</a:t>
            </a: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 marL="0" indent="0" algn="r" rtl="1" eaLnBrk="0" fontAlgn="base" hangingPunct="0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سیستم </a:t>
            </a: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استیناف</a:t>
            </a: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 درخواست دوباره ) را شامل سازید </a:t>
            </a:r>
          </a:p>
          <a:p>
            <a:pPr lvl="0" eaLnBrk="0" fontAlgn="base" hangingPunct="0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Keep checking that people understand the procedures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lvl="0" indent="0" algn="r" rtl="1" eaLnBrk="0" fontAlgn="base" hangingPunct="0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بررسی کنید که افراد از طرزالعمل درک کامل داشته باشند </a:t>
            </a:r>
            <a:endParaRPr lang="en-US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0" eaLnBrk="0" fontAlgn="base" hangingPunct="0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Always </a:t>
            </a: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follow the procedures strictly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lvl="0" indent="0" algn="r" rtl="1" eaLnBrk="0" fontAlgn="base" hangingPunct="0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همیشه طرزالعمل را به جدیت تعقیب کنید </a:t>
            </a:r>
            <a:endParaRPr lang="en-US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607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1600" y="182880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Gill Sans MT" panose="020B0502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028855"/>
            <a:ext cx="8276326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2800" b="1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Do not </a:t>
            </a:r>
            <a:r>
              <a:rPr lang="en-US" sz="2800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advertise as an “SEA Complaint  Mechanism” </a:t>
            </a:r>
            <a:endParaRPr lang="fa-IR" sz="2800" dirty="0" smtClean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r" rtl="1">
              <a:spcAft>
                <a:spcPts val="600"/>
              </a:spcAft>
            </a:pPr>
            <a:r>
              <a:rPr lang="fa-IR" sz="2800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هیچگاه میکانیزم شکایت از سو استفاده جنسی را  به اشتهار ندهید </a:t>
            </a:r>
            <a:endParaRPr lang="en-US" sz="2800" dirty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>
              <a:spcAft>
                <a:spcPts val="600"/>
              </a:spcAft>
            </a:pPr>
            <a:r>
              <a:rPr lang="en-US" sz="2800" b="1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2. Do</a:t>
            </a:r>
            <a:r>
              <a:rPr lang="en-US" sz="2800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r>
              <a:rPr lang="en-US" sz="2800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include Scope in Awareness-Raising </a:t>
            </a:r>
            <a:r>
              <a:rPr lang="en-US" sz="2800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messages</a:t>
            </a:r>
            <a:endParaRPr lang="fa-IR" sz="2800" dirty="0" smtClean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r" rtl="1">
              <a:spcAft>
                <a:spcPts val="600"/>
              </a:spcAft>
            </a:pPr>
            <a:r>
              <a:rPr lang="fa-IR" sz="2800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در برنامه آگهی دهی محدودیت وضع نکنید </a:t>
            </a:r>
            <a:endParaRPr lang="en-US" sz="2800" dirty="0" smtClean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>
              <a:spcAft>
                <a:spcPts val="600"/>
              </a:spcAft>
            </a:pPr>
            <a:r>
              <a:rPr lang="en-US" sz="2800" b="1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3. Do</a:t>
            </a:r>
            <a:r>
              <a:rPr lang="en-US" sz="2800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r>
              <a:rPr lang="en-US" sz="2800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have a method to transfer feedback and complaints outside the chosen </a:t>
            </a:r>
            <a:r>
              <a:rPr lang="en-US" sz="2800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scope</a:t>
            </a:r>
            <a:endParaRPr lang="fa-IR" sz="2800" dirty="0"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r" rtl="1">
              <a:spcAft>
                <a:spcPts val="600"/>
              </a:spcAft>
            </a:pPr>
            <a:r>
              <a:rPr lang="fa-IR" sz="2800" dirty="0" smtClean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سیستم ارسال فیدبک و شکایت به خارج از محدوده را نیز در نظر داشته باشید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800" y="629913"/>
            <a:ext cx="76962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3 Key Practices</a:t>
            </a:r>
            <a:endParaRPr lang="fa-IR" sz="4000" b="1" dirty="0" smtClean="0">
              <a:solidFill>
                <a:schemeClr val="accent6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 algn="ctr">
              <a:spcAft>
                <a:spcPts val="1800"/>
              </a:spcAft>
            </a:pPr>
            <a:r>
              <a:rPr lang="fa-IR" sz="4000" b="1" dirty="0" smtClean="0">
                <a:solidFill>
                  <a:schemeClr val="accent6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سه عمل کلیدی </a:t>
            </a:r>
            <a:endParaRPr lang="en-US" sz="4000" b="1" dirty="0">
              <a:solidFill>
                <a:schemeClr val="accent6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744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79646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Informed Consent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fontAlgn="base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Consent:</a:t>
            </a:r>
          </a:p>
          <a:p>
            <a:pPr lvl="1" fontAlgn="base"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Mutual 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agreement</a:t>
            </a: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 (عقد دو جانبه ) </a:t>
            </a:r>
            <a:endParaRPr lang="en-US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1" fontAlgn="base"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endParaRPr lang="en-US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Informed consent:</a:t>
            </a:r>
          </a:p>
          <a:p>
            <a:pPr lvl="1" fontAlgn="base"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Understanding the implications of that to which you 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agree</a:t>
            </a:r>
          </a:p>
          <a:p>
            <a:pPr marL="457200" lvl="1" indent="0" algn="r" rtl="1" fontAlgn="base">
              <a:spcAft>
                <a:spcPct val="0"/>
              </a:spcAft>
              <a:buClr>
                <a:srgbClr val="F06157"/>
              </a:buClr>
              <a:buNone/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درک نتایج موردی که به آن موافقه صورت میگیرد </a:t>
            </a:r>
            <a:endParaRPr lang="en-US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1" fontAlgn="base"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Understanding and being able to exercise the right to say “no</a:t>
            </a:r>
            <a:r>
              <a:rPr lang="en-US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”</a:t>
            </a:r>
            <a:endParaRPr lang="fa-IR" altLang="en-US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457200" lvl="1" indent="0" algn="r" rtl="1" fontAlgn="base">
              <a:spcAft>
                <a:spcPct val="0"/>
              </a:spcAft>
              <a:buClr>
                <a:srgbClr val="F06157"/>
              </a:buClr>
              <a:buNone/>
            </a:pPr>
            <a:r>
              <a:rPr lang="fa-IR" altLang="en-US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درک و توانایی نه گفتن </a:t>
            </a:r>
            <a:endParaRPr lang="en-US" altLang="en-US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057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2"/>
          <p:cNvGrpSpPr>
            <a:grpSpLocks/>
          </p:cNvGrpSpPr>
          <p:nvPr/>
        </p:nvGrpSpPr>
        <p:grpSpPr bwMode="auto">
          <a:xfrm>
            <a:off x="-153181" y="4069"/>
            <a:ext cx="9297181" cy="6849864"/>
            <a:chOff x="-1" y="0"/>
            <a:chExt cx="11907" cy="16838"/>
          </a:xfrm>
        </p:grpSpPr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" y="0"/>
              <a:ext cx="11896" cy="16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5" name="Group 4"/>
            <p:cNvGrpSpPr>
              <a:grpSpLocks/>
            </p:cNvGrpSpPr>
            <p:nvPr/>
          </p:nvGrpSpPr>
          <p:grpSpPr bwMode="auto">
            <a:xfrm>
              <a:off x="10" y="0"/>
              <a:ext cx="2" cy="16838"/>
              <a:chOff x="10" y="0"/>
              <a:chExt cx="2" cy="16838"/>
            </a:xfrm>
          </p:grpSpPr>
          <p:sp>
            <p:nvSpPr>
              <p:cNvPr id="49" name="Freeform 5"/>
              <p:cNvSpPr>
                <a:spLocks/>
              </p:cNvSpPr>
              <p:nvPr/>
            </p:nvSpPr>
            <p:spPr bwMode="auto">
              <a:xfrm>
                <a:off x="10" y="0"/>
                <a:ext cx="2" cy="16838"/>
              </a:xfrm>
              <a:custGeom>
                <a:avLst/>
                <a:gdLst>
                  <a:gd name="T0" fmla="*/ 0 h 16838"/>
                  <a:gd name="T1" fmla="*/ 16838 h 1683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6838">
                    <a:moveTo>
                      <a:pt x="0" y="0"/>
                    </a:moveTo>
                    <a:lnTo>
                      <a:pt x="0" y="16838"/>
                    </a:lnTo>
                  </a:path>
                </a:pathLst>
              </a:custGeom>
              <a:noFill/>
              <a:ln w="12700">
                <a:solidFill>
                  <a:srgbClr val="9DDCF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36" name="Group 6"/>
            <p:cNvGrpSpPr>
              <a:grpSpLocks/>
            </p:cNvGrpSpPr>
            <p:nvPr/>
          </p:nvGrpSpPr>
          <p:grpSpPr bwMode="auto">
            <a:xfrm>
              <a:off x="-1" y="12540"/>
              <a:ext cx="11906" cy="3370"/>
              <a:chOff x="-1" y="12540"/>
              <a:chExt cx="11906" cy="3370"/>
            </a:xfrm>
          </p:grpSpPr>
          <p:sp>
            <p:nvSpPr>
              <p:cNvPr id="48" name="Freeform 7"/>
              <p:cNvSpPr>
                <a:spLocks/>
              </p:cNvSpPr>
              <p:nvPr/>
            </p:nvSpPr>
            <p:spPr bwMode="auto">
              <a:xfrm>
                <a:off x="-1" y="12540"/>
                <a:ext cx="11906" cy="3370"/>
              </a:xfrm>
              <a:custGeom>
                <a:avLst/>
                <a:gdLst>
                  <a:gd name="T0" fmla="*/ 0 w 11906"/>
                  <a:gd name="T1" fmla="+- 0 15820 10844"/>
                  <a:gd name="T2" fmla="*/ 15820 h 4977"/>
                  <a:gd name="T3" fmla="*/ 11906 w 11906"/>
                  <a:gd name="T4" fmla="+- 0 15820 10844"/>
                  <a:gd name="T5" fmla="*/ 15820 h 4977"/>
                  <a:gd name="T6" fmla="*/ 11906 w 11906"/>
                  <a:gd name="T7" fmla="+- 0 10844 10844"/>
                  <a:gd name="T8" fmla="*/ 10844 h 4977"/>
                  <a:gd name="T9" fmla="*/ 0 w 11906"/>
                  <a:gd name="T10" fmla="+- 0 10844 10844"/>
                  <a:gd name="T11" fmla="*/ 10844 h 4977"/>
                  <a:gd name="T12" fmla="*/ 0 w 11906"/>
                  <a:gd name="T13" fmla="+- 0 15820 10844"/>
                  <a:gd name="T14" fmla="*/ 15820 h 497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11906" h="4977">
                    <a:moveTo>
                      <a:pt x="0" y="4976"/>
                    </a:moveTo>
                    <a:lnTo>
                      <a:pt x="11906" y="4976"/>
                    </a:lnTo>
                    <a:lnTo>
                      <a:pt x="11906" y="0"/>
                    </a:lnTo>
                    <a:lnTo>
                      <a:pt x="0" y="0"/>
                    </a:lnTo>
                    <a:lnTo>
                      <a:pt x="0" y="4976"/>
                    </a:lnTo>
                    <a:close/>
                  </a:path>
                </a:pathLst>
              </a:custGeom>
              <a:solidFill>
                <a:srgbClr val="F27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4400" b="1" dirty="0" smtClean="0">
                    <a:solidFill>
                      <a:schemeClr val="bg1"/>
                    </a:solidFill>
                    <a:latin typeface="Gill Sans MT" panose="020B0502020104020203" pitchFamily="34" charset="0"/>
                    <a:ea typeface="Meiryo" panose="020B0604030504040204" pitchFamily="34" charset="-128"/>
                    <a:cs typeface="Meiryo" panose="020B0604030504040204" pitchFamily="34" charset="-128"/>
                  </a:rPr>
                  <a:t>Intake and Review of Complaints</a:t>
                </a:r>
                <a:endParaRPr lang="en-GB" sz="4400" b="1" dirty="0">
                  <a:solidFill>
                    <a:schemeClr val="bg1"/>
                  </a:solidFill>
                  <a:latin typeface="Gill Sans MT" panose="020B0502020104020203" pitchFamily="34" charset="0"/>
                  <a:ea typeface="Meiryo" panose="020B0604030504040204" pitchFamily="34" charset="-128"/>
                  <a:cs typeface="Meiryo" panose="020B0604030504040204" pitchFamily="34" charset="-128"/>
                </a:endParaRPr>
              </a:p>
            </p:txBody>
          </p:sp>
        </p:grpSp>
        <p:sp>
          <p:nvSpPr>
            <p:cNvPr id="46" name="Freeform 9"/>
            <p:cNvSpPr>
              <a:spLocks/>
            </p:cNvSpPr>
            <p:nvPr/>
          </p:nvSpPr>
          <p:spPr bwMode="auto">
            <a:xfrm>
              <a:off x="0" y="9422"/>
              <a:ext cx="11906" cy="1277"/>
            </a:xfrm>
            <a:custGeom>
              <a:avLst/>
              <a:gdLst>
                <a:gd name="T0" fmla="*/ 0 w 11906"/>
                <a:gd name="T1" fmla="+- 0 10700 9422"/>
                <a:gd name="T2" fmla="*/ 10700 h 1277"/>
                <a:gd name="T3" fmla="*/ 11906 w 11906"/>
                <a:gd name="T4" fmla="+- 0 10700 9422"/>
                <a:gd name="T5" fmla="*/ 10700 h 1277"/>
                <a:gd name="T6" fmla="*/ 11906 w 11906"/>
                <a:gd name="T7" fmla="+- 0 9422 9422"/>
                <a:gd name="T8" fmla="*/ 9422 h 1277"/>
                <a:gd name="T9" fmla="*/ 0 w 11906"/>
                <a:gd name="T10" fmla="+- 0 9422 9422"/>
                <a:gd name="T11" fmla="*/ 9422 h 1277"/>
                <a:gd name="T12" fmla="*/ 0 w 11906"/>
                <a:gd name="T13" fmla="+- 0 10700 9422"/>
                <a:gd name="T14" fmla="*/ 10700 h 1277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1906" h="1277">
                  <a:moveTo>
                    <a:pt x="0" y="1278"/>
                  </a:moveTo>
                  <a:lnTo>
                    <a:pt x="11906" y="1278"/>
                  </a:lnTo>
                  <a:lnTo>
                    <a:pt x="11906" y="0"/>
                  </a:lnTo>
                  <a:lnTo>
                    <a:pt x="0" y="0"/>
                  </a:lnTo>
                  <a:lnTo>
                    <a:pt x="0" y="1278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600" b="1" dirty="0"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endParaRPr>
            </a:p>
          </p:txBody>
        </p:sp>
        <p:grpSp>
          <p:nvGrpSpPr>
            <p:cNvPr id="38" name="Group 11"/>
            <p:cNvGrpSpPr>
              <a:grpSpLocks/>
            </p:cNvGrpSpPr>
            <p:nvPr/>
          </p:nvGrpSpPr>
          <p:grpSpPr bwMode="auto">
            <a:xfrm>
              <a:off x="0" y="9188"/>
              <a:ext cx="2827" cy="235"/>
              <a:chOff x="0" y="9188"/>
              <a:chExt cx="2827" cy="235"/>
            </a:xfrm>
          </p:grpSpPr>
          <p:sp>
            <p:nvSpPr>
              <p:cNvPr id="45" name="Freeform 12"/>
              <p:cNvSpPr>
                <a:spLocks/>
              </p:cNvSpPr>
              <p:nvPr/>
            </p:nvSpPr>
            <p:spPr bwMode="auto">
              <a:xfrm>
                <a:off x="0" y="9188"/>
                <a:ext cx="2827" cy="235"/>
              </a:xfrm>
              <a:custGeom>
                <a:avLst/>
                <a:gdLst>
                  <a:gd name="T0" fmla="*/ 0 w 2827"/>
                  <a:gd name="T1" fmla="+- 0 9422 9188"/>
                  <a:gd name="T2" fmla="*/ 9422 h 235"/>
                  <a:gd name="T3" fmla="*/ 2827 w 2827"/>
                  <a:gd name="T4" fmla="+- 0 9422 9188"/>
                  <a:gd name="T5" fmla="*/ 9422 h 235"/>
                  <a:gd name="T6" fmla="*/ 2827 w 2827"/>
                  <a:gd name="T7" fmla="+- 0 9188 9188"/>
                  <a:gd name="T8" fmla="*/ 9188 h 235"/>
                  <a:gd name="T9" fmla="*/ 0 w 2827"/>
                  <a:gd name="T10" fmla="+- 0 9188 9188"/>
                  <a:gd name="T11" fmla="*/ 9188 h 235"/>
                  <a:gd name="T12" fmla="*/ 0 w 2827"/>
                  <a:gd name="T13" fmla="+- 0 9422 9188"/>
                  <a:gd name="T14" fmla="*/ 9422 h 235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</a:cxnLst>
                <a:rect l="0" t="0" r="r" b="b"/>
                <a:pathLst>
                  <a:path w="2827" h="235">
                    <a:moveTo>
                      <a:pt x="0" y="234"/>
                    </a:moveTo>
                    <a:lnTo>
                      <a:pt x="2827" y="234"/>
                    </a:lnTo>
                    <a:lnTo>
                      <a:pt x="2827" y="0"/>
                    </a:lnTo>
                    <a:lnTo>
                      <a:pt x="0" y="0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D223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39" name="Group 13"/>
            <p:cNvGrpSpPr>
              <a:grpSpLocks/>
            </p:cNvGrpSpPr>
            <p:nvPr/>
          </p:nvGrpSpPr>
          <p:grpSpPr bwMode="auto">
            <a:xfrm>
              <a:off x="2827" y="9188"/>
              <a:ext cx="2827" cy="235"/>
              <a:chOff x="2827" y="9188"/>
              <a:chExt cx="2827" cy="235"/>
            </a:xfrm>
          </p:grpSpPr>
          <p:sp>
            <p:nvSpPr>
              <p:cNvPr id="44" name="Freeform 14"/>
              <p:cNvSpPr>
                <a:spLocks/>
              </p:cNvSpPr>
              <p:nvPr/>
            </p:nvSpPr>
            <p:spPr bwMode="auto">
              <a:xfrm>
                <a:off x="2827" y="9188"/>
                <a:ext cx="2827" cy="235"/>
              </a:xfrm>
              <a:custGeom>
                <a:avLst/>
                <a:gdLst>
                  <a:gd name="T0" fmla="+- 0 2827 2827"/>
                  <a:gd name="T1" fmla="*/ T0 w 2827"/>
                  <a:gd name="T2" fmla="+- 0 9422 9188"/>
                  <a:gd name="T3" fmla="*/ 9422 h 235"/>
                  <a:gd name="T4" fmla="+- 0 5654 2827"/>
                  <a:gd name="T5" fmla="*/ T4 w 2827"/>
                  <a:gd name="T6" fmla="+- 0 9422 9188"/>
                  <a:gd name="T7" fmla="*/ 9422 h 235"/>
                  <a:gd name="T8" fmla="+- 0 5654 2827"/>
                  <a:gd name="T9" fmla="*/ T8 w 2827"/>
                  <a:gd name="T10" fmla="+- 0 9188 9188"/>
                  <a:gd name="T11" fmla="*/ 9188 h 235"/>
                  <a:gd name="T12" fmla="+- 0 2827 2827"/>
                  <a:gd name="T13" fmla="*/ T12 w 2827"/>
                  <a:gd name="T14" fmla="+- 0 9188 9188"/>
                  <a:gd name="T15" fmla="*/ 9188 h 235"/>
                  <a:gd name="T16" fmla="+- 0 2827 2827"/>
                  <a:gd name="T17" fmla="*/ T16 w 2827"/>
                  <a:gd name="T18" fmla="+- 0 9422 9188"/>
                  <a:gd name="T19" fmla="*/ 9422 h 23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827" h="235">
                    <a:moveTo>
                      <a:pt x="0" y="234"/>
                    </a:moveTo>
                    <a:lnTo>
                      <a:pt x="2827" y="234"/>
                    </a:lnTo>
                    <a:lnTo>
                      <a:pt x="2827" y="0"/>
                    </a:lnTo>
                    <a:lnTo>
                      <a:pt x="0" y="0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D223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40" name="Group 15"/>
            <p:cNvGrpSpPr>
              <a:grpSpLocks/>
            </p:cNvGrpSpPr>
            <p:nvPr/>
          </p:nvGrpSpPr>
          <p:grpSpPr bwMode="auto">
            <a:xfrm>
              <a:off x="5654" y="9188"/>
              <a:ext cx="2827" cy="235"/>
              <a:chOff x="5654" y="9188"/>
              <a:chExt cx="2827" cy="235"/>
            </a:xfrm>
          </p:grpSpPr>
          <p:sp>
            <p:nvSpPr>
              <p:cNvPr id="43" name="Freeform 16"/>
              <p:cNvSpPr>
                <a:spLocks/>
              </p:cNvSpPr>
              <p:nvPr/>
            </p:nvSpPr>
            <p:spPr bwMode="auto">
              <a:xfrm>
                <a:off x="5654" y="9188"/>
                <a:ext cx="2827" cy="235"/>
              </a:xfrm>
              <a:custGeom>
                <a:avLst/>
                <a:gdLst>
                  <a:gd name="T0" fmla="+- 0 5654 5654"/>
                  <a:gd name="T1" fmla="*/ T0 w 2827"/>
                  <a:gd name="T2" fmla="+- 0 9422 9188"/>
                  <a:gd name="T3" fmla="*/ 9422 h 235"/>
                  <a:gd name="T4" fmla="+- 0 8481 5654"/>
                  <a:gd name="T5" fmla="*/ T4 w 2827"/>
                  <a:gd name="T6" fmla="+- 0 9422 9188"/>
                  <a:gd name="T7" fmla="*/ 9422 h 235"/>
                  <a:gd name="T8" fmla="+- 0 8481 5654"/>
                  <a:gd name="T9" fmla="*/ T8 w 2827"/>
                  <a:gd name="T10" fmla="+- 0 9188 9188"/>
                  <a:gd name="T11" fmla="*/ 9188 h 235"/>
                  <a:gd name="T12" fmla="+- 0 5654 5654"/>
                  <a:gd name="T13" fmla="*/ T12 w 2827"/>
                  <a:gd name="T14" fmla="+- 0 9188 9188"/>
                  <a:gd name="T15" fmla="*/ 9188 h 235"/>
                  <a:gd name="T16" fmla="+- 0 5654 5654"/>
                  <a:gd name="T17" fmla="*/ T16 w 2827"/>
                  <a:gd name="T18" fmla="+- 0 9422 9188"/>
                  <a:gd name="T19" fmla="*/ 9422 h 23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827" h="235">
                    <a:moveTo>
                      <a:pt x="0" y="234"/>
                    </a:moveTo>
                    <a:lnTo>
                      <a:pt x="2827" y="234"/>
                    </a:lnTo>
                    <a:lnTo>
                      <a:pt x="2827" y="0"/>
                    </a:lnTo>
                    <a:lnTo>
                      <a:pt x="0" y="0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D223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41" name="Group 17"/>
            <p:cNvGrpSpPr>
              <a:grpSpLocks/>
            </p:cNvGrpSpPr>
            <p:nvPr/>
          </p:nvGrpSpPr>
          <p:grpSpPr bwMode="auto">
            <a:xfrm>
              <a:off x="8481" y="9188"/>
              <a:ext cx="3424" cy="235"/>
              <a:chOff x="8481" y="9188"/>
              <a:chExt cx="3424" cy="235"/>
            </a:xfrm>
          </p:grpSpPr>
          <p:sp>
            <p:nvSpPr>
              <p:cNvPr id="42" name="Freeform 18"/>
              <p:cNvSpPr>
                <a:spLocks/>
              </p:cNvSpPr>
              <p:nvPr/>
            </p:nvSpPr>
            <p:spPr bwMode="auto">
              <a:xfrm>
                <a:off x="8481" y="9188"/>
                <a:ext cx="3424" cy="235"/>
              </a:xfrm>
              <a:custGeom>
                <a:avLst/>
                <a:gdLst>
                  <a:gd name="T0" fmla="+- 0 8481 8481"/>
                  <a:gd name="T1" fmla="*/ T0 w 3424"/>
                  <a:gd name="T2" fmla="+- 0 9422 9188"/>
                  <a:gd name="T3" fmla="*/ 9422 h 235"/>
                  <a:gd name="T4" fmla="+- 0 11906 8481"/>
                  <a:gd name="T5" fmla="*/ T4 w 3424"/>
                  <a:gd name="T6" fmla="+- 0 9422 9188"/>
                  <a:gd name="T7" fmla="*/ 9422 h 235"/>
                  <a:gd name="T8" fmla="+- 0 11906 8481"/>
                  <a:gd name="T9" fmla="*/ T8 w 3424"/>
                  <a:gd name="T10" fmla="+- 0 9188 9188"/>
                  <a:gd name="T11" fmla="*/ 9188 h 235"/>
                  <a:gd name="T12" fmla="+- 0 8481 8481"/>
                  <a:gd name="T13" fmla="*/ T12 w 3424"/>
                  <a:gd name="T14" fmla="+- 0 9188 9188"/>
                  <a:gd name="T15" fmla="*/ 9188 h 235"/>
                  <a:gd name="T16" fmla="+- 0 8481 8481"/>
                  <a:gd name="T17" fmla="*/ T16 w 3424"/>
                  <a:gd name="T18" fmla="+- 0 9422 9188"/>
                  <a:gd name="T19" fmla="*/ 9422 h 23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24" h="235">
                    <a:moveTo>
                      <a:pt x="0" y="234"/>
                    </a:moveTo>
                    <a:lnTo>
                      <a:pt x="3425" y="234"/>
                    </a:lnTo>
                    <a:lnTo>
                      <a:pt x="3425" y="0"/>
                    </a:lnTo>
                    <a:lnTo>
                      <a:pt x="0" y="0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D223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Gill Sans MT" panose="020B0502020104020203" pitchFamily="34" charset="0"/>
                </a:endParaRPr>
              </a:p>
            </p:txBody>
          </p:sp>
        </p:grpSp>
      </p:grpSp>
      <p:pic>
        <p:nvPicPr>
          <p:cNvPr id="5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539" y="417795"/>
            <a:ext cx="4296813" cy="306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75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 descr="SKINHEAD STILL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xfrm>
            <a:off x="0" y="0"/>
            <a:ext cx="93218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90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 descr="SKINHEAD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xfrm>
            <a:off x="1" y="0"/>
            <a:ext cx="9326032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65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 descr="BRICK SHOT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35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Assumption VS Assessment</a:t>
            </a:r>
            <a: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فرضیه و بررسی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6494"/>
            <a:ext cx="4040188" cy="639762"/>
          </a:xfrm>
        </p:spPr>
        <p:txBody>
          <a:bodyPr/>
          <a:lstStyle/>
          <a:p>
            <a:r>
              <a:rPr lang="en-GB" dirty="0" smtClean="0">
                <a:latin typeface="Gill Sans MT" panose="020B0502020104020203" pitchFamily="34" charset="0"/>
              </a:rPr>
              <a:t>Assumption</a:t>
            </a:r>
            <a:r>
              <a:rPr lang="fa-IR" dirty="0" smtClean="0">
                <a:latin typeface="Gill Sans MT" panose="020B0502020104020203" pitchFamily="34" charset="0"/>
              </a:rPr>
              <a:t> فرضیه </a:t>
            </a:r>
            <a:endParaRPr lang="en-GB" dirty="0">
              <a:latin typeface="Gill Sans MT" panose="020B0502020104020203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767"/>
            <a:ext cx="4040188" cy="4313396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Depends more on individual perspectives and </a:t>
            </a:r>
            <a:r>
              <a:rPr lang="en-US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opinions</a:t>
            </a:r>
            <a:endParaRPr lang="fa-IR" altLang="en-US" sz="20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r" rtl="1" fontAlgn="base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مربوط چشم انداز و نظریه انفرادی میشود </a:t>
            </a:r>
            <a:endParaRPr lang="en-US" altLang="en-US" sz="20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Based on limited </a:t>
            </a:r>
            <a:r>
              <a:rPr lang="en-US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information</a:t>
            </a:r>
            <a:endParaRPr lang="fa-IR" altLang="en-US" sz="20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r" rtl="1" fontAlgn="base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به اساس معلومات محدود است </a:t>
            </a:r>
            <a:endParaRPr lang="en-US" altLang="en-US" sz="20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Does not encourage the process of </a:t>
            </a:r>
            <a:r>
              <a:rPr lang="en-US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inquiry</a:t>
            </a:r>
            <a:endParaRPr lang="fa-IR" altLang="en-US" sz="20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r" rtl="1" fontAlgn="base"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سیستم بررسی را زیاد تقویت نمیبخشد </a:t>
            </a:r>
            <a:endParaRPr lang="en-US" altLang="en-US" sz="20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Subsequent action based on opinion</a:t>
            </a:r>
            <a:endParaRPr lang="en-US" altLang="en-US" sz="2000" u="sng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r" rtl="1" fontAlgn="base">
              <a:lnSpc>
                <a:spcPct val="8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000" kern="0" dirty="0" smtClean="0">
                <a:solidFill>
                  <a:srgbClr val="000000"/>
                </a:solidFill>
                <a:latin typeface="Lucida Grande"/>
                <a:ea typeface="ＭＳ Ｐゴシック" panose="020B0600070205080204" pitchFamily="34" charset="-128"/>
              </a:rPr>
              <a:t>اعمال پی درپی به اساس نظریات </a:t>
            </a:r>
            <a:endParaRPr lang="en-US" altLang="en-US" sz="2000" kern="0" dirty="0">
              <a:solidFill>
                <a:srgbClr val="000000"/>
              </a:solidFill>
              <a:latin typeface="Lucida Grande"/>
              <a:ea typeface="ＭＳ Ｐゴシック" panose="020B0600070205080204" pitchFamily="34" charset="-128"/>
            </a:endParaRPr>
          </a:p>
          <a:p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3005"/>
            <a:ext cx="4041775" cy="639762"/>
          </a:xfrm>
        </p:spPr>
        <p:txBody>
          <a:bodyPr/>
          <a:lstStyle/>
          <a:p>
            <a:r>
              <a:rPr lang="en-GB" dirty="0" smtClean="0">
                <a:latin typeface="Gill Sans MT" panose="020B0502020104020203" pitchFamily="34" charset="0"/>
              </a:rPr>
              <a:t>Assessment</a:t>
            </a:r>
            <a:endParaRPr lang="en-GB" dirty="0">
              <a:latin typeface="Gill Sans MT" panose="020B0502020104020203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12767"/>
            <a:ext cx="4041775" cy="4313396"/>
          </a:xfrm>
        </p:spPr>
        <p:txBody>
          <a:bodyPr>
            <a:normAutofit fontScale="77500" lnSpcReduction="20000"/>
          </a:bodyPr>
          <a:lstStyle/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2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Based on gathering </a:t>
            </a:r>
            <a:r>
              <a:rPr lang="en-US" altLang="en-US" sz="2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information</a:t>
            </a:r>
            <a:endParaRPr lang="fa-IR" altLang="en-US" sz="22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r" rtl="1" fontAlgn="base">
              <a:lnSpc>
                <a:spcPct val="8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مربوط به معلومات جمع آوری شده میشود </a:t>
            </a:r>
            <a:endParaRPr lang="en-US" altLang="en-US" sz="22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2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Uses the process of </a:t>
            </a:r>
            <a:r>
              <a:rPr lang="en-US" altLang="en-US" sz="2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inquiry</a:t>
            </a:r>
            <a:endParaRPr lang="fa-IR" altLang="en-US" sz="22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r" rtl="1" fontAlgn="base">
              <a:lnSpc>
                <a:spcPct val="8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پروسه بررسی را  استفاده میکند </a:t>
            </a:r>
            <a:endParaRPr lang="en-US" altLang="en-US" sz="22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2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Action-based on evaluation of </a:t>
            </a:r>
            <a:r>
              <a:rPr lang="en-US" altLang="en-US" sz="2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data</a:t>
            </a:r>
            <a:endParaRPr lang="fa-IR" altLang="en-US" sz="22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r" rtl="1" fontAlgn="base">
              <a:lnSpc>
                <a:spcPct val="8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عمل به اساس ازقام دریافت شده </a:t>
            </a:r>
            <a:endParaRPr lang="en-US" altLang="en-US" sz="22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2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Depends on one’s own opinion </a:t>
            </a:r>
            <a:r>
              <a:rPr lang="en-US" altLang="en-US" sz="2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less</a:t>
            </a:r>
            <a:endParaRPr lang="fa-IR" altLang="en-US" sz="22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r" rtl="1" fontAlgn="base">
              <a:lnSpc>
                <a:spcPct val="8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کمتر به اساس نظریه شخصی است </a:t>
            </a:r>
            <a:endParaRPr lang="en-US" altLang="en-US" sz="22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r>
              <a:rPr lang="en-US" altLang="en-US" sz="22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Assessment is useful because it</a:t>
            </a:r>
            <a:r>
              <a:rPr lang="en-US" altLang="en-US" sz="2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:</a:t>
            </a:r>
            <a:endParaRPr lang="fa-IR" altLang="en-US" sz="22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0" lvl="0" indent="0" algn="r" rtl="1" fontAlgn="base">
              <a:lnSpc>
                <a:spcPct val="80000"/>
              </a:lnSpc>
              <a:spcAft>
                <a:spcPct val="0"/>
              </a:spcAft>
              <a:buClr>
                <a:srgbClr val="3568C7"/>
              </a:buClr>
              <a:buNone/>
            </a:pPr>
            <a:r>
              <a:rPr lang="fa-IR" altLang="en-US" sz="2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ارزیابی مفید است بخاطریکه : </a:t>
            </a:r>
            <a:endParaRPr lang="en-US" altLang="en-US" sz="22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3568C7"/>
              </a:buClr>
              <a:buFont typeface="Times" panose="02020603050405020304" pitchFamily="18" charset="0"/>
              <a:buChar char="•"/>
            </a:pPr>
            <a:endParaRPr lang="en-US" altLang="en-US" sz="22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1" fontAlgn="base">
              <a:lnSpc>
                <a:spcPct val="80000"/>
              </a:lnSpc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sz="22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Prevents assumption and cause/effect </a:t>
            </a:r>
            <a:r>
              <a:rPr lang="en-US" altLang="en-US" sz="2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thinking</a:t>
            </a:r>
            <a:endParaRPr lang="fa-IR" altLang="en-US" sz="22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457200" lvl="1" indent="0" algn="r" rtl="1" fontAlgn="base">
              <a:lnSpc>
                <a:spcPct val="80000"/>
              </a:lnSpc>
              <a:spcAft>
                <a:spcPct val="0"/>
              </a:spcAft>
              <a:buClr>
                <a:srgbClr val="F06157"/>
              </a:buClr>
              <a:buNone/>
            </a:pPr>
            <a:r>
              <a:rPr lang="fa-IR" altLang="en-US" sz="2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از فرضیه ها جلوگیری میکند </a:t>
            </a:r>
            <a:endParaRPr lang="en-US" altLang="en-US" sz="22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1" fontAlgn="base">
              <a:lnSpc>
                <a:spcPct val="80000"/>
              </a:lnSpc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sz="2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Creates </a:t>
            </a:r>
            <a:r>
              <a:rPr lang="en-US" altLang="en-US" sz="22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grounds for developing an appropriate plan of </a:t>
            </a:r>
            <a:r>
              <a:rPr lang="en-US" altLang="en-US" sz="2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action</a:t>
            </a:r>
            <a:endParaRPr lang="fa-IR" altLang="en-US" sz="22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457200" lvl="1" indent="0" algn="r" rtl="1" fontAlgn="base">
              <a:lnSpc>
                <a:spcPct val="80000"/>
              </a:lnSpc>
              <a:spcAft>
                <a:spcPct val="0"/>
              </a:spcAft>
              <a:buClr>
                <a:srgbClr val="F06157"/>
              </a:buClr>
              <a:buNone/>
            </a:pPr>
            <a:r>
              <a:rPr lang="fa-IR" altLang="en-US" sz="2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تهداب سازی میکند برای انکشاف اکشن پلان مشخص </a:t>
            </a:r>
            <a:endParaRPr lang="en-US" altLang="en-US" sz="22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1" fontAlgn="base">
              <a:lnSpc>
                <a:spcPct val="80000"/>
              </a:lnSpc>
              <a:spcAft>
                <a:spcPct val="0"/>
              </a:spcAft>
              <a:buClr>
                <a:srgbClr val="F06157"/>
              </a:buClr>
              <a:buFont typeface="Wingdings" panose="05000000000000000000" pitchFamily="2" charset="2"/>
              <a:buChar char="w"/>
            </a:pPr>
            <a:r>
              <a:rPr lang="en-US" altLang="en-US" sz="22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Helps identify client </a:t>
            </a:r>
            <a:r>
              <a:rPr lang="en-US" altLang="en-US" sz="2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strengths</a:t>
            </a:r>
            <a:endParaRPr lang="fa-IR" altLang="en-US" sz="22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457200" lvl="1" indent="0" algn="r" rtl="1" fontAlgn="base">
              <a:lnSpc>
                <a:spcPct val="80000"/>
              </a:lnSpc>
              <a:spcAft>
                <a:spcPct val="0"/>
              </a:spcAft>
              <a:buClr>
                <a:srgbClr val="F06157"/>
              </a:buClr>
              <a:buNone/>
            </a:pPr>
            <a:r>
              <a:rPr lang="fa-IR" altLang="en-US" sz="22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در شناخت نقاط قوت موکلین کمک میکند </a:t>
            </a:r>
            <a:endParaRPr lang="en-US" altLang="en-US" sz="22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34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5300" y="1600200"/>
            <a:ext cx="81153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3563" lvl="0" indent="-56356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  <a:buFont typeface="Times" panose="02020603050405020304" pitchFamily="18" charset="0"/>
              <a:buChar char="•"/>
            </a:pPr>
            <a:r>
              <a:rPr lang="en-US" altLang="en-US" sz="2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Your role is to: </a:t>
            </a:r>
            <a:endParaRPr lang="fa-IR" altLang="en-US" sz="20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r" rt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</a:pPr>
            <a:r>
              <a:rPr lang="fa-IR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نقش شما:</a:t>
            </a:r>
            <a:endParaRPr lang="en-US" altLang="en-US" sz="20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1233488" lvl="1" indent="-4794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  <a:buFont typeface="Wingdings" panose="05000000000000000000" pitchFamily="2" charset="2"/>
              <a:buChar char="ü"/>
            </a:pPr>
            <a:r>
              <a:rPr lang="en-US" altLang="en-US" sz="2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encourage reporting and receive complaints; </a:t>
            </a:r>
            <a:endParaRPr lang="fa-IR" altLang="en-US" sz="20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754063" lvl="1" algn="r" rt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</a:pPr>
            <a:r>
              <a:rPr lang="fa-IR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سیستم راپور دهی و دریافت شکایات را تقویت ببخشید </a:t>
            </a:r>
            <a:endParaRPr lang="en-US" altLang="en-US" sz="20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1233488" lvl="1" indent="-4794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  <a:buFont typeface="Wingdings" panose="05000000000000000000" pitchFamily="2" charset="2"/>
              <a:buChar char="ü"/>
            </a:pPr>
            <a:r>
              <a:rPr lang="en-US" altLang="en-US" sz="2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give guidance on what will happen with the report; </a:t>
            </a:r>
            <a:endParaRPr lang="fa-IR" altLang="en-US" sz="20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754063" lvl="1" algn="r" rt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</a:pPr>
            <a:r>
              <a:rPr lang="fa-IR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رهنمای نمائید در مورد اینکه با راپور چی باید کرد </a:t>
            </a:r>
            <a:endParaRPr lang="en-US" altLang="en-US" sz="20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1233488" lvl="1" indent="-4794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  <a:buFont typeface="Wingdings" panose="05000000000000000000" pitchFamily="2" charset="2"/>
              <a:buChar char="ü"/>
            </a:pPr>
            <a:r>
              <a:rPr lang="en-US" altLang="en-US" sz="2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pass the report on through appropriate channels (ex: victim assistance mechanisms</a:t>
            </a:r>
            <a:r>
              <a:rPr lang="en-US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).</a:t>
            </a:r>
          </a:p>
          <a:p>
            <a:pPr marL="754063" lvl="1" algn="r" rt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</a:pPr>
            <a:r>
              <a:rPr lang="fa-IR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راپور را به چینل مشخص راپور دهی راجع سازید  ( مثل میکانیزم های کمک رسانی برای قربانی )</a:t>
            </a:r>
            <a:endParaRPr lang="en-US" altLang="en-US" sz="20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563563" lvl="0" indent="-56356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  <a:buFont typeface="Times" panose="02020603050405020304" pitchFamily="18" charset="0"/>
              <a:buChar char="•"/>
            </a:pPr>
            <a:r>
              <a:rPr lang="en-US" altLang="en-US" sz="2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You are NOT an </a:t>
            </a:r>
            <a:r>
              <a:rPr lang="en-US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investigator</a:t>
            </a:r>
            <a:r>
              <a:rPr lang="fa-IR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شما  بررسی کننده نیستید </a:t>
            </a:r>
            <a:endParaRPr lang="en-US" altLang="en-US" sz="20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563563" lvl="0" indent="-56356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  <a:buFont typeface="Times" panose="02020603050405020304" pitchFamily="18" charset="0"/>
              <a:buChar char="•"/>
            </a:pPr>
            <a:r>
              <a:rPr lang="en-US" altLang="en-US" sz="2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You are NOT a </a:t>
            </a:r>
            <a:r>
              <a:rPr lang="en-US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counsellor</a:t>
            </a:r>
            <a:r>
              <a:rPr lang="fa-IR" altLang="en-US" sz="2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 شما مشاور نیستید </a:t>
            </a:r>
            <a:endParaRPr lang="en-US" altLang="en-US" sz="20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95250" y="4011"/>
            <a:ext cx="929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What is your role? </a:t>
            </a:r>
            <a:endParaRPr lang="fa-IR" sz="2800" b="1" dirty="0" smtClean="0">
              <a:solidFill>
                <a:srgbClr val="CC3399"/>
              </a:solidFill>
              <a:latin typeface="Gill Sans MT" panose="020B0502020104020203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algn="ctr"/>
            <a:r>
              <a:rPr lang="fa-IR" sz="28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نقش تان چیست ؟</a:t>
            </a:r>
            <a:r>
              <a:rPr lang="en-GB" sz="28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 </a:t>
            </a:r>
            <a:r>
              <a:rPr lang="en-GB" sz="2800" b="1" dirty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/>
            </a:r>
            <a:br>
              <a:rPr lang="en-GB" sz="2800" b="1" dirty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en-GB" sz="2800" b="1" dirty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What is your goal</a:t>
            </a:r>
            <a:r>
              <a:rPr lang="en-GB" sz="28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?</a:t>
            </a:r>
            <a:endParaRPr lang="fa-IR" sz="2800" b="1" dirty="0" smtClean="0">
              <a:solidFill>
                <a:srgbClr val="CC3399"/>
              </a:solidFill>
              <a:latin typeface="Gill Sans MT" panose="020B0502020104020203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algn="ctr"/>
            <a:r>
              <a:rPr lang="fa-IR" sz="28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هدف تان چیست ؟</a:t>
            </a:r>
            <a:endParaRPr lang="en-US" sz="2800" b="1" dirty="0">
              <a:solidFill>
                <a:srgbClr val="CC3399"/>
              </a:solidFill>
              <a:latin typeface="Gill Sans MT" panose="020B0502020104020203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360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4228" y="2362200"/>
            <a:ext cx="8148458" cy="326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  <a:buFont typeface="Arial" panose="020B0604020202020204" pitchFamily="34" charset="0"/>
              <a:buChar char="•"/>
            </a:pPr>
            <a:r>
              <a:rPr lang="en-US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Assess physical safety and </a:t>
            </a:r>
            <a:r>
              <a:rPr lang="en-US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welfare</a:t>
            </a:r>
            <a:endParaRPr lang="fa-IR" altLang="en-US" sz="24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r" rt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</a:pP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محفوظیت و سلامتی فزیکی را بررسی کنید </a:t>
            </a:r>
            <a:endParaRPr lang="en-US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571500" lvl="0" indent="-5715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  <a:buFont typeface="Arial" panose="020B0604020202020204" pitchFamily="34" charset="0"/>
              <a:buChar char="•"/>
            </a:pPr>
            <a:r>
              <a:rPr lang="en-US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E</a:t>
            </a:r>
            <a:r>
              <a:rPr lang="en-US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nsure </a:t>
            </a:r>
            <a:r>
              <a:rPr lang="en-US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confidentiality and </a:t>
            </a:r>
            <a:r>
              <a:rPr lang="en-US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anonymity</a:t>
            </a:r>
            <a:endParaRPr lang="fa-IR" altLang="en-US" sz="24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r" rt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</a:pP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از محرمیت و عدم ذکر نام اطمینان حاصل نماید </a:t>
            </a:r>
            <a:endParaRPr lang="en-US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571500" lvl="0" indent="-5715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  <a:buFont typeface="Arial" panose="020B0604020202020204" pitchFamily="34" charset="0"/>
              <a:buChar char="•"/>
            </a:pPr>
            <a:r>
              <a:rPr lang="en-US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Respect the wishes, rights and dignity of the </a:t>
            </a:r>
            <a:r>
              <a:rPr lang="en-US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complainant</a:t>
            </a:r>
            <a:endParaRPr lang="fa-IR" altLang="en-US" sz="24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r" rt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</a:pP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به خواست ها، حقوق و وقار شکایت کننده احترام قایل شوید </a:t>
            </a:r>
            <a:endParaRPr lang="en-US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571500" lvl="0" indent="-5715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  <a:buFont typeface="Arial" panose="020B0604020202020204" pitchFamily="34" charset="0"/>
              <a:buChar char="•"/>
            </a:pPr>
            <a:r>
              <a:rPr lang="en-US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Ensure </a:t>
            </a:r>
            <a:r>
              <a:rPr lang="en-US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non-discrimination</a:t>
            </a:r>
            <a:endParaRPr lang="fa-IR" altLang="en-US" sz="24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r" rtl="1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</a:pPr>
            <a:r>
              <a:rPr lang="fa-IR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از عدم تعبیض اطمینان حاصل نمایید 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19743" y="381000"/>
            <a:ext cx="929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CC3399"/>
                </a:solidFill>
                <a:latin typeface="Gill Sans MT" panose="020B0502020104020203" pitchFamily="34" charset="0"/>
              </a:rPr>
              <a:t>Guiding Principles for Receiving </a:t>
            </a:r>
            <a:r>
              <a:rPr lang="en-GB" sz="3600" b="1" dirty="0" smtClean="0">
                <a:solidFill>
                  <a:srgbClr val="CC3399"/>
                </a:solidFill>
                <a:latin typeface="Gill Sans MT" panose="020B0502020104020203" pitchFamily="34" charset="0"/>
              </a:rPr>
              <a:t>Complaints</a:t>
            </a:r>
            <a:endParaRPr lang="fa-IR" sz="3600" b="1" dirty="0" smtClean="0">
              <a:solidFill>
                <a:srgbClr val="CC3399"/>
              </a:solidFill>
              <a:latin typeface="Gill Sans MT" panose="020B0502020104020203" pitchFamily="34" charset="0"/>
            </a:endParaRPr>
          </a:p>
          <a:p>
            <a:pPr algn="ctr"/>
            <a:r>
              <a:rPr lang="fa-IR" sz="36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رهنمایی اصول دریافت شکایات </a:t>
            </a:r>
            <a:endParaRPr lang="en-US" sz="3600" b="1" dirty="0">
              <a:solidFill>
                <a:srgbClr val="CC3399"/>
              </a:solidFill>
              <a:latin typeface="Gill Sans MT" panose="020B0502020104020203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712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4" y="304800"/>
            <a:ext cx="8229600" cy="848264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Basic Phases of an Interview</a:t>
            </a:r>
            <a:r>
              <a:rPr lang="fa-IR" sz="48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fa-IR" sz="48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sz="48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مراحل اساسی مصاحبه </a:t>
            </a:r>
            <a:endParaRPr lang="en-US" sz="4800" b="1" dirty="0">
              <a:solidFill>
                <a:srgbClr val="CC3399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6724" y="1600200"/>
            <a:ext cx="82200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3563" lvl="0" indent="-563563" fontAlgn="base"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  <a:buFont typeface="Wingdings" panose="05000000000000000000" pitchFamily="2" charset="2"/>
              <a:buChar char="v"/>
            </a:pPr>
            <a:r>
              <a:rPr lang="en-US" altLang="en-US" sz="4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Rapport </a:t>
            </a:r>
            <a:r>
              <a:rPr lang="en-US" altLang="en-US" sz="4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building</a:t>
            </a:r>
          </a:p>
          <a:p>
            <a:pPr lvl="0" algn="r" rtl="1" fontAlgn="base"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</a:pPr>
            <a:r>
              <a:rPr lang="fa-IR" altLang="en-US" sz="4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پیدا کردن نقاط مشترک </a:t>
            </a:r>
            <a:endParaRPr lang="en-US" altLang="en-US" sz="40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563563" lvl="0" indent="-563563" fontAlgn="base"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  <a:buFont typeface="Wingdings" panose="05000000000000000000" pitchFamily="2" charset="2"/>
              <a:buChar char="v"/>
            </a:pPr>
            <a:r>
              <a:rPr lang="en-US" altLang="en-US" sz="4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Information </a:t>
            </a:r>
            <a:r>
              <a:rPr lang="en-US" altLang="en-US" sz="4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gathering</a:t>
            </a:r>
          </a:p>
          <a:p>
            <a:pPr lvl="0" algn="r" rtl="1" fontAlgn="base"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</a:pPr>
            <a:r>
              <a:rPr lang="fa-IR" altLang="en-US" sz="4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جمع آوری معلومات </a:t>
            </a:r>
            <a:endParaRPr lang="en-US" altLang="en-US" sz="40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563563" lvl="0" indent="-563563" fontAlgn="base"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  <a:buFont typeface="Wingdings" panose="05000000000000000000" pitchFamily="2" charset="2"/>
              <a:buChar char="v"/>
            </a:pPr>
            <a:r>
              <a:rPr lang="en-US" altLang="en-US" sz="40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Closure and next </a:t>
            </a:r>
            <a:r>
              <a:rPr lang="en-US" altLang="en-US" sz="4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steps</a:t>
            </a:r>
            <a:endParaRPr lang="fa-IR" altLang="en-US" sz="40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r" rtl="1" fontAlgn="base"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</a:pPr>
            <a:r>
              <a:rPr lang="fa-IR" altLang="en-US" sz="40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خاتمه و قدم بعدی </a:t>
            </a:r>
            <a:endParaRPr lang="en-US" altLang="en-US" sz="40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833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48264"/>
          </a:xfrm>
        </p:spPr>
        <p:txBody>
          <a:bodyPr>
            <a:noAutofit/>
          </a:bodyPr>
          <a:lstStyle/>
          <a:p>
            <a:pPr rtl="1"/>
            <a:r>
              <a:rPr lang="en-GB" sz="3200" b="1" dirty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Highlights of “Good Practice” in Receiving a </a:t>
            </a:r>
            <a:r>
              <a:rPr lang="en-GB" sz="32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Complaint</a:t>
            </a:r>
            <a:r>
              <a:rPr lang="fa-IR" sz="32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fa-IR" sz="32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sz="3200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روشن ساختن روش های خوب دریافت شکایات </a:t>
            </a:r>
            <a:endParaRPr lang="en-US" sz="3200" b="1" dirty="0">
              <a:solidFill>
                <a:srgbClr val="CC3399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580" y="1828800"/>
            <a:ext cx="8220074" cy="393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3563" lvl="0" indent="-563563" algn="just" fontAlgn="base"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  <a:buFont typeface="Wingdings" panose="05000000000000000000" pitchFamily="2" charset="2"/>
              <a:buChar char="Ø"/>
            </a:pPr>
            <a:r>
              <a:rPr lang="en-US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Discuss immediate safety concerns (is the complainant in danger</a:t>
            </a:r>
            <a:r>
              <a:rPr lang="en-US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?)</a:t>
            </a:r>
            <a:endParaRPr lang="fa-IR" altLang="en-US" sz="24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just" rtl="1" fontAlgn="base"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</a:pP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محفوظیت آنی را بررسی کنید ( آیا شکایت کننده در خطر است )</a:t>
            </a:r>
            <a:endParaRPr lang="en-US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563563" lvl="0" indent="-563563" algn="just" fontAlgn="base"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  <a:buFont typeface="Wingdings" panose="05000000000000000000" pitchFamily="2" charset="2"/>
              <a:buChar char="Ø"/>
            </a:pPr>
            <a:r>
              <a:rPr lang="en-US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Consider need to refer for immediate assistance </a:t>
            </a:r>
            <a:endParaRPr lang="fa-IR" altLang="en-US" sz="24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just" rtl="1" fontAlgn="base"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</a:pP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در صورت ضرورت فورا برای دریافت خدمات راجع سازید </a:t>
            </a:r>
            <a:endParaRPr lang="en-US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563563" lvl="0" indent="-563563" algn="just" fontAlgn="base"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  <a:buFont typeface="Wingdings" panose="05000000000000000000" pitchFamily="2" charset="2"/>
              <a:buChar char="Ø"/>
            </a:pPr>
            <a:r>
              <a:rPr lang="en-US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Don’t make promises you can’t </a:t>
            </a:r>
            <a:r>
              <a:rPr lang="en-US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keep</a:t>
            </a:r>
            <a:endParaRPr lang="fa-IR" altLang="en-US" sz="24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just" rtl="1" fontAlgn="base"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</a:pP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وعده های نکنید که به آن عمل نمیتوانید </a:t>
            </a:r>
            <a:endParaRPr lang="en-US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563563" lvl="0" indent="-563563" algn="just" fontAlgn="base"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  <a:buFont typeface="Wingdings" panose="05000000000000000000" pitchFamily="2" charset="2"/>
              <a:buChar char="Ø"/>
            </a:pPr>
            <a:r>
              <a:rPr lang="en-US" altLang="en-US" sz="2400" kern="0" dirty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Inform complainant of next steps in the </a:t>
            </a:r>
            <a:r>
              <a:rPr lang="en-US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process</a:t>
            </a:r>
            <a:endParaRPr lang="fa-IR" altLang="en-US" sz="2400" kern="0" dirty="0" smtClean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lvl="0" algn="just" rtl="1" fontAlgn="base">
              <a:spcBef>
                <a:spcPct val="20000"/>
              </a:spcBef>
              <a:spcAft>
                <a:spcPct val="0"/>
              </a:spcAft>
              <a:buClr>
                <a:srgbClr val="1822CD"/>
              </a:buClr>
            </a:pPr>
            <a:r>
              <a:rPr lang="fa-IR" altLang="en-US" sz="2400" kern="0" dirty="0" smtClean="0">
                <a:solidFill>
                  <a:srgbClr val="000000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rPr>
              <a:t>شکایت کننده را از قدم بعدی پروسه مطلع سازید </a:t>
            </a:r>
            <a:endParaRPr lang="en-US" altLang="en-US" sz="2400" kern="0" dirty="0">
              <a:solidFill>
                <a:srgbClr val="000000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432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4" y="457200"/>
            <a:ext cx="8229600" cy="848264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More “Good Practice” </a:t>
            </a:r>
            <a:r>
              <a:rPr lang="fa-IR" b="1" dirty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/>
            </a:r>
            <a:br>
              <a:rPr lang="fa-IR" b="1" dirty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</a:br>
            <a:r>
              <a:rPr lang="fa-IR" b="1" dirty="0" smtClean="0">
                <a:solidFill>
                  <a:srgbClr val="CC3399"/>
                </a:solidFill>
                <a:latin typeface="Gill Sans MT" panose="020B0502020104020203" pitchFamily="34" charset="0"/>
                <a:ea typeface="Meiryo" panose="020B0604030504040204" pitchFamily="34" charset="-128"/>
                <a:cs typeface="Meiryo" panose="020B0604030504040204" pitchFamily="34" charset="-128"/>
              </a:rPr>
              <a:t>روش های بهترین ...</a:t>
            </a:r>
            <a:endParaRPr lang="en-US" b="1" dirty="0">
              <a:solidFill>
                <a:srgbClr val="CC3399"/>
              </a:solidFill>
              <a:latin typeface="Gill Sans MT" panose="020B0502020104020203" pitchFamily="34" charset="0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334" y="1524000"/>
            <a:ext cx="82200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3563" indent="-563563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React calmly and listen carefully to what is being </a:t>
            </a:r>
            <a:r>
              <a:rPr lang="en-US" altLang="en-US" sz="2400" dirty="0" smtClean="0">
                <a:latin typeface="Gill Sans MT" panose="020B0502020104020203" pitchFamily="34" charset="0"/>
                <a:ea typeface="ＭＳ Ｐゴシック" panose="020B0600070205080204" pitchFamily="34" charset="-128"/>
              </a:rPr>
              <a:t>said</a:t>
            </a:r>
            <a:endParaRPr lang="fa-IR" altLang="en-US" sz="2400" dirty="0" smtClean="0"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algn="r" rtl="1">
              <a:buClr>
                <a:schemeClr val="tx2"/>
              </a:buClr>
            </a:pPr>
            <a:r>
              <a:rPr lang="fa-IR" altLang="en-US" sz="2400" dirty="0" smtClean="0">
                <a:latin typeface="Gill Sans MT" panose="020B0502020104020203" pitchFamily="34" charset="0"/>
                <a:ea typeface="ＭＳ Ｐゴシック" panose="020B0600070205080204" pitchFamily="34" charset="-128"/>
              </a:rPr>
              <a:t>بطور آرام و بدقت عکس العمل نشان دهید به آنچه که میشنوید </a:t>
            </a:r>
            <a:endParaRPr lang="en-US" altLang="en-US" sz="2400" dirty="0"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563563" indent="-563563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Reassure the complainant they were right to come and talk to </a:t>
            </a:r>
            <a:r>
              <a:rPr lang="en-US" altLang="en-US" sz="2400" dirty="0" smtClean="0">
                <a:latin typeface="Gill Sans MT" panose="020B0502020104020203" pitchFamily="34" charset="0"/>
                <a:ea typeface="ＭＳ Ｐゴシック" panose="020B0600070205080204" pitchFamily="34" charset="-128"/>
              </a:rPr>
              <a:t>you</a:t>
            </a:r>
            <a:endParaRPr lang="fa-IR" altLang="en-US" sz="2400" dirty="0" smtClean="0"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algn="r" rtl="1">
              <a:buClr>
                <a:schemeClr val="tx2"/>
              </a:buClr>
            </a:pPr>
            <a:r>
              <a:rPr lang="fa-IR" altLang="en-US" sz="2400" dirty="0" smtClean="0">
                <a:latin typeface="Gill Sans MT" panose="020B0502020104020203" pitchFamily="34" charset="0"/>
                <a:ea typeface="ＭＳ Ｐゴシック" panose="020B0600070205080204" pitchFamily="34" charset="-128"/>
              </a:rPr>
              <a:t>برای شکایت کننده (مدعی) اطمینان کامل دهید که آنها کار درست را انجام دادن که به شما مراجعه نمودن  </a:t>
            </a:r>
            <a:endParaRPr lang="en-US" altLang="en-US" sz="2400" dirty="0"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563563" indent="-563563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Address issues of </a:t>
            </a:r>
            <a:r>
              <a:rPr lang="en-US" altLang="en-US" sz="2400" dirty="0" smtClean="0">
                <a:latin typeface="Gill Sans MT" panose="020B0502020104020203" pitchFamily="34" charset="0"/>
                <a:ea typeface="ＭＳ Ｐゴシック" panose="020B0600070205080204" pitchFamily="34" charset="-128"/>
              </a:rPr>
              <a:t>confidentiality</a:t>
            </a:r>
            <a:endParaRPr lang="fa-IR" altLang="en-US" sz="2400" dirty="0" smtClean="0"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algn="r" rtl="1">
              <a:buClr>
                <a:schemeClr val="tx2"/>
              </a:buClr>
            </a:pPr>
            <a:r>
              <a:rPr lang="fa-IR" altLang="en-US" sz="2400" dirty="0" smtClean="0">
                <a:latin typeface="Gill Sans MT" panose="020B0502020104020203" pitchFamily="34" charset="0"/>
                <a:ea typeface="ＭＳ Ｐゴシック" panose="020B0600070205080204" pitchFamily="34" charset="-128"/>
              </a:rPr>
              <a:t>موضوع محرمیت را خاطر نشان سازید </a:t>
            </a:r>
            <a:endParaRPr lang="en-US" altLang="en-US" sz="2400" dirty="0"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marL="563563" indent="-563563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Take what is said seriously - the unthinkable is </a:t>
            </a:r>
            <a:r>
              <a:rPr lang="en-US" altLang="en-US" sz="2400" dirty="0" smtClean="0">
                <a:latin typeface="Gill Sans MT" panose="020B0502020104020203" pitchFamily="34" charset="0"/>
                <a:ea typeface="ＭＳ Ｐゴシック" panose="020B0600070205080204" pitchFamily="34" charset="-128"/>
              </a:rPr>
              <a:t>possible</a:t>
            </a:r>
            <a:endParaRPr lang="fa-IR" altLang="en-US" sz="2400" dirty="0" smtClean="0"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  <a:p>
            <a:pPr algn="r" rtl="1">
              <a:buClr>
                <a:schemeClr val="tx2"/>
              </a:buClr>
            </a:pPr>
            <a:r>
              <a:rPr lang="fa-IR" altLang="en-US" sz="2400" dirty="0" smtClean="0">
                <a:latin typeface="Gill Sans MT" panose="020B0502020104020203" pitchFamily="34" charset="0"/>
                <a:ea typeface="ＭＳ Ｐゴシック" panose="020B0600070205080204" pitchFamily="34" charset="-128"/>
              </a:rPr>
              <a:t>چیز های که میشنوید جدی بگیرید و موارد غیر قابل تفکر هم ممکن است </a:t>
            </a:r>
            <a:endParaRPr lang="en-US" altLang="en-US" sz="2400" dirty="0"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758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4819</TotalTime>
  <Words>6864</Words>
  <Application>Microsoft Office PowerPoint</Application>
  <PresentationFormat>On-screen Show (4:3)</PresentationFormat>
  <Paragraphs>897</Paragraphs>
  <Slides>107</Slides>
  <Notes>70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22" baseType="lpstr">
      <vt:lpstr>Meiryo</vt:lpstr>
      <vt:lpstr>Meiryo UI</vt:lpstr>
      <vt:lpstr>ＭＳ Ｐゴシック</vt:lpstr>
      <vt:lpstr>Arial</vt:lpstr>
      <vt:lpstr>Arial Narrow</vt:lpstr>
      <vt:lpstr>Calibri</vt:lpstr>
      <vt:lpstr>Gill Sans MT</vt:lpstr>
      <vt:lpstr>Lucida Grande</vt:lpstr>
      <vt:lpstr>Roboto</vt:lpstr>
      <vt:lpstr>Roboto Condensed Light</vt:lpstr>
      <vt:lpstr>Tahoma</vt:lpstr>
      <vt:lpstr>Times</vt:lpstr>
      <vt:lpstr>Times New Roman</vt:lpstr>
      <vt:lpstr>Wingdings</vt:lpstr>
      <vt:lpstr>Office Theme</vt:lpstr>
      <vt:lpstr>PowerPoint Presentation</vt:lpstr>
      <vt:lpstr>بخش اول </vt:lpstr>
      <vt:lpstr>معرفی </vt:lpstr>
      <vt:lpstr>PowerPoint Presentation</vt:lpstr>
      <vt:lpstr>Background </vt:lpstr>
      <vt:lpstr>PowerPoint Presentation</vt:lpstr>
      <vt:lpstr>PowerPoint Presentation</vt:lpstr>
      <vt:lpstr>Violence خشونت یا  </vt:lpstr>
      <vt:lpstr>Informed Consent</vt:lpstr>
      <vt:lpstr>Genderجنسیت یا </vt:lpstr>
      <vt:lpstr>Gender VS Sex جنس/جنسیت</vt:lpstr>
      <vt:lpstr>Which is it? کدام درست است؟ Gender/Sex جنس/جنسیت  </vt:lpstr>
      <vt:lpstr>Gender - Based Violence خشونت مبتنی بر جنسیت  </vt:lpstr>
      <vt:lpstr>Causes, Contributing Factors, and Consequences of GBV (including SEA) عوامل، فکتور های سهیم و نتایج خشونت های مبتنی بر جنسیت (بشمول سو استفاده های جنسی) </vt:lpstr>
      <vt:lpstr>Group Work (کار گروپی )</vt:lpstr>
      <vt:lpstr>Sexual Exploitation and Abuse:   A Form of GBV سو استفاده جنسی یک نوع از خشونت های مبتنی بر جنسیت </vt:lpstr>
      <vt:lpstr>PowerPoint Presentation</vt:lpstr>
      <vt:lpstr> Creating a SEA free environment فراهم سازی محیط عاری از سو استفاده های جنسی </vt:lpstr>
      <vt:lpstr>PowerPoint Presentation</vt:lpstr>
      <vt:lpstr>PowerPoint Presentation</vt:lpstr>
      <vt:lpstr>The Secretary-General’s Bulletin (SGB)</vt:lpstr>
      <vt:lpstr>The Secretary-General’s Bulletin </vt:lpstr>
      <vt:lpstr>Understanding SEA درک مفهوم سو استفاده جنسی </vt:lpstr>
      <vt:lpstr>Six Principles شش اصل  </vt:lpstr>
      <vt:lpstr>Six Principles شش اصل </vt:lpstr>
      <vt:lpstr>Six Principles شش اصل </vt:lpstr>
      <vt:lpstr>PowerPoint Presentation</vt:lpstr>
      <vt:lpstr>Key Messages پیام های کلیدی </vt:lpstr>
      <vt:lpstr>Test Your Knowledge تست دانش  </vt:lpstr>
      <vt:lpstr>Test Your Knowledge </vt:lpstr>
      <vt:lpstr>Test Your Knowledge تست دانش  </vt:lpstr>
      <vt:lpstr>Test Your Knowledge دانش تان را تست کنید  </vt:lpstr>
      <vt:lpstr>SEA VS Sexual Harassment فرق بین سو استفاده و ازار و اذیت جنسی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Four Pillars of PSEA Work چهار ستون در امورات مرتبط به سو استفاده جنسی </vt:lpstr>
      <vt:lpstr>PowerPoint Presentation</vt:lpstr>
      <vt:lpstr>Prevention جلوگیری </vt:lpstr>
      <vt:lpstr>Response پاسخگویی </vt:lpstr>
      <vt:lpstr>Management and Coordination مدیریت و هماهنگی </vt:lpstr>
      <vt:lpstr>Roles and Responsibilities of Managers نقش و مسئولیت های مدیران </vt:lpstr>
      <vt:lpstr>PowerPoint Presentation</vt:lpstr>
      <vt:lpstr>PowerPoint Presentation</vt:lpstr>
      <vt:lpstr>PowerPoint Presentation</vt:lpstr>
      <vt:lpstr>PowerPoint Presentation</vt:lpstr>
      <vt:lpstr>General Principles  for Forwarding Allegations قواعد اساسی برای ارسال اظهارات </vt:lpstr>
      <vt:lpstr>Securing Information  محفوظیت معلومات </vt:lpstr>
      <vt:lpstr>Formalizing a System for Reporting and Forwarding Complaints رسمی ساختن سیستم برای راپوردهی و ارسال شکایات </vt:lpstr>
      <vt:lpstr>PowerPoint Presentation</vt:lpstr>
      <vt:lpstr>Conclusions for Focal Points خلاصه مسولیت های فوکل پاینت </vt:lpstr>
      <vt:lpstr>SEA happens everywhere  سو استفاده جنسی در هر جا رخ میدهد </vt:lpstr>
      <vt:lpstr>The Problem مشکل </vt:lpstr>
      <vt:lpstr>PowerPoint Presentation</vt:lpstr>
      <vt:lpstr>PowerPoint Presentation</vt:lpstr>
      <vt:lpstr>PowerPoint Presentation</vt:lpstr>
      <vt:lpstr>Reporting Mechanisms میکانیزم راپور دهی  </vt:lpstr>
      <vt:lpstr>Community Based Complaints  Mechanism (CBCM) سیستم راپور دهی به سطح اجتماع </vt:lpstr>
      <vt:lpstr>Steps of establishing CRM(community Reporting Mechanism) مراحل تاسیس و بنا نهادن راپور دهی به سطح اجتماع </vt:lpstr>
      <vt:lpstr>Some Principles  بعضی اصول </vt:lpstr>
      <vt:lpstr>Some more principles… بعضی اصول دیگر </vt:lpstr>
      <vt:lpstr>Even more principles… و حتی بعضی اصول دیگر....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Assumption VS Assessment فرضیه و بررسی </vt:lpstr>
      <vt:lpstr>PowerPoint Presentation</vt:lpstr>
      <vt:lpstr>PowerPoint Presentation</vt:lpstr>
      <vt:lpstr>Basic Phases of an Interview مراحل اساسی مصاحبه </vt:lpstr>
      <vt:lpstr>Highlights of “Good Practice” in Receiving a Complaint روشن ساختن روش های خوب دریافت شکایات </vt:lpstr>
      <vt:lpstr>More “Good Practice”  روش های بهترین ...</vt:lpstr>
      <vt:lpstr>Special Considerations for Children ملاحظات خاص برای اطفال </vt:lpstr>
      <vt:lpstr>Receiving Complaints دریافت شکایات </vt:lpstr>
      <vt:lpstr>Documentation مستند سازی </vt:lpstr>
      <vt:lpstr>Standardized Process پروسه های ستاندرد </vt:lpstr>
      <vt:lpstr>Principled Process مراحل اصولی   </vt:lpstr>
      <vt:lpstr>Complaint Review  مرور شکایت </vt:lpstr>
      <vt:lpstr>Follow up with the Complainant پیگیری با مدعی  </vt:lpstr>
      <vt:lpstr>Questions?? </vt:lpstr>
    </vt:vector>
  </TitlesOfParts>
  <Company>IOM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HILEMAN Alexandra</dc:creator>
  <cp:lastModifiedBy>Nageena Yousef </cp:lastModifiedBy>
  <cp:revision>526</cp:revision>
  <dcterms:created xsi:type="dcterms:W3CDTF">2016-12-05T15:43:59Z</dcterms:created>
  <dcterms:modified xsi:type="dcterms:W3CDTF">2021-05-19T04:32:51Z</dcterms:modified>
</cp:coreProperties>
</file>