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72" r:id="rId7"/>
    <p:sldId id="261" r:id="rId8"/>
    <p:sldId id="263" r:id="rId9"/>
    <p:sldId id="271" r:id="rId10"/>
    <p:sldId id="264" r:id="rId11"/>
    <p:sldId id="265" r:id="rId12"/>
    <p:sldId id="266" r:id="rId13"/>
    <p:sldId id="270" r:id="rId14"/>
    <p:sldId id="267" r:id="rId15"/>
    <p:sldId id="273" r:id="rId16"/>
    <p:sldId id="274" r:id="rId17"/>
    <p:sldId id="275" r:id="rId18"/>
    <p:sldId id="276" r:id="rId19"/>
    <p:sldId id="277" r:id="rId20"/>
    <p:sldId id="278" r:id="rId21"/>
    <p:sldId id="279" r:id="rId22"/>
    <p:sldId id="280" r:id="rId23"/>
    <p:sldId id="293" r:id="rId24"/>
    <p:sldId id="281" r:id="rId25"/>
    <p:sldId id="292" r:id="rId26"/>
    <p:sldId id="284" r:id="rId27"/>
    <p:sldId id="285" r:id="rId28"/>
    <p:sldId id="286" r:id="rId29"/>
    <p:sldId id="287" r:id="rId30"/>
    <p:sldId id="288" r:id="rId31"/>
    <p:sldId id="289" r:id="rId32"/>
    <p:sldId id="290" r:id="rId33"/>
    <p:sldId id="291" r:id="rId34"/>
    <p:sldId id="282" r:id="rId35"/>
    <p:sldId id="28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44" autoAdjust="0"/>
    <p:restoredTop sz="94719"/>
  </p:normalViewPr>
  <p:slideViewPr>
    <p:cSldViewPr snapToGrid="0">
      <p:cViewPr varScale="1">
        <p:scale>
          <a:sx n="69" d="100"/>
          <a:sy n="69" d="100"/>
        </p:scale>
        <p:origin x="62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5F8ABF-4CA4-4381-B1B0-4D0F3C48C03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94E6A87-EBED-4888-B6EC-F5D67B9216D9}">
      <dgm:prSet phldrT="[Text]"/>
      <dgm:spPr/>
      <dgm:t>
        <a:bodyPr/>
        <a:lstStyle/>
        <a:p>
          <a:r>
            <a:rPr lang="en-US" dirty="0"/>
            <a:t>Psychological </a:t>
          </a:r>
        </a:p>
      </dgm:t>
    </dgm:pt>
    <dgm:pt modelId="{4B94ED99-FD40-471F-8D8C-3EF250187EA1}" type="parTrans" cxnId="{B76A7833-BCEB-42C0-BE26-6DC8139C928D}">
      <dgm:prSet/>
      <dgm:spPr/>
      <dgm:t>
        <a:bodyPr/>
        <a:lstStyle/>
        <a:p>
          <a:endParaRPr lang="en-US"/>
        </a:p>
      </dgm:t>
    </dgm:pt>
    <dgm:pt modelId="{14443AED-F94B-45AF-8255-B272AAA05A5D}" type="sibTrans" cxnId="{B76A7833-BCEB-42C0-BE26-6DC8139C928D}">
      <dgm:prSet/>
      <dgm:spPr/>
      <dgm:t>
        <a:bodyPr/>
        <a:lstStyle/>
        <a:p>
          <a:endParaRPr lang="en-US"/>
        </a:p>
      </dgm:t>
    </dgm:pt>
    <dgm:pt modelId="{8612BFFD-8273-4DEE-AB7A-E25DB84809A3}">
      <dgm:prSet phldrT="[Text]" custT="1"/>
      <dgm:spPr/>
      <dgm:t>
        <a:bodyPr/>
        <a:lstStyle/>
        <a:p>
          <a:r>
            <a:rPr lang="en-US" sz="2200" dirty="0"/>
            <a:t>Guilt, stress,  Anger, Shame, Anxiety, powerlessness, low self image……  </a:t>
          </a:r>
        </a:p>
      </dgm:t>
    </dgm:pt>
    <dgm:pt modelId="{FD02114C-FA57-487D-8995-A8EB0AEE9154}" type="parTrans" cxnId="{F6E6AF40-035D-43E3-AFDB-25B89A6DD4AF}">
      <dgm:prSet/>
      <dgm:spPr/>
      <dgm:t>
        <a:bodyPr/>
        <a:lstStyle/>
        <a:p>
          <a:endParaRPr lang="en-US"/>
        </a:p>
      </dgm:t>
    </dgm:pt>
    <dgm:pt modelId="{EF0BAF22-B6BD-4D24-876F-E572D9BA7957}" type="sibTrans" cxnId="{F6E6AF40-035D-43E3-AFDB-25B89A6DD4AF}">
      <dgm:prSet/>
      <dgm:spPr/>
      <dgm:t>
        <a:bodyPr/>
        <a:lstStyle/>
        <a:p>
          <a:endParaRPr lang="en-US"/>
        </a:p>
      </dgm:t>
    </dgm:pt>
    <dgm:pt modelId="{0D44CFAD-4E73-494B-8939-6F3FD7545167}">
      <dgm:prSet phldrT="[Text]"/>
      <dgm:spPr/>
      <dgm:t>
        <a:bodyPr/>
        <a:lstStyle/>
        <a:p>
          <a:r>
            <a:rPr lang="en-US" dirty="0"/>
            <a:t>Physical </a:t>
          </a:r>
        </a:p>
      </dgm:t>
    </dgm:pt>
    <dgm:pt modelId="{B31A7364-6BC7-474B-9BBC-EDAA01335ABE}" type="parTrans" cxnId="{7B80C193-9E16-4020-AF4A-8E620A3A8FEA}">
      <dgm:prSet/>
      <dgm:spPr/>
      <dgm:t>
        <a:bodyPr/>
        <a:lstStyle/>
        <a:p>
          <a:endParaRPr lang="en-US"/>
        </a:p>
      </dgm:t>
    </dgm:pt>
    <dgm:pt modelId="{F9F7E0AC-B847-49B4-BC66-945631970B7E}" type="sibTrans" cxnId="{7B80C193-9E16-4020-AF4A-8E620A3A8FEA}">
      <dgm:prSet/>
      <dgm:spPr/>
      <dgm:t>
        <a:bodyPr/>
        <a:lstStyle/>
        <a:p>
          <a:endParaRPr lang="en-US"/>
        </a:p>
      </dgm:t>
    </dgm:pt>
    <dgm:pt modelId="{00A799E5-6A07-475F-A0EE-4A2B2784EBA2}">
      <dgm:prSet phldrT="[Text]"/>
      <dgm:spPr/>
      <dgm:t>
        <a:bodyPr/>
        <a:lstStyle/>
        <a:p>
          <a:r>
            <a:rPr lang="en-US" dirty="0"/>
            <a:t>Headache, Nausea, insomnia, high BP, STDs/ STIs, HIV/AIDs</a:t>
          </a:r>
        </a:p>
      </dgm:t>
    </dgm:pt>
    <dgm:pt modelId="{3621A30C-1916-4ECF-8BE3-151DEA770435}" type="parTrans" cxnId="{99FAB980-29AE-4434-8E90-91E0EF8A1B94}">
      <dgm:prSet/>
      <dgm:spPr/>
      <dgm:t>
        <a:bodyPr/>
        <a:lstStyle/>
        <a:p>
          <a:endParaRPr lang="en-US"/>
        </a:p>
      </dgm:t>
    </dgm:pt>
    <dgm:pt modelId="{9509C40C-D524-4B90-94C0-07D756549D00}" type="sibTrans" cxnId="{99FAB980-29AE-4434-8E90-91E0EF8A1B94}">
      <dgm:prSet/>
      <dgm:spPr/>
      <dgm:t>
        <a:bodyPr/>
        <a:lstStyle/>
        <a:p>
          <a:endParaRPr lang="en-US"/>
        </a:p>
      </dgm:t>
    </dgm:pt>
    <dgm:pt modelId="{E7281905-0974-4EBB-8971-CC101A261B73}">
      <dgm:prSet phldrT="[Text]"/>
      <dgm:spPr/>
      <dgm:t>
        <a:bodyPr/>
        <a:lstStyle/>
        <a:p>
          <a:r>
            <a:rPr lang="en-US" dirty="0"/>
            <a:t>Social </a:t>
          </a:r>
        </a:p>
      </dgm:t>
    </dgm:pt>
    <dgm:pt modelId="{CBEF2BF8-5134-461A-B3AF-5D5FE60B37A5}" type="parTrans" cxnId="{1BF77986-71E4-4E20-8BCB-2155DAA14FD9}">
      <dgm:prSet/>
      <dgm:spPr/>
      <dgm:t>
        <a:bodyPr/>
        <a:lstStyle/>
        <a:p>
          <a:endParaRPr lang="en-US"/>
        </a:p>
      </dgm:t>
    </dgm:pt>
    <dgm:pt modelId="{88F4AE5A-D267-4B10-921A-68853EEAC6CB}" type="sibTrans" cxnId="{1BF77986-71E4-4E20-8BCB-2155DAA14FD9}">
      <dgm:prSet/>
      <dgm:spPr/>
      <dgm:t>
        <a:bodyPr/>
        <a:lstStyle/>
        <a:p>
          <a:endParaRPr lang="en-US"/>
        </a:p>
      </dgm:t>
    </dgm:pt>
    <dgm:pt modelId="{1E902B85-6FE2-4E60-97C3-EEA57135D781}">
      <dgm:prSet phldrT="[Text]"/>
      <dgm:spPr/>
      <dgm:t>
        <a:bodyPr/>
        <a:lstStyle/>
        <a:p>
          <a:r>
            <a:rPr lang="en-US" dirty="0"/>
            <a:t>Social alienation due to loss of reputation, increased vulnerability </a:t>
          </a:r>
        </a:p>
      </dgm:t>
    </dgm:pt>
    <dgm:pt modelId="{CCA7A1D1-808E-467A-8852-EE10032FF998}" type="parTrans" cxnId="{32860FA8-D4C0-4A99-97E7-5983605C2A40}">
      <dgm:prSet/>
      <dgm:spPr/>
      <dgm:t>
        <a:bodyPr/>
        <a:lstStyle/>
        <a:p>
          <a:endParaRPr lang="en-US"/>
        </a:p>
      </dgm:t>
    </dgm:pt>
    <dgm:pt modelId="{BF671950-832B-4CCB-AD07-9F6AA02F0D18}" type="sibTrans" cxnId="{32860FA8-D4C0-4A99-97E7-5983605C2A40}">
      <dgm:prSet/>
      <dgm:spPr/>
      <dgm:t>
        <a:bodyPr/>
        <a:lstStyle/>
        <a:p>
          <a:endParaRPr lang="en-US"/>
        </a:p>
      </dgm:t>
    </dgm:pt>
    <dgm:pt modelId="{07F10F93-0125-435B-8511-EDD5B40151E4}" type="pres">
      <dgm:prSet presAssocID="{BE5F8ABF-4CA4-4381-B1B0-4D0F3C48C038}" presName="linear" presStyleCnt="0">
        <dgm:presLayoutVars>
          <dgm:animLvl val="lvl"/>
          <dgm:resizeHandles val="exact"/>
        </dgm:presLayoutVars>
      </dgm:prSet>
      <dgm:spPr/>
      <dgm:t>
        <a:bodyPr/>
        <a:lstStyle/>
        <a:p>
          <a:endParaRPr lang="en-US"/>
        </a:p>
      </dgm:t>
    </dgm:pt>
    <dgm:pt modelId="{196DC8AB-A55B-4180-9188-DDE7AE7D801D}" type="pres">
      <dgm:prSet presAssocID="{F94E6A87-EBED-4888-B6EC-F5D67B9216D9}" presName="parentText" presStyleLbl="node1" presStyleIdx="0" presStyleCnt="3">
        <dgm:presLayoutVars>
          <dgm:chMax val="0"/>
          <dgm:bulletEnabled val="1"/>
        </dgm:presLayoutVars>
      </dgm:prSet>
      <dgm:spPr/>
      <dgm:t>
        <a:bodyPr/>
        <a:lstStyle/>
        <a:p>
          <a:endParaRPr lang="en-US"/>
        </a:p>
      </dgm:t>
    </dgm:pt>
    <dgm:pt modelId="{50BFCCCF-4F96-43A4-AA3B-954CAA5D2262}" type="pres">
      <dgm:prSet presAssocID="{F94E6A87-EBED-4888-B6EC-F5D67B9216D9}" presName="childText" presStyleLbl="revTx" presStyleIdx="0" presStyleCnt="3">
        <dgm:presLayoutVars>
          <dgm:bulletEnabled val="1"/>
        </dgm:presLayoutVars>
      </dgm:prSet>
      <dgm:spPr/>
      <dgm:t>
        <a:bodyPr/>
        <a:lstStyle/>
        <a:p>
          <a:endParaRPr lang="en-US"/>
        </a:p>
      </dgm:t>
    </dgm:pt>
    <dgm:pt modelId="{FF0614B6-43E5-4609-852C-9144B8380560}" type="pres">
      <dgm:prSet presAssocID="{0D44CFAD-4E73-494B-8939-6F3FD7545167}" presName="parentText" presStyleLbl="node1" presStyleIdx="1" presStyleCnt="3">
        <dgm:presLayoutVars>
          <dgm:chMax val="0"/>
          <dgm:bulletEnabled val="1"/>
        </dgm:presLayoutVars>
      </dgm:prSet>
      <dgm:spPr/>
      <dgm:t>
        <a:bodyPr/>
        <a:lstStyle/>
        <a:p>
          <a:endParaRPr lang="en-US"/>
        </a:p>
      </dgm:t>
    </dgm:pt>
    <dgm:pt modelId="{6836FE39-E060-43B1-8E0E-52DDD61C0605}" type="pres">
      <dgm:prSet presAssocID="{0D44CFAD-4E73-494B-8939-6F3FD7545167}" presName="childText" presStyleLbl="revTx" presStyleIdx="1" presStyleCnt="3">
        <dgm:presLayoutVars>
          <dgm:bulletEnabled val="1"/>
        </dgm:presLayoutVars>
      </dgm:prSet>
      <dgm:spPr/>
      <dgm:t>
        <a:bodyPr/>
        <a:lstStyle/>
        <a:p>
          <a:endParaRPr lang="en-US"/>
        </a:p>
      </dgm:t>
    </dgm:pt>
    <dgm:pt modelId="{786F09A7-C471-464E-B6CD-C4B06D88597F}" type="pres">
      <dgm:prSet presAssocID="{E7281905-0974-4EBB-8971-CC101A261B73}" presName="parentText" presStyleLbl="node1" presStyleIdx="2" presStyleCnt="3">
        <dgm:presLayoutVars>
          <dgm:chMax val="0"/>
          <dgm:bulletEnabled val="1"/>
        </dgm:presLayoutVars>
      </dgm:prSet>
      <dgm:spPr/>
      <dgm:t>
        <a:bodyPr/>
        <a:lstStyle/>
        <a:p>
          <a:endParaRPr lang="en-US"/>
        </a:p>
      </dgm:t>
    </dgm:pt>
    <dgm:pt modelId="{D9DC1D1D-5845-45E1-84F3-E6D9CA14E634}" type="pres">
      <dgm:prSet presAssocID="{E7281905-0974-4EBB-8971-CC101A261B73}" presName="childText" presStyleLbl="revTx" presStyleIdx="2" presStyleCnt="3">
        <dgm:presLayoutVars>
          <dgm:bulletEnabled val="1"/>
        </dgm:presLayoutVars>
      </dgm:prSet>
      <dgm:spPr/>
      <dgm:t>
        <a:bodyPr/>
        <a:lstStyle/>
        <a:p>
          <a:endParaRPr lang="en-US"/>
        </a:p>
      </dgm:t>
    </dgm:pt>
  </dgm:ptLst>
  <dgm:cxnLst>
    <dgm:cxn modelId="{009C497C-EF1B-4AFA-B7DD-918C744B7326}" type="presOf" srcId="{BE5F8ABF-4CA4-4381-B1B0-4D0F3C48C038}" destId="{07F10F93-0125-435B-8511-EDD5B40151E4}" srcOrd="0" destOrd="0" presId="urn:microsoft.com/office/officeart/2005/8/layout/vList2"/>
    <dgm:cxn modelId="{32860FA8-D4C0-4A99-97E7-5983605C2A40}" srcId="{E7281905-0974-4EBB-8971-CC101A261B73}" destId="{1E902B85-6FE2-4E60-97C3-EEA57135D781}" srcOrd="0" destOrd="0" parTransId="{CCA7A1D1-808E-467A-8852-EE10032FF998}" sibTransId="{BF671950-832B-4CCB-AD07-9F6AA02F0D18}"/>
    <dgm:cxn modelId="{1BF77986-71E4-4E20-8BCB-2155DAA14FD9}" srcId="{BE5F8ABF-4CA4-4381-B1B0-4D0F3C48C038}" destId="{E7281905-0974-4EBB-8971-CC101A261B73}" srcOrd="2" destOrd="0" parTransId="{CBEF2BF8-5134-461A-B3AF-5D5FE60B37A5}" sibTransId="{88F4AE5A-D267-4B10-921A-68853EEAC6CB}"/>
    <dgm:cxn modelId="{C3F96190-FEF4-43A4-BDAC-F2FC3DE224E3}" type="presOf" srcId="{0D44CFAD-4E73-494B-8939-6F3FD7545167}" destId="{FF0614B6-43E5-4609-852C-9144B8380560}" srcOrd="0" destOrd="0" presId="urn:microsoft.com/office/officeart/2005/8/layout/vList2"/>
    <dgm:cxn modelId="{FAC9F864-E7B0-47AF-9AAE-CC1F2DB7E095}" type="presOf" srcId="{1E902B85-6FE2-4E60-97C3-EEA57135D781}" destId="{D9DC1D1D-5845-45E1-84F3-E6D9CA14E634}" srcOrd="0" destOrd="0" presId="urn:microsoft.com/office/officeart/2005/8/layout/vList2"/>
    <dgm:cxn modelId="{2CF28D52-DF91-4CC7-AF85-50D5548508CD}" type="presOf" srcId="{E7281905-0974-4EBB-8971-CC101A261B73}" destId="{786F09A7-C471-464E-B6CD-C4B06D88597F}" srcOrd="0" destOrd="0" presId="urn:microsoft.com/office/officeart/2005/8/layout/vList2"/>
    <dgm:cxn modelId="{93C145FA-0539-46C1-A966-63216DC43E7D}" type="presOf" srcId="{F94E6A87-EBED-4888-B6EC-F5D67B9216D9}" destId="{196DC8AB-A55B-4180-9188-DDE7AE7D801D}" srcOrd="0" destOrd="0" presId="urn:microsoft.com/office/officeart/2005/8/layout/vList2"/>
    <dgm:cxn modelId="{99FAB980-29AE-4434-8E90-91E0EF8A1B94}" srcId="{0D44CFAD-4E73-494B-8939-6F3FD7545167}" destId="{00A799E5-6A07-475F-A0EE-4A2B2784EBA2}" srcOrd="0" destOrd="0" parTransId="{3621A30C-1916-4ECF-8BE3-151DEA770435}" sibTransId="{9509C40C-D524-4B90-94C0-07D756549D00}"/>
    <dgm:cxn modelId="{F897733F-2378-47DD-A556-C9B4DD93BDFF}" type="presOf" srcId="{00A799E5-6A07-475F-A0EE-4A2B2784EBA2}" destId="{6836FE39-E060-43B1-8E0E-52DDD61C0605}" srcOrd="0" destOrd="0" presId="urn:microsoft.com/office/officeart/2005/8/layout/vList2"/>
    <dgm:cxn modelId="{B76A7833-BCEB-42C0-BE26-6DC8139C928D}" srcId="{BE5F8ABF-4CA4-4381-B1B0-4D0F3C48C038}" destId="{F94E6A87-EBED-4888-B6EC-F5D67B9216D9}" srcOrd="0" destOrd="0" parTransId="{4B94ED99-FD40-471F-8D8C-3EF250187EA1}" sibTransId="{14443AED-F94B-45AF-8255-B272AAA05A5D}"/>
    <dgm:cxn modelId="{AA060887-96FB-48D5-8D62-A382F5EB4622}" type="presOf" srcId="{8612BFFD-8273-4DEE-AB7A-E25DB84809A3}" destId="{50BFCCCF-4F96-43A4-AA3B-954CAA5D2262}" srcOrd="0" destOrd="0" presId="urn:microsoft.com/office/officeart/2005/8/layout/vList2"/>
    <dgm:cxn modelId="{F6E6AF40-035D-43E3-AFDB-25B89A6DD4AF}" srcId="{F94E6A87-EBED-4888-B6EC-F5D67B9216D9}" destId="{8612BFFD-8273-4DEE-AB7A-E25DB84809A3}" srcOrd="0" destOrd="0" parTransId="{FD02114C-FA57-487D-8995-A8EB0AEE9154}" sibTransId="{EF0BAF22-B6BD-4D24-876F-E572D9BA7957}"/>
    <dgm:cxn modelId="{7B80C193-9E16-4020-AF4A-8E620A3A8FEA}" srcId="{BE5F8ABF-4CA4-4381-B1B0-4D0F3C48C038}" destId="{0D44CFAD-4E73-494B-8939-6F3FD7545167}" srcOrd="1" destOrd="0" parTransId="{B31A7364-6BC7-474B-9BBC-EDAA01335ABE}" sibTransId="{F9F7E0AC-B847-49B4-BC66-945631970B7E}"/>
    <dgm:cxn modelId="{FD45F3E2-AEC2-4135-BC70-7347AA4FDCBB}" type="presParOf" srcId="{07F10F93-0125-435B-8511-EDD5B40151E4}" destId="{196DC8AB-A55B-4180-9188-DDE7AE7D801D}" srcOrd="0" destOrd="0" presId="urn:microsoft.com/office/officeart/2005/8/layout/vList2"/>
    <dgm:cxn modelId="{A7302DB9-2848-4BB5-BD89-D4ECECD23FB1}" type="presParOf" srcId="{07F10F93-0125-435B-8511-EDD5B40151E4}" destId="{50BFCCCF-4F96-43A4-AA3B-954CAA5D2262}" srcOrd="1" destOrd="0" presId="urn:microsoft.com/office/officeart/2005/8/layout/vList2"/>
    <dgm:cxn modelId="{3CF3161E-968D-4214-9E31-D088067A4850}" type="presParOf" srcId="{07F10F93-0125-435B-8511-EDD5B40151E4}" destId="{FF0614B6-43E5-4609-852C-9144B8380560}" srcOrd="2" destOrd="0" presId="urn:microsoft.com/office/officeart/2005/8/layout/vList2"/>
    <dgm:cxn modelId="{EAC8917C-9E4C-46A9-87AC-C744F2348CFE}" type="presParOf" srcId="{07F10F93-0125-435B-8511-EDD5B40151E4}" destId="{6836FE39-E060-43B1-8E0E-52DDD61C0605}" srcOrd="3" destOrd="0" presId="urn:microsoft.com/office/officeart/2005/8/layout/vList2"/>
    <dgm:cxn modelId="{5EB1DC9E-F663-49E1-93C1-BAC2803AC39E}" type="presParOf" srcId="{07F10F93-0125-435B-8511-EDD5B40151E4}" destId="{786F09A7-C471-464E-B6CD-C4B06D88597F}" srcOrd="4" destOrd="0" presId="urn:microsoft.com/office/officeart/2005/8/layout/vList2"/>
    <dgm:cxn modelId="{E6D05D83-474A-4915-AE54-B819B3C6C40D}" type="presParOf" srcId="{07F10F93-0125-435B-8511-EDD5B40151E4}" destId="{D9DC1D1D-5845-45E1-84F3-E6D9CA14E63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DC8AB-A55B-4180-9188-DDE7AE7D801D}">
      <dsp:nvSpPr>
        <dsp:cNvPr id="0" name=""/>
        <dsp:cNvSpPr/>
      </dsp:nvSpPr>
      <dsp:spPr>
        <a:xfrm>
          <a:off x="0" y="4384"/>
          <a:ext cx="10058399" cy="7915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a:t>Psychological </a:t>
          </a:r>
        </a:p>
      </dsp:txBody>
      <dsp:txXfrm>
        <a:off x="38638" y="43022"/>
        <a:ext cx="9981123" cy="714229"/>
      </dsp:txXfrm>
    </dsp:sp>
    <dsp:sp modelId="{50BFCCCF-4F96-43A4-AA3B-954CAA5D2262}">
      <dsp:nvSpPr>
        <dsp:cNvPr id="0" name=""/>
        <dsp:cNvSpPr/>
      </dsp:nvSpPr>
      <dsp:spPr>
        <a:xfrm>
          <a:off x="0" y="795889"/>
          <a:ext cx="100583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Guilt, stress,  Anger, Shame, Anxiety, powerlessness, low self image……  </a:t>
          </a:r>
        </a:p>
      </dsp:txBody>
      <dsp:txXfrm>
        <a:off x="0" y="795889"/>
        <a:ext cx="10058399" cy="546480"/>
      </dsp:txXfrm>
    </dsp:sp>
    <dsp:sp modelId="{FF0614B6-43E5-4609-852C-9144B8380560}">
      <dsp:nvSpPr>
        <dsp:cNvPr id="0" name=""/>
        <dsp:cNvSpPr/>
      </dsp:nvSpPr>
      <dsp:spPr>
        <a:xfrm>
          <a:off x="0" y="1342369"/>
          <a:ext cx="10058399" cy="7915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a:t>Physical </a:t>
          </a:r>
        </a:p>
      </dsp:txBody>
      <dsp:txXfrm>
        <a:off x="38638" y="1381007"/>
        <a:ext cx="9981123" cy="714229"/>
      </dsp:txXfrm>
    </dsp:sp>
    <dsp:sp modelId="{6836FE39-E060-43B1-8E0E-52DDD61C0605}">
      <dsp:nvSpPr>
        <dsp:cNvPr id="0" name=""/>
        <dsp:cNvSpPr/>
      </dsp:nvSpPr>
      <dsp:spPr>
        <a:xfrm>
          <a:off x="0" y="2133874"/>
          <a:ext cx="100583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Headache, Nausea, insomnia, high BP, STDs/ STIs, HIV/AIDs</a:t>
          </a:r>
        </a:p>
      </dsp:txBody>
      <dsp:txXfrm>
        <a:off x="0" y="2133874"/>
        <a:ext cx="10058399" cy="546480"/>
      </dsp:txXfrm>
    </dsp:sp>
    <dsp:sp modelId="{786F09A7-C471-464E-B6CD-C4B06D88597F}">
      <dsp:nvSpPr>
        <dsp:cNvPr id="0" name=""/>
        <dsp:cNvSpPr/>
      </dsp:nvSpPr>
      <dsp:spPr>
        <a:xfrm>
          <a:off x="0" y="2680354"/>
          <a:ext cx="10058399" cy="7915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a:t>Social </a:t>
          </a:r>
        </a:p>
      </dsp:txBody>
      <dsp:txXfrm>
        <a:off x="38638" y="2718992"/>
        <a:ext cx="9981123" cy="714229"/>
      </dsp:txXfrm>
    </dsp:sp>
    <dsp:sp modelId="{D9DC1D1D-5845-45E1-84F3-E6D9CA14E634}">
      <dsp:nvSpPr>
        <dsp:cNvPr id="0" name=""/>
        <dsp:cNvSpPr/>
      </dsp:nvSpPr>
      <dsp:spPr>
        <a:xfrm>
          <a:off x="0" y="3471860"/>
          <a:ext cx="100583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Social alienation due to loss of reputation, increased vulnerability </a:t>
          </a:r>
        </a:p>
      </dsp:txBody>
      <dsp:txXfrm>
        <a:off x="0" y="3471860"/>
        <a:ext cx="10058399" cy="5464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C34459-85ED-7745-B7CB-894BE262D379}" type="datetimeFigureOut">
              <a:rPr lang="en-PK" smtClean="0"/>
              <a:t>01/05/2022</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3DB4D-BF56-6C45-B79D-F8D06A25E6A5}" type="slidenum">
              <a:rPr lang="en-PK" smtClean="0"/>
              <a:t>‹#›</a:t>
            </a:fld>
            <a:endParaRPr lang="en-PK"/>
          </a:p>
        </p:txBody>
      </p:sp>
    </p:spTree>
    <p:extLst>
      <p:ext uri="{BB962C8B-B14F-4D97-AF65-F5344CB8AC3E}">
        <p14:creationId xmlns:p14="http://schemas.microsoft.com/office/powerpoint/2010/main" val="4006031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4BE3DB4D-BF56-6C45-B79D-F8D06A25E6A5}" type="slidenum">
              <a:rPr lang="en-PK" smtClean="0"/>
              <a:t>23</a:t>
            </a:fld>
            <a:endParaRPr lang="en-PK"/>
          </a:p>
        </p:txBody>
      </p:sp>
    </p:spTree>
    <p:extLst>
      <p:ext uri="{BB962C8B-B14F-4D97-AF65-F5344CB8AC3E}">
        <p14:creationId xmlns:p14="http://schemas.microsoft.com/office/powerpoint/2010/main" val="204180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4BE3DB4D-BF56-6C45-B79D-F8D06A25E6A5}" type="slidenum">
              <a:rPr lang="en-PK" smtClean="0"/>
              <a:t>24</a:t>
            </a:fld>
            <a:endParaRPr lang="en-PK"/>
          </a:p>
        </p:txBody>
      </p:sp>
    </p:spTree>
    <p:extLst>
      <p:ext uri="{BB962C8B-B14F-4D97-AF65-F5344CB8AC3E}">
        <p14:creationId xmlns:p14="http://schemas.microsoft.com/office/powerpoint/2010/main" val="1722180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1DBDD9-5D8E-4AC9-B727-3228FBD9DC8B}"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EE5C8-EE0D-48BC-B1F1-FA795905E43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742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DBDD9-5D8E-4AC9-B727-3228FBD9DC8B}"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155351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DBDD9-5D8E-4AC9-B727-3228FBD9DC8B}"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71069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DBDD9-5D8E-4AC9-B727-3228FBD9DC8B}"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346474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1DBDD9-5D8E-4AC9-B727-3228FBD9DC8B}"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EE5C8-EE0D-48BC-B1F1-FA795905E43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92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1DBDD9-5D8E-4AC9-B727-3228FBD9DC8B}"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2748380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1DBDD9-5D8E-4AC9-B727-3228FBD9DC8B}" type="datetimeFigureOut">
              <a:rPr lang="en-US" smtClean="0"/>
              <a:t>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6863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1DBDD9-5D8E-4AC9-B727-3228FBD9DC8B}" type="datetimeFigureOut">
              <a:rPr lang="en-US" smtClean="0"/>
              <a:t>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341283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B1DBDD9-5D8E-4AC9-B727-3228FBD9DC8B}" type="datetimeFigureOut">
              <a:rPr lang="en-US" smtClean="0"/>
              <a:t>1/5/2022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40803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B1DBDD9-5D8E-4AC9-B727-3228FBD9DC8B}" type="datetimeFigureOut">
              <a:rPr lang="en-US" smtClean="0"/>
              <a:t>1/5/2022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00EE5C8-EE0D-48BC-B1F1-FA795905E430}" type="slidenum">
              <a:rPr lang="en-US" smtClean="0"/>
              <a:t>‹#›</a:t>
            </a:fld>
            <a:endParaRPr lang="en-US"/>
          </a:p>
        </p:txBody>
      </p:sp>
    </p:spTree>
    <p:extLst>
      <p:ext uri="{BB962C8B-B14F-4D97-AF65-F5344CB8AC3E}">
        <p14:creationId xmlns:p14="http://schemas.microsoft.com/office/powerpoint/2010/main" val="406127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1DBDD9-5D8E-4AC9-B727-3228FBD9DC8B}"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EE5C8-EE0D-48BC-B1F1-FA795905E430}" type="slidenum">
              <a:rPr lang="en-US" smtClean="0"/>
              <a:t>‹#›</a:t>
            </a:fld>
            <a:endParaRPr lang="en-US"/>
          </a:p>
        </p:txBody>
      </p:sp>
    </p:spTree>
    <p:extLst>
      <p:ext uri="{BB962C8B-B14F-4D97-AF65-F5344CB8AC3E}">
        <p14:creationId xmlns:p14="http://schemas.microsoft.com/office/powerpoint/2010/main" val="4220891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B1DBDD9-5D8E-4AC9-B727-3228FBD9DC8B}" type="datetimeFigureOut">
              <a:rPr lang="en-US" smtClean="0"/>
              <a:t>1/5/2022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00EE5C8-EE0D-48BC-B1F1-FA795905E43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4663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seataskforce.org/" TargetMode="External"/><Relationship Id="rId2" Type="http://schemas.openxmlformats.org/officeDocument/2006/relationships/hyperlink" Target="http://www.un.org/pseataskfor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b="1" dirty="0"/>
              <a:t>Protection from </a:t>
            </a:r>
            <a:br>
              <a:rPr lang="en-US" sz="4000" b="1" dirty="0"/>
            </a:br>
            <a:r>
              <a:rPr lang="en-US" sz="4000" b="1" dirty="0"/>
              <a:t>Sexual Harassment, Exploitation and Abuse </a:t>
            </a:r>
          </a:p>
        </p:txBody>
      </p:sp>
      <p:sp>
        <p:nvSpPr>
          <p:cNvPr id="3" name="Subtitle 2"/>
          <p:cNvSpPr>
            <a:spLocks noGrp="1"/>
          </p:cNvSpPr>
          <p:nvPr>
            <p:ph type="subTitle" idx="1"/>
          </p:nvPr>
        </p:nvSpPr>
        <p:spPr/>
        <p:txBody>
          <a:bodyPr/>
          <a:lstStyle/>
          <a:p>
            <a:pPr algn="ctr"/>
            <a:r>
              <a:rPr lang="en-US" dirty="0"/>
              <a:t>National humanitarian network</a:t>
            </a:r>
          </a:p>
        </p:txBody>
      </p:sp>
    </p:spTree>
    <p:extLst>
      <p:ext uri="{BB962C8B-B14F-4D97-AF65-F5344CB8AC3E}">
        <p14:creationId xmlns:p14="http://schemas.microsoft.com/office/powerpoint/2010/main" val="3789444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SEAH in our Context</a:t>
            </a:r>
          </a:p>
        </p:txBody>
      </p:sp>
      <p:sp>
        <p:nvSpPr>
          <p:cNvPr id="3" name="Content Placeholder 2"/>
          <p:cNvSpPr>
            <a:spLocks noGrp="1"/>
          </p:cNvSpPr>
          <p:nvPr>
            <p:ph idx="1"/>
          </p:nvPr>
        </p:nvSpPr>
        <p:spPr/>
        <p:txBody>
          <a:bodyPr>
            <a:normAutofit/>
          </a:bodyPr>
          <a:lstStyle/>
          <a:p>
            <a:r>
              <a:rPr lang="en-US" dirty="0"/>
              <a:t>Group 1: Office</a:t>
            </a:r>
          </a:p>
          <a:p>
            <a:r>
              <a:rPr lang="en-US" dirty="0"/>
              <a:t>Group 2: Community</a:t>
            </a:r>
          </a:p>
          <a:p>
            <a:r>
              <a:rPr lang="en-US" dirty="0"/>
              <a:t>Group 3: Centers</a:t>
            </a:r>
          </a:p>
          <a:p>
            <a:endParaRPr lang="en-US" dirty="0"/>
          </a:p>
          <a:p>
            <a:r>
              <a:rPr lang="en-US" dirty="0"/>
              <a:t>Questions to Answer:</a:t>
            </a:r>
          </a:p>
          <a:p>
            <a:pPr lvl="1">
              <a:buFont typeface="Wingdings" panose="05000000000000000000" pitchFamily="2" charset="2"/>
              <a:buChar char="§"/>
            </a:pPr>
            <a:r>
              <a:rPr lang="en-GB" altLang="en-US" dirty="0"/>
              <a:t>What makes children / women and other vulnerable groups, vulnerable to sexual exploitation and abuse?</a:t>
            </a:r>
            <a:endParaRPr lang="en-US" altLang="en-US" dirty="0"/>
          </a:p>
          <a:p>
            <a:pPr lvl="1">
              <a:buFont typeface="Wingdings" panose="05000000000000000000" pitchFamily="2" charset="2"/>
              <a:buChar char="§"/>
            </a:pPr>
            <a:r>
              <a:rPr lang="en-US" dirty="0"/>
              <a:t>Who will prevent it?</a:t>
            </a:r>
          </a:p>
          <a:p>
            <a:pPr lvl="1">
              <a:buFont typeface="Wingdings" panose="05000000000000000000" pitchFamily="2" charset="2"/>
              <a:buChar char="§"/>
            </a:pPr>
            <a:r>
              <a:rPr lang="en-US" dirty="0"/>
              <a:t>How do we monitor?</a:t>
            </a:r>
          </a:p>
          <a:p>
            <a:pPr lvl="1">
              <a:buFont typeface="Wingdings" panose="05000000000000000000" pitchFamily="2" charset="2"/>
              <a:buChar char="§"/>
            </a:pPr>
            <a:r>
              <a:rPr lang="en-US" dirty="0"/>
              <a:t>What actions we may need to take, when and by whom?</a:t>
            </a:r>
          </a:p>
          <a:p>
            <a:endParaRPr lang="en-US" dirty="0"/>
          </a:p>
        </p:txBody>
      </p:sp>
    </p:spTree>
    <p:extLst>
      <p:ext uri="{BB962C8B-B14F-4D97-AF65-F5344CB8AC3E}">
        <p14:creationId xmlns:p14="http://schemas.microsoft.com/office/powerpoint/2010/main" val="75906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aware of…</a:t>
            </a:r>
          </a:p>
        </p:txBody>
      </p:sp>
      <p:sp>
        <p:nvSpPr>
          <p:cNvPr id="3" name="Content Placeholder 2"/>
          <p:cNvSpPr>
            <a:spLocks noGrp="1"/>
          </p:cNvSpPr>
          <p:nvPr>
            <p:ph idx="1"/>
          </p:nvPr>
        </p:nvSpPr>
        <p:spPr/>
        <p:txBody>
          <a:bodyPr/>
          <a:lstStyle/>
          <a:p>
            <a:r>
              <a:rPr lang="en-US" dirty="0"/>
              <a:t>Organizational Policies / country law</a:t>
            </a:r>
          </a:p>
          <a:p>
            <a:r>
              <a:rPr lang="en-US" dirty="0"/>
              <a:t>Code of Conduct </a:t>
            </a:r>
          </a:p>
          <a:p>
            <a:r>
              <a:rPr lang="en-US" dirty="0"/>
              <a:t>Dos’ and Don'ts</a:t>
            </a:r>
          </a:p>
          <a:p>
            <a:r>
              <a:rPr lang="en-US" dirty="0"/>
              <a:t>Reporting channels </a:t>
            </a:r>
          </a:p>
          <a:p>
            <a:endParaRPr lang="en-US" dirty="0"/>
          </a:p>
          <a:p>
            <a:endParaRPr lang="en-US" dirty="0"/>
          </a:p>
          <a:p>
            <a:pPr algn="ctr"/>
            <a:r>
              <a:rPr lang="en-US" b="1" i="1" dirty="0">
                <a:solidFill>
                  <a:srgbClr val="FF0000"/>
                </a:solidFill>
              </a:rPr>
              <a:t>Violation of Code of Conduct shall be treated as serious misconduct and shall lead to strict appropriate disciplinary measures as per the established procedures.</a:t>
            </a:r>
          </a:p>
        </p:txBody>
      </p:sp>
    </p:spTree>
    <p:extLst>
      <p:ext uri="{BB962C8B-B14F-4D97-AF65-F5344CB8AC3E}">
        <p14:creationId xmlns:p14="http://schemas.microsoft.com/office/powerpoint/2010/main" val="1793821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248" y="286603"/>
            <a:ext cx="10340432" cy="1450757"/>
          </a:xfrm>
        </p:spPr>
        <p:txBody>
          <a:bodyPr>
            <a:normAutofit/>
          </a:bodyPr>
          <a:lstStyle/>
          <a:p>
            <a:r>
              <a:rPr lang="en-US" sz="2400" b="1" dirty="0"/>
              <a:t>Individual Actions to Respond to Incidents of Sexual Harassment, Exploitation and Abuse</a:t>
            </a:r>
          </a:p>
        </p:txBody>
      </p:sp>
      <p:sp>
        <p:nvSpPr>
          <p:cNvPr id="3" name="Content Placeholder 2"/>
          <p:cNvSpPr>
            <a:spLocks noGrp="1"/>
          </p:cNvSpPr>
          <p:nvPr>
            <p:ph idx="1"/>
          </p:nvPr>
        </p:nvSpPr>
        <p:spPr>
          <a:xfrm>
            <a:off x="956264" y="2132173"/>
            <a:ext cx="10058400" cy="4023360"/>
          </a:xfrm>
        </p:spPr>
        <p:txBody>
          <a:bodyPr/>
          <a:lstStyle/>
          <a:p>
            <a:pPr lvl="1">
              <a:buFont typeface="Wingdings" panose="05000000000000000000" pitchFamily="2" charset="2"/>
              <a:buChar char="§"/>
            </a:pPr>
            <a:r>
              <a:rPr lang="en-US" sz="2200" dirty="0"/>
              <a:t>Upon disclosure, take the person into confidence and listen patiently in a non-judgmental manner. </a:t>
            </a:r>
          </a:p>
          <a:p>
            <a:pPr lvl="1">
              <a:buFont typeface="Wingdings" panose="05000000000000000000" pitchFamily="2" charset="2"/>
              <a:buChar char="§"/>
            </a:pPr>
            <a:r>
              <a:rPr lang="en-US" sz="2200" dirty="0"/>
              <a:t>Report immediately using the reporting channels while explaining the procedure to the complainant. </a:t>
            </a:r>
          </a:p>
          <a:p>
            <a:pPr lvl="1">
              <a:buFont typeface="Wingdings" panose="05000000000000000000" pitchFamily="2" charset="2"/>
              <a:buChar char="§"/>
            </a:pPr>
            <a:r>
              <a:rPr lang="en-US" sz="2200" dirty="0"/>
              <a:t>Support and assist the person in receiving referral services such as psychosocial, legal and medical appropriate in a given situation. </a:t>
            </a:r>
          </a:p>
          <a:p>
            <a:pPr lvl="1">
              <a:buFont typeface="Wingdings" panose="05000000000000000000" pitchFamily="2" charset="2"/>
              <a:buChar char="§"/>
            </a:pPr>
            <a:r>
              <a:rPr lang="en-US" sz="2200" dirty="0"/>
              <a:t>Confidentiality - Do not indulge in any loose talk, spread rumors or divulge any information related to the incident to anyone other than the concerned authority</a:t>
            </a:r>
            <a:r>
              <a:rPr lang="en-US" dirty="0"/>
              <a:t>.</a:t>
            </a:r>
          </a:p>
        </p:txBody>
      </p:sp>
    </p:spTree>
    <p:extLst>
      <p:ext uri="{BB962C8B-B14F-4D97-AF65-F5344CB8AC3E}">
        <p14:creationId xmlns:p14="http://schemas.microsoft.com/office/powerpoint/2010/main" val="4171839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9" y="609601"/>
            <a:ext cx="10098795" cy="5516563"/>
          </a:xfrm>
        </p:spPr>
        <p:txBody>
          <a:bodyPr>
            <a:normAutofit fontScale="92500" lnSpcReduction="20000"/>
          </a:bodyPr>
          <a:lstStyle/>
          <a:p>
            <a:endParaRPr lang="en-US" dirty="0"/>
          </a:p>
          <a:p>
            <a:r>
              <a:rPr lang="en-GB" sz="3400" b="1" dirty="0"/>
              <a:t>Making a Complaint, </a:t>
            </a:r>
            <a:r>
              <a:rPr lang="en-US" sz="3400" b="1" dirty="0"/>
              <a:t>Referral and Investigation</a:t>
            </a:r>
          </a:p>
          <a:p>
            <a:endParaRPr lang="en-US" dirty="0"/>
          </a:p>
          <a:p>
            <a:pPr marL="0" indent="0">
              <a:buNone/>
            </a:pPr>
            <a:endParaRPr lang="en-US" dirty="0"/>
          </a:p>
          <a:p>
            <a:pPr marL="0" indent="0">
              <a:buNone/>
            </a:pPr>
            <a:r>
              <a:rPr lang="en-US" dirty="0"/>
              <a:t>Mandatory Reporting</a:t>
            </a:r>
          </a:p>
          <a:p>
            <a:pPr marL="0" indent="0">
              <a:buNone/>
            </a:pPr>
            <a:r>
              <a:rPr lang="en-US" dirty="0"/>
              <a:t>Complaints can be made by or on behalf of a survivor by filling out the </a:t>
            </a:r>
            <a:r>
              <a:rPr lang="en-US" b="1" dirty="0"/>
              <a:t>Complaints Form</a:t>
            </a:r>
            <a:r>
              <a:rPr lang="en-US" dirty="0"/>
              <a:t>. </a:t>
            </a:r>
          </a:p>
          <a:p>
            <a:pPr marL="0" indent="0">
              <a:buNone/>
            </a:pPr>
            <a:r>
              <a:rPr lang="en-US" dirty="0"/>
              <a:t>Submit the complaints to the </a:t>
            </a:r>
            <a:r>
              <a:rPr lang="en-US" b="1" i="1" dirty="0">
                <a:solidFill>
                  <a:srgbClr val="FF0000"/>
                </a:solidFill>
              </a:rPr>
              <a:t>reporting channel</a:t>
            </a:r>
          </a:p>
          <a:p>
            <a:pPr marL="0" indent="0">
              <a:buNone/>
            </a:pPr>
            <a:endParaRPr lang="en-US" b="1" dirty="0"/>
          </a:p>
          <a:p>
            <a:pPr marL="0" indent="0">
              <a:buNone/>
            </a:pPr>
            <a:r>
              <a:rPr lang="en-US" b="1" dirty="0"/>
              <a:t>Next Steps: </a:t>
            </a:r>
          </a:p>
          <a:p>
            <a:pPr marL="0" indent="0">
              <a:buNone/>
            </a:pPr>
            <a:r>
              <a:rPr lang="en-US" b="1" i="1" dirty="0"/>
              <a:t>For Survivor Assistance: Case is immediately referred to the Case management service providers for follow-up.</a:t>
            </a:r>
            <a:endParaRPr lang="en-US" b="1" dirty="0"/>
          </a:p>
          <a:p>
            <a:pPr marL="0" indent="0">
              <a:buNone/>
            </a:pPr>
            <a:r>
              <a:rPr lang="en-US" dirty="0"/>
              <a:t>Refers complaint to the investigation unit within 24-36 hours and to concerned designated focal point</a:t>
            </a:r>
          </a:p>
          <a:p>
            <a:pPr marL="0" indent="0">
              <a:buNone/>
            </a:pPr>
            <a:r>
              <a:rPr lang="en-US" dirty="0"/>
              <a:t>DSPs conducts an investigation according to its internal procedures </a:t>
            </a:r>
          </a:p>
          <a:p>
            <a:pPr marL="0" indent="0">
              <a:buNone/>
            </a:pPr>
            <a:r>
              <a:rPr lang="en-US" dirty="0"/>
              <a:t>PSEA Committee is convened if the complaint does not have sufficient evidence to refer the case. </a:t>
            </a:r>
          </a:p>
          <a:p>
            <a:pPr marL="0" indent="0">
              <a:buNone/>
            </a:pPr>
            <a:endParaRPr lang="en-US" dirty="0"/>
          </a:p>
          <a:p>
            <a:endParaRPr lang="en-US" b="1" dirty="0"/>
          </a:p>
          <a:p>
            <a:endParaRPr lang="en-US" dirty="0"/>
          </a:p>
        </p:txBody>
      </p:sp>
    </p:spTree>
    <p:extLst>
      <p:ext uri="{BB962C8B-B14F-4D97-AF65-F5344CB8AC3E}">
        <p14:creationId xmlns:p14="http://schemas.microsoft.com/office/powerpoint/2010/main" val="161163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Individual Responsibility to Prevent Sexual Harassment, Exploitation and Abuse</a:t>
            </a:r>
          </a:p>
        </p:txBody>
      </p:sp>
      <p:sp>
        <p:nvSpPr>
          <p:cNvPr id="3" name="Content Placeholder 2"/>
          <p:cNvSpPr>
            <a:spLocks noGrp="1"/>
          </p:cNvSpPr>
          <p:nvPr>
            <p:ph idx="1"/>
          </p:nvPr>
        </p:nvSpPr>
        <p:spPr>
          <a:xfrm>
            <a:off x="1097280" y="1988953"/>
            <a:ext cx="10058400" cy="4023360"/>
          </a:xfrm>
        </p:spPr>
        <p:txBody>
          <a:bodyPr>
            <a:normAutofit/>
          </a:bodyPr>
          <a:lstStyle/>
          <a:p>
            <a:pPr lvl="1">
              <a:buFont typeface="Wingdings" panose="05000000000000000000" pitchFamily="2" charset="2"/>
              <a:buChar char="§"/>
            </a:pPr>
            <a:r>
              <a:rPr lang="en-US" sz="2200" dirty="0"/>
              <a:t>Build awareness about various aspects of Sexual Harassment, Exploitation and Abuse - forms, nature, causes and its impact and educate yourself on how to deal with it appropriately and adequately. </a:t>
            </a:r>
          </a:p>
          <a:p>
            <a:pPr lvl="1">
              <a:buFont typeface="Wingdings" panose="05000000000000000000" pitchFamily="2" charset="2"/>
              <a:buChar char="§"/>
            </a:pPr>
            <a:r>
              <a:rPr lang="en-US" sz="2200" dirty="0"/>
              <a:t>Be aware of Organization policies / National Laws and code of conduct on preventing and responding to Sexual Harassment, Exploitation and Abuse, applicable to your country context. </a:t>
            </a:r>
          </a:p>
          <a:p>
            <a:pPr lvl="1">
              <a:buFont typeface="Wingdings" panose="05000000000000000000" pitchFamily="2" charset="2"/>
              <a:buChar char="§"/>
            </a:pPr>
            <a:r>
              <a:rPr lang="en-US" sz="2200" dirty="0"/>
              <a:t>Create and use opportunities to discuss the issue of Sexual Harassment, Exploitation and Abuse and dispel myths attached to it at an informal level. </a:t>
            </a:r>
          </a:p>
          <a:p>
            <a:pPr lvl="1">
              <a:buFont typeface="Wingdings" panose="05000000000000000000" pitchFamily="2" charset="2"/>
              <a:buChar char="§"/>
            </a:pPr>
            <a:r>
              <a:rPr lang="en-US" sz="2200" dirty="0"/>
              <a:t>Exhibit professionalism in your manner of conduct and act in accordance to this Code of Conduct.</a:t>
            </a:r>
          </a:p>
        </p:txBody>
      </p:sp>
    </p:spTree>
    <p:extLst>
      <p:ext uri="{BB962C8B-B14F-4D97-AF65-F5344CB8AC3E}">
        <p14:creationId xmlns:p14="http://schemas.microsoft.com/office/powerpoint/2010/main" val="3005038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US" dirty="0"/>
              <a:t>PSEA Milestones</a:t>
            </a:r>
          </a:p>
        </p:txBody>
      </p:sp>
    </p:spTree>
    <p:extLst>
      <p:ext uri="{BB962C8B-B14F-4D97-AF65-F5344CB8AC3E}">
        <p14:creationId xmlns:p14="http://schemas.microsoft.com/office/powerpoint/2010/main" val="2247670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900" b="1" dirty="0"/>
              <a:t>Child refugee sex scandal</a:t>
            </a:r>
            <a:r>
              <a:rPr lang="en-US" dirty="0"/>
              <a:t/>
            </a:r>
            <a:br>
              <a:rPr lang="en-US" dirty="0"/>
            </a:br>
            <a:r>
              <a:rPr lang="en-US" sz="2200" dirty="0"/>
              <a:t>Tuesday, 26 February, 2002, 22.33 GMT</a:t>
            </a:r>
          </a:p>
        </p:txBody>
      </p:sp>
      <p:sp>
        <p:nvSpPr>
          <p:cNvPr id="3" name="Content Placeholder 2"/>
          <p:cNvSpPr>
            <a:spLocks noGrp="1"/>
          </p:cNvSpPr>
          <p:nvPr>
            <p:ph idx="1"/>
          </p:nvPr>
        </p:nvSpPr>
        <p:spPr/>
        <p:txBody>
          <a:bodyPr/>
          <a:lstStyle/>
          <a:p>
            <a:r>
              <a:rPr lang="en-US" dirty="0"/>
              <a:t>“The United Nations High Commissioner	for Refugees has sent a team of investigators into refugee camps in west Africa following the revelation that large numbers of children have been sexually exploited by aid workers there.</a:t>
            </a:r>
          </a:p>
          <a:p>
            <a:r>
              <a:rPr lang="en-US" dirty="0"/>
              <a:t>The scale of the problem - revealed in an overview of a report by the UNHCR in conjunction with the British- based charity Save the Children - has surprised relief personnel…” </a:t>
            </a:r>
          </a:p>
        </p:txBody>
      </p:sp>
    </p:spTree>
    <p:extLst>
      <p:ext uri="{BB962C8B-B14F-4D97-AF65-F5344CB8AC3E}">
        <p14:creationId xmlns:p14="http://schemas.microsoft.com/office/powerpoint/2010/main" val="130955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Milestones in addressing SEA</a:t>
            </a:r>
          </a:p>
        </p:txBody>
      </p:sp>
      <p:sp>
        <p:nvSpPr>
          <p:cNvPr id="3" name="Content Placeholder 2"/>
          <p:cNvSpPr>
            <a:spLocks noGrp="1"/>
          </p:cNvSpPr>
          <p:nvPr>
            <p:ph idx="1"/>
          </p:nvPr>
        </p:nvSpPr>
        <p:spPr/>
        <p:txBody>
          <a:bodyPr>
            <a:normAutofit fontScale="92500" lnSpcReduction="10000"/>
          </a:bodyPr>
          <a:lstStyle/>
          <a:p>
            <a:pPr lvl="0"/>
            <a:r>
              <a:rPr lang="en-US" b="1" dirty="0"/>
              <a:t>2001/2</a:t>
            </a:r>
            <a:endParaRPr lang="en-US" sz="1400" dirty="0"/>
          </a:p>
          <a:p>
            <a:pPr lvl="1"/>
            <a:r>
              <a:rPr lang="en-US" dirty="0"/>
              <a:t>West Africa SEA scandal</a:t>
            </a:r>
            <a:endParaRPr lang="en-US" sz="1200" dirty="0"/>
          </a:p>
          <a:p>
            <a:pPr lvl="0"/>
            <a:r>
              <a:rPr lang="en-US" b="1" dirty="0"/>
              <a:t>March 2002</a:t>
            </a:r>
            <a:endParaRPr lang="en-US" sz="1400" dirty="0"/>
          </a:p>
          <a:p>
            <a:pPr lvl="1"/>
            <a:r>
              <a:rPr lang="en-US" dirty="0"/>
              <a:t>Formation of IASC Task Force on Protection from Sexual Exploitation and Abuse in Humanitarian Crises</a:t>
            </a:r>
            <a:endParaRPr lang="en-US" sz="1200" dirty="0"/>
          </a:p>
          <a:p>
            <a:pPr lvl="0"/>
            <a:r>
              <a:rPr lang="en-US" b="1" dirty="0"/>
              <a:t>October 2003</a:t>
            </a:r>
            <a:endParaRPr lang="en-US" sz="1400" dirty="0"/>
          </a:p>
          <a:p>
            <a:pPr lvl="1"/>
            <a:r>
              <a:rPr lang="en-US" dirty="0"/>
              <a:t>SG’s Bulletin on Protection from SEA (ST.SGB/2003/13)</a:t>
            </a:r>
            <a:endParaRPr lang="en-US" sz="1200" dirty="0"/>
          </a:p>
          <a:p>
            <a:pPr lvl="0"/>
            <a:r>
              <a:rPr lang="en-US" b="1" dirty="0"/>
              <a:t>March 2004</a:t>
            </a:r>
            <a:endParaRPr lang="en-US" sz="1400" dirty="0"/>
          </a:p>
          <a:p>
            <a:pPr lvl="1"/>
            <a:r>
              <a:rPr lang="en-US" dirty="0"/>
              <a:t>IASC Model Complaints and Investigations Procedures</a:t>
            </a:r>
            <a:endParaRPr lang="en-US" sz="1200" dirty="0"/>
          </a:p>
          <a:p>
            <a:pPr lvl="0"/>
            <a:r>
              <a:rPr lang="en-US" b="1" dirty="0"/>
              <a:t>2005</a:t>
            </a:r>
            <a:endParaRPr lang="en-US" sz="1400" dirty="0"/>
          </a:p>
          <a:p>
            <a:pPr lvl="1"/>
            <a:r>
              <a:rPr lang="en-US" dirty="0"/>
              <a:t>The ECHA/ECPS NGO Task Force on PSEA replaced IASC Task Force</a:t>
            </a:r>
            <a:endParaRPr lang="en-US" sz="1200" dirty="0"/>
          </a:p>
          <a:p>
            <a:pPr lvl="1"/>
            <a:r>
              <a:rPr lang="en-US" dirty="0"/>
              <a:t>UN declared a zero-tolerance policy</a:t>
            </a:r>
            <a:endParaRPr lang="en-US" sz="1200" dirty="0"/>
          </a:p>
          <a:p>
            <a:pPr lvl="1"/>
            <a:r>
              <a:rPr lang="en-US" dirty="0"/>
              <a:t>Building Safer Organizations guide</a:t>
            </a:r>
            <a:endParaRPr lang="en-US" sz="1200" dirty="0"/>
          </a:p>
        </p:txBody>
      </p:sp>
    </p:spTree>
    <p:extLst>
      <p:ext uri="{BB962C8B-B14F-4D97-AF65-F5344CB8AC3E}">
        <p14:creationId xmlns:p14="http://schemas.microsoft.com/office/powerpoint/2010/main" val="2990819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65125"/>
            <a:ext cx="9296400" cy="1291659"/>
          </a:xfrm>
        </p:spPr>
        <p:txBody>
          <a:bodyPr>
            <a:normAutofit fontScale="90000"/>
          </a:bodyPr>
          <a:lstStyle/>
          <a:p>
            <a:pPr algn="r"/>
            <a:r>
              <a:rPr lang="en-US" b="1" dirty="0"/>
              <a:t>The U.N. Sex Scandal </a:t>
            </a:r>
            <a:r>
              <a:rPr lang="en-US" i="1" dirty="0"/>
              <a:t>From the January 3 / January 10, 2005 issue: Exploitation, abuse, and other humanitarian efforts.</a:t>
            </a:r>
            <a:endParaRPr lang="en-US" dirty="0"/>
          </a:p>
        </p:txBody>
      </p:sp>
      <p:sp>
        <p:nvSpPr>
          <p:cNvPr id="3" name="Content Placeholder 2"/>
          <p:cNvSpPr>
            <a:spLocks noGrp="1"/>
          </p:cNvSpPr>
          <p:nvPr>
            <p:ph idx="1"/>
          </p:nvPr>
        </p:nvSpPr>
        <p:spPr/>
        <p:txBody>
          <a:bodyPr/>
          <a:lstStyle/>
          <a:p>
            <a:r>
              <a:rPr lang="en-US" dirty="0"/>
              <a:t>LAST MONTH A CLASSIFIED UNITED Nations report prompted Secretary General Kofi Annan to admit that U.N. peacekeepers and staff have sexually abused or exploited war refugees in the Democratic Republic of Congo. The worst of the 150 or so allegations of misconduct--some of them captured on videotape--include pedophilia, rape, and prostitution. While a U.N. investigation into the scandal continues, the organization has just suspended two more peacekeepers in neighboring Burundi over similar charges. The revelations come three years after another U.N. report found "widespread" evidence of sexual abuse of West African refugees. </a:t>
            </a:r>
          </a:p>
        </p:txBody>
      </p:sp>
      <p:pic>
        <p:nvPicPr>
          <p:cNvPr id="4" name="image4.png"/>
          <p:cNvPicPr/>
          <p:nvPr/>
        </p:nvPicPr>
        <p:blipFill>
          <a:blip r:embed="rId2" cstate="print"/>
          <a:stretch>
            <a:fillRect/>
          </a:stretch>
        </p:blipFill>
        <p:spPr>
          <a:xfrm>
            <a:off x="0" y="0"/>
            <a:ext cx="2057400" cy="1104900"/>
          </a:xfrm>
          <a:prstGeom prst="rect">
            <a:avLst/>
          </a:prstGeom>
        </p:spPr>
      </p:pic>
    </p:spTree>
    <p:extLst>
      <p:ext uri="{BB962C8B-B14F-4D97-AF65-F5344CB8AC3E}">
        <p14:creationId xmlns:p14="http://schemas.microsoft.com/office/powerpoint/2010/main" val="990882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Milestones in addressing SEA</a:t>
            </a:r>
            <a:br>
              <a:rPr lang="en-US" b="1" dirty="0"/>
            </a:br>
            <a:r>
              <a:rPr lang="en-US" b="1" dirty="0"/>
              <a:t>(cont’d)</a:t>
            </a:r>
            <a:endParaRPr lang="en-US" dirty="0"/>
          </a:p>
        </p:txBody>
      </p:sp>
      <p:sp>
        <p:nvSpPr>
          <p:cNvPr id="3" name="Content Placeholder 2"/>
          <p:cNvSpPr>
            <a:spLocks noGrp="1"/>
          </p:cNvSpPr>
          <p:nvPr>
            <p:ph idx="1"/>
          </p:nvPr>
        </p:nvSpPr>
        <p:spPr>
          <a:xfrm>
            <a:off x="380247" y="1825625"/>
            <a:ext cx="11289670" cy="4756244"/>
          </a:xfrm>
        </p:spPr>
        <p:txBody>
          <a:bodyPr>
            <a:normAutofit fontScale="25000" lnSpcReduction="20000"/>
          </a:bodyPr>
          <a:lstStyle/>
          <a:p>
            <a:pPr lvl="0"/>
            <a:r>
              <a:rPr lang="en-US" sz="5500" b="1" dirty="0"/>
              <a:t>2005</a:t>
            </a:r>
            <a:endParaRPr lang="en-US" sz="5500" dirty="0"/>
          </a:p>
          <a:p>
            <a:pPr lvl="1"/>
            <a:r>
              <a:rPr lang="en-US" sz="5500" dirty="0"/>
              <a:t>Prince </a:t>
            </a:r>
            <a:r>
              <a:rPr lang="en-US" sz="5500" dirty="0" err="1"/>
              <a:t>Zeid</a:t>
            </a:r>
            <a:r>
              <a:rPr lang="en-US" sz="5500" dirty="0"/>
              <a:t> report:</a:t>
            </a:r>
          </a:p>
          <a:p>
            <a:pPr lvl="1"/>
            <a:r>
              <a:rPr lang="en-US" sz="5500" dirty="0"/>
              <a:t>DPKO Conduct &amp; Discipline Units Deployed</a:t>
            </a:r>
          </a:p>
          <a:p>
            <a:pPr lvl="0"/>
            <a:r>
              <a:rPr lang="en-US" sz="5500" b="1" dirty="0"/>
              <a:t>2006</a:t>
            </a:r>
            <a:endParaRPr lang="en-US" sz="5500" dirty="0"/>
          </a:p>
          <a:p>
            <a:r>
              <a:rPr lang="en-US" sz="5500" b="1" dirty="0" err="1"/>
              <a:t>InterAction</a:t>
            </a:r>
            <a:r>
              <a:rPr lang="en-US" sz="5500" b="1" dirty="0"/>
              <a:t>, SEA sub-working group launched</a:t>
            </a:r>
            <a:endParaRPr lang="en-US" sz="5500" dirty="0"/>
          </a:p>
          <a:p>
            <a:pPr lvl="1"/>
            <a:r>
              <a:rPr lang="en-US" sz="5500" dirty="0"/>
              <a:t>Statement of Commitment Eliminating SEA by UN &amp; non-UN personnel</a:t>
            </a:r>
          </a:p>
          <a:p>
            <a:pPr lvl="1"/>
            <a:r>
              <a:rPr lang="en-US" sz="5500" dirty="0"/>
              <a:t>High-level conference on eliminating SEA by UN and NGO personnel</a:t>
            </a:r>
          </a:p>
          <a:p>
            <a:pPr lvl="0"/>
            <a:r>
              <a:rPr lang="en-US" sz="5500" b="1" dirty="0"/>
              <a:t>2007</a:t>
            </a:r>
            <a:endParaRPr lang="en-US" sz="5500" dirty="0"/>
          </a:p>
          <a:p>
            <a:pPr lvl="1"/>
            <a:r>
              <a:rPr lang="en-US" sz="5500" dirty="0"/>
              <a:t>UN film “To Serve with Pride”</a:t>
            </a:r>
          </a:p>
          <a:p>
            <a:pPr lvl="1"/>
            <a:r>
              <a:rPr lang="en-US" sz="5500" dirty="0"/>
              <a:t>Victim Assistance Strategy</a:t>
            </a:r>
          </a:p>
          <a:p>
            <a:pPr lvl="0"/>
            <a:r>
              <a:rPr lang="en-US" sz="5500" b="1" dirty="0"/>
              <a:t>2008</a:t>
            </a:r>
            <a:endParaRPr lang="en-US" sz="5500" dirty="0"/>
          </a:p>
          <a:p>
            <a:pPr lvl="1"/>
            <a:r>
              <a:rPr lang="en-US" sz="5500" dirty="0"/>
              <a:t>Technical PSEA Meeting – development of the Four Pillars Framework</a:t>
            </a:r>
          </a:p>
          <a:p>
            <a:pPr lvl="0"/>
            <a:r>
              <a:rPr lang="en-US" sz="5500" b="1" dirty="0"/>
              <a:t>2010</a:t>
            </a:r>
            <a:endParaRPr lang="en-US" sz="5500" dirty="0"/>
          </a:p>
          <a:p>
            <a:pPr lvl="1"/>
            <a:r>
              <a:rPr lang="en-US" sz="5500" dirty="0"/>
              <a:t>PSEA Global Review [IASC mandated]</a:t>
            </a:r>
          </a:p>
          <a:p>
            <a:pPr lvl="2"/>
            <a:r>
              <a:rPr lang="en-US" sz="5500" dirty="0"/>
              <a:t>Website on PSEA: </a:t>
            </a:r>
            <a:r>
              <a:rPr lang="en-US" sz="5500" u="heavy" dirty="0">
                <a:hlinkClick r:id="rId2"/>
              </a:rPr>
              <a:t>www.un.org/pseataskforce/</a:t>
            </a:r>
            <a:r>
              <a:rPr lang="en-US" sz="5500" dirty="0"/>
              <a:t>	;now, </a:t>
            </a:r>
            <a:r>
              <a:rPr lang="en-US" sz="5500" dirty="0">
                <a:hlinkClick r:id="rId3"/>
              </a:rPr>
              <a:t>www.pseataskforce.org</a:t>
            </a:r>
            <a:endParaRPr lang="en-US" sz="5500" dirty="0"/>
          </a:p>
          <a:p>
            <a:pPr lvl="2"/>
            <a:r>
              <a:rPr lang="en-US" sz="5500" dirty="0"/>
              <a:t>Formation of IASC PSEA Taskforce – (NGO co-chair)</a:t>
            </a:r>
          </a:p>
          <a:p>
            <a:pPr lvl="0"/>
            <a:r>
              <a:rPr lang="en-US" sz="5500" b="1" dirty="0"/>
              <a:t>2012</a:t>
            </a:r>
          </a:p>
          <a:p>
            <a:pPr lvl="1"/>
            <a:r>
              <a:rPr lang="en-US" sz="5500" dirty="0"/>
              <a:t>IOM Director, </a:t>
            </a:r>
            <a:r>
              <a:rPr lang="en-US" sz="5500" dirty="0" err="1"/>
              <a:t>Amb.Bill</a:t>
            </a:r>
            <a:r>
              <a:rPr lang="en-US" sz="5500" dirty="0"/>
              <a:t> Swing leads senior managers outreach</a:t>
            </a:r>
          </a:p>
          <a:p>
            <a:r>
              <a:rPr lang="en-US" dirty="0"/>
              <a:t/>
            </a:r>
            <a:br>
              <a:rPr lang="en-US" dirty="0"/>
            </a:br>
            <a:endParaRPr lang="en-US" dirty="0"/>
          </a:p>
        </p:txBody>
      </p:sp>
    </p:spTree>
    <p:extLst>
      <p:ext uri="{BB962C8B-B14F-4D97-AF65-F5344CB8AC3E}">
        <p14:creationId xmlns:p14="http://schemas.microsoft.com/office/powerpoint/2010/main" val="242365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a:t>
            </a:r>
          </a:p>
        </p:txBody>
      </p:sp>
      <p:sp>
        <p:nvSpPr>
          <p:cNvPr id="3" name="Content Placeholder 2"/>
          <p:cNvSpPr>
            <a:spLocks noGrp="1"/>
          </p:cNvSpPr>
          <p:nvPr>
            <p:ph idx="1"/>
          </p:nvPr>
        </p:nvSpPr>
        <p:spPr/>
        <p:txBody>
          <a:bodyPr/>
          <a:lstStyle/>
          <a:p>
            <a:r>
              <a:rPr lang="en-US" dirty="0"/>
              <a:t>ABC Project is providing education services in remote areas of </a:t>
            </a:r>
            <a:r>
              <a:rPr lang="en-US" dirty="0" err="1"/>
              <a:t>Balochistan</a:t>
            </a:r>
            <a:r>
              <a:rPr lang="en-US" dirty="0"/>
              <a:t>. There are many local facilitators/teachers / mentors hired in the project. Women are paid at the end of each week/month, depending on their performance. ABC field staff is present in the field to supervise as well as to make the payments. Ahmad is one such staff. He is notorious for eyeing female teachers/ facilitators with sexual interest. He makes passes at them while they are working, trying to get close to them and touch them. Female teachers are scared to say anything lest he cuts off the number of days and/or may finish their contract. So they try to avoid him in subtle ways. Ahmad shows particular interest in </a:t>
            </a:r>
            <a:r>
              <a:rPr lang="en-US" dirty="0" err="1"/>
              <a:t>Haleema</a:t>
            </a:r>
            <a:r>
              <a:rPr lang="en-US" dirty="0"/>
              <a:t> who is shy and does not mix around much with the other Teachers/staff members. She is a young widow with two children. Ahmad approaches </a:t>
            </a:r>
            <a:r>
              <a:rPr lang="en-US" dirty="0" err="1"/>
              <a:t>Haleema</a:t>
            </a:r>
            <a:r>
              <a:rPr lang="en-US" dirty="0"/>
              <a:t> on the pretext of supervising her children and has expressed concern for their future. </a:t>
            </a:r>
            <a:r>
              <a:rPr lang="en-US" dirty="0" err="1"/>
              <a:t>Haleema</a:t>
            </a:r>
            <a:r>
              <a:rPr lang="en-US" dirty="0"/>
              <a:t> keeps quiet and wishes him away each time he makes advances towards her. Ahmad often shows leniency to </a:t>
            </a:r>
            <a:r>
              <a:rPr lang="en-US" dirty="0" err="1"/>
              <a:t>Haleema</a:t>
            </a:r>
            <a:r>
              <a:rPr lang="en-US" dirty="0"/>
              <a:t> in terms of giving extra time to rest and feed her child, letting her off sooner than others and so on. This has created much resentment amongst the other teachers / facilitators and alienated </a:t>
            </a:r>
            <a:r>
              <a:rPr lang="en-US" dirty="0" err="1"/>
              <a:t>Haleema</a:t>
            </a:r>
            <a:r>
              <a:rPr lang="en-US" dirty="0"/>
              <a:t> further from the group. </a:t>
            </a:r>
          </a:p>
        </p:txBody>
      </p:sp>
    </p:spTree>
    <p:extLst>
      <p:ext uri="{BB962C8B-B14F-4D97-AF65-F5344CB8AC3E}">
        <p14:creationId xmlns:p14="http://schemas.microsoft.com/office/powerpoint/2010/main" val="1784544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Milestone:</a:t>
            </a:r>
            <a:br>
              <a:rPr lang="en-US" b="1" dirty="0"/>
            </a:br>
            <a:r>
              <a:rPr lang="en-US" b="1" dirty="0"/>
              <a:t>UN Secretary-General’s Bulletin (2003)</a:t>
            </a:r>
            <a:endParaRPr lang="en-US" dirty="0"/>
          </a:p>
        </p:txBody>
      </p:sp>
      <p:sp>
        <p:nvSpPr>
          <p:cNvPr id="3" name="Content Placeholder 2"/>
          <p:cNvSpPr>
            <a:spLocks noGrp="1"/>
          </p:cNvSpPr>
          <p:nvPr>
            <p:ph idx="1"/>
          </p:nvPr>
        </p:nvSpPr>
        <p:spPr/>
        <p:txBody>
          <a:bodyPr/>
          <a:lstStyle/>
          <a:p>
            <a:pPr marL="0" indent="0">
              <a:buNone/>
            </a:pPr>
            <a:r>
              <a:rPr lang="en-US" dirty="0"/>
              <a:t>UN Secretary-General’s Bulletin (SGB)</a:t>
            </a:r>
          </a:p>
          <a:p>
            <a:pPr marL="0" indent="0">
              <a:buNone/>
            </a:pPr>
            <a:endParaRPr lang="en-US" dirty="0"/>
          </a:p>
          <a:p>
            <a:pPr lvl="0"/>
            <a:r>
              <a:rPr lang="en-US" dirty="0"/>
              <a:t>Applies to all staff, partners, contractors, peacekeepers</a:t>
            </a:r>
          </a:p>
          <a:p>
            <a:pPr lvl="0"/>
            <a:r>
              <a:rPr lang="en-US" dirty="0"/>
              <a:t>Applies 24/7 and in all places</a:t>
            </a:r>
          </a:p>
          <a:p>
            <a:pPr lvl="0"/>
            <a:r>
              <a:rPr lang="en-US" dirty="0"/>
              <a:t>Defines </a:t>
            </a:r>
            <a:r>
              <a:rPr lang="en-US" b="1" dirty="0"/>
              <a:t>Sexual Exploitation </a:t>
            </a:r>
            <a:r>
              <a:rPr lang="en-US" dirty="0"/>
              <a:t>and </a:t>
            </a:r>
            <a:r>
              <a:rPr lang="en-US" b="1" dirty="0"/>
              <a:t>Sexual Abuse</a:t>
            </a: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3796717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794" y="422338"/>
            <a:ext cx="10515600" cy="4351338"/>
          </a:xfrm>
        </p:spPr>
        <p:txBody>
          <a:bodyPr>
            <a:noAutofit/>
          </a:bodyPr>
          <a:lstStyle/>
          <a:p>
            <a:pPr marL="0" indent="0">
              <a:buNone/>
            </a:pPr>
            <a:r>
              <a:rPr lang="en-US" sz="1600" b="1" dirty="0"/>
              <a:t>IASC’s Six Core Principles</a:t>
            </a:r>
          </a:p>
          <a:p>
            <a:pPr marL="0" lvl="0" indent="0">
              <a:buNone/>
            </a:pPr>
            <a:r>
              <a:rPr lang="en-US" sz="1600" dirty="0"/>
              <a:t>1. Sexual exploitation and sexual abuse constitute acts of </a:t>
            </a:r>
            <a:r>
              <a:rPr lang="en-US" sz="1600" b="1" dirty="0"/>
              <a:t>serious misconduct </a:t>
            </a:r>
            <a:r>
              <a:rPr lang="en-US" sz="1600" dirty="0"/>
              <a:t>and are therefore grounds for </a:t>
            </a:r>
            <a:r>
              <a:rPr lang="en-US" sz="1600" b="1" dirty="0"/>
              <a:t>disciplinary measures, including summary dismissal</a:t>
            </a:r>
            <a:r>
              <a:rPr lang="en-US" sz="1600" dirty="0"/>
              <a:t>.</a:t>
            </a:r>
          </a:p>
          <a:p>
            <a:endParaRPr lang="en-US" sz="1600" dirty="0"/>
          </a:p>
          <a:p>
            <a:pPr marL="0" lvl="0" indent="0">
              <a:buNone/>
            </a:pPr>
            <a:r>
              <a:rPr lang="en-US" sz="1600" dirty="0"/>
              <a:t>2. Sexual activity with children (persons under the age of 18) is </a:t>
            </a:r>
            <a:r>
              <a:rPr lang="en-US" sz="1600" b="1" dirty="0"/>
              <a:t>prohibited regardless of the age of majority </a:t>
            </a:r>
            <a:r>
              <a:rPr lang="en-US" sz="1600" dirty="0"/>
              <a:t>or age of consent locally. </a:t>
            </a:r>
            <a:r>
              <a:rPr lang="en-US" sz="1600" b="1" dirty="0"/>
              <a:t>Mistaken belief in the age of a child is not a </a:t>
            </a:r>
            <a:r>
              <a:rPr lang="en-US" sz="1600" b="1" dirty="0" err="1"/>
              <a:t>defence</a:t>
            </a:r>
            <a:r>
              <a:rPr lang="en-US" sz="1600" b="1" dirty="0"/>
              <a:t>.</a:t>
            </a:r>
          </a:p>
          <a:p>
            <a:pPr marL="514350" lvl="0" indent="-514350">
              <a:buFont typeface="+mj-lt"/>
              <a:buAutoNum type="arabicPeriod"/>
            </a:pPr>
            <a:endParaRPr lang="en-US" sz="1600" dirty="0"/>
          </a:p>
          <a:p>
            <a:pPr marL="0" lvl="0" indent="0">
              <a:buNone/>
            </a:pPr>
            <a:r>
              <a:rPr lang="en-US" sz="1600" b="1" dirty="0"/>
              <a:t>3. Exchange of money, employment, goods or services for sex, </a:t>
            </a:r>
            <a:r>
              <a:rPr lang="en-US" sz="1600" dirty="0"/>
              <a:t>including sexual </a:t>
            </a:r>
            <a:r>
              <a:rPr lang="en-US" sz="1600" dirty="0" err="1"/>
              <a:t>favours</a:t>
            </a:r>
            <a:r>
              <a:rPr lang="en-US" sz="1600" dirty="0"/>
              <a:t> </a:t>
            </a:r>
            <a:r>
              <a:rPr lang="en-US" sz="1600" b="1" dirty="0"/>
              <a:t>or other forms of humiliating, degrading or exploitative </a:t>
            </a:r>
            <a:r>
              <a:rPr lang="en-US" sz="1600" b="1" dirty="0" err="1"/>
              <a:t>behaviour</a:t>
            </a:r>
            <a:r>
              <a:rPr lang="en-US" sz="1600" b="1" dirty="0"/>
              <a:t>, </a:t>
            </a:r>
            <a:r>
              <a:rPr lang="en-US" sz="1600" dirty="0"/>
              <a:t>is prohibited. This includes any exchange of assistance that is due to beneficiaries of assistance.</a:t>
            </a:r>
          </a:p>
          <a:p>
            <a:pPr marL="0" lvl="0" indent="0">
              <a:buNone/>
            </a:pPr>
            <a:endParaRPr lang="en-US" sz="1600" dirty="0"/>
          </a:p>
          <a:p>
            <a:pPr marL="0" lvl="0" indent="0">
              <a:buNone/>
            </a:pPr>
            <a:r>
              <a:rPr lang="en-US" sz="1600" dirty="0"/>
              <a:t>4. Sexual relationships between United Nations staff and beneficiaries of assistance, since they are based on </a:t>
            </a:r>
            <a:r>
              <a:rPr lang="en-US" sz="1600" b="1" dirty="0"/>
              <a:t>inherently unequal power dynamics </a:t>
            </a:r>
            <a:r>
              <a:rPr lang="en-US" sz="1600" dirty="0"/>
              <a:t>are </a:t>
            </a:r>
            <a:r>
              <a:rPr lang="en-US" sz="1600" b="1" i="1" dirty="0"/>
              <a:t>strongly discouraged.</a:t>
            </a:r>
            <a:endParaRPr lang="en-US" sz="1600" dirty="0"/>
          </a:p>
          <a:p>
            <a:pPr marL="0" indent="0">
              <a:buNone/>
            </a:pPr>
            <a:endParaRPr lang="en-US" sz="1600" dirty="0"/>
          </a:p>
          <a:p>
            <a:pPr marL="0" lvl="0" indent="0">
              <a:buNone/>
            </a:pPr>
            <a:r>
              <a:rPr lang="en-US" sz="1600" dirty="0"/>
              <a:t>5. Where a [United Nations] staff member develops </a:t>
            </a:r>
            <a:r>
              <a:rPr lang="en-US" sz="1600" b="1" dirty="0"/>
              <a:t>concerns or suspicions </a:t>
            </a:r>
            <a:r>
              <a:rPr lang="en-US" sz="1600" dirty="0"/>
              <a:t>regarding sexual exploitation or sexual abuse by a fellow worker, whether </a:t>
            </a:r>
            <a:r>
              <a:rPr lang="en-US" sz="1600" b="1" dirty="0"/>
              <a:t>in the same agency or not </a:t>
            </a:r>
            <a:r>
              <a:rPr lang="en-US" sz="1600" dirty="0"/>
              <a:t>and whether or not within the United Nations system, he or she </a:t>
            </a:r>
            <a:r>
              <a:rPr lang="en-US" sz="1600" b="1" dirty="0"/>
              <a:t>must report such concerns via established reporting mechanisms.</a:t>
            </a:r>
            <a:endParaRPr lang="en-US" sz="1600" dirty="0"/>
          </a:p>
          <a:p>
            <a:pPr marL="0" indent="0">
              <a:buNone/>
            </a:pPr>
            <a:endParaRPr lang="en-US" sz="1600" dirty="0"/>
          </a:p>
          <a:p>
            <a:pPr marL="0" lvl="0" indent="0">
              <a:buNone/>
            </a:pPr>
            <a:r>
              <a:rPr lang="en-US" sz="1600" dirty="0"/>
              <a:t>6. [United Nations] staff are </a:t>
            </a:r>
            <a:r>
              <a:rPr lang="en-US" sz="1600" b="1" dirty="0"/>
              <a:t>obliged to create and maintain an environment that prevents sexual exploitation and sexual abuse. </a:t>
            </a:r>
            <a:r>
              <a:rPr lang="en-US" sz="1600" dirty="0"/>
              <a:t>Managers at all levels have a </a:t>
            </a:r>
            <a:r>
              <a:rPr lang="en-US" sz="1600" b="1" dirty="0"/>
              <a:t>particular responsibility </a:t>
            </a:r>
            <a:r>
              <a:rPr lang="en-US" sz="1600" dirty="0"/>
              <a:t>to support and develop systems that maintain this environment .</a:t>
            </a:r>
          </a:p>
          <a:p>
            <a:pPr marL="0" indent="0">
              <a:buNone/>
            </a:pPr>
            <a:r>
              <a:rPr lang="en-US" sz="1600" dirty="0"/>
              <a:t/>
            </a:r>
            <a:br>
              <a:rPr lang="en-US" sz="1600" dirty="0"/>
            </a:br>
            <a:endParaRPr lang="en-US" sz="1600" dirty="0"/>
          </a:p>
          <a:p>
            <a:pPr marL="0" indent="0">
              <a:buNone/>
            </a:pPr>
            <a:r>
              <a:rPr lang="en-US" sz="1600" dirty="0"/>
              <a:t/>
            </a:r>
            <a:br>
              <a:rPr lang="en-US" sz="1600" dirty="0"/>
            </a:br>
            <a:endParaRPr lang="en-US" sz="1600" dirty="0"/>
          </a:p>
        </p:txBody>
      </p:sp>
    </p:spTree>
    <p:extLst>
      <p:ext uri="{BB962C8B-B14F-4D97-AF65-F5344CB8AC3E}">
        <p14:creationId xmlns:p14="http://schemas.microsoft.com/office/powerpoint/2010/main" val="3815720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Exercise</a:t>
            </a:r>
          </a:p>
          <a:p>
            <a:pPr marL="0" indent="0">
              <a:buNone/>
            </a:pPr>
            <a:r>
              <a:rPr lang="en-US" b="1" dirty="0"/>
              <a:t>Review your organization’s Code of Conduct:</a:t>
            </a:r>
            <a:endParaRPr lang="en-US" dirty="0"/>
          </a:p>
          <a:p>
            <a:endParaRPr lang="en-US" dirty="0"/>
          </a:p>
          <a:p>
            <a:pPr lvl="0"/>
            <a:r>
              <a:rPr lang="en-US" dirty="0"/>
              <a:t>Are all 6 core principles included?</a:t>
            </a:r>
          </a:p>
          <a:p>
            <a:pPr lvl="0"/>
            <a:r>
              <a:rPr lang="en-US" dirty="0"/>
              <a:t>Is yours stronger or weaker than the SGB?</a:t>
            </a:r>
          </a:p>
          <a:p>
            <a:pPr lvl="0"/>
            <a:r>
              <a:rPr lang="en-US" dirty="0"/>
              <a:t>What do you think of your Code of Conduct in comparison to the SGB?</a:t>
            </a:r>
          </a:p>
          <a:p>
            <a:pPr marL="0" indent="0">
              <a:buNone/>
            </a:pPr>
            <a:r>
              <a:rPr lang="en-US" dirty="0"/>
              <a:t/>
            </a:r>
            <a:br>
              <a:rPr lang="en-US" dirty="0"/>
            </a:br>
            <a:endParaRPr lang="en-US" dirty="0"/>
          </a:p>
        </p:txBody>
      </p:sp>
    </p:spTree>
    <p:extLst>
      <p:ext uri="{BB962C8B-B14F-4D97-AF65-F5344CB8AC3E}">
        <p14:creationId xmlns:p14="http://schemas.microsoft.com/office/powerpoint/2010/main" val="3256424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2211-12C9-C842-ABBE-C92E78CAE29A}"/>
              </a:ext>
            </a:extLst>
          </p:cNvPr>
          <p:cNvSpPr>
            <a:spLocks noGrp="1"/>
          </p:cNvSpPr>
          <p:nvPr>
            <p:ph type="ctrTitle"/>
          </p:nvPr>
        </p:nvSpPr>
        <p:spPr/>
        <p:txBody>
          <a:bodyPr/>
          <a:lstStyle/>
          <a:p>
            <a:pPr algn="ctr"/>
            <a:r>
              <a:rPr lang="en-PK" dirty="0"/>
              <a:t>Day 2</a:t>
            </a:r>
          </a:p>
        </p:txBody>
      </p:sp>
      <p:sp>
        <p:nvSpPr>
          <p:cNvPr id="3" name="Content Placeholder 2">
            <a:extLst>
              <a:ext uri="{FF2B5EF4-FFF2-40B4-BE49-F238E27FC236}">
                <a16:creationId xmlns:a16="http://schemas.microsoft.com/office/drawing/2014/main" id="{3722CCB4-4B30-F546-9BC0-E8E5F1836E51}"/>
              </a:ext>
            </a:extLst>
          </p:cNvPr>
          <p:cNvSpPr>
            <a:spLocks noGrp="1"/>
          </p:cNvSpPr>
          <p:nvPr>
            <p:ph type="subTitle" idx="1"/>
          </p:nvPr>
        </p:nvSpPr>
        <p:spPr/>
        <p:txBody>
          <a:bodyPr>
            <a:noAutofit/>
          </a:bodyPr>
          <a:lstStyle/>
          <a:p>
            <a:pPr algn="ctr"/>
            <a:r>
              <a:rPr lang="en-PK" sz="1600" b="1" dirty="0"/>
              <a:t>Framework: Community Engagement, Prevention, Response, Management &amp; Coordination</a:t>
            </a:r>
          </a:p>
          <a:p>
            <a:pPr algn="ctr"/>
            <a:r>
              <a:rPr lang="en-PK" sz="1600" b="1" dirty="0"/>
              <a:t>Network &amp; Members’ Role</a:t>
            </a:r>
          </a:p>
          <a:p>
            <a:pPr algn="ctr"/>
            <a:r>
              <a:rPr lang="en-PK" sz="1600" b="1" dirty="0"/>
              <a:t>Systems: Reporting, Investigations &amp; Disciplinarey Measures</a:t>
            </a:r>
          </a:p>
          <a:p>
            <a:pPr algn="ctr"/>
            <a:r>
              <a:rPr lang="en-PK" sz="1600" b="1" dirty="0"/>
              <a:t>Focus on Prevention</a:t>
            </a:r>
          </a:p>
        </p:txBody>
      </p:sp>
    </p:spTree>
    <p:extLst>
      <p:ext uri="{BB962C8B-B14F-4D97-AF65-F5344CB8AC3E}">
        <p14:creationId xmlns:p14="http://schemas.microsoft.com/office/powerpoint/2010/main" val="1338898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2211-12C9-C842-ABBE-C92E78CAE29A}"/>
              </a:ext>
            </a:extLst>
          </p:cNvPr>
          <p:cNvSpPr>
            <a:spLocks noGrp="1"/>
          </p:cNvSpPr>
          <p:nvPr>
            <p:ph type="title"/>
          </p:nvPr>
        </p:nvSpPr>
        <p:spPr/>
        <p:txBody>
          <a:bodyPr/>
          <a:lstStyle/>
          <a:p>
            <a:r>
              <a:rPr lang="en-PK" dirty="0"/>
              <a:t>Day 2 – Groups &amp; Tasks</a:t>
            </a:r>
          </a:p>
        </p:txBody>
      </p:sp>
      <p:sp>
        <p:nvSpPr>
          <p:cNvPr id="3" name="Content Placeholder 2">
            <a:extLst>
              <a:ext uri="{FF2B5EF4-FFF2-40B4-BE49-F238E27FC236}">
                <a16:creationId xmlns:a16="http://schemas.microsoft.com/office/drawing/2014/main" id="{3722CCB4-4B30-F546-9BC0-E8E5F1836E51}"/>
              </a:ext>
            </a:extLst>
          </p:cNvPr>
          <p:cNvSpPr>
            <a:spLocks noGrp="1"/>
          </p:cNvSpPr>
          <p:nvPr>
            <p:ph idx="1"/>
          </p:nvPr>
        </p:nvSpPr>
        <p:spPr/>
        <p:txBody>
          <a:bodyPr/>
          <a:lstStyle/>
          <a:p>
            <a:r>
              <a:rPr lang="en-PK" dirty="0"/>
              <a:t>Group 1: Framework: Community Engagement, Prevention, Response, Management &amp; Coordination</a:t>
            </a:r>
          </a:p>
          <a:p>
            <a:r>
              <a:rPr lang="en-PK" dirty="0"/>
              <a:t>Group 2: Network &amp; Members’ Role</a:t>
            </a:r>
          </a:p>
          <a:p>
            <a:r>
              <a:rPr lang="en-PK" dirty="0"/>
              <a:t>Group 3: Systems: Reporting, Investigations &amp; Disciplinarey Measures</a:t>
            </a:r>
          </a:p>
          <a:p>
            <a:r>
              <a:rPr lang="en-PK" dirty="0"/>
              <a:t>Individual: Prevention – A</a:t>
            </a:r>
            <a:r>
              <a:rPr lang="en-GB" dirty="0"/>
              <a:t>c</a:t>
            </a:r>
            <a:r>
              <a:rPr lang="en-PK" dirty="0"/>
              <a:t>tion Planning</a:t>
            </a:r>
          </a:p>
        </p:txBody>
      </p:sp>
    </p:spTree>
    <p:extLst>
      <p:ext uri="{BB962C8B-B14F-4D97-AF65-F5344CB8AC3E}">
        <p14:creationId xmlns:p14="http://schemas.microsoft.com/office/powerpoint/2010/main" val="3173789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27485-4DD4-B640-8374-F85FAB6A932B}"/>
              </a:ext>
            </a:extLst>
          </p:cNvPr>
          <p:cNvSpPr>
            <a:spLocks noGrp="1"/>
          </p:cNvSpPr>
          <p:nvPr>
            <p:ph type="ctrTitle"/>
          </p:nvPr>
        </p:nvSpPr>
        <p:spPr/>
        <p:txBody>
          <a:bodyPr>
            <a:normAutofit fontScale="90000"/>
          </a:bodyPr>
          <a:lstStyle/>
          <a:p>
            <a:r>
              <a:rPr lang="en-PK" dirty="0"/>
              <a:t>Minimum Benchmarking for PSEA Policies &amp; Procedures for Organizations</a:t>
            </a:r>
          </a:p>
        </p:txBody>
      </p:sp>
      <p:sp>
        <p:nvSpPr>
          <p:cNvPr id="4" name="Subtitle 3">
            <a:extLst>
              <a:ext uri="{FF2B5EF4-FFF2-40B4-BE49-F238E27FC236}">
                <a16:creationId xmlns:a16="http://schemas.microsoft.com/office/drawing/2014/main" id="{6BAC5C80-22A5-7F42-BFC9-5BAA1C6A3BEB}"/>
              </a:ext>
            </a:extLst>
          </p:cNvPr>
          <p:cNvSpPr>
            <a:spLocks noGrp="1"/>
          </p:cNvSpPr>
          <p:nvPr>
            <p:ph type="subTitle" idx="1"/>
          </p:nvPr>
        </p:nvSpPr>
        <p:spPr/>
        <p:txBody>
          <a:bodyPr/>
          <a:lstStyle/>
          <a:p>
            <a:endParaRPr lang="en-PK"/>
          </a:p>
        </p:txBody>
      </p:sp>
    </p:spTree>
    <p:extLst>
      <p:ext uri="{BB962C8B-B14F-4D97-AF65-F5344CB8AC3E}">
        <p14:creationId xmlns:p14="http://schemas.microsoft.com/office/powerpoint/2010/main" val="1072407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52B2-4257-7241-9B30-2E6995A2DD58}"/>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C433DFE4-5756-2645-836A-068DFAC157D1}"/>
              </a:ext>
            </a:extLst>
          </p:cNvPr>
          <p:cNvSpPr>
            <a:spLocks noGrp="1"/>
          </p:cNvSpPr>
          <p:nvPr>
            <p:ph idx="1"/>
          </p:nvPr>
        </p:nvSpPr>
        <p:spPr/>
        <p:txBody>
          <a:bodyPr>
            <a:normAutofit/>
          </a:bodyPr>
          <a:lstStyle/>
          <a:p>
            <a:r>
              <a:rPr lang="en-GB" dirty="0"/>
              <a:t>1: Organizational Policy</a:t>
            </a:r>
          </a:p>
          <a:p>
            <a:endParaRPr lang="en-GB" dirty="0"/>
          </a:p>
          <a:p>
            <a:r>
              <a:rPr lang="en-GB" dirty="0"/>
              <a:t>Required: The organization has a policy document on PSEA. At a minimum, this document should include a written undertaking that the partner accepts the standards in ST/SGB/2003/13.</a:t>
            </a:r>
          </a:p>
          <a:p>
            <a:r>
              <a:rPr lang="en-GB" dirty="0"/>
              <a:t>(UN IP Protocol para 15 &amp; Annex A.4)</a:t>
            </a:r>
          </a:p>
          <a:p>
            <a:r>
              <a:rPr lang="en-GB" dirty="0"/>
              <a:t>☐ Code of Conduct (internal or interagency)</a:t>
            </a:r>
          </a:p>
          <a:p>
            <a:r>
              <a:rPr lang="en-GB" dirty="0"/>
              <a:t>☐ PSEA policy</a:t>
            </a:r>
          </a:p>
          <a:p>
            <a:r>
              <a:rPr lang="en-GB" dirty="0"/>
              <a:t>☐ Documentation of standard procedures for all personnel to receive/sign PSEA policy</a:t>
            </a:r>
          </a:p>
          <a:p>
            <a:r>
              <a:rPr lang="en-GB" dirty="0"/>
              <a:t>Other (please specify):</a:t>
            </a:r>
            <a:endParaRPr lang="en-PK" dirty="0"/>
          </a:p>
        </p:txBody>
      </p:sp>
    </p:spTree>
    <p:extLst>
      <p:ext uri="{BB962C8B-B14F-4D97-AF65-F5344CB8AC3E}">
        <p14:creationId xmlns:p14="http://schemas.microsoft.com/office/powerpoint/2010/main" val="3586188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546C9-F773-A841-B5EB-15F8E8CA0BA6}"/>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44E71FE5-B7AB-7640-B30B-CD313EEB1BFF}"/>
              </a:ext>
            </a:extLst>
          </p:cNvPr>
          <p:cNvSpPr>
            <a:spLocks noGrp="1"/>
          </p:cNvSpPr>
          <p:nvPr>
            <p:ph idx="1"/>
          </p:nvPr>
        </p:nvSpPr>
        <p:spPr/>
        <p:txBody>
          <a:bodyPr>
            <a:normAutofit/>
          </a:bodyPr>
          <a:lstStyle/>
          <a:p>
            <a:r>
              <a:rPr lang="en-GB" dirty="0"/>
              <a:t>2: Organizational Management</a:t>
            </a:r>
          </a:p>
          <a:p>
            <a:r>
              <a:rPr lang="en-GB" dirty="0"/>
              <a:t>Required: The organization’s contracts and partnership agreements include a standard clause requiring sub-contractors, to adopt policies that prohibit SEA and to take measures to prevent and respond to SEA.</a:t>
            </a:r>
          </a:p>
          <a:p>
            <a:r>
              <a:rPr lang="en-GB" dirty="0"/>
              <a:t>(UN IP Protocol para 11; 15; &amp; Annex A.1)</a:t>
            </a:r>
          </a:p>
          <a:p>
            <a:r>
              <a:rPr lang="en-GB" dirty="0"/>
              <a:t>☐  Contracts/partnership agreements for sub- contractors</a:t>
            </a:r>
          </a:p>
          <a:p>
            <a:r>
              <a:rPr lang="en-GB" dirty="0"/>
              <a:t>☐ Other (please specify</a:t>
            </a:r>
          </a:p>
          <a:p>
            <a:endParaRPr lang="en-PK" dirty="0"/>
          </a:p>
        </p:txBody>
      </p:sp>
    </p:spTree>
    <p:extLst>
      <p:ext uri="{BB962C8B-B14F-4D97-AF65-F5344CB8AC3E}">
        <p14:creationId xmlns:p14="http://schemas.microsoft.com/office/powerpoint/2010/main" val="1002093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2968-CA51-1245-93C9-83A20D5A4765}"/>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07E9CAA2-572B-EB41-840E-E9CEC5464808}"/>
              </a:ext>
            </a:extLst>
          </p:cNvPr>
          <p:cNvSpPr>
            <a:spLocks noGrp="1"/>
          </p:cNvSpPr>
          <p:nvPr>
            <p:ph idx="1"/>
          </p:nvPr>
        </p:nvSpPr>
        <p:spPr/>
        <p:txBody>
          <a:bodyPr>
            <a:normAutofit/>
          </a:bodyPr>
          <a:lstStyle/>
          <a:p>
            <a:r>
              <a:rPr lang="en-GB" dirty="0"/>
              <a:t>3: Human Resources Systems</a:t>
            </a:r>
          </a:p>
          <a:p>
            <a:r>
              <a:rPr lang="en-GB" dirty="0"/>
              <a:t>Required: There is a systematic vetting procedure in place for job candidates through proper screening. This must include, at minimum, reference checks for sexual misconduct and a self- declaration by the job candidate requesting that they confirm that they have never been subject to sanctions (disciplinary, administrative or criminal) arising from an investigation in relation to SEA, or left employment pending investigation and refused to cooperate in such an investigation.</a:t>
            </a:r>
          </a:p>
          <a:p>
            <a:r>
              <a:rPr lang="en-GB" dirty="0"/>
              <a:t>(UN IP Protocol para 11; 15; &amp; Annex A.2)</a:t>
            </a:r>
          </a:p>
          <a:p>
            <a:r>
              <a:rPr lang="en-GB" dirty="0"/>
              <a:t>☐ Reference check template including check for sexual misconduct (including reference from previous employers and self-declaration)</a:t>
            </a:r>
          </a:p>
          <a:p>
            <a:r>
              <a:rPr lang="en-GB" dirty="0"/>
              <a:t>☐ Recruitment procedures</a:t>
            </a:r>
          </a:p>
          <a:p>
            <a:r>
              <a:rPr lang="en-GB" dirty="0"/>
              <a:t>☐ Other (please specify):</a:t>
            </a:r>
          </a:p>
        </p:txBody>
      </p:sp>
    </p:spTree>
    <p:extLst>
      <p:ext uri="{BB962C8B-B14F-4D97-AF65-F5344CB8AC3E}">
        <p14:creationId xmlns:p14="http://schemas.microsoft.com/office/powerpoint/2010/main" val="4109892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B608-2912-3D4D-95ED-92CA1D5E87B8}"/>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1AC3A633-25E0-4440-B26A-A5A47B3A33D6}"/>
              </a:ext>
            </a:extLst>
          </p:cNvPr>
          <p:cNvSpPr>
            <a:spLocks noGrp="1"/>
          </p:cNvSpPr>
          <p:nvPr>
            <p:ph idx="1"/>
          </p:nvPr>
        </p:nvSpPr>
        <p:spPr/>
        <p:txBody>
          <a:bodyPr>
            <a:normAutofit fontScale="92500" lnSpcReduction="20000"/>
          </a:bodyPr>
          <a:lstStyle/>
          <a:p>
            <a:r>
              <a:rPr lang="en-GB" dirty="0"/>
              <a:t>4. Mandatory Training</a:t>
            </a:r>
          </a:p>
          <a:p>
            <a:r>
              <a:rPr lang="en-GB" dirty="0"/>
              <a:t>Required: The organization holds mandatory trainings (online or in- person) for all personnel on PSEA and relevant procedures. The training should include: 1) a definition of SEA (that is aligned with the UN's definition); 2) explanation on prohibition of SEA; and 3) actions that personnel are required to take (i.e. prompt reporting of allegations and referral of victims).</a:t>
            </a:r>
          </a:p>
          <a:p>
            <a:r>
              <a:rPr lang="en-GB" dirty="0"/>
              <a:t>(UN IP Protocol para 17 &amp; Annex A.5)</a:t>
            </a:r>
          </a:p>
          <a:p>
            <a:r>
              <a:rPr lang="en-GB" dirty="0"/>
              <a:t>☐ Annual training plan</a:t>
            </a:r>
          </a:p>
          <a:p>
            <a:r>
              <a:rPr lang="en-GB" dirty="0"/>
              <a:t>☐  Training agenda</a:t>
            </a:r>
          </a:p>
          <a:p>
            <a:r>
              <a:rPr lang="en-GB" dirty="0"/>
              <a:t>☐ Training package</a:t>
            </a:r>
          </a:p>
          <a:p>
            <a:r>
              <a:rPr lang="en-GB" dirty="0"/>
              <a:t>☐ Attendance sheets</a:t>
            </a:r>
          </a:p>
          <a:p>
            <a:r>
              <a:rPr lang="en-GB" dirty="0"/>
              <a:t>☐ Training certificates</a:t>
            </a:r>
          </a:p>
          <a:p>
            <a:r>
              <a:rPr lang="en-GB" dirty="0"/>
              <a:t>☐ Other (please specify):</a:t>
            </a:r>
          </a:p>
        </p:txBody>
      </p:sp>
    </p:spTree>
    <p:extLst>
      <p:ext uri="{BB962C8B-B14F-4D97-AF65-F5344CB8AC3E}">
        <p14:creationId xmlns:p14="http://schemas.microsoft.com/office/powerpoint/2010/main" val="1325627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a:t>
            </a:r>
          </a:p>
        </p:txBody>
      </p:sp>
      <p:sp>
        <p:nvSpPr>
          <p:cNvPr id="3" name="Content Placeholder 2"/>
          <p:cNvSpPr>
            <a:spLocks noGrp="1"/>
          </p:cNvSpPr>
          <p:nvPr>
            <p:ph idx="1"/>
          </p:nvPr>
        </p:nvSpPr>
        <p:spPr/>
        <p:txBody>
          <a:bodyPr/>
          <a:lstStyle/>
          <a:p>
            <a:r>
              <a:rPr lang="en-US" dirty="0"/>
              <a:t>Do you think Ahmad’s behavior can be termed as sexual harassment or exploitation? Why?</a:t>
            </a:r>
          </a:p>
          <a:p>
            <a:r>
              <a:rPr lang="en-US" dirty="0"/>
              <a:t>Would it be termed sexual exploitation if </a:t>
            </a:r>
            <a:r>
              <a:rPr lang="en-US" dirty="0" err="1"/>
              <a:t>Haleema</a:t>
            </a:r>
            <a:r>
              <a:rPr lang="en-US" dirty="0"/>
              <a:t> submits to Ahmad’s advances? </a:t>
            </a:r>
          </a:p>
          <a:p>
            <a:r>
              <a:rPr lang="en-US" dirty="0"/>
              <a:t>Why doesn’t </a:t>
            </a:r>
            <a:r>
              <a:rPr lang="en-US" dirty="0" err="1"/>
              <a:t>Haleema</a:t>
            </a:r>
            <a:r>
              <a:rPr lang="en-US" dirty="0"/>
              <a:t> complain? Should </a:t>
            </a:r>
            <a:r>
              <a:rPr lang="en-US" dirty="0" err="1"/>
              <a:t>Haleema</a:t>
            </a:r>
            <a:r>
              <a:rPr lang="en-US" dirty="0"/>
              <a:t> be blamed for keeping quiet? </a:t>
            </a:r>
          </a:p>
          <a:p>
            <a:r>
              <a:rPr lang="en-US" dirty="0"/>
              <a:t>Are </a:t>
            </a:r>
            <a:r>
              <a:rPr lang="en-US" dirty="0" err="1"/>
              <a:t>Haleema</a:t>
            </a:r>
            <a:r>
              <a:rPr lang="en-US" dirty="0"/>
              <a:t> and Ahmad at par with each other/equally powerful in the given situation? </a:t>
            </a:r>
          </a:p>
          <a:p>
            <a:r>
              <a:rPr lang="en-US" dirty="0"/>
              <a:t>Who can she complain to? </a:t>
            </a:r>
          </a:p>
          <a:p>
            <a:r>
              <a:rPr lang="en-US" dirty="0"/>
              <a:t>What is the likely impact of Ahmad’s behavior on </a:t>
            </a:r>
            <a:r>
              <a:rPr lang="en-US" dirty="0" err="1"/>
              <a:t>Haleema</a:t>
            </a:r>
            <a:r>
              <a:rPr lang="en-US" dirty="0"/>
              <a:t>? </a:t>
            </a:r>
          </a:p>
          <a:p>
            <a:r>
              <a:rPr lang="en-US" dirty="0"/>
              <a:t>How did you feel enacting your respective characters? </a:t>
            </a:r>
          </a:p>
        </p:txBody>
      </p:sp>
    </p:spTree>
    <p:extLst>
      <p:ext uri="{BB962C8B-B14F-4D97-AF65-F5344CB8AC3E}">
        <p14:creationId xmlns:p14="http://schemas.microsoft.com/office/powerpoint/2010/main" val="326193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5C94D-10CC-8048-8A23-55BFC14063B8}"/>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8D93C455-699B-8B4B-8E35-F38B2A32CFD4}"/>
              </a:ext>
            </a:extLst>
          </p:cNvPr>
          <p:cNvSpPr>
            <a:spLocks noGrp="1"/>
          </p:cNvSpPr>
          <p:nvPr>
            <p:ph idx="1"/>
          </p:nvPr>
        </p:nvSpPr>
        <p:spPr/>
        <p:txBody>
          <a:bodyPr>
            <a:normAutofit fontScale="85000" lnSpcReduction="20000"/>
          </a:bodyPr>
          <a:lstStyle/>
          <a:p>
            <a:r>
              <a:rPr lang="en-GB" dirty="0"/>
              <a:t>5: Reporting</a:t>
            </a:r>
          </a:p>
          <a:p>
            <a:pPr marL="0" indent="0">
              <a:buNone/>
            </a:pPr>
            <a:r>
              <a:rPr lang="en-GB" dirty="0"/>
              <a:t>Required 1: The organization has mechanisms and procedures for personnel, beneficiaries and communities, including children, to report SEA allegations that comply with core standards for reporting (i.e. safety, confidentiality, transparency, accessibility).</a:t>
            </a:r>
          </a:p>
          <a:p>
            <a:pPr marL="0" indent="0">
              <a:buNone/>
            </a:pPr>
            <a:r>
              <a:rPr lang="en-GB" dirty="0"/>
              <a:t>(UN IP Protocol para 19 &amp; Annex A.3)</a:t>
            </a:r>
          </a:p>
          <a:p>
            <a:r>
              <a:rPr lang="en-GB" dirty="0"/>
              <a:t>☐ Internal Complaints and Feedback Mechanism</a:t>
            </a:r>
          </a:p>
          <a:p>
            <a:r>
              <a:rPr lang="en-GB" dirty="0"/>
              <a:t>☐ Participation in joint reporting mechanisms</a:t>
            </a:r>
          </a:p>
          <a:p>
            <a:r>
              <a:rPr lang="en-GB" dirty="0"/>
              <a:t>☐  Communication materials</a:t>
            </a:r>
          </a:p>
          <a:p>
            <a:r>
              <a:rPr lang="en-GB" dirty="0"/>
              <a:t>☐  PSEA awareness-raising plan</a:t>
            </a:r>
          </a:p>
          <a:p>
            <a:r>
              <a:rPr lang="en-GB" dirty="0"/>
              <a:t>☐  Description of reporting mechanism</a:t>
            </a:r>
          </a:p>
          <a:p>
            <a:r>
              <a:rPr lang="en-GB" dirty="0"/>
              <a:t>☐  Whistle-blower policy</a:t>
            </a:r>
          </a:p>
          <a:p>
            <a:r>
              <a:rPr lang="en-GB" dirty="0"/>
              <a:t>☐ Other (please specify):</a:t>
            </a:r>
          </a:p>
          <a:p>
            <a:endParaRPr lang="en-PK" dirty="0"/>
          </a:p>
        </p:txBody>
      </p:sp>
    </p:spTree>
    <p:extLst>
      <p:ext uri="{BB962C8B-B14F-4D97-AF65-F5344CB8AC3E}">
        <p14:creationId xmlns:p14="http://schemas.microsoft.com/office/powerpoint/2010/main" val="1991943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3BA9-BFC4-4D43-87CC-D8A9FB1DBB62}"/>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75503800-8636-F345-8B07-995A48B09D24}"/>
              </a:ext>
            </a:extLst>
          </p:cNvPr>
          <p:cNvSpPr>
            <a:spLocks noGrp="1"/>
          </p:cNvSpPr>
          <p:nvPr>
            <p:ph idx="1"/>
          </p:nvPr>
        </p:nvSpPr>
        <p:spPr/>
        <p:txBody>
          <a:bodyPr>
            <a:normAutofit fontScale="92500" lnSpcReduction="20000"/>
          </a:bodyPr>
          <a:lstStyle/>
          <a:p>
            <a:r>
              <a:rPr lang="en-GB" dirty="0"/>
              <a:t>6: Assistance and Referrals</a:t>
            </a:r>
          </a:p>
          <a:p>
            <a:pPr marL="0" indent="0">
              <a:buNone/>
            </a:pPr>
            <a:r>
              <a:rPr lang="en-GB" dirty="0"/>
              <a:t>Required 1: The organization has a system to refer SEA victims to available support services available locally, based on their needs and consent. This can include actively contribution to in-country PSEA networks and/or GBV systems (where applicable) and/or referral pathways at an inter-agency level.</a:t>
            </a:r>
          </a:p>
          <a:p>
            <a:pPr marL="0" indent="0">
              <a:buNone/>
            </a:pPr>
            <a:r>
              <a:rPr lang="en-GB" dirty="0"/>
              <a:t>(UN IP Protocol para 22.d.)</a:t>
            </a:r>
          </a:p>
          <a:p>
            <a:pPr marL="0" indent="0">
              <a:buNone/>
            </a:pPr>
            <a:r>
              <a:rPr lang="en-GB" dirty="0"/>
              <a:t>☐ Internal or Interagency referral pathway</a:t>
            </a:r>
          </a:p>
          <a:p>
            <a:pPr marL="0" indent="0">
              <a:buNone/>
            </a:pPr>
            <a:r>
              <a:rPr lang="en-GB" dirty="0"/>
              <a:t>☐ List of Available service providers</a:t>
            </a:r>
          </a:p>
          <a:p>
            <a:pPr marL="0" indent="0">
              <a:buNone/>
            </a:pPr>
            <a:r>
              <a:rPr lang="en-GB" dirty="0"/>
              <a:t>☐ Description of referral or Standard Operation Procedure (SOP)</a:t>
            </a:r>
          </a:p>
          <a:p>
            <a:pPr marL="0" indent="0">
              <a:buNone/>
            </a:pPr>
            <a:r>
              <a:rPr lang="en-GB" dirty="0"/>
              <a:t>☐ Referral form for survivors of GBV/SEA</a:t>
            </a:r>
          </a:p>
          <a:p>
            <a:pPr marL="0" indent="0">
              <a:buNone/>
            </a:pPr>
            <a:r>
              <a:rPr lang="en-GB" dirty="0"/>
              <a:t>☐ Guidelines on victim assistance and/or training on GBV and GBV case management principles</a:t>
            </a:r>
          </a:p>
          <a:p>
            <a:pPr marL="0" indent="0">
              <a:buNone/>
            </a:pPr>
            <a:r>
              <a:rPr lang="en-GB" dirty="0"/>
              <a:t>☐ Other (please specify):</a:t>
            </a:r>
          </a:p>
          <a:p>
            <a:endParaRPr lang="en-GB" dirty="0"/>
          </a:p>
          <a:p>
            <a:endParaRPr lang="en-GB" dirty="0"/>
          </a:p>
          <a:p>
            <a:endParaRPr lang="en-GB" dirty="0"/>
          </a:p>
          <a:p>
            <a:endParaRPr lang="en-PK" dirty="0"/>
          </a:p>
        </p:txBody>
      </p:sp>
    </p:spTree>
    <p:extLst>
      <p:ext uri="{BB962C8B-B14F-4D97-AF65-F5344CB8AC3E}">
        <p14:creationId xmlns:p14="http://schemas.microsoft.com/office/powerpoint/2010/main" val="2608172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D53C8-9AE4-7C43-B309-0211C71EDA4B}"/>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F3F6D80A-71C8-214C-AE50-00393407F599}"/>
              </a:ext>
            </a:extLst>
          </p:cNvPr>
          <p:cNvSpPr>
            <a:spLocks noGrp="1"/>
          </p:cNvSpPr>
          <p:nvPr>
            <p:ph idx="1"/>
          </p:nvPr>
        </p:nvSpPr>
        <p:spPr/>
        <p:txBody>
          <a:bodyPr>
            <a:normAutofit lnSpcReduction="10000"/>
          </a:bodyPr>
          <a:lstStyle/>
          <a:p>
            <a:r>
              <a:rPr lang="en-GB" dirty="0"/>
              <a:t>7: Investigations</a:t>
            </a:r>
          </a:p>
          <a:p>
            <a:pPr marL="0" indent="0">
              <a:buNone/>
            </a:pPr>
            <a:r>
              <a:rPr lang="en-GB" dirty="0"/>
              <a:t>Required: The organization has a process for investigation of allegations of SEA and can provide evidence. This may include a referral system for investigations where in house capacity does not exist.</a:t>
            </a:r>
          </a:p>
          <a:p>
            <a:r>
              <a:rPr lang="en-GB" dirty="0"/>
              <a:t>(UN IP Protocol para 20, 23 and 24, &amp; Annex A.6)</a:t>
            </a:r>
          </a:p>
          <a:p>
            <a:r>
              <a:rPr lang="en-GB" dirty="0"/>
              <a:t>☐ Written process for review of SEA allegations</a:t>
            </a:r>
          </a:p>
          <a:p>
            <a:r>
              <a:rPr lang="en-GB" dirty="0"/>
              <a:t>☐ Dedicated resources for investigation(s) and/or commitment of partner for support</a:t>
            </a:r>
          </a:p>
          <a:p>
            <a:r>
              <a:rPr lang="en-GB" dirty="0"/>
              <a:t>☐ PSEA investigation policy/procedures</a:t>
            </a:r>
          </a:p>
          <a:p>
            <a:r>
              <a:rPr lang="en-GB" dirty="0"/>
              <a:t>☐ Contract with professional investigative service</a:t>
            </a:r>
          </a:p>
          <a:p>
            <a:r>
              <a:rPr lang="en-GB" dirty="0"/>
              <a:t>☐ Other (please specify):</a:t>
            </a:r>
          </a:p>
          <a:p>
            <a:endParaRPr lang="en-GB" dirty="0"/>
          </a:p>
          <a:p>
            <a:endParaRPr lang="en-GB" dirty="0"/>
          </a:p>
          <a:p>
            <a:endParaRPr lang="en-GB" dirty="0"/>
          </a:p>
          <a:p>
            <a:endParaRPr lang="en-GB" dirty="0"/>
          </a:p>
          <a:p>
            <a:endParaRPr lang="en-PK" dirty="0"/>
          </a:p>
        </p:txBody>
      </p:sp>
    </p:spTree>
    <p:extLst>
      <p:ext uri="{BB962C8B-B14F-4D97-AF65-F5344CB8AC3E}">
        <p14:creationId xmlns:p14="http://schemas.microsoft.com/office/powerpoint/2010/main" val="1590961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6147C-462F-BA40-9D5C-49C6AA931832}"/>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31EB61C0-72E6-E944-A821-7D9434141C3A}"/>
              </a:ext>
            </a:extLst>
          </p:cNvPr>
          <p:cNvSpPr>
            <a:spLocks noGrp="1"/>
          </p:cNvSpPr>
          <p:nvPr>
            <p:ph idx="1"/>
          </p:nvPr>
        </p:nvSpPr>
        <p:spPr/>
        <p:txBody>
          <a:bodyPr>
            <a:normAutofit/>
          </a:bodyPr>
          <a:lstStyle/>
          <a:p>
            <a:r>
              <a:rPr lang="en-GB" dirty="0"/>
              <a:t>8: Corrective Action</a:t>
            </a:r>
          </a:p>
          <a:p>
            <a:r>
              <a:rPr lang="en-GB" dirty="0"/>
              <a:t>Required: The organisation has taken appropriate corrective action in response to SEA allegations, if any.</a:t>
            </a:r>
          </a:p>
          <a:p>
            <a:r>
              <a:rPr lang="en-GB" dirty="0"/>
              <a:t>(UN IP Protocol para 20, 22.a., &amp; Annex A.6)</a:t>
            </a:r>
          </a:p>
          <a:p>
            <a:r>
              <a:rPr lang="en-GB" dirty="0"/>
              <a:t>☐ Evidence of implementation of corrective measures identified by the UN partner entity, including capacity strengthening of staff.</a:t>
            </a:r>
          </a:p>
          <a:p>
            <a:r>
              <a:rPr lang="en-GB" dirty="0"/>
              <a:t>☐ Specific measures to identify and reduce risks of SEA in programme delivery.</a:t>
            </a:r>
          </a:p>
          <a:p>
            <a:r>
              <a:rPr lang="en-GB" dirty="0"/>
              <a:t>☐ Other (please specify):</a:t>
            </a:r>
          </a:p>
        </p:txBody>
      </p:sp>
    </p:spTree>
    <p:extLst>
      <p:ext uri="{BB962C8B-B14F-4D97-AF65-F5344CB8AC3E}">
        <p14:creationId xmlns:p14="http://schemas.microsoft.com/office/powerpoint/2010/main" val="832663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009CE-689C-0F4E-AE0D-57DF82FEDA00}"/>
              </a:ext>
            </a:extLst>
          </p:cNvPr>
          <p:cNvSpPr>
            <a:spLocks noGrp="1"/>
          </p:cNvSpPr>
          <p:nvPr>
            <p:ph type="title"/>
          </p:nvPr>
        </p:nvSpPr>
        <p:spPr/>
        <p:txBody>
          <a:bodyPr/>
          <a:lstStyle/>
          <a:p>
            <a:r>
              <a:rPr lang="en-PK" dirty="0"/>
              <a:t>Provincial Targets for Action Planning</a:t>
            </a:r>
          </a:p>
        </p:txBody>
      </p:sp>
      <p:graphicFrame>
        <p:nvGraphicFramePr>
          <p:cNvPr id="7" name="Content Placeholder 6">
            <a:extLst>
              <a:ext uri="{FF2B5EF4-FFF2-40B4-BE49-F238E27FC236}">
                <a16:creationId xmlns:a16="http://schemas.microsoft.com/office/drawing/2014/main" id="{7B045543-47C2-2F4B-B756-487AF6E492E2}"/>
              </a:ext>
            </a:extLst>
          </p:cNvPr>
          <p:cNvGraphicFramePr>
            <a:graphicFrameLocks noGrp="1"/>
          </p:cNvGraphicFramePr>
          <p:nvPr>
            <p:ph idx="1"/>
            <p:extLst>
              <p:ext uri="{D42A27DB-BD31-4B8C-83A1-F6EECF244321}">
                <p14:modId xmlns:p14="http://schemas.microsoft.com/office/powerpoint/2010/main" val="343812699"/>
              </p:ext>
            </p:extLst>
          </p:nvPr>
        </p:nvGraphicFramePr>
        <p:xfrm>
          <a:off x="1769633" y="2301241"/>
          <a:ext cx="8713694" cy="2819400"/>
        </p:xfrm>
        <a:graphic>
          <a:graphicData uri="http://schemas.openxmlformats.org/drawingml/2006/table">
            <a:tbl>
              <a:tblPr>
                <a:tableStyleId>{35758FB7-9AC5-4552-8A53-C91805E547FA}</a:tableStyleId>
              </a:tblPr>
              <a:tblGrid>
                <a:gridCol w="2658888">
                  <a:extLst>
                    <a:ext uri="{9D8B030D-6E8A-4147-A177-3AD203B41FA5}">
                      <a16:colId xmlns:a16="http://schemas.microsoft.com/office/drawing/2014/main" val="227798096"/>
                    </a:ext>
                  </a:extLst>
                </a:gridCol>
                <a:gridCol w="1964302">
                  <a:extLst>
                    <a:ext uri="{9D8B030D-6E8A-4147-A177-3AD203B41FA5}">
                      <a16:colId xmlns:a16="http://schemas.microsoft.com/office/drawing/2014/main" val="3378241346"/>
                    </a:ext>
                  </a:extLst>
                </a:gridCol>
                <a:gridCol w="2023826">
                  <a:extLst>
                    <a:ext uri="{9D8B030D-6E8A-4147-A177-3AD203B41FA5}">
                      <a16:colId xmlns:a16="http://schemas.microsoft.com/office/drawing/2014/main" val="4018051671"/>
                    </a:ext>
                  </a:extLst>
                </a:gridCol>
                <a:gridCol w="2066678">
                  <a:extLst>
                    <a:ext uri="{9D8B030D-6E8A-4147-A177-3AD203B41FA5}">
                      <a16:colId xmlns:a16="http://schemas.microsoft.com/office/drawing/2014/main" val="1102200786"/>
                    </a:ext>
                  </a:extLst>
                </a:gridCol>
              </a:tblGrid>
              <a:tr h="203200">
                <a:tc rowSpan="2">
                  <a:txBody>
                    <a:bodyPr/>
                    <a:lstStyle/>
                    <a:p>
                      <a:pPr algn="ctr" fontAlgn="ctr"/>
                      <a:r>
                        <a:rPr lang="en-GB" sz="2000" b="1" u="none" strike="noStrike" dirty="0">
                          <a:effectLst/>
                        </a:rPr>
                        <a:t>Province</a:t>
                      </a:r>
                      <a:endParaRPr lang="en-GB" sz="2000" b="1" i="0" u="none" strike="noStrike" dirty="0">
                        <a:solidFill>
                          <a:srgbClr val="FFFFFF"/>
                        </a:solidFill>
                        <a:effectLst/>
                        <a:latin typeface="Calibri" panose="020F0502020204030204" pitchFamily="34" charset="0"/>
                      </a:endParaRPr>
                    </a:p>
                  </a:txBody>
                  <a:tcPr marL="9525" marR="9525" marT="9525" marB="0" anchor="ctr"/>
                </a:tc>
                <a:tc gridSpan="3">
                  <a:txBody>
                    <a:bodyPr/>
                    <a:lstStyle/>
                    <a:p>
                      <a:pPr algn="ctr" fontAlgn="b"/>
                      <a:r>
                        <a:rPr lang="en-GB" sz="2000" b="1" u="none" strike="noStrike" dirty="0">
                          <a:effectLst/>
                        </a:rPr>
                        <a:t>Targets</a:t>
                      </a:r>
                      <a:endParaRPr lang="en-GB" sz="2000" b="1" i="0" u="none" strike="noStrike" dirty="0">
                        <a:solidFill>
                          <a:srgbClr val="FFFFFF"/>
                        </a:solidFill>
                        <a:effectLst/>
                        <a:latin typeface="Calibri" panose="020F0502020204030204" pitchFamily="34" charset="0"/>
                      </a:endParaRPr>
                    </a:p>
                  </a:txBody>
                  <a:tcPr marL="9525" marR="9525" marT="9525" marB="0" anchor="b"/>
                </a:tc>
                <a:tc hMerge="1">
                  <a:txBody>
                    <a:bodyPr/>
                    <a:lstStyle/>
                    <a:p>
                      <a:endParaRPr lang="en-PK"/>
                    </a:p>
                  </a:txBody>
                  <a:tcPr/>
                </a:tc>
                <a:tc hMerge="1">
                  <a:txBody>
                    <a:bodyPr/>
                    <a:lstStyle/>
                    <a:p>
                      <a:endParaRPr lang="en-PK"/>
                    </a:p>
                  </a:txBody>
                  <a:tcPr/>
                </a:tc>
                <a:extLst>
                  <a:ext uri="{0D108BD9-81ED-4DB2-BD59-A6C34878D82A}">
                    <a16:rowId xmlns:a16="http://schemas.microsoft.com/office/drawing/2014/main" val="2783770960"/>
                  </a:ext>
                </a:extLst>
              </a:tr>
              <a:tr h="419100">
                <a:tc vMerge="1">
                  <a:txBody>
                    <a:bodyPr/>
                    <a:lstStyle/>
                    <a:p>
                      <a:endParaRPr lang="en-PK"/>
                    </a:p>
                  </a:txBody>
                  <a:tcPr/>
                </a:tc>
                <a:tc>
                  <a:txBody>
                    <a:bodyPr/>
                    <a:lstStyle/>
                    <a:p>
                      <a:pPr algn="ctr" fontAlgn="b"/>
                      <a:r>
                        <a:rPr lang="en-GB" sz="2000" b="1" u="none" strike="noStrike">
                          <a:effectLst/>
                        </a:rPr>
                        <a:t>Staff Sessions</a:t>
                      </a:r>
                      <a:endParaRPr lang="en-GB" sz="20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GB" sz="2000" b="1" u="none" strike="noStrike">
                          <a:effectLst/>
                        </a:rPr>
                        <a:t> FGD </a:t>
                      </a:r>
                      <a:endParaRPr lang="en-GB" sz="20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GB" sz="2000" b="1" u="none" strike="noStrike" dirty="0">
                          <a:effectLst/>
                        </a:rPr>
                        <a:t> Community Sessions </a:t>
                      </a:r>
                      <a:endParaRPr lang="en-GB" sz="20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768966"/>
                  </a:ext>
                </a:extLst>
              </a:tr>
              <a:tr h="190500">
                <a:tc>
                  <a:txBody>
                    <a:bodyPr/>
                    <a:lstStyle/>
                    <a:p>
                      <a:pPr algn="ctr" fontAlgn="b"/>
                      <a:r>
                        <a:rPr lang="en-GB" sz="2000" u="none" strike="noStrike" dirty="0">
                          <a:effectLst/>
                        </a:rPr>
                        <a:t>Sindh</a:t>
                      </a:r>
                      <a:endParaRPr lang="en-GB"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6</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 </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10 </a:t>
                      </a:r>
                      <a:endParaRPr lang="en-PK"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23179665"/>
                  </a:ext>
                </a:extLst>
              </a:tr>
              <a:tr h="190500">
                <a:tc>
                  <a:txBody>
                    <a:bodyPr/>
                    <a:lstStyle/>
                    <a:p>
                      <a:pPr algn="ctr" fontAlgn="b"/>
                      <a:r>
                        <a:rPr lang="en-GB" sz="2000" u="none" strike="noStrike">
                          <a:effectLst/>
                        </a:rPr>
                        <a:t>Balochistan</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4</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 </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10 </a:t>
                      </a:r>
                      <a:endParaRPr lang="en-PK"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08775506"/>
                  </a:ext>
                </a:extLst>
              </a:tr>
              <a:tr h="190500">
                <a:tc>
                  <a:txBody>
                    <a:bodyPr/>
                    <a:lstStyle/>
                    <a:p>
                      <a:pPr algn="ctr" fontAlgn="b"/>
                      <a:r>
                        <a:rPr lang="en-GB" sz="2000" u="none" strike="noStrike">
                          <a:effectLst/>
                        </a:rPr>
                        <a:t>KP</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5</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 </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10 </a:t>
                      </a:r>
                      <a:endParaRPr lang="en-PK"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2052112"/>
                  </a:ext>
                </a:extLst>
              </a:tr>
              <a:tr h="190500">
                <a:tc>
                  <a:txBody>
                    <a:bodyPr/>
                    <a:lstStyle/>
                    <a:p>
                      <a:pPr algn="ctr" fontAlgn="b"/>
                      <a:r>
                        <a:rPr lang="en-GB" sz="2000" u="none" strike="noStrike">
                          <a:effectLst/>
                        </a:rPr>
                        <a:t>Punjab</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3</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 </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10 </a:t>
                      </a:r>
                      <a:endParaRPr lang="en-PK"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6806890"/>
                  </a:ext>
                </a:extLst>
              </a:tr>
              <a:tr h="190500">
                <a:tc>
                  <a:txBody>
                    <a:bodyPr/>
                    <a:lstStyle/>
                    <a:p>
                      <a:pPr algn="ctr" fontAlgn="b"/>
                      <a:r>
                        <a:rPr lang="en-GB" sz="2000" u="none" strike="noStrike">
                          <a:effectLst/>
                        </a:rPr>
                        <a:t>AJK</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1</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 </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10 </a:t>
                      </a:r>
                      <a:endParaRPr lang="en-PK"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1129639"/>
                  </a:ext>
                </a:extLst>
              </a:tr>
              <a:tr h="203200">
                <a:tc>
                  <a:txBody>
                    <a:bodyPr/>
                    <a:lstStyle/>
                    <a:p>
                      <a:pPr algn="ctr" fontAlgn="b"/>
                      <a:r>
                        <a:rPr lang="en-GB" sz="2000" u="none" strike="noStrike">
                          <a:effectLst/>
                        </a:rPr>
                        <a:t>ICT</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1</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a:effectLst/>
                        </a:rPr>
                        <a:t> </a:t>
                      </a:r>
                      <a:endParaRPr lang="en-PK"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PK" sz="2000" u="none" strike="noStrike" dirty="0">
                          <a:effectLst/>
                        </a:rPr>
                        <a:t> </a:t>
                      </a:r>
                      <a:endParaRPr lang="en-PK"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26186291"/>
                  </a:ext>
                </a:extLst>
              </a:tr>
            </a:tbl>
          </a:graphicData>
        </a:graphic>
      </p:graphicFrame>
    </p:spTree>
    <p:extLst>
      <p:ext uri="{BB962C8B-B14F-4D97-AF65-F5344CB8AC3E}">
        <p14:creationId xmlns:p14="http://schemas.microsoft.com/office/powerpoint/2010/main" val="2326740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C7A31-7C7C-354B-BAE2-59F8039F5F7C}"/>
              </a:ext>
            </a:extLst>
          </p:cNvPr>
          <p:cNvSpPr>
            <a:spLocks noGrp="1"/>
          </p:cNvSpPr>
          <p:nvPr>
            <p:ph type="title"/>
          </p:nvPr>
        </p:nvSpPr>
        <p:spPr/>
        <p:txBody>
          <a:bodyPr/>
          <a:lstStyle/>
          <a:p>
            <a:r>
              <a:rPr lang="en-PK" dirty="0"/>
              <a:t>A</a:t>
            </a:r>
            <a:r>
              <a:rPr lang="en-GB" dirty="0"/>
              <a:t>c</a:t>
            </a:r>
            <a:r>
              <a:rPr lang="en-PK" dirty="0"/>
              <a:t>tion Plan T</a:t>
            </a:r>
            <a:r>
              <a:rPr lang="en-GB" dirty="0"/>
              <a:t>e</a:t>
            </a:r>
            <a:r>
              <a:rPr lang="en-PK" dirty="0"/>
              <a:t>mplate</a:t>
            </a:r>
          </a:p>
        </p:txBody>
      </p:sp>
      <p:graphicFrame>
        <p:nvGraphicFramePr>
          <p:cNvPr id="4" name="Table 4">
            <a:extLst>
              <a:ext uri="{FF2B5EF4-FFF2-40B4-BE49-F238E27FC236}">
                <a16:creationId xmlns:a16="http://schemas.microsoft.com/office/drawing/2014/main" id="{E97FCCCE-FF8F-6840-9ADE-C9CACB0E04A1}"/>
              </a:ext>
            </a:extLst>
          </p:cNvPr>
          <p:cNvGraphicFramePr>
            <a:graphicFrameLocks noGrp="1"/>
          </p:cNvGraphicFramePr>
          <p:nvPr>
            <p:ph idx="1"/>
            <p:extLst>
              <p:ext uri="{D42A27DB-BD31-4B8C-83A1-F6EECF244321}">
                <p14:modId xmlns:p14="http://schemas.microsoft.com/office/powerpoint/2010/main" val="3049375806"/>
              </p:ext>
            </p:extLst>
          </p:nvPr>
        </p:nvGraphicFramePr>
        <p:xfrm>
          <a:off x="1097280" y="2418080"/>
          <a:ext cx="10058401" cy="1752600"/>
        </p:xfrm>
        <a:graphic>
          <a:graphicData uri="http://schemas.openxmlformats.org/drawingml/2006/table">
            <a:tbl>
              <a:tblPr firstRow="1" bandRow="1">
                <a:tableStyleId>{35758FB7-9AC5-4552-8A53-C91805E547FA}</a:tableStyleId>
              </a:tblPr>
              <a:tblGrid>
                <a:gridCol w="3225441">
                  <a:extLst>
                    <a:ext uri="{9D8B030D-6E8A-4147-A177-3AD203B41FA5}">
                      <a16:colId xmlns:a16="http://schemas.microsoft.com/office/drawing/2014/main" val="1183877999"/>
                    </a:ext>
                  </a:extLst>
                </a:gridCol>
                <a:gridCol w="1877065">
                  <a:extLst>
                    <a:ext uri="{9D8B030D-6E8A-4147-A177-3AD203B41FA5}">
                      <a16:colId xmlns:a16="http://schemas.microsoft.com/office/drawing/2014/main" val="2777932866"/>
                    </a:ext>
                  </a:extLst>
                </a:gridCol>
                <a:gridCol w="1455003">
                  <a:extLst>
                    <a:ext uri="{9D8B030D-6E8A-4147-A177-3AD203B41FA5}">
                      <a16:colId xmlns:a16="http://schemas.microsoft.com/office/drawing/2014/main" val="3002770601"/>
                    </a:ext>
                  </a:extLst>
                </a:gridCol>
                <a:gridCol w="1750446">
                  <a:extLst>
                    <a:ext uri="{9D8B030D-6E8A-4147-A177-3AD203B41FA5}">
                      <a16:colId xmlns:a16="http://schemas.microsoft.com/office/drawing/2014/main" val="2050460801"/>
                    </a:ext>
                  </a:extLst>
                </a:gridCol>
                <a:gridCol w="1750446">
                  <a:extLst>
                    <a:ext uri="{9D8B030D-6E8A-4147-A177-3AD203B41FA5}">
                      <a16:colId xmlns:a16="http://schemas.microsoft.com/office/drawing/2014/main" val="3507009982"/>
                    </a:ext>
                  </a:extLst>
                </a:gridCol>
              </a:tblGrid>
              <a:tr h="370840">
                <a:tc>
                  <a:txBody>
                    <a:bodyPr/>
                    <a:lstStyle/>
                    <a:p>
                      <a:pPr algn="ctr"/>
                      <a:r>
                        <a:rPr lang="en-PK" dirty="0">
                          <a:solidFill>
                            <a:schemeClr val="tx2"/>
                          </a:solidFill>
                        </a:rPr>
                        <a:t>A</a:t>
                      </a:r>
                      <a:r>
                        <a:rPr lang="en-GB" dirty="0">
                          <a:solidFill>
                            <a:schemeClr val="tx2"/>
                          </a:solidFill>
                        </a:rPr>
                        <a:t>c</a:t>
                      </a:r>
                      <a:r>
                        <a:rPr lang="en-PK" dirty="0">
                          <a:solidFill>
                            <a:schemeClr val="tx2"/>
                          </a:solidFill>
                        </a:rPr>
                        <a:t>tivity</a:t>
                      </a:r>
                    </a:p>
                  </a:txBody>
                  <a:tcPr/>
                </a:tc>
                <a:tc>
                  <a:txBody>
                    <a:bodyPr/>
                    <a:lstStyle/>
                    <a:p>
                      <a:pPr algn="ctr"/>
                      <a:r>
                        <a:rPr lang="en-PK" dirty="0">
                          <a:solidFill>
                            <a:schemeClr val="tx2"/>
                          </a:solidFill>
                        </a:rPr>
                        <a:t>R</a:t>
                      </a:r>
                      <a:r>
                        <a:rPr lang="en-GB" dirty="0">
                          <a:solidFill>
                            <a:schemeClr val="tx2"/>
                          </a:solidFill>
                        </a:rPr>
                        <a:t>e</a:t>
                      </a:r>
                      <a:r>
                        <a:rPr lang="en-PK" dirty="0">
                          <a:solidFill>
                            <a:schemeClr val="tx2"/>
                          </a:solidFill>
                        </a:rPr>
                        <a:t>sponsible Person</a:t>
                      </a:r>
                    </a:p>
                  </a:txBody>
                  <a:tcPr/>
                </a:tc>
                <a:tc>
                  <a:txBody>
                    <a:bodyPr/>
                    <a:lstStyle/>
                    <a:p>
                      <a:pPr algn="ctr"/>
                      <a:r>
                        <a:rPr lang="en-PK" dirty="0">
                          <a:solidFill>
                            <a:schemeClr val="tx2"/>
                          </a:solidFill>
                        </a:rPr>
                        <a:t>Timeline</a:t>
                      </a:r>
                    </a:p>
                  </a:txBody>
                  <a:tcPr/>
                </a:tc>
                <a:tc>
                  <a:txBody>
                    <a:bodyPr/>
                    <a:lstStyle/>
                    <a:p>
                      <a:pPr algn="ctr"/>
                      <a:r>
                        <a:rPr lang="en-PK" dirty="0">
                          <a:solidFill>
                            <a:schemeClr val="tx2"/>
                          </a:solidFill>
                        </a:rPr>
                        <a:t>Province</a:t>
                      </a:r>
                    </a:p>
                  </a:txBody>
                  <a:tcPr/>
                </a:tc>
                <a:tc>
                  <a:txBody>
                    <a:bodyPr/>
                    <a:lstStyle/>
                    <a:p>
                      <a:pPr algn="ctr"/>
                      <a:r>
                        <a:rPr lang="en-PK" dirty="0">
                          <a:solidFill>
                            <a:schemeClr val="tx2"/>
                          </a:solidFill>
                        </a:rPr>
                        <a:t>Venue</a:t>
                      </a:r>
                    </a:p>
                  </a:txBody>
                  <a:tcPr/>
                </a:tc>
                <a:extLst>
                  <a:ext uri="{0D108BD9-81ED-4DB2-BD59-A6C34878D82A}">
                    <a16:rowId xmlns:a16="http://schemas.microsoft.com/office/drawing/2014/main" val="1405229208"/>
                  </a:ext>
                </a:extLst>
              </a:tr>
              <a:tr h="370840">
                <a:tc>
                  <a:txBody>
                    <a:bodyPr/>
                    <a:lstStyle/>
                    <a:p>
                      <a:endParaRPr lang="en-PK" dirty="0"/>
                    </a:p>
                  </a:txBody>
                  <a:tcPr/>
                </a:tc>
                <a:tc>
                  <a:txBody>
                    <a:bodyPr/>
                    <a:lstStyle/>
                    <a:p>
                      <a:endParaRPr lang="en-PK"/>
                    </a:p>
                  </a:txBody>
                  <a:tcPr/>
                </a:tc>
                <a:tc>
                  <a:txBody>
                    <a:bodyPr/>
                    <a:lstStyle/>
                    <a:p>
                      <a:endParaRPr lang="en-PK"/>
                    </a:p>
                  </a:txBody>
                  <a:tcPr/>
                </a:tc>
                <a:tc>
                  <a:txBody>
                    <a:bodyPr/>
                    <a:lstStyle/>
                    <a:p>
                      <a:endParaRPr lang="en-PK" dirty="0"/>
                    </a:p>
                  </a:txBody>
                  <a:tcPr/>
                </a:tc>
                <a:tc>
                  <a:txBody>
                    <a:bodyPr/>
                    <a:lstStyle/>
                    <a:p>
                      <a:endParaRPr lang="en-PK" dirty="0"/>
                    </a:p>
                  </a:txBody>
                  <a:tcPr/>
                </a:tc>
                <a:extLst>
                  <a:ext uri="{0D108BD9-81ED-4DB2-BD59-A6C34878D82A}">
                    <a16:rowId xmlns:a16="http://schemas.microsoft.com/office/drawing/2014/main" val="4234107093"/>
                  </a:ext>
                </a:extLst>
              </a:tr>
              <a:tr h="370840">
                <a:tc>
                  <a:txBody>
                    <a:bodyPr/>
                    <a:lstStyle/>
                    <a:p>
                      <a:endParaRPr lang="en-PK" dirty="0"/>
                    </a:p>
                  </a:txBody>
                  <a:tcPr/>
                </a:tc>
                <a:tc>
                  <a:txBody>
                    <a:bodyPr/>
                    <a:lstStyle/>
                    <a:p>
                      <a:endParaRPr lang="en-PK" dirty="0"/>
                    </a:p>
                  </a:txBody>
                  <a:tcPr/>
                </a:tc>
                <a:tc>
                  <a:txBody>
                    <a:bodyPr/>
                    <a:lstStyle/>
                    <a:p>
                      <a:endParaRPr lang="en-PK" dirty="0"/>
                    </a:p>
                  </a:txBody>
                  <a:tcPr/>
                </a:tc>
                <a:tc>
                  <a:txBody>
                    <a:bodyPr/>
                    <a:lstStyle/>
                    <a:p>
                      <a:endParaRPr lang="en-PK" dirty="0"/>
                    </a:p>
                  </a:txBody>
                  <a:tcPr/>
                </a:tc>
                <a:tc>
                  <a:txBody>
                    <a:bodyPr/>
                    <a:lstStyle/>
                    <a:p>
                      <a:endParaRPr lang="en-PK" dirty="0"/>
                    </a:p>
                  </a:txBody>
                  <a:tcPr/>
                </a:tc>
                <a:extLst>
                  <a:ext uri="{0D108BD9-81ED-4DB2-BD59-A6C34878D82A}">
                    <a16:rowId xmlns:a16="http://schemas.microsoft.com/office/drawing/2014/main" val="3637136935"/>
                  </a:ext>
                </a:extLst>
              </a:tr>
              <a:tr h="370840">
                <a:tc>
                  <a:txBody>
                    <a:bodyPr/>
                    <a:lstStyle/>
                    <a:p>
                      <a:endParaRPr lang="en-PK" dirty="0"/>
                    </a:p>
                  </a:txBody>
                  <a:tcPr/>
                </a:tc>
                <a:tc>
                  <a:txBody>
                    <a:bodyPr/>
                    <a:lstStyle/>
                    <a:p>
                      <a:endParaRPr lang="en-PK" dirty="0"/>
                    </a:p>
                  </a:txBody>
                  <a:tcPr/>
                </a:tc>
                <a:tc>
                  <a:txBody>
                    <a:bodyPr/>
                    <a:lstStyle/>
                    <a:p>
                      <a:endParaRPr lang="en-PK" dirty="0"/>
                    </a:p>
                  </a:txBody>
                  <a:tcPr/>
                </a:tc>
                <a:tc>
                  <a:txBody>
                    <a:bodyPr/>
                    <a:lstStyle/>
                    <a:p>
                      <a:endParaRPr lang="en-PK" dirty="0"/>
                    </a:p>
                  </a:txBody>
                  <a:tcPr/>
                </a:tc>
                <a:tc>
                  <a:txBody>
                    <a:bodyPr/>
                    <a:lstStyle/>
                    <a:p>
                      <a:endParaRPr lang="en-PK" dirty="0"/>
                    </a:p>
                  </a:txBody>
                  <a:tcPr/>
                </a:tc>
                <a:extLst>
                  <a:ext uri="{0D108BD9-81ED-4DB2-BD59-A6C34878D82A}">
                    <a16:rowId xmlns:a16="http://schemas.microsoft.com/office/drawing/2014/main" val="4057051178"/>
                  </a:ext>
                </a:extLst>
              </a:tr>
            </a:tbl>
          </a:graphicData>
        </a:graphic>
      </p:graphicFrame>
    </p:spTree>
    <p:extLst>
      <p:ext uri="{BB962C8B-B14F-4D97-AF65-F5344CB8AC3E}">
        <p14:creationId xmlns:p14="http://schemas.microsoft.com/office/powerpoint/2010/main" val="4073147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b="1" dirty="0"/>
              <a:t>Sexual harassment</a:t>
            </a:r>
          </a:p>
          <a:p>
            <a:r>
              <a:rPr lang="en-US" dirty="0"/>
              <a:t>Any unwelcome sexual advance, comment, expressed or implied sexual demand, touch, joke, gesture, or any other communication or conduct of a sexual nature, whether verbal, written or visual, by any person to another individual within the scope of organization work. </a:t>
            </a:r>
          </a:p>
          <a:p>
            <a:r>
              <a:rPr lang="en-US" dirty="0"/>
              <a:t>The definition includes sexual harassment that is directed at members of the same or opposite sex and includes harassment based on sexual orientation. </a:t>
            </a:r>
          </a:p>
        </p:txBody>
      </p:sp>
    </p:spTree>
    <p:extLst>
      <p:ext uri="{BB962C8B-B14F-4D97-AF65-F5344CB8AC3E}">
        <p14:creationId xmlns:p14="http://schemas.microsoft.com/office/powerpoint/2010/main" val="94105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Sexual exploitation</a:t>
            </a:r>
          </a:p>
          <a:p>
            <a:r>
              <a:rPr lang="en-US" dirty="0"/>
              <a:t>pressuring or demanding individuals to provide sexual favors against their will, with the threat of denying project assistance, withholding work support, or any other negative repercussions in the work place or community. </a:t>
            </a:r>
          </a:p>
          <a:p>
            <a:endParaRPr lang="en-US" dirty="0"/>
          </a:p>
          <a:p>
            <a:r>
              <a:rPr lang="en-US" b="1" dirty="0"/>
              <a:t>Sexual abuse </a:t>
            </a:r>
            <a:endParaRPr lang="en-US" dirty="0"/>
          </a:p>
          <a:p>
            <a:r>
              <a:rPr lang="en-US" dirty="0"/>
              <a:t>any actual or threatened physical intrusion of a sexual nature, by force or under unequal or coercive conditions. </a:t>
            </a:r>
          </a:p>
          <a:p>
            <a:endParaRPr lang="en-US" dirty="0"/>
          </a:p>
        </p:txBody>
      </p:sp>
    </p:spTree>
    <p:extLst>
      <p:ext uri="{BB962C8B-B14F-4D97-AF65-F5344CB8AC3E}">
        <p14:creationId xmlns:p14="http://schemas.microsoft.com/office/powerpoint/2010/main" val="456493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F61B4-F90D-7C40-92B8-90DAB9E26A20}"/>
              </a:ext>
            </a:extLst>
          </p:cNvPr>
          <p:cNvSpPr>
            <a:spLocks noGrp="1"/>
          </p:cNvSpPr>
          <p:nvPr>
            <p:ph type="title"/>
          </p:nvPr>
        </p:nvSpPr>
        <p:spPr/>
        <p:txBody>
          <a:bodyPr/>
          <a:lstStyle/>
          <a:p>
            <a:r>
              <a:rPr lang="en-PK" dirty="0"/>
              <a:t>Gender-based Violence</a:t>
            </a:r>
          </a:p>
        </p:txBody>
      </p:sp>
      <p:sp>
        <p:nvSpPr>
          <p:cNvPr id="3" name="Content Placeholder 2">
            <a:extLst>
              <a:ext uri="{FF2B5EF4-FFF2-40B4-BE49-F238E27FC236}">
                <a16:creationId xmlns:a16="http://schemas.microsoft.com/office/drawing/2014/main" id="{CBFEBBBD-CC3F-254D-9947-7ECBBA0B75B8}"/>
              </a:ext>
            </a:extLst>
          </p:cNvPr>
          <p:cNvSpPr>
            <a:spLocks noGrp="1"/>
          </p:cNvSpPr>
          <p:nvPr>
            <p:ph idx="1"/>
          </p:nvPr>
        </p:nvSpPr>
        <p:spPr/>
        <p:txBody>
          <a:bodyPr/>
          <a:lstStyle/>
          <a:p>
            <a:r>
              <a:rPr lang="en-GB" b="1" dirty="0"/>
              <a:t>Gender-Based violence</a:t>
            </a:r>
            <a:r>
              <a:rPr lang="en-GB" dirty="0"/>
              <a:t> refers to harmful acts directed at an individual based on their gender. It is rooted in gender inequality, the abuse of power and harmful norms. Gender-based violence (GBV) is a serious violation of human rights and a life-threatening health and protection issue.</a:t>
            </a:r>
            <a:endParaRPr lang="en-PK" dirty="0"/>
          </a:p>
        </p:txBody>
      </p:sp>
    </p:spTree>
    <p:extLst>
      <p:ext uri="{BB962C8B-B14F-4D97-AF65-F5344CB8AC3E}">
        <p14:creationId xmlns:p14="http://schemas.microsoft.com/office/powerpoint/2010/main" val="35294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426238" cy="1450757"/>
          </a:xfrm>
        </p:spPr>
        <p:txBody>
          <a:bodyPr>
            <a:normAutofit/>
          </a:bodyPr>
          <a:lstStyle/>
          <a:p>
            <a:r>
              <a:rPr lang="en-US" sz="3000" b="1" dirty="0"/>
              <a:t>Examples of Sexual Harassment, Sexual Exploitation and Sexual Abuse</a:t>
            </a:r>
          </a:p>
        </p:txBody>
      </p:sp>
      <p:sp>
        <p:nvSpPr>
          <p:cNvPr id="3" name="Content Placeholder 2"/>
          <p:cNvSpPr>
            <a:spLocks noGrp="1"/>
          </p:cNvSpPr>
          <p:nvPr>
            <p:ph idx="1"/>
          </p:nvPr>
        </p:nvSpPr>
        <p:spPr>
          <a:xfrm>
            <a:off x="903383" y="1845734"/>
            <a:ext cx="10620135" cy="4023360"/>
          </a:xfrm>
        </p:spPr>
        <p:txBody>
          <a:bodyPr>
            <a:noAutofit/>
          </a:bodyPr>
          <a:lstStyle/>
          <a:p>
            <a:pPr lvl="1">
              <a:buFont typeface="Wingdings" panose="05000000000000000000" pitchFamily="2" charset="2"/>
              <a:buChar char="§"/>
            </a:pPr>
            <a:r>
              <a:rPr lang="en-US" dirty="0"/>
              <a:t>Offering special benefits (including money, employment, goods or services) to program participants in exchange for expressed, implied or demanded sexual favors; </a:t>
            </a:r>
          </a:p>
          <a:p>
            <a:pPr marL="201168" lvl="1" indent="0">
              <a:buNone/>
            </a:pPr>
            <a:endParaRPr lang="en-US" sz="700" dirty="0"/>
          </a:p>
          <a:p>
            <a:pPr lvl="1">
              <a:buFont typeface="Wingdings" panose="05000000000000000000" pitchFamily="2" charset="2"/>
              <a:buChar char="§"/>
            </a:pPr>
            <a:r>
              <a:rPr lang="en-US" dirty="0"/>
              <a:t>Threats or insinuations that an individual’s refusal or unwillingness to submit to sexual advances or demands will affect the person’s entitlement to project assistance &amp; support; </a:t>
            </a:r>
          </a:p>
          <a:p>
            <a:pPr marL="201168" lvl="1" indent="0">
              <a:buNone/>
            </a:pPr>
            <a:endParaRPr lang="en-US" sz="700" dirty="0"/>
          </a:p>
          <a:p>
            <a:pPr lvl="1">
              <a:buFont typeface="Wingdings" panose="05000000000000000000" pitchFamily="2" charset="2"/>
              <a:buChar char="§"/>
            </a:pPr>
            <a:r>
              <a:rPr lang="en-US" dirty="0"/>
              <a:t>Verbal conduct such as sexually derogatory remarks, graphic verbal commentaries about an individual’s body or dress, sexually degrading words used to describe an individual, sexually suggestive or obscene letters, notes, emails or invitations, demeaning or inappropriate comments, name-calling, </a:t>
            </a:r>
            <a:r>
              <a:rPr lang="en-US" dirty="0" err="1"/>
              <a:t>jokes,or</a:t>
            </a:r>
            <a:r>
              <a:rPr lang="en-US" dirty="0"/>
              <a:t> sexual advances;</a:t>
            </a:r>
          </a:p>
          <a:p>
            <a:pPr marL="201168" lvl="1" indent="0">
              <a:buNone/>
            </a:pPr>
            <a:endParaRPr lang="en-US" sz="700" dirty="0"/>
          </a:p>
          <a:p>
            <a:pPr lvl="1">
              <a:buFont typeface="Wingdings" panose="05000000000000000000" pitchFamily="2" charset="2"/>
              <a:buChar char="§"/>
            </a:pPr>
            <a:r>
              <a:rPr lang="en-US" dirty="0"/>
              <a:t>Visual conduct such as staring, sexual gestures, displaying or distributing sexually suggestive objects or pictures, cartoons or magazines; </a:t>
            </a:r>
          </a:p>
          <a:p>
            <a:pPr marL="201168" lvl="1" indent="0">
              <a:buNone/>
            </a:pPr>
            <a:endParaRPr lang="en-US" sz="700" dirty="0"/>
          </a:p>
          <a:p>
            <a:pPr lvl="1">
              <a:buFont typeface="Wingdings" panose="05000000000000000000" pitchFamily="2" charset="2"/>
              <a:buChar char="§"/>
            </a:pPr>
            <a:r>
              <a:rPr lang="en-US" dirty="0"/>
              <a:t>Actual or threatened physical contact or conduct, such as patting, pinching, blocking movements, or any other offensive touching;</a:t>
            </a:r>
          </a:p>
          <a:p>
            <a:pPr marL="201168" lvl="1" indent="0">
              <a:buNone/>
            </a:pPr>
            <a:endParaRPr lang="en-US" sz="700" dirty="0"/>
          </a:p>
          <a:p>
            <a:pPr lvl="1">
              <a:buFont typeface="Wingdings" panose="05000000000000000000" pitchFamily="2" charset="2"/>
              <a:buChar char="§"/>
            </a:pPr>
            <a:r>
              <a:rPr lang="en-US" dirty="0"/>
              <a:t>Expressing sexual interest or engaging in any sexual activities with children (any person below the age of 18) </a:t>
            </a:r>
          </a:p>
        </p:txBody>
      </p:sp>
    </p:spTree>
    <p:extLst>
      <p:ext uri="{BB962C8B-B14F-4D97-AF65-F5344CB8AC3E}">
        <p14:creationId xmlns:p14="http://schemas.microsoft.com/office/powerpoint/2010/main" val="2047210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79" y="193085"/>
            <a:ext cx="11094721" cy="1450757"/>
          </a:xfrm>
        </p:spPr>
        <p:txBody>
          <a:bodyPr>
            <a:normAutofit/>
          </a:bodyPr>
          <a:lstStyle/>
          <a:p>
            <a:r>
              <a:rPr lang="en-US" sz="2800" dirty="0"/>
              <a:t>IMPACT OF SEXUAL HARASSMENT, SEXUAL EXPLOITATION AND SEXUAL ABUSE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3805694"/>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3003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Obstacles Faced in reporting </a:t>
            </a:r>
          </a:p>
        </p:txBody>
      </p:sp>
      <p:sp>
        <p:nvSpPr>
          <p:cNvPr id="3" name="Content Placeholder 2"/>
          <p:cNvSpPr>
            <a:spLocks noGrp="1"/>
          </p:cNvSpPr>
          <p:nvPr>
            <p:ph idx="1"/>
          </p:nvPr>
        </p:nvSpPr>
        <p:spPr>
          <a:xfrm>
            <a:off x="1097280" y="1790649"/>
            <a:ext cx="10058400" cy="4023360"/>
          </a:xfrm>
        </p:spPr>
        <p:txBody>
          <a:bodyPr>
            <a:noAutofit/>
          </a:bodyPr>
          <a:lstStyle/>
          <a:p>
            <a:pPr lvl="1">
              <a:buFont typeface="Wingdings" panose="05000000000000000000" pitchFamily="2" charset="2"/>
              <a:buChar char="§"/>
            </a:pPr>
            <a:r>
              <a:rPr lang="en-US" dirty="0"/>
              <a:t>Fear of losing assistance </a:t>
            </a:r>
          </a:p>
          <a:p>
            <a:pPr lvl="1">
              <a:buFont typeface="Wingdings" panose="05000000000000000000" pitchFamily="2" charset="2"/>
              <a:buChar char="§"/>
            </a:pPr>
            <a:r>
              <a:rPr lang="en-US" dirty="0"/>
              <a:t>Fear of being disbelieved/blamed </a:t>
            </a:r>
          </a:p>
          <a:p>
            <a:pPr lvl="1">
              <a:buFont typeface="Wingdings" panose="05000000000000000000" pitchFamily="2" charset="2"/>
              <a:buChar char="§"/>
            </a:pPr>
            <a:r>
              <a:rPr lang="en-US" dirty="0"/>
              <a:t>Loss of reputation of self and/or family </a:t>
            </a:r>
          </a:p>
          <a:p>
            <a:pPr lvl="1">
              <a:buFont typeface="Wingdings" panose="05000000000000000000" pitchFamily="2" charset="2"/>
              <a:buChar char="§"/>
            </a:pPr>
            <a:r>
              <a:rPr lang="en-US" dirty="0"/>
              <a:t>Mistrust /lack of confidence in the system </a:t>
            </a:r>
          </a:p>
          <a:p>
            <a:pPr lvl="1">
              <a:buFont typeface="Wingdings" panose="05000000000000000000" pitchFamily="2" charset="2"/>
              <a:buChar char="§"/>
            </a:pPr>
            <a:r>
              <a:rPr lang="en-US" dirty="0"/>
              <a:t>Lack of information about the complaints mechanisms </a:t>
            </a:r>
          </a:p>
          <a:p>
            <a:pPr lvl="1">
              <a:buFont typeface="Wingdings" panose="05000000000000000000" pitchFamily="2" charset="2"/>
              <a:buChar char="§"/>
            </a:pPr>
            <a:r>
              <a:rPr lang="en-US" dirty="0"/>
              <a:t>Cultural norms and practices </a:t>
            </a:r>
          </a:p>
          <a:p>
            <a:pPr lvl="1">
              <a:buFont typeface="Wingdings" panose="05000000000000000000" pitchFamily="2" charset="2"/>
              <a:buChar char="§"/>
            </a:pPr>
            <a:r>
              <a:rPr lang="en-US" dirty="0"/>
              <a:t>Acceptance of behavior by minimizing or denying its impact </a:t>
            </a:r>
          </a:p>
          <a:p>
            <a:pPr lvl="1">
              <a:buFont typeface="Wingdings" panose="05000000000000000000" pitchFamily="2" charset="2"/>
              <a:buChar char="§"/>
            </a:pPr>
            <a:r>
              <a:rPr lang="en-US" dirty="0"/>
              <a:t>Fear of backlash on their family members. </a:t>
            </a:r>
          </a:p>
          <a:p>
            <a:pPr lvl="1">
              <a:buFont typeface="Wingdings" panose="05000000000000000000" pitchFamily="2" charset="2"/>
              <a:buChar char="§"/>
            </a:pPr>
            <a:r>
              <a:rPr lang="en-US" dirty="0"/>
              <a:t>Lack of information about the existing mechanisms to respond to such complaints.</a:t>
            </a:r>
          </a:p>
          <a:p>
            <a:pPr lvl="1">
              <a:buFont typeface="Wingdings" panose="05000000000000000000" pitchFamily="2" charset="2"/>
              <a:buChar char="§"/>
            </a:pPr>
            <a:r>
              <a:rPr lang="en-US" dirty="0"/>
              <a:t>Absence of family/ lack of support from family. </a:t>
            </a:r>
          </a:p>
          <a:p>
            <a:pPr lvl="1">
              <a:buFont typeface="Wingdings" panose="05000000000000000000" pitchFamily="2" charset="2"/>
              <a:buChar char="§"/>
            </a:pPr>
            <a:r>
              <a:rPr lang="en-US" dirty="0"/>
              <a:t>Limited or no economic opportunities </a:t>
            </a:r>
          </a:p>
          <a:p>
            <a:pPr lvl="1">
              <a:buFont typeface="Wingdings" panose="05000000000000000000" pitchFamily="2" charset="2"/>
              <a:buChar char="§"/>
            </a:pPr>
            <a:r>
              <a:rPr lang="en-US" dirty="0"/>
              <a:t>Inherent hierarchy between staff and clients </a:t>
            </a:r>
          </a:p>
        </p:txBody>
      </p:sp>
    </p:spTree>
    <p:extLst>
      <p:ext uri="{BB962C8B-B14F-4D97-AF65-F5344CB8AC3E}">
        <p14:creationId xmlns:p14="http://schemas.microsoft.com/office/powerpoint/2010/main" val="4165346076"/>
      </p:ext>
    </p:extLst>
  </p:cSld>
  <p:clrMapOvr>
    <a:masterClrMapping/>
  </p:clrMapOvr>
</p:sld>
</file>

<file path=ppt/theme/theme1.xml><?xml version="1.0" encoding="utf-8"?>
<a:theme xmlns:a="http://schemas.openxmlformats.org/drawingml/2006/main" name="Retrospec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1601</TotalTime>
  <Words>2676</Words>
  <Application>Microsoft Office PowerPoint</Application>
  <PresentationFormat>Widescreen</PresentationFormat>
  <Paragraphs>279</Paragraphs>
  <Slides>35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Calibri Light</vt:lpstr>
      <vt:lpstr>Wingdings</vt:lpstr>
      <vt:lpstr>Retrospect</vt:lpstr>
      <vt:lpstr>Protection from  Sexual Harassment, Exploitation and Abuse </vt:lpstr>
      <vt:lpstr>Case Study </vt:lpstr>
      <vt:lpstr>Discuss…</vt:lpstr>
      <vt:lpstr>Definitions</vt:lpstr>
      <vt:lpstr>PowerPoint Presentation</vt:lpstr>
      <vt:lpstr>Gender-based Violence</vt:lpstr>
      <vt:lpstr>Examples of Sexual Harassment, Sexual Exploitation and Sexual Abuse</vt:lpstr>
      <vt:lpstr>IMPACT OF SEXUAL HARASSMENT, SEXUAL EXPLOITATION AND SEXUAL ABUSE</vt:lpstr>
      <vt:lpstr>Obstacles Faced in reporting </vt:lpstr>
      <vt:lpstr>Preventing SEAH in our Context</vt:lpstr>
      <vt:lpstr>Be aware of…</vt:lpstr>
      <vt:lpstr>Individual Actions to Respond to Incidents of Sexual Harassment, Exploitation and Abuse</vt:lpstr>
      <vt:lpstr>PowerPoint Presentation</vt:lpstr>
      <vt:lpstr>Individual Responsibility to Prevent Sexual Harassment, Exploitation and Abuse</vt:lpstr>
      <vt:lpstr>PSEA Milestones</vt:lpstr>
      <vt:lpstr>Child refugee sex scandal Tuesday, 26 February, 2002, 22.33 GMT</vt:lpstr>
      <vt:lpstr>Milestones in addressing SEA</vt:lpstr>
      <vt:lpstr>The U.N. Sex Scandal From the January 3 / January 10, 2005 issue: Exploitation, abuse, and other humanitarian efforts.</vt:lpstr>
      <vt:lpstr>Milestones in addressing SEA (cont’d)</vt:lpstr>
      <vt:lpstr>Key Milestone: UN Secretary-General’s Bulletin (2003)</vt:lpstr>
      <vt:lpstr>PowerPoint Presentation</vt:lpstr>
      <vt:lpstr>PowerPoint Presentation</vt:lpstr>
      <vt:lpstr>Day 2</vt:lpstr>
      <vt:lpstr>Day 2 – Groups &amp; Tasks</vt:lpstr>
      <vt:lpstr>Minimum Benchmarking for PSEA Policies &amp; Procedures for Organizations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Provincial Targets for Action Planning</vt:lpstr>
      <vt:lpstr>Action Plan Template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from  Sexual Harassment, Exploitation and Abuse</dc:title>
  <dc:creator>Naima Chohan</dc:creator>
  <cp:lastModifiedBy>SPO1</cp:lastModifiedBy>
  <cp:revision>19</cp:revision>
  <dcterms:created xsi:type="dcterms:W3CDTF">2019-11-22T01:35:41Z</dcterms:created>
  <dcterms:modified xsi:type="dcterms:W3CDTF">2022-01-05T08:36:48Z</dcterms:modified>
</cp:coreProperties>
</file>