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9" r:id="rId24"/>
    <p:sldId id="280" r:id="rId25"/>
    <p:sldId id="278"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15" name="Rectangle à coins arrondis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ectangle à coins arrondis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re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fr-FR" smtClean="0"/>
              <a:t>Cliquez pour modifier le style du titre</a:t>
            </a:r>
            <a:endParaRPr kumimoji="0" lang="en-US"/>
          </a:p>
        </p:txBody>
      </p:sp>
      <p:sp>
        <p:nvSpPr>
          <p:cNvPr id="20" name="Sous-titre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sp>
        <p:nvSpPr>
          <p:cNvPr id="19" name="Espace réservé de la date 18"/>
          <p:cNvSpPr>
            <a:spLocks noGrp="1"/>
          </p:cNvSpPr>
          <p:nvPr>
            <p:ph type="dt" sz="half" idx="10"/>
          </p:nvPr>
        </p:nvSpPr>
        <p:spPr/>
        <p:txBody>
          <a:bodyPr/>
          <a:lstStyle>
            <a:extLst/>
          </a:lstStyle>
          <a:p>
            <a:fld id="{070360CA-0080-4E27-BCBF-74510F327989}" type="datetimeFigureOut">
              <a:rPr lang="fr-FR" smtClean="0"/>
              <a:pPr/>
              <a:t>02/02/2022</a:t>
            </a:fld>
            <a:endParaRPr lang="fr-FR"/>
          </a:p>
        </p:txBody>
      </p:sp>
      <p:sp>
        <p:nvSpPr>
          <p:cNvPr id="8" name="Espace réservé du pied de page 7"/>
          <p:cNvSpPr>
            <a:spLocks noGrp="1"/>
          </p:cNvSpPr>
          <p:nvPr>
            <p:ph type="ftr" sz="quarter" idx="11"/>
          </p:nvPr>
        </p:nvSpPr>
        <p:spPr/>
        <p:txBody>
          <a:bodyPr/>
          <a:lstStyle>
            <a:extLst/>
          </a:lstStyle>
          <a:p>
            <a:endParaRPr lang="fr-FR"/>
          </a:p>
        </p:txBody>
      </p:sp>
      <p:sp>
        <p:nvSpPr>
          <p:cNvPr id="11" name="Espace réservé du numéro de diapositive 10"/>
          <p:cNvSpPr>
            <a:spLocks noGrp="1"/>
          </p:cNvSpPr>
          <p:nvPr>
            <p:ph type="sldNum" sz="quarter" idx="12"/>
          </p:nvPr>
        </p:nvSpPr>
        <p:spPr/>
        <p:txBody>
          <a:bodyPr/>
          <a:lstStyle>
            <a:extLst/>
          </a:lstStyle>
          <a:p>
            <a:fld id="{B7A0F87D-C617-4431-B489-98E512E68373}"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a:xfrm>
            <a:off x="502920" y="4983480"/>
            <a:ext cx="8183880" cy="1051560"/>
          </a:xfrm>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502920" y="530352"/>
            <a:ext cx="8183880" cy="4187952"/>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070360CA-0080-4E27-BCBF-74510F327989}" type="datetimeFigureOut">
              <a:rPr lang="fr-FR" smtClean="0"/>
              <a:pPr/>
              <a:t>02/02/2022</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B7A0F87D-C617-4431-B489-98E512E68373}"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533404"/>
            <a:ext cx="1981200" cy="5257799"/>
          </a:xfrm>
        </p:spPr>
        <p:txBody>
          <a:bodyPr vert="eaVert"/>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533400" y="533402"/>
            <a:ext cx="5943600" cy="5257801"/>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070360CA-0080-4E27-BCBF-74510F327989}" type="datetimeFigureOut">
              <a:rPr lang="fr-FR" smtClean="0"/>
              <a:pPr/>
              <a:t>02/02/2022</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B7A0F87D-C617-4431-B489-98E512E68373}"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502920" y="4983480"/>
            <a:ext cx="8183880" cy="1051560"/>
          </a:xfrm>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idx="1"/>
          </p:nvPr>
        </p:nvSpPr>
        <p:spPr>
          <a:xfrm>
            <a:off x="502920" y="530352"/>
            <a:ext cx="8183880" cy="4187952"/>
          </a:xfrm>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070360CA-0080-4E27-BCBF-74510F327989}" type="datetimeFigureOut">
              <a:rPr lang="fr-FR" smtClean="0"/>
              <a:pPr/>
              <a:t>02/02/2022</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B7A0F87D-C617-4431-B489-98E512E68373}"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14" name="Rectangle à coins arrondis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ctangle à coins arrondis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extLst/>
          </a:lstStyle>
          <a:p>
            <a:fld id="{070360CA-0080-4E27-BCBF-74510F327989}" type="datetimeFigureOut">
              <a:rPr lang="fr-FR" smtClean="0"/>
              <a:pPr/>
              <a:t>02/02/2022</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B7A0F87D-C617-4431-B489-98E512E68373}"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070360CA-0080-4E27-BCBF-74510F327989}" type="datetimeFigureOut">
              <a:rPr lang="fr-FR" smtClean="0"/>
              <a:pPr/>
              <a:t>02/02/2022</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B7A0F87D-C617-4431-B489-98E512E68373}"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502920" y="4983480"/>
            <a:ext cx="8183880" cy="1051560"/>
          </a:xfrm>
        </p:spPr>
        <p:txBody>
          <a:bodyPr anchor="b"/>
          <a:lstStyle>
            <a:lvl1pPr>
              <a:defRPr b="1"/>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fld id="{070360CA-0080-4E27-BCBF-74510F327989}" type="datetimeFigureOut">
              <a:rPr lang="fr-FR" smtClean="0"/>
              <a:pPr/>
              <a:t>02/02/2022</a:t>
            </a:fld>
            <a:endParaRPr lang="fr-FR"/>
          </a:p>
        </p:txBody>
      </p:sp>
      <p:sp>
        <p:nvSpPr>
          <p:cNvPr id="8" name="Espace réservé du pied de page 7"/>
          <p:cNvSpPr>
            <a:spLocks noGrp="1"/>
          </p:cNvSpPr>
          <p:nvPr>
            <p:ph type="ftr" sz="quarter" idx="11"/>
          </p:nvPr>
        </p:nvSpPr>
        <p:spPr/>
        <p:txBody>
          <a:bodyPr/>
          <a:lstStyle>
            <a:extLst/>
          </a:lstStyle>
          <a:p>
            <a:endParaRPr lang="fr-FR"/>
          </a:p>
        </p:txBody>
      </p:sp>
      <p:sp>
        <p:nvSpPr>
          <p:cNvPr id="9" name="Espace réservé du numéro de diapositive 8"/>
          <p:cNvSpPr>
            <a:spLocks noGrp="1"/>
          </p:cNvSpPr>
          <p:nvPr>
            <p:ph type="sldNum" sz="quarter" idx="12"/>
          </p:nvPr>
        </p:nvSpPr>
        <p:spPr/>
        <p:txBody>
          <a:bodyPr/>
          <a:lstStyle>
            <a:extLst/>
          </a:lstStyle>
          <a:p>
            <a:fld id="{B7A0F87D-C617-4431-B489-98E512E68373}"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extLst/>
          </a:lstStyle>
          <a:p>
            <a:fld id="{070360CA-0080-4E27-BCBF-74510F327989}" type="datetimeFigureOut">
              <a:rPr lang="fr-FR" smtClean="0"/>
              <a:pPr/>
              <a:t>02/02/2022</a:t>
            </a:fld>
            <a:endParaRPr lang="fr-FR"/>
          </a:p>
        </p:txBody>
      </p:sp>
      <p:sp>
        <p:nvSpPr>
          <p:cNvPr id="4" name="Espace réservé du pied de page 3"/>
          <p:cNvSpPr>
            <a:spLocks noGrp="1"/>
          </p:cNvSpPr>
          <p:nvPr>
            <p:ph type="ftr" sz="quarter" idx="11"/>
          </p:nvPr>
        </p:nvSpPr>
        <p:spPr/>
        <p:txBody>
          <a:bodyPr/>
          <a:lstStyle>
            <a:extLst/>
          </a:lstStyle>
          <a:p>
            <a:endParaRPr lang="fr-FR"/>
          </a:p>
        </p:txBody>
      </p:sp>
      <p:sp>
        <p:nvSpPr>
          <p:cNvPr id="5" name="Espace réservé du numéro de diapositive 4"/>
          <p:cNvSpPr>
            <a:spLocks noGrp="1"/>
          </p:cNvSpPr>
          <p:nvPr>
            <p:ph type="sldNum" sz="quarter" idx="12"/>
          </p:nvPr>
        </p:nvSpPr>
        <p:spPr/>
        <p:txBody>
          <a:bodyPr/>
          <a:lstStyle>
            <a:extLst/>
          </a:lstStyle>
          <a:p>
            <a:fld id="{B7A0F87D-C617-4431-B489-98E512E68373}"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7" name="Rectangle à coins arrondis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Espace réservé de la date 1"/>
          <p:cNvSpPr>
            <a:spLocks noGrp="1"/>
          </p:cNvSpPr>
          <p:nvPr>
            <p:ph type="dt" sz="half" idx="10"/>
          </p:nvPr>
        </p:nvSpPr>
        <p:spPr/>
        <p:txBody>
          <a:bodyPr/>
          <a:lstStyle>
            <a:extLst/>
          </a:lstStyle>
          <a:p>
            <a:fld id="{070360CA-0080-4E27-BCBF-74510F327989}" type="datetimeFigureOut">
              <a:rPr lang="fr-FR" smtClean="0"/>
              <a:pPr/>
              <a:t>02/02/2022</a:t>
            </a:fld>
            <a:endParaRPr lang="fr-FR"/>
          </a:p>
        </p:txBody>
      </p:sp>
      <p:sp>
        <p:nvSpPr>
          <p:cNvPr id="3" name="Espace réservé du pied de page 2"/>
          <p:cNvSpPr>
            <a:spLocks noGrp="1"/>
          </p:cNvSpPr>
          <p:nvPr>
            <p:ph type="ftr" sz="quarter" idx="11"/>
          </p:nvPr>
        </p:nvSpPr>
        <p:spPr/>
        <p:txBody>
          <a:bodyPr/>
          <a:lstStyle>
            <a:extLst/>
          </a:lstStyle>
          <a:p>
            <a:endParaRPr lang="fr-FR"/>
          </a:p>
        </p:txBody>
      </p:sp>
      <p:sp>
        <p:nvSpPr>
          <p:cNvPr id="4" name="Espace réservé du numéro de diapositive 3"/>
          <p:cNvSpPr>
            <a:spLocks noGrp="1"/>
          </p:cNvSpPr>
          <p:nvPr>
            <p:ph type="sldNum" sz="quarter" idx="12"/>
          </p:nvPr>
        </p:nvSpPr>
        <p:spPr/>
        <p:txBody>
          <a:bodyPr/>
          <a:lstStyle>
            <a:extLst/>
          </a:lstStyle>
          <a:p>
            <a:fld id="{B7A0F87D-C617-4431-B489-98E512E68373}"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070360CA-0080-4E27-BCBF-74510F327989}" type="datetimeFigureOut">
              <a:rPr lang="fr-FR" smtClean="0"/>
              <a:pPr/>
              <a:t>02/02/2022</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B7A0F87D-C617-4431-B489-98E512E68373}"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15" name="Rectangle à coins arrondis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Arrondir un rectangle à un seul coin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070360CA-0080-4E27-BCBF-74510F327989}" type="datetimeFigureOut">
              <a:rPr lang="fr-FR" smtClean="0"/>
              <a:pPr/>
              <a:t>02/02/2022</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B7A0F87D-C617-4431-B489-98E512E68373}" type="slidenum">
              <a:rPr lang="fr-FR" smtClean="0"/>
              <a:pPr/>
              <a:t>‹N°›</a:t>
            </a:fld>
            <a:endParaRPr lang="fr-FR"/>
          </a:p>
        </p:txBody>
      </p:sp>
      <p:sp>
        <p:nvSpPr>
          <p:cNvPr id="3" name="Espace réservé pour une image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fr-FR" smtClean="0"/>
              <a:t>Cliquez sur l'icône pour ajouter une image</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à coins arrondis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ectangle à coins arrondis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Espace réservé du titre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fr-FR" smtClean="0"/>
              <a:t>Cliquez pour modifier le style du titre</a:t>
            </a:r>
            <a:endParaRPr kumimoji="0" lang="en-US"/>
          </a:p>
        </p:txBody>
      </p:sp>
      <p:sp>
        <p:nvSpPr>
          <p:cNvPr id="4" name="Espace réservé du texte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25" name="Espace réservé de la date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070360CA-0080-4E27-BCBF-74510F327989}" type="datetimeFigureOut">
              <a:rPr lang="fr-FR" smtClean="0"/>
              <a:pPr/>
              <a:t>02/02/2022</a:t>
            </a:fld>
            <a:endParaRPr lang="fr-FR"/>
          </a:p>
        </p:txBody>
      </p:sp>
      <p:sp>
        <p:nvSpPr>
          <p:cNvPr id="18" name="Espace réservé du pied de page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fr-FR"/>
          </a:p>
        </p:txBody>
      </p:sp>
      <p:sp>
        <p:nvSpPr>
          <p:cNvPr id="5" name="Espace réservé du numéro de diapositive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B7A0F87D-C617-4431-B489-98E512E68373}"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1196752"/>
            <a:ext cx="7772400" cy="3589570"/>
          </a:xfrm>
        </p:spPr>
        <p:txBody>
          <a:bodyPr>
            <a:normAutofit fontScale="90000"/>
          </a:bodyPr>
          <a:lstStyle/>
          <a:p>
            <a:pPr>
              <a:lnSpc>
                <a:spcPct val="150000"/>
              </a:lnSpc>
            </a:pPr>
            <a:r>
              <a:rPr lang="fr-FR" sz="3200" b="1" dirty="0" smtClean="0"/>
              <a:t>Prévention du Harcèlement, de l’Exploitation et des Abus Sexuels </a:t>
            </a:r>
            <a:br>
              <a:rPr lang="fr-FR" sz="3200" b="1" dirty="0" smtClean="0"/>
            </a:br>
            <a:r>
              <a:rPr lang="fr-FR" sz="3200" b="1" dirty="0" smtClean="0"/>
              <a:t>(PHEA</a:t>
            </a:r>
            <a:r>
              <a:rPr lang="fr-FR" sz="3200" b="1" dirty="0">
                <a:solidFill>
                  <a:prstClr val="black"/>
                </a:solidFill>
              </a:rPr>
              <a:t>S</a:t>
            </a:r>
            <a:r>
              <a:rPr lang="fr-FR" sz="3200" b="1" dirty="0" smtClean="0"/>
              <a:t>)</a:t>
            </a:r>
            <a:br>
              <a:rPr lang="fr-FR" sz="3200" b="1" dirty="0" smtClean="0"/>
            </a:br>
            <a:r>
              <a:rPr lang="fr-FR" sz="1600" b="1" dirty="0" smtClean="0"/>
              <a:t>PAR EMILE MUDERHWA </a:t>
            </a:r>
            <a:br>
              <a:rPr lang="fr-FR" sz="1600" b="1" dirty="0" smtClean="0"/>
            </a:br>
            <a:r>
              <a:rPr lang="fr-FR" sz="1600" b="1" dirty="0" smtClean="0"/>
              <a:t>CHARGE DE PROJET DE LA PLATE FORME DES FEMMES </a:t>
            </a:r>
            <a:br>
              <a:rPr lang="fr-FR" sz="1600" b="1" dirty="0" smtClean="0"/>
            </a:br>
            <a:r>
              <a:rPr lang="fr-FR" sz="1600" b="1" dirty="0" smtClean="0"/>
              <a:t>SAUTI YA MAMA MUKONGOMANI</a:t>
            </a:r>
            <a:endParaRPr lang="fr-FR" sz="1600" b="1" dirty="0"/>
          </a:p>
        </p:txBody>
      </p:sp>
    </p:spTree>
    <p:extLst>
      <p:ext uri="{BB962C8B-B14F-4D97-AF65-F5344CB8AC3E}">
        <p14:creationId xmlns:p14="http://schemas.microsoft.com/office/powerpoint/2010/main" xmlns="" val="11803646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620688"/>
            <a:ext cx="8229600" cy="5904656"/>
          </a:xfrm>
        </p:spPr>
        <p:txBody>
          <a:bodyPr>
            <a:normAutofit/>
          </a:bodyPr>
          <a:lstStyle/>
          <a:p>
            <a:pPr marL="633413" indent="-633413" algn="just">
              <a:buNone/>
            </a:pPr>
            <a:r>
              <a:rPr lang="fr-FR" b="1" dirty="0" smtClean="0">
                <a:solidFill>
                  <a:srgbClr val="FF0000"/>
                </a:solidFill>
              </a:rPr>
              <a:t>2.3.Exemples :</a:t>
            </a:r>
          </a:p>
          <a:p>
            <a:pPr marL="354013" indent="-354013" algn="just">
              <a:buNone/>
            </a:pPr>
            <a:r>
              <a:rPr lang="fr-FR" dirty="0" smtClean="0"/>
              <a:t>• Offrir des avantages spéciaux (y compris de l’argent, l’emploi, les biens ou les services) à des participants au programme en échange de faveurs sexuelles exprimées, implicites ou exigées.</a:t>
            </a:r>
          </a:p>
          <a:p>
            <a:pPr algn="just"/>
            <a:r>
              <a:rPr lang="fr-FR" dirty="0" smtClean="0"/>
              <a:t>Menaces ou insinuations selon lesquelles le refus d’un individu ou la réticence à accepter les avances ou les exigences sexuelles affectera le droit de la personne à l’assistance et au soutien du projet. </a:t>
            </a:r>
            <a:endParaRPr lang="fr-FR" dirty="0"/>
          </a:p>
        </p:txBody>
      </p:sp>
    </p:spTree>
    <p:extLst>
      <p:ext uri="{BB962C8B-B14F-4D97-AF65-F5344CB8AC3E}">
        <p14:creationId xmlns:p14="http://schemas.microsoft.com/office/powerpoint/2010/main" xmlns="" val="32082266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04664"/>
            <a:ext cx="8229600" cy="5976664"/>
          </a:xfrm>
        </p:spPr>
        <p:txBody>
          <a:bodyPr>
            <a:normAutofit/>
          </a:bodyPr>
          <a:lstStyle/>
          <a:p>
            <a:pPr algn="just"/>
            <a:r>
              <a:rPr lang="fr-FR" dirty="0" smtClean="0"/>
              <a:t>La conduite verbale telle que les remarques sexuellement désobligeantes, des commentaires verbaux crus sur le corps ou les vêtements d’un individu, les mots sexuellement dégradants utilisés pour décrire un individu, des lettres sexuellement suggestives ou obscènes, des notes, des emails ou des invitations, des commentaires humiliants ou inappropriés, des insultes, allusions grivoises, des calomnies, des plaisanteries, des avances ou des propositions de relations sexuelles.</a:t>
            </a:r>
            <a:endParaRPr lang="fr-FR" dirty="0"/>
          </a:p>
        </p:txBody>
      </p:sp>
    </p:spTree>
    <p:extLst>
      <p:ext uri="{BB962C8B-B14F-4D97-AF65-F5344CB8AC3E}">
        <p14:creationId xmlns:p14="http://schemas.microsoft.com/office/powerpoint/2010/main" xmlns="" val="5845031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484784"/>
            <a:ext cx="8229600" cy="4641379"/>
          </a:xfrm>
        </p:spPr>
        <p:txBody>
          <a:bodyPr/>
          <a:lstStyle/>
          <a:p>
            <a:r>
              <a:rPr lang="fr-FR" dirty="0" smtClean="0"/>
              <a:t>Conduite visuelle telle que le regard libidineux, les gestes sexuels, affichage ou distribution d’objets ou dessins sexuellement évocateurs, des bandes dessinées, affiches en graffiti ou des magazines.</a:t>
            </a:r>
            <a:endParaRPr lang="fr-FR" dirty="0"/>
          </a:p>
        </p:txBody>
      </p:sp>
    </p:spTree>
    <p:extLst>
      <p:ext uri="{BB962C8B-B14F-4D97-AF65-F5344CB8AC3E}">
        <p14:creationId xmlns:p14="http://schemas.microsoft.com/office/powerpoint/2010/main" xmlns="" val="6345278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268760"/>
            <a:ext cx="8229600" cy="4857403"/>
          </a:xfrm>
        </p:spPr>
        <p:txBody>
          <a:bodyPr/>
          <a:lstStyle/>
          <a:p>
            <a:pPr algn="just"/>
            <a:r>
              <a:rPr lang="fr-FR" dirty="0" smtClean="0"/>
              <a:t>Contact à proprement parler ou menace physique ou conduite, telle que de petites tapes, pincement sur les fesses, blocage des mouvements ou tout autre contact offensif. </a:t>
            </a:r>
          </a:p>
          <a:p>
            <a:pPr algn="just"/>
            <a:r>
              <a:rPr lang="fr-FR" dirty="0" smtClean="0"/>
              <a:t>Exprimer un intérêt sexuel ou s’engager dans des activités sexuelles avec les enfants (toute personne en dessous de 18 ans) </a:t>
            </a:r>
            <a:endParaRPr lang="fr-FR" dirty="0"/>
          </a:p>
        </p:txBody>
      </p:sp>
    </p:spTree>
    <p:extLst>
      <p:ext uri="{BB962C8B-B14F-4D97-AF65-F5344CB8AC3E}">
        <p14:creationId xmlns:p14="http://schemas.microsoft.com/office/powerpoint/2010/main" xmlns="" val="39934848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76672"/>
            <a:ext cx="8229600" cy="5649491"/>
          </a:xfrm>
        </p:spPr>
        <p:txBody>
          <a:bodyPr/>
          <a:lstStyle/>
          <a:p>
            <a:pPr marL="530225" indent="-530225" algn="just">
              <a:buNone/>
            </a:pPr>
            <a:r>
              <a:rPr lang="fr-FR" b="1" dirty="0" smtClean="0">
                <a:solidFill>
                  <a:srgbClr val="FF0000"/>
                </a:solidFill>
              </a:rPr>
              <a:t>III. IMPACT DU HARCELEMENT SEXUEL, DE L’EXPLOITATION SEXUELLE ET DE L’ABUS SEXUEL </a:t>
            </a:r>
          </a:p>
          <a:p>
            <a:pPr marL="530225" indent="-530225" algn="just">
              <a:buNone/>
            </a:pPr>
            <a:r>
              <a:rPr lang="fr-FR" b="1" dirty="0" smtClean="0">
                <a:solidFill>
                  <a:srgbClr val="0070C0"/>
                </a:solidFill>
              </a:rPr>
              <a:t>3.1. Impact psychologique</a:t>
            </a:r>
          </a:p>
          <a:p>
            <a:pPr marL="530225" indent="-530225" algn="just">
              <a:buNone/>
            </a:pPr>
            <a:endParaRPr lang="fr-FR" b="1" dirty="0" smtClean="0">
              <a:solidFill>
                <a:srgbClr val="0070C0"/>
              </a:solidFill>
            </a:endParaRPr>
          </a:p>
        </p:txBody>
      </p:sp>
      <p:graphicFrame>
        <p:nvGraphicFramePr>
          <p:cNvPr id="4" name="Tableau 3"/>
          <p:cNvGraphicFramePr>
            <a:graphicFrameLocks noGrp="1"/>
          </p:cNvGraphicFramePr>
          <p:nvPr>
            <p:extLst>
              <p:ext uri="{D42A27DB-BD31-4B8C-83A1-F6EECF244321}">
                <p14:modId xmlns:p14="http://schemas.microsoft.com/office/powerpoint/2010/main" xmlns="" val="3798435346"/>
              </p:ext>
            </p:extLst>
          </p:nvPr>
        </p:nvGraphicFramePr>
        <p:xfrm>
          <a:off x="539552" y="2708920"/>
          <a:ext cx="8352928" cy="3721224"/>
        </p:xfrm>
        <a:graphic>
          <a:graphicData uri="http://schemas.openxmlformats.org/drawingml/2006/table">
            <a:tbl>
              <a:tblPr firstRow="1" bandRow="1">
                <a:tableStyleId>{2D5ABB26-0587-4C30-8999-92F81FD0307C}</a:tableStyleId>
              </a:tblPr>
              <a:tblGrid>
                <a:gridCol w="3744416"/>
                <a:gridCol w="4608512"/>
              </a:tblGrid>
              <a:tr h="3721224">
                <a:tc>
                  <a:txBody>
                    <a:bodyPr/>
                    <a:lstStyle/>
                    <a:p>
                      <a:pPr marL="265113" indent="-265113">
                        <a:buFont typeface="Arial" pitchFamily="34" charset="0"/>
                        <a:buChar char="•"/>
                      </a:pPr>
                      <a:r>
                        <a:rPr lang="fr-FR" sz="3200" dirty="0" smtClean="0"/>
                        <a:t>Stress </a:t>
                      </a:r>
                    </a:p>
                    <a:p>
                      <a:pPr marL="265113" indent="-265113">
                        <a:buFont typeface="Arial" pitchFamily="34" charset="0"/>
                        <a:buChar char="•"/>
                      </a:pPr>
                      <a:r>
                        <a:rPr lang="fr-FR" sz="3200" dirty="0" smtClean="0"/>
                        <a:t>Culpabilité </a:t>
                      </a:r>
                    </a:p>
                    <a:p>
                      <a:pPr marL="265113" indent="-265113">
                        <a:buFont typeface="Arial" pitchFamily="34" charset="0"/>
                        <a:buChar char="•"/>
                      </a:pPr>
                      <a:r>
                        <a:rPr lang="fr-FR" sz="3200" dirty="0" smtClean="0"/>
                        <a:t>Colère </a:t>
                      </a:r>
                    </a:p>
                    <a:p>
                      <a:pPr marL="265113" indent="-265113">
                        <a:buFont typeface="Arial" pitchFamily="34" charset="0"/>
                        <a:buChar char="•"/>
                      </a:pPr>
                      <a:r>
                        <a:rPr lang="fr-FR" sz="3200" dirty="0" smtClean="0"/>
                        <a:t>Ecœurement </a:t>
                      </a:r>
                    </a:p>
                    <a:p>
                      <a:pPr marL="265113" indent="-265113">
                        <a:buFont typeface="Arial" pitchFamily="34" charset="0"/>
                        <a:buChar char="•"/>
                      </a:pPr>
                      <a:r>
                        <a:rPr lang="fr-FR" sz="3200" dirty="0" smtClean="0"/>
                        <a:t>Peur</a:t>
                      </a:r>
                    </a:p>
                    <a:p>
                      <a:pPr marL="265113" indent="-265113">
                        <a:buFont typeface="Arial" pitchFamily="34" charset="0"/>
                        <a:buChar char="•"/>
                      </a:pPr>
                      <a:r>
                        <a:rPr lang="fr-FR" sz="3200" dirty="0" smtClean="0"/>
                        <a:t>Honte/ Humiliation </a:t>
                      </a:r>
                      <a:endParaRPr lang="fr-FR" sz="3200" dirty="0"/>
                    </a:p>
                  </a:txBody>
                  <a:tcPr/>
                </a:tc>
                <a:tc>
                  <a:txBody>
                    <a:bodyPr/>
                    <a:lstStyle/>
                    <a:p>
                      <a:pPr marL="265113" indent="-265113">
                        <a:buFont typeface="Arial" pitchFamily="34" charset="0"/>
                        <a:buChar char="•"/>
                      </a:pPr>
                      <a:r>
                        <a:rPr lang="fr-FR" sz="3200" dirty="0" smtClean="0"/>
                        <a:t>Impuissance</a:t>
                      </a:r>
                    </a:p>
                    <a:p>
                      <a:pPr marL="265113" indent="-265113">
                        <a:buFont typeface="Arial" pitchFamily="34" charset="0"/>
                        <a:buChar char="•"/>
                      </a:pPr>
                      <a:r>
                        <a:rPr lang="fr-FR" sz="3200" dirty="0" smtClean="0"/>
                        <a:t>Dépression/ Anxiété</a:t>
                      </a:r>
                    </a:p>
                    <a:p>
                      <a:pPr marL="265113" indent="-265113">
                        <a:buFont typeface="Arial" pitchFamily="34" charset="0"/>
                        <a:buChar char="•"/>
                      </a:pPr>
                      <a:r>
                        <a:rPr lang="fr-FR" sz="3200" dirty="0" smtClean="0"/>
                        <a:t>Confusion</a:t>
                      </a:r>
                    </a:p>
                    <a:p>
                      <a:pPr marL="265113" indent="-265113">
                        <a:buFont typeface="Arial" pitchFamily="34" charset="0"/>
                        <a:buChar char="•"/>
                      </a:pPr>
                      <a:r>
                        <a:rPr lang="fr-FR" sz="3200" dirty="0" smtClean="0"/>
                        <a:t>Faible image de soi-même / peu de confiance </a:t>
                      </a:r>
                    </a:p>
                    <a:p>
                      <a:pPr marL="265113" indent="-265113">
                        <a:buFont typeface="Arial" pitchFamily="34" charset="0"/>
                        <a:buChar char="•"/>
                      </a:pPr>
                      <a:r>
                        <a:rPr lang="fr-FR" sz="3200" dirty="0" smtClean="0"/>
                        <a:t>Vulnérabilité acquise </a:t>
                      </a:r>
                      <a:endParaRPr lang="fr-FR" sz="3200" dirty="0"/>
                    </a:p>
                  </a:txBody>
                  <a:tcPr/>
                </a:tc>
              </a:tr>
            </a:tbl>
          </a:graphicData>
        </a:graphic>
      </p:graphicFrame>
    </p:spTree>
    <p:extLst>
      <p:ext uri="{BB962C8B-B14F-4D97-AF65-F5344CB8AC3E}">
        <p14:creationId xmlns:p14="http://schemas.microsoft.com/office/powerpoint/2010/main" xmlns="" val="28321923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76672"/>
            <a:ext cx="8229600" cy="5649491"/>
          </a:xfrm>
        </p:spPr>
        <p:txBody>
          <a:bodyPr/>
          <a:lstStyle/>
          <a:p>
            <a:pPr marL="0" indent="0">
              <a:buNone/>
            </a:pPr>
            <a:r>
              <a:rPr lang="fr-FR" b="1" dirty="0" smtClean="0">
                <a:solidFill>
                  <a:srgbClr val="0070C0"/>
                </a:solidFill>
              </a:rPr>
              <a:t>3.2. Impact physique</a:t>
            </a:r>
          </a:p>
          <a:p>
            <a:pPr marL="0" indent="0">
              <a:buNone/>
            </a:pPr>
            <a:endParaRPr lang="fr-FR" b="1" dirty="0">
              <a:solidFill>
                <a:srgbClr val="0070C0"/>
              </a:solidFill>
            </a:endParaRPr>
          </a:p>
        </p:txBody>
      </p:sp>
      <p:graphicFrame>
        <p:nvGraphicFramePr>
          <p:cNvPr id="4" name="Tableau 3"/>
          <p:cNvGraphicFramePr>
            <a:graphicFrameLocks noGrp="1"/>
          </p:cNvGraphicFramePr>
          <p:nvPr>
            <p:extLst>
              <p:ext uri="{D42A27DB-BD31-4B8C-83A1-F6EECF244321}">
                <p14:modId xmlns:p14="http://schemas.microsoft.com/office/powerpoint/2010/main" xmlns="" val="3684130949"/>
              </p:ext>
            </p:extLst>
          </p:nvPr>
        </p:nvGraphicFramePr>
        <p:xfrm>
          <a:off x="827584" y="1397000"/>
          <a:ext cx="7632848" cy="2464048"/>
        </p:xfrm>
        <a:graphic>
          <a:graphicData uri="http://schemas.openxmlformats.org/drawingml/2006/table">
            <a:tbl>
              <a:tblPr firstRow="1" bandRow="1">
                <a:tableStyleId>{2D5ABB26-0587-4C30-8999-92F81FD0307C}</a:tableStyleId>
              </a:tblPr>
              <a:tblGrid>
                <a:gridCol w="3816424"/>
                <a:gridCol w="3816424"/>
              </a:tblGrid>
              <a:tr h="2464048">
                <a:tc>
                  <a:txBody>
                    <a:bodyPr/>
                    <a:lstStyle/>
                    <a:p>
                      <a:pPr marL="457200" indent="-457200">
                        <a:buFont typeface="Arial" pitchFamily="34" charset="0"/>
                        <a:buChar char="•"/>
                      </a:pPr>
                      <a:r>
                        <a:rPr lang="fr-FR" sz="3200" dirty="0" smtClean="0"/>
                        <a:t>Maux de tête </a:t>
                      </a:r>
                    </a:p>
                    <a:p>
                      <a:pPr marL="457200" indent="-457200">
                        <a:buFont typeface="Arial" pitchFamily="34" charset="0"/>
                        <a:buChar char="•"/>
                      </a:pPr>
                      <a:r>
                        <a:rPr lang="fr-FR" sz="3200" dirty="0" smtClean="0"/>
                        <a:t>Nausée</a:t>
                      </a:r>
                    </a:p>
                    <a:p>
                      <a:pPr marL="457200" indent="-457200">
                        <a:buFont typeface="Arial" pitchFamily="34" charset="0"/>
                        <a:buChar char="•"/>
                      </a:pPr>
                      <a:r>
                        <a:rPr lang="fr-FR" sz="3200" dirty="0" smtClean="0"/>
                        <a:t>Insomnie </a:t>
                      </a:r>
                    </a:p>
                    <a:p>
                      <a:pPr marL="457200" indent="-457200">
                        <a:buFont typeface="Arial" pitchFamily="34" charset="0"/>
                        <a:buChar char="•"/>
                      </a:pPr>
                      <a:r>
                        <a:rPr lang="fr-FR" sz="3200" dirty="0" smtClean="0"/>
                        <a:t>Tension élevée</a:t>
                      </a:r>
                      <a:endParaRPr lang="fr-FR" sz="3200" dirty="0"/>
                    </a:p>
                  </a:txBody>
                  <a:tcPr/>
                </a:tc>
                <a:tc>
                  <a:txBody>
                    <a:bodyPr/>
                    <a:lstStyle/>
                    <a:p>
                      <a:r>
                        <a:rPr lang="fr-FR" sz="3200" dirty="0" smtClean="0"/>
                        <a:t>Ulcères</a:t>
                      </a:r>
                    </a:p>
                    <a:p>
                      <a:r>
                        <a:rPr lang="fr-FR" sz="3200" dirty="0" smtClean="0"/>
                        <a:t>MST</a:t>
                      </a:r>
                    </a:p>
                    <a:p>
                      <a:r>
                        <a:rPr lang="fr-FR" sz="3200" dirty="0" smtClean="0"/>
                        <a:t>VIH/SIDA </a:t>
                      </a:r>
                      <a:endParaRPr lang="fr-FR" sz="3200" dirty="0"/>
                    </a:p>
                  </a:txBody>
                  <a:tcPr/>
                </a:tc>
              </a:tr>
            </a:tbl>
          </a:graphicData>
        </a:graphic>
      </p:graphicFrame>
    </p:spTree>
    <p:extLst>
      <p:ext uri="{BB962C8B-B14F-4D97-AF65-F5344CB8AC3E}">
        <p14:creationId xmlns:p14="http://schemas.microsoft.com/office/powerpoint/2010/main" xmlns="" val="22800573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700808"/>
            <a:ext cx="8229600" cy="4425355"/>
          </a:xfrm>
        </p:spPr>
        <p:txBody>
          <a:bodyPr/>
          <a:lstStyle/>
          <a:p>
            <a:pPr marL="0" indent="0">
              <a:buNone/>
            </a:pPr>
            <a:r>
              <a:rPr lang="fr-FR" b="1" dirty="0" smtClean="0">
                <a:solidFill>
                  <a:srgbClr val="0070C0"/>
                </a:solidFill>
              </a:rPr>
              <a:t>3.3. Impact social</a:t>
            </a:r>
          </a:p>
          <a:p>
            <a:r>
              <a:rPr lang="fr-FR" dirty="0" smtClean="0"/>
              <a:t>Aliénation sociale suite à la perte de réputation</a:t>
            </a:r>
          </a:p>
          <a:p>
            <a:r>
              <a:rPr lang="fr-FR" dirty="0" smtClean="0"/>
              <a:t>Vulnérabilité accrue à d’autres cas d’exploitation/ abus </a:t>
            </a:r>
            <a:endParaRPr lang="fr-FR" b="1" dirty="0">
              <a:solidFill>
                <a:srgbClr val="0070C0"/>
              </a:solidFill>
            </a:endParaRPr>
          </a:p>
        </p:txBody>
      </p:sp>
    </p:spTree>
    <p:extLst>
      <p:ext uri="{BB962C8B-B14F-4D97-AF65-F5344CB8AC3E}">
        <p14:creationId xmlns:p14="http://schemas.microsoft.com/office/powerpoint/2010/main" xmlns="" val="29926301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48680"/>
            <a:ext cx="8229600" cy="5976664"/>
          </a:xfrm>
        </p:spPr>
        <p:txBody>
          <a:bodyPr>
            <a:normAutofit/>
          </a:bodyPr>
          <a:lstStyle/>
          <a:p>
            <a:pPr marL="530225" indent="-530225">
              <a:buNone/>
            </a:pPr>
            <a:r>
              <a:rPr lang="fr-FR" b="1" dirty="0" smtClean="0">
                <a:solidFill>
                  <a:srgbClr val="FF0000"/>
                </a:solidFill>
              </a:rPr>
              <a:t>IV. OBSTACLES RENCONTRES EN SIGNALANT LES INCIDENTS </a:t>
            </a:r>
          </a:p>
          <a:p>
            <a:r>
              <a:rPr lang="fr-FR" dirty="0" smtClean="0"/>
              <a:t>Peur de perdre de l’assistance humanitaire </a:t>
            </a:r>
          </a:p>
          <a:p>
            <a:r>
              <a:rPr lang="fr-FR" dirty="0" smtClean="0"/>
              <a:t>Peur d’être traité d’incrédule/d’essuyer des reproches</a:t>
            </a:r>
          </a:p>
          <a:p>
            <a:r>
              <a:rPr lang="fr-FR" dirty="0" smtClean="0"/>
              <a:t>Perte de sa propre réputation et/ou de celle de la famille</a:t>
            </a:r>
          </a:p>
          <a:p>
            <a:r>
              <a:rPr lang="fr-FR" dirty="0" smtClean="0"/>
              <a:t>Soupçon /manque de confiance dans le système</a:t>
            </a:r>
          </a:p>
          <a:p>
            <a:r>
              <a:rPr lang="fr-FR" dirty="0" smtClean="0"/>
              <a:t>Manque d’informations sur les mécanismes de déposition de plaintes </a:t>
            </a:r>
            <a:endParaRPr lang="fr-FR" b="1" dirty="0">
              <a:solidFill>
                <a:srgbClr val="FF0000"/>
              </a:solidFill>
            </a:endParaRPr>
          </a:p>
        </p:txBody>
      </p:sp>
    </p:spTree>
    <p:extLst>
      <p:ext uri="{BB962C8B-B14F-4D97-AF65-F5344CB8AC3E}">
        <p14:creationId xmlns:p14="http://schemas.microsoft.com/office/powerpoint/2010/main" xmlns="" val="2154260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48680"/>
            <a:ext cx="8229600" cy="5577483"/>
          </a:xfrm>
        </p:spPr>
        <p:txBody>
          <a:bodyPr/>
          <a:lstStyle/>
          <a:p>
            <a:r>
              <a:rPr lang="fr-FR" dirty="0" smtClean="0"/>
              <a:t>Normes et pratiques culturelles</a:t>
            </a:r>
          </a:p>
          <a:p>
            <a:r>
              <a:rPr lang="fr-FR" dirty="0" smtClean="0"/>
              <a:t>Acceptation du comportement en minimisant ou en refusant son impact</a:t>
            </a:r>
          </a:p>
          <a:p>
            <a:r>
              <a:rPr lang="fr-FR" dirty="0" smtClean="0"/>
              <a:t>Peur de réaction violente sur les membres de la famille</a:t>
            </a:r>
          </a:p>
          <a:p>
            <a:r>
              <a:rPr lang="fr-FR" dirty="0" smtClean="0"/>
              <a:t>Manque d’information sur les mécanismes en place pour trouver des réponses à de telles plaintes. </a:t>
            </a:r>
            <a:endParaRPr lang="fr-FR" dirty="0"/>
          </a:p>
        </p:txBody>
      </p:sp>
    </p:spTree>
    <p:extLst>
      <p:ext uri="{BB962C8B-B14F-4D97-AF65-F5344CB8AC3E}">
        <p14:creationId xmlns:p14="http://schemas.microsoft.com/office/powerpoint/2010/main" xmlns="" val="16052254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844824"/>
            <a:ext cx="8229600" cy="4281339"/>
          </a:xfrm>
        </p:spPr>
        <p:txBody>
          <a:bodyPr/>
          <a:lstStyle/>
          <a:p>
            <a:r>
              <a:rPr lang="fr-FR" dirty="0" smtClean="0"/>
              <a:t>Absence de famille / manque de soutien de la famille.</a:t>
            </a:r>
          </a:p>
          <a:p>
            <a:r>
              <a:rPr lang="fr-FR" dirty="0" smtClean="0"/>
              <a:t>Opportunités économiques limitées ou inexistantes</a:t>
            </a:r>
          </a:p>
          <a:p>
            <a:r>
              <a:rPr lang="fr-FR" dirty="0" smtClean="0"/>
              <a:t>Hiérarchie inhérente entre le personnel de CARE et le groupe bénéficiaire. </a:t>
            </a:r>
            <a:endParaRPr lang="fr-FR" dirty="0"/>
          </a:p>
        </p:txBody>
      </p:sp>
    </p:spTree>
    <p:extLst>
      <p:ext uri="{BB962C8B-B14F-4D97-AF65-F5344CB8AC3E}">
        <p14:creationId xmlns:p14="http://schemas.microsoft.com/office/powerpoint/2010/main" xmlns="" val="34142641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76672"/>
            <a:ext cx="8229600" cy="5976664"/>
          </a:xfrm>
        </p:spPr>
        <p:txBody>
          <a:bodyPr>
            <a:normAutofit fontScale="77500" lnSpcReduction="20000"/>
          </a:bodyPr>
          <a:lstStyle/>
          <a:p>
            <a:pPr marL="0" indent="0">
              <a:buNone/>
            </a:pPr>
            <a:r>
              <a:rPr lang="fr-FR" b="1" dirty="0" smtClean="0">
                <a:solidFill>
                  <a:srgbClr val="FF0000"/>
                </a:solidFill>
              </a:rPr>
              <a:t>INTRODUCTION</a:t>
            </a:r>
          </a:p>
          <a:p>
            <a:pPr algn="just"/>
            <a:r>
              <a:rPr lang="fr-FR" sz="3800" dirty="0" smtClean="0"/>
              <a:t>Le harcèlement, l’exploitation et l’abus sexuels contre toute personne constituent une violation grave des droits humains qu’il faut prévenir et éliminer.</a:t>
            </a:r>
          </a:p>
          <a:p>
            <a:pPr algn="just"/>
            <a:r>
              <a:rPr lang="fr-FR" sz="3800" dirty="0" smtClean="0"/>
              <a:t>Pour honorer ses engagements au niveau de la prévention et de la réaction à adopter face à toute forme de harcèlement, d’exploitation et d’abus sexuels, nous devons, au minimum, nous assurer que tout le personnel développe une certaine conscience de base sur la gravité du problème, la politique et le code de conduite de SMM à cet égard. </a:t>
            </a:r>
            <a:endParaRPr lang="fr-FR" sz="3800" b="1" dirty="0"/>
          </a:p>
        </p:txBody>
      </p:sp>
    </p:spTree>
    <p:extLst>
      <p:ext uri="{BB962C8B-B14F-4D97-AF65-F5344CB8AC3E}">
        <p14:creationId xmlns:p14="http://schemas.microsoft.com/office/powerpoint/2010/main" xmlns="" val="110848980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988841"/>
            <a:ext cx="8229600" cy="2664296"/>
          </a:xfrm>
        </p:spPr>
        <p:txBody>
          <a:bodyPr>
            <a:normAutofit lnSpcReduction="10000"/>
          </a:bodyPr>
          <a:lstStyle/>
          <a:p>
            <a:pPr marL="0" indent="0" algn="ctr">
              <a:lnSpc>
                <a:spcPct val="150000"/>
              </a:lnSpc>
              <a:spcAft>
                <a:spcPts val="1000"/>
              </a:spcAft>
              <a:buNone/>
            </a:pPr>
            <a:r>
              <a:rPr lang="fr-FR" b="1" dirty="0" smtClean="0">
                <a:solidFill>
                  <a:srgbClr val="FF0000"/>
                </a:solidFill>
                <a:effectLst/>
                <a:latin typeface="+mj-lt"/>
                <a:ea typeface="Calibri"/>
                <a:cs typeface="Times New Roman"/>
              </a:rPr>
              <a:t>QUE DIT LA POLITIQUE DE PROTECTION CONTRE LES </a:t>
            </a:r>
            <a:r>
              <a:rPr lang="fr-FR" b="1" dirty="0">
                <a:solidFill>
                  <a:srgbClr val="FF0000"/>
                </a:solidFill>
                <a:latin typeface="+mj-lt"/>
                <a:ea typeface="Calibri"/>
                <a:cs typeface="Times New Roman"/>
              </a:rPr>
              <a:t>EXPLOITATIONS ET </a:t>
            </a:r>
            <a:r>
              <a:rPr lang="fr-FR" b="1" dirty="0" smtClean="0">
                <a:solidFill>
                  <a:srgbClr val="FF0000"/>
                </a:solidFill>
                <a:effectLst/>
                <a:latin typeface="+mj-lt"/>
                <a:ea typeface="Calibri"/>
                <a:cs typeface="Times New Roman"/>
              </a:rPr>
              <a:t>ABUS SEXUELLES DE SMM ? </a:t>
            </a:r>
            <a:endParaRPr lang="fr-FR" dirty="0">
              <a:solidFill>
                <a:srgbClr val="FF0000"/>
              </a:solidFill>
              <a:latin typeface="+mj-lt"/>
              <a:ea typeface="Calibri"/>
              <a:cs typeface="Times New Roman"/>
            </a:endParaRPr>
          </a:p>
          <a:p>
            <a:pPr marL="0" indent="0">
              <a:buNone/>
            </a:pPr>
            <a:endParaRPr lang="fr-FR" dirty="0"/>
          </a:p>
        </p:txBody>
      </p:sp>
    </p:spTree>
    <p:extLst>
      <p:ext uri="{BB962C8B-B14F-4D97-AF65-F5344CB8AC3E}">
        <p14:creationId xmlns:p14="http://schemas.microsoft.com/office/powerpoint/2010/main" xmlns="" val="143736995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48680"/>
            <a:ext cx="8229600" cy="5577483"/>
          </a:xfrm>
        </p:spPr>
        <p:txBody>
          <a:bodyPr/>
          <a:lstStyle/>
          <a:p>
            <a:pPr marL="265113" indent="-265113">
              <a:buAutoNum type="romanUcPeriod"/>
            </a:pPr>
            <a:r>
              <a:rPr lang="fr-FR" b="1" dirty="0" smtClean="0">
                <a:solidFill>
                  <a:srgbClr val="FF0000"/>
                </a:solidFill>
                <a:effectLst/>
                <a:latin typeface="+mj-lt"/>
                <a:ea typeface="Calibri"/>
                <a:cs typeface="UniversLTStd-BoldCn"/>
              </a:rPr>
              <a:t>OBJECTIFS DE LA POLITIQUE</a:t>
            </a:r>
          </a:p>
          <a:p>
            <a:pPr marL="0" indent="0" algn="just">
              <a:spcAft>
                <a:spcPts val="0"/>
              </a:spcAft>
              <a:buNone/>
            </a:pPr>
            <a:endParaRPr lang="fr-FR" dirty="0" smtClean="0">
              <a:effectLst/>
              <a:latin typeface="+mj-lt"/>
              <a:ea typeface="Calibri"/>
              <a:cs typeface="UniversLTStd-Cn"/>
            </a:endParaRPr>
          </a:p>
          <a:p>
            <a:pPr marL="0" indent="0" algn="just">
              <a:spcAft>
                <a:spcPts val="0"/>
              </a:spcAft>
              <a:buNone/>
            </a:pPr>
            <a:r>
              <a:rPr lang="fr-FR" dirty="0" smtClean="0">
                <a:effectLst/>
                <a:latin typeface="+mj-lt"/>
                <a:ea typeface="Calibri"/>
                <a:cs typeface="UniversLTStd-Cn"/>
              </a:rPr>
              <a:t>A travers la présente politique, la plate-forme SMM met en place la stratégie de prévention et de gestion des risques d’EAS et précise ses engagements en vertu d’une approche de tolérance zéro à leur égard.</a:t>
            </a:r>
            <a:endParaRPr lang="fr-FR" dirty="0">
              <a:latin typeface="+mj-lt"/>
              <a:ea typeface="Calibri"/>
              <a:cs typeface="Times New Roman"/>
            </a:endParaRPr>
          </a:p>
          <a:p>
            <a:pPr marL="0" indent="0">
              <a:buNone/>
            </a:pPr>
            <a:endParaRPr lang="fr-FR" dirty="0">
              <a:solidFill>
                <a:srgbClr val="FF0000"/>
              </a:solidFill>
              <a:latin typeface="+mj-lt"/>
            </a:endParaRPr>
          </a:p>
        </p:txBody>
      </p:sp>
    </p:spTree>
    <p:extLst>
      <p:ext uri="{BB962C8B-B14F-4D97-AF65-F5344CB8AC3E}">
        <p14:creationId xmlns:p14="http://schemas.microsoft.com/office/powerpoint/2010/main" xmlns="" val="91760324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04664"/>
            <a:ext cx="8229600" cy="5721499"/>
          </a:xfrm>
        </p:spPr>
        <p:txBody>
          <a:bodyPr>
            <a:normAutofit fontScale="92500"/>
          </a:bodyPr>
          <a:lstStyle/>
          <a:p>
            <a:pPr marL="0" indent="0">
              <a:lnSpc>
                <a:spcPct val="120000"/>
              </a:lnSpc>
              <a:spcAft>
                <a:spcPts val="0"/>
              </a:spcAft>
              <a:buNone/>
            </a:pPr>
            <a:r>
              <a:rPr lang="fr-FR" dirty="0" smtClean="0">
                <a:effectLst/>
                <a:latin typeface="+mj-lt"/>
                <a:ea typeface="Calibri"/>
                <a:cs typeface="UniversLTStd-Cn"/>
              </a:rPr>
              <a:t>La présente politique se base sur une approche centrée sur les victimes/</a:t>
            </a:r>
            <a:r>
              <a:rPr lang="fr-FR" dirty="0" err="1" smtClean="0">
                <a:effectLst/>
                <a:latin typeface="+mj-lt"/>
                <a:ea typeface="Calibri"/>
                <a:cs typeface="UniversLTStd-Cn"/>
              </a:rPr>
              <a:t>rescapé.e.s</a:t>
            </a:r>
            <a:r>
              <a:rPr lang="fr-FR" dirty="0" smtClean="0">
                <a:effectLst/>
                <a:latin typeface="+mj-lt"/>
                <a:ea typeface="Calibri"/>
                <a:cs typeface="UniversLTStd-Cn"/>
              </a:rPr>
              <a:t>  à toutes les étapes de prévention et de gestion des cas, respectueuse de leur volonté et du cadre général du « Do No Harm/Ne pas nuire ». Cette politique régit et définit la politique de gestion des risques d’EAS basée sur les axes suivants :</a:t>
            </a:r>
          </a:p>
          <a:p>
            <a:pPr lvl="0">
              <a:lnSpc>
                <a:spcPct val="120000"/>
              </a:lnSpc>
              <a:buFont typeface="+mj-lt"/>
              <a:buAutoNum type="arabicPeriod"/>
            </a:pPr>
            <a:r>
              <a:rPr lang="fr-FR" dirty="0" smtClean="0">
                <a:effectLst/>
                <a:latin typeface="+mj-lt"/>
                <a:ea typeface="Calibri"/>
                <a:cs typeface="UniversLTStd-Cn"/>
              </a:rPr>
              <a:t>Engagement de la communauté</a:t>
            </a:r>
            <a:endParaRPr lang="fr-FR" dirty="0">
              <a:latin typeface="+mj-lt"/>
              <a:ea typeface="Calibri"/>
              <a:cs typeface="Times New Roman"/>
            </a:endParaRPr>
          </a:p>
          <a:p>
            <a:pPr lvl="0">
              <a:lnSpc>
                <a:spcPct val="120000"/>
              </a:lnSpc>
              <a:buFont typeface="+mj-lt"/>
              <a:buAutoNum type="arabicPeriod"/>
            </a:pPr>
            <a:r>
              <a:rPr lang="fr-FR" dirty="0" smtClean="0">
                <a:effectLst/>
                <a:latin typeface="+mj-lt"/>
                <a:ea typeface="Calibri"/>
                <a:cs typeface="UniversLTStd-Cn"/>
              </a:rPr>
              <a:t>Prévention</a:t>
            </a:r>
            <a:endParaRPr lang="fr-FR" dirty="0">
              <a:latin typeface="+mj-lt"/>
              <a:ea typeface="Calibri"/>
              <a:cs typeface="Times New Roman"/>
            </a:endParaRPr>
          </a:p>
          <a:p>
            <a:pPr lvl="0">
              <a:lnSpc>
                <a:spcPct val="120000"/>
              </a:lnSpc>
              <a:buFont typeface="+mj-lt"/>
              <a:buAutoNum type="arabicPeriod"/>
            </a:pPr>
            <a:r>
              <a:rPr lang="fr-FR" dirty="0" smtClean="0">
                <a:effectLst/>
                <a:latin typeface="+mj-lt"/>
                <a:ea typeface="Calibri"/>
                <a:cs typeface="UniversLTStd-Cn"/>
              </a:rPr>
              <a:t>Réponse</a:t>
            </a:r>
            <a:endParaRPr lang="fr-FR" dirty="0">
              <a:latin typeface="+mj-lt"/>
              <a:ea typeface="Calibri"/>
              <a:cs typeface="Times New Roman"/>
            </a:endParaRPr>
          </a:p>
          <a:p>
            <a:pPr lvl="0">
              <a:lnSpc>
                <a:spcPct val="120000"/>
              </a:lnSpc>
              <a:buFont typeface="+mj-lt"/>
              <a:buAutoNum type="arabicPeriod"/>
            </a:pPr>
            <a:r>
              <a:rPr lang="fr-FR" dirty="0" smtClean="0">
                <a:effectLst/>
                <a:latin typeface="+mj-lt"/>
                <a:ea typeface="Calibri"/>
                <a:cs typeface="UniversLTStd-Cn"/>
              </a:rPr>
              <a:t>Gestion et coordination</a:t>
            </a:r>
            <a:endParaRPr lang="fr-FR" dirty="0">
              <a:latin typeface="+mj-lt"/>
              <a:ea typeface="Calibri"/>
              <a:cs typeface="Times New Roman"/>
            </a:endParaRPr>
          </a:p>
          <a:p>
            <a:pPr marL="0" indent="0">
              <a:spcAft>
                <a:spcPts val="0"/>
              </a:spcAft>
              <a:buNone/>
            </a:pPr>
            <a:endParaRPr lang="fr-FR" dirty="0">
              <a:latin typeface="+mj-lt"/>
              <a:ea typeface="Calibri"/>
              <a:cs typeface="Times New Roman"/>
            </a:endParaRPr>
          </a:p>
          <a:p>
            <a:pPr marL="0" indent="0">
              <a:buNone/>
            </a:pPr>
            <a:endParaRPr lang="fr-FR" dirty="0"/>
          </a:p>
        </p:txBody>
      </p:sp>
    </p:spTree>
    <p:extLst>
      <p:ext uri="{BB962C8B-B14F-4D97-AF65-F5344CB8AC3E}">
        <p14:creationId xmlns:p14="http://schemas.microsoft.com/office/powerpoint/2010/main" xmlns="" val="198246177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76672"/>
            <a:ext cx="8435280" cy="6048672"/>
          </a:xfrm>
        </p:spPr>
        <p:txBody>
          <a:bodyPr>
            <a:normAutofit fontScale="55000" lnSpcReduction="20000"/>
          </a:bodyPr>
          <a:lstStyle/>
          <a:p>
            <a:pPr marL="0" indent="0">
              <a:lnSpc>
                <a:spcPct val="150000"/>
              </a:lnSpc>
              <a:spcAft>
                <a:spcPts val="0"/>
              </a:spcAft>
              <a:buNone/>
            </a:pPr>
            <a:r>
              <a:rPr lang="fr-FR" sz="3800" dirty="0" smtClean="0">
                <a:effectLst/>
                <a:latin typeface="+mj-lt"/>
                <a:ea typeface="Calibri"/>
                <a:cs typeface="UniversLTStd-Cn"/>
              </a:rPr>
              <a:t>Cette politique permet de :</a:t>
            </a:r>
            <a:endParaRPr lang="fr-FR" sz="3800" dirty="0">
              <a:latin typeface="+mj-lt"/>
              <a:ea typeface="Calibri"/>
              <a:cs typeface="Times New Roman"/>
            </a:endParaRPr>
          </a:p>
          <a:p>
            <a:pPr marL="265113" lvl="1" indent="-265113">
              <a:lnSpc>
                <a:spcPct val="150000"/>
              </a:lnSpc>
              <a:buFont typeface="Symbol"/>
              <a:buChar char=""/>
            </a:pPr>
            <a:r>
              <a:rPr lang="fr-FR" sz="3800" dirty="0" smtClean="0">
                <a:effectLst/>
                <a:latin typeface="+mj-lt"/>
                <a:ea typeface="Calibri"/>
                <a:cs typeface="UniversLTStd-Cn"/>
              </a:rPr>
              <a:t>Respecter nos obligations légales, contractuelles et morales en matière de PEAS.</a:t>
            </a:r>
            <a:endParaRPr lang="fr-FR" sz="3800" dirty="0">
              <a:latin typeface="+mj-lt"/>
              <a:ea typeface="Calibri"/>
              <a:cs typeface="Times New Roman"/>
            </a:endParaRPr>
          </a:p>
          <a:p>
            <a:pPr marL="265113" lvl="1" indent="-265113">
              <a:lnSpc>
                <a:spcPct val="150000"/>
              </a:lnSpc>
              <a:buFont typeface="Symbol"/>
              <a:buChar char=""/>
            </a:pPr>
            <a:r>
              <a:rPr lang="fr-FR" sz="3800" dirty="0" smtClean="0">
                <a:effectLst/>
                <a:latin typeface="+mj-lt"/>
                <a:ea typeface="Calibri"/>
                <a:cs typeface="UniversLTStd-Cn"/>
              </a:rPr>
              <a:t>Définir les mesures de prévention des cas d’EAS.</a:t>
            </a:r>
            <a:endParaRPr lang="fr-FR" sz="3800" dirty="0">
              <a:latin typeface="+mj-lt"/>
              <a:ea typeface="Calibri"/>
              <a:cs typeface="Times New Roman"/>
            </a:endParaRPr>
          </a:p>
          <a:p>
            <a:pPr marL="265113" lvl="1" indent="-265113">
              <a:lnSpc>
                <a:spcPct val="150000"/>
              </a:lnSpc>
              <a:buFont typeface="Symbol"/>
              <a:buChar char=""/>
            </a:pPr>
            <a:r>
              <a:rPr lang="fr-FR" sz="3800" dirty="0" smtClean="0">
                <a:effectLst/>
                <a:latin typeface="+mj-lt"/>
                <a:ea typeface="Calibri"/>
                <a:cs typeface="UniversLTStd-Cn"/>
              </a:rPr>
              <a:t>Définir les modalités concernant la gestion des cas d’EAS.</a:t>
            </a:r>
            <a:endParaRPr lang="fr-FR" sz="3800" dirty="0">
              <a:latin typeface="+mj-lt"/>
              <a:ea typeface="Calibri"/>
              <a:cs typeface="Times New Roman"/>
            </a:endParaRPr>
          </a:p>
          <a:p>
            <a:pPr marL="265113" lvl="1" indent="-265113">
              <a:lnSpc>
                <a:spcPct val="150000"/>
              </a:lnSpc>
              <a:buFont typeface="Symbol"/>
              <a:buChar char=""/>
            </a:pPr>
            <a:r>
              <a:rPr lang="fr-FR" sz="3800" dirty="0" smtClean="0">
                <a:effectLst/>
                <a:latin typeface="+mj-lt"/>
                <a:ea typeface="Calibri"/>
                <a:cs typeface="UniversLTStd-Cn"/>
              </a:rPr>
              <a:t>Informer et instruire le personnel et les partenaires sur les risques liés à la PEAS et leur obligation d’intervention.</a:t>
            </a:r>
            <a:endParaRPr lang="fr-FR" sz="3800" dirty="0">
              <a:latin typeface="+mj-lt"/>
              <a:ea typeface="Calibri"/>
              <a:cs typeface="Times New Roman"/>
            </a:endParaRPr>
          </a:p>
          <a:p>
            <a:pPr marL="265113" lvl="1" indent="-265113">
              <a:lnSpc>
                <a:spcPct val="150000"/>
              </a:lnSpc>
              <a:buFont typeface="Symbol"/>
              <a:buChar char=""/>
            </a:pPr>
            <a:r>
              <a:rPr lang="fr-FR" sz="3800" dirty="0" smtClean="0">
                <a:effectLst/>
                <a:latin typeface="+mj-lt"/>
                <a:ea typeface="Calibri"/>
                <a:cs typeface="UniversLTStd-Cn"/>
              </a:rPr>
              <a:t>Reconnaître l’importance et le rôle de chacun des acteurs de la plate-forme SMM et préciser le degré de leur responsabilité dans la prévention et la gestion des cas d’EAS.</a:t>
            </a:r>
            <a:endParaRPr lang="fr-FR" sz="3800" dirty="0">
              <a:latin typeface="+mj-lt"/>
              <a:ea typeface="Calibri"/>
              <a:cs typeface="Times New Roman"/>
            </a:endParaRPr>
          </a:p>
          <a:p>
            <a:pPr marL="0" indent="0">
              <a:buNone/>
            </a:pPr>
            <a:endParaRPr lang="fr-FR" dirty="0"/>
          </a:p>
        </p:txBody>
      </p:sp>
    </p:spTree>
    <p:extLst>
      <p:ext uri="{BB962C8B-B14F-4D97-AF65-F5344CB8AC3E}">
        <p14:creationId xmlns:p14="http://schemas.microsoft.com/office/powerpoint/2010/main" xmlns="" val="273253698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48680"/>
            <a:ext cx="8229600" cy="5577483"/>
          </a:xfrm>
        </p:spPr>
        <p:txBody>
          <a:bodyPr>
            <a:normAutofit fontScale="55000" lnSpcReduction="20000"/>
          </a:bodyPr>
          <a:lstStyle/>
          <a:p>
            <a:pPr marL="0" indent="0">
              <a:lnSpc>
                <a:spcPct val="120000"/>
              </a:lnSpc>
              <a:buNone/>
            </a:pPr>
            <a:r>
              <a:rPr lang="fr-FR" sz="4000" b="1" dirty="0" smtClean="0">
                <a:solidFill>
                  <a:srgbClr val="FF0000"/>
                </a:solidFill>
                <a:effectLst/>
                <a:latin typeface="+mj-lt"/>
                <a:ea typeface="Calibri"/>
                <a:cs typeface="UniversLTStd-BoldCn"/>
              </a:rPr>
              <a:t>II. Champ d’application</a:t>
            </a:r>
          </a:p>
          <a:p>
            <a:pPr marL="0" indent="0">
              <a:lnSpc>
                <a:spcPct val="120000"/>
              </a:lnSpc>
              <a:buNone/>
            </a:pPr>
            <a:r>
              <a:rPr lang="fr-FR" sz="4000" dirty="0" smtClean="0">
                <a:effectLst/>
                <a:latin typeface="+mj-lt"/>
                <a:ea typeface="Calibri"/>
                <a:cs typeface="UniversLTStd-Cn"/>
              </a:rPr>
              <a:t>Les comportements suivants sont concernés par la présente politique :</a:t>
            </a:r>
          </a:p>
          <a:p>
            <a:pPr lvl="0" algn="just">
              <a:lnSpc>
                <a:spcPct val="150000"/>
              </a:lnSpc>
              <a:buFont typeface="Symbol"/>
              <a:buChar char=""/>
            </a:pPr>
            <a:r>
              <a:rPr lang="fr-FR" sz="4000" b="1" dirty="0" smtClean="0">
                <a:effectLst/>
                <a:latin typeface="+mj-lt"/>
                <a:ea typeface="Calibri"/>
                <a:cs typeface="UniversLTStd-BoldCn"/>
              </a:rPr>
              <a:t>Abus sexuels.</a:t>
            </a:r>
            <a:endParaRPr lang="fr-FR" sz="4000" dirty="0">
              <a:latin typeface="+mj-lt"/>
              <a:ea typeface="Calibri"/>
              <a:cs typeface="Times New Roman"/>
            </a:endParaRPr>
          </a:p>
          <a:p>
            <a:pPr marL="0" indent="0" algn="just">
              <a:lnSpc>
                <a:spcPct val="150000"/>
              </a:lnSpc>
              <a:spcAft>
                <a:spcPts val="0"/>
              </a:spcAft>
              <a:buNone/>
            </a:pPr>
            <a:r>
              <a:rPr lang="fr-FR" sz="4000" dirty="0" smtClean="0">
                <a:effectLst/>
                <a:latin typeface="+mj-lt"/>
                <a:ea typeface="Calibri"/>
                <a:cs typeface="UniversLTStd-Cn"/>
              </a:rPr>
              <a:t>Toute forme d’abus sexuels tels que définis au point « 1.4. Définitions » est totalement prohibée, peu importe sa forme ou les circonstances dans lesquelles un abus se produit.</a:t>
            </a:r>
            <a:endParaRPr lang="fr-FR" sz="4000" dirty="0">
              <a:latin typeface="+mj-lt"/>
              <a:ea typeface="Calibri"/>
              <a:cs typeface="Times New Roman"/>
            </a:endParaRPr>
          </a:p>
          <a:p>
            <a:pPr lvl="0" algn="just">
              <a:lnSpc>
                <a:spcPct val="150000"/>
              </a:lnSpc>
              <a:buFont typeface="Symbol"/>
              <a:buChar char=""/>
            </a:pPr>
            <a:r>
              <a:rPr lang="fr-FR" sz="4000" b="1" dirty="0" smtClean="0">
                <a:effectLst/>
                <a:latin typeface="+mj-lt"/>
                <a:ea typeface="Calibri"/>
                <a:cs typeface="UniversLTStd-BoldCn"/>
              </a:rPr>
              <a:t>Exploitation sexuelle.</a:t>
            </a:r>
            <a:endParaRPr lang="fr-FR" sz="4000" dirty="0">
              <a:latin typeface="+mj-lt"/>
              <a:ea typeface="Calibri"/>
              <a:cs typeface="Times New Roman"/>
            </a:endParaRPr>
          </a:p>
          <a:p>
            <a:pPr marL="0" indent="0" algn="just">
              <a:lnSpc>
                <a:spcPct val="150000"/>
              </a:lnSpc>
              <a:spcAft>
                <a:spcPts val="0"/>
              </a:spcAft>
              <a:buNone/>
            </a:pPr>
            <a:r>
              <a:rPr lang="fr-FR" sz="4000" dirty="0" smtClean="0">
                <a:effectLst/>
                <a:latin typeface="+mj-lt"/>
                <a:ea typeface="Calibri"/>
                <a:cs typeface="UniversLTStd-Cn"/>
              </a:rPr>
              <a:t>Toute forme d’exploitation sexuelle est totalement prohibée, peu importe sa forme ou les circonstances.</a:t>
            </a:r>
            <a:endParaRPr lang="fr-FR" sz="4000" dirty="0">
              <a:latin typeface="+mj-lt"/>
              <a:ea typeface="Calibri"/>
              <a:cs typeface="Times New Roman"/>
            </a:endParaRPr>
          </a:p>
          <a:p>
            <a:pPr marL="0" indent="0">
              <a:buNone/>
            </a:pPr>
            <a:endParaRPr lang="fr-FR" dirty="0">
              <a:ea typeface="Calibri"/>
              <a:cs typeface="Times New Roman"/>
            </a:endParaRPr>
          </a:p>
          <a:p>
            <a:pPr marL="0" indent="0">
              <a:buNone/>
            </a:pPr>
            <a:endParaRPr lang="fr-FR" dirty="0">
              <a:solidFill>
                <a:srgbClr val="FF0000"/>
              </a:solidFill>
              <a:latin typeface="+mj-lt"/>
            </a:endParaRPr>
          </a:p>
        </p:txBody>
      </p:sp>
    </p:spTree>
    <p:extLst>
      <p:ext uri="{BB962C8B-B14F-4D97-AF65-F5344CB8AC3E}">
        <p14:creationId xmlns:p14="http://schemas.microsoft.com/office/powerpoint/2010/main" xmlns="" val="411912022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620688"/>
            <a:ext cx="8229600" cy="5688632"/>
          </a:xfrm>
        </p:spPr>
        <p:txBody>
          <a:bodyPr>
            <a:normAutofit fontScale="77500" lnSpcReduction="20000"/>
          </a:bodyPr>
          <a:lstStyle/>
          <a:p>
            <a:pPr lvl="0" algn="just">
              <a:lnSpc>
                <a:spcPct val="150000"/>
              </a:lnSpc>
              <a:buFont typeface="Symbol"/>
              <a:buChar char=""/>
            </a:pPr>
            <a:r>
              <a:rPr lang="fr-FR" b="1" dirty="0" smtClean="0">
                <a:effectLst/>
                <a:latin typeface="Cambria"/>
                <a:ea typeface="Calibri"/>
                <a:cs typeface="UniversLTStd-BoldCn"/>
              </a:rPr>
              <a:t>Relations sexuelles consenties avec des bénéficiaires ou des membres de la communauté d’intervention, âgés de plus de 18 ans. </a:t>
            </a:r>
            <a:endParaRPr lang="fr-FR" dirty="0">
              <a:ea typeface="Calibri"/>
              <a:cs typeface="Times New Roman"/>
            </a:endParaRPr>
          </a:p>
          <a:p>
            <a:pPr marL="0" indent="0" algn="just">
              <a:lnSpc>
                <a:spcPct val="150000"/>
              </a:lnSpc>
              <a:spcAft>
                <a:spcPts val="0"/>
              </a:spcAft>
              <a:buNone/>
            </a:pPr>
            <a:r>
              <a:rPr lang="fr-FR" dirty="0" smtClean="0">
                <a:effectLst/>
                <a:latin typeface="Cambria"/>
                <a:ea typeface="Calibri"/>
                <a:cs typeface="UniversLTStd-Cn"/>
              </a:rPr>
              <a:t>De telles relations, qu’elles soient occasionnelles ou régulières, sont basées sur une dynamique de pouvoirs intrinsèquement inégale et portent atteinte à la crédibilité et à l’intégrité de la plate-forme SMM; elles sont de ce fait fortement découragées. Il est de l’obligation de </a:t>
            </a:r>
            <a:r>
              <a:rPr lang="fr-FR" dirty="0" err="1" smtClean="0">
                <a:effectLst/>
                <a:latin typeface="Cambria"/>
                <a:ea typeface="Calibri"/>
                <a:cs typeface="UniversLTStd-Cn"/>
              </a:rPr>
              <a:t>tout.e</a:t>
            </a:r>
            <a:r>
              <a:rPr lang="fr-FR" dirty="0" smtClean="0">
                <a:effectLst/>
                <a:latin typeface="Cambria"/>
                <a:ea typeface="Calibri"/>
                <a:cs typeface="UniversLTStd-Cn"/>
              </a:rPr>
              <a:t> collaboratrice ou collaborateur de faire part à la coordination de l’occurrence d’une telle situation dans les plus brefs délais.</a:t>
            </a:r>
            <a:endParaRPr lang="fr-FR" dirty="0">
              <a:ea typeface="Calibri"/>
              <a:cs typeface="Times New Roman"/>
            </a:endParaRPr>
          </a:p>
          <a:p>
            <a:pPr marL="0" indent="0">
              <a:buNone/>
            </a:pPr>
            <a:endParaRPr lang="fr-FR" dirty="0"/>
          </a:p>
        </p:txBody>
      </p:sp>
    </p:spTree>
    <p:extLst>
      <p:ext uri="{BB962C8B-B14F-4D97-AF65-F5344CB8AC3E}">
        <p14:creationId xmlns:p14="http://schemas.microsoft.com/office/powerpoint/2010/main" xmlns="" val="55989955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48680"/>
            <a:ext cx="8229600" cy="5577483"/>
          </a:xfrm>
        </p:spPr>
        <p:txBody>
          <a:bodyPr>
            <a:normAutofit fontScale="85000" lnSpcReduction="10000"/>
          </a:bodyPr>
          <a:lstStyle/>
          <a:p>
            <a:pPr lvl="0" algn="just">
              <a:lnSpc>
                <a:spcPct val="150000"/>
              </a:lnSpc>
              <a:buFont typeface="Symbol"/>
              <a:buChar char=""/>
            </a:pPr>
            <a:r>
              <a:rPr lang="fr-FR" b="1" dirty="0" smtClean="0">
                <a:effectLst/>
                <a:latin typeface="+mj-lt"/>
                <a:ea typeface="Calibri"/>
                <a:cs typeface="UniversLTStd-BoldCn"/>
              </a:rPr>
              <a:t>Abus de pouvoir.</a:t>
            </a:r>
            <a:endParaRPr lang="fr-FR" dirty="0">
              <a:latin typeface="+mj-lt"/>
              <a:ea typeface="Calibri"/>
              <a:cs typeface="Times New Roman"/>
            </a:endParaRPr>
          </a:p>
          <a:p>
            <a:pPr marL="0" indent="0" algn="just">
              <a:lnSpc>
                <a:spcPct val="150000"/>
              </a:lnSpc>
              <a:spcAft>
                <a:spcPts val="0"/>
              </a:spcAft>
              <a:buNone/>
            </a:pPr>
            <a:r>
              <a:rPr lang="fr-FR" dirty="0" smtClean="0">
                <a:effectLst/>
                <a:latin typeface="+mj-lt"/>
                <a:ea typeface="Calibri"/>
                <a:cs typeface="UniversLTStd-Cn"/>
              </a:rPr>
              <a:t>Tout abus de pouvoir direct ou indirect sur la personne d’un. e bénéficiaire ou d’</a:t>
            </a:r>
            <a:r>
              <a:rPr lang="fr-FR" dirty="0" err="1" smtClean="0">
                <a:effectLst/>
                <a:latin typeface="+mj-lt"/>
                <a:ea typeface="Calibri"/>
                <a:cs typeface="UniversLTStd-Cn"/>
              </a:rPr>
              <a:t>un.e</a:t>
            </a:r>
            <a:r>
              <a:rPr lang="fr-FR" dirty="0" smtClean="0">
                <a:effectLst/>
                <a:latin typeface="+mj-lt"/>
                <a:ea typeface="Calibri"/>
                <a:cs typeface="UniversLTStd-Cn"/>
              </a:rPr>
              <a:t> membre de la communauté sera dénoncé à la coordination ou aux autorités compétentes, en conformité avec le cadre légal et sous réserve de circonstances exceptionnelles dûment documentées et les sanctions disciplinaires adéquates seront ordonnées, en application du règlement d’ordre intérieur de la plate-forme SMM. </a:t>
            </a:r>
            <a:endParaRPr lang="fr-FR" dirty="0">
              <a:latin typeface="+mj-lt"/>
              <a:ea typeface="Calibri"/>
              <a:cs typeface="Times New Roman"/>
            </a:endParaRPr>
          </a:p>
        </p:txBody>
      </p:sp>
    </p:spTree>
    <p:extLst>
      <p:ext uri="{BB962C8B-B14F-4D97-AF65-F5344CB8AC3E}">
        <p14:creationId xmlns:p14="http://schemas.microsoft.com/office/powerpoint/2010/main" xmlns="" val="303854337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268760"/>
            <a:ext cx="8229600" cy="4857403"/>
          </a:xfrm>
        </p:spPr>
        <p:txBody>
          <a:bodyPr/>
          <a:lstStyle/>
          <a:p>
            <a:pPr lvl="0" algn="just">
              <a:buFont typeface="Symbol"/>
              <a:buChar char=""/>
            </a:pPr>
            <a:r>
              <a:rPr lang="fr-FR" b="1" dirty="0" smtClean="0">
                <a:effectLst/>
                <a:latin typeface="+mj-lt"/>
                <a:ea typeface="Calibri"/>
                <a:cs typeface="UniversLTStd-BoldCn"/>
              </a:rPr>
              <a:t>Activités sexuelle avec </a:t>
            </a:r>
            <a:r>
              <a:rPr lang="fr-FR" b="1" dirty="0" err="1" smtClean="0">
                <a:effectLst/>
                <a:latin typeface="+mj-lt"/>
                <a:ea typeface="Calibri"/>
                <a:cs typeface="UniversLTStd-BoldCn"/>
              </a:rPr>
              <a:t>un.e</a:t>
            </a:r>
            <a:r>
              <a:rPr lang="fr-FR" b="1" dirty="0" smtClean="0">
                <a:effectLst/>
                <a:latin typeface="+mj-lt"/>
                <a:ea typeface="Calibri"/>
                <a:cs typeface="UniversLTStd-BoldCn"/>
              </a:rPr>
              <a:t> enfant (moins de 18 ans).</a:t>
            </a:r>
            <a:endParaRPr lang="fr-FR" dirty="0">
              <a:latin typeface="+mj-lt"/>
              <a:ea typeface="Calibri"/>
              <a:cs typeface="Times New Roman"/>
            </a:endParaRPr>
          </a:p>
          <a:p>
            <a:pPr marL="0" indent="0" algn="just">
              <a:spcAft>
                <a:spcPts val="0"/>
              </a:spcAft>
              <a:buNone/>
            </a:pPr>
            <a:r>
              <a:rPr lang="fr-FR" dirty="0" smtClean="0">
                <a:effectLst/>
                <a:latin typeface="+mj-lt"/>
                <a:ea typeface="Calibri"/>
                <a:cs typeface="UniversLTStd-Cn"/>
              </a:rPr>
              <a:t>Voir </a:t>
            </a:r>
            <a:r>
              <a:rPr lang="fr-FR" i="1" dirty="0" smtClean="0">
                <a:effectLst/>
                <a:latin typeface="+mj-lt"/>
                <a:ea typeface="Calibri"/>
                <a:cs typeface="UniversLTStd-CnObl"/>
              </a:rPr>
              <a:t>Politique de Protection de l’Enfant</a:t>
            </a:r>
            <a:r>
              <a:rPr lang="fr-FR" dirty="0" smtClean="0">
                <a:effectLst/>
                <a:latin typeface="+mj-lt"/>
                <a:ea typeface="Calibri"/>
                <a:cs typeface="UniversLTStd-Cn"/>
              </a:rPr>
              <a:t>. Conformément aux règles énoncées dans cette dernière, toute activité sexuelle avec </a:t>
            </a:r>
            <a:r>
              <a:rPr lang="fr-FR" dirty="0" err="1" smtClean="0">
                <a:effectLst/>
                <a:latin typeface="+mj-lt"/>
                <a:ea typeface="Calibri"/>
                <a:cs typeface="UniversLTStd-Cn"/>
              </a:rPr>
              <a:t>un.e</a:t>
            </a:r>
            <a:r>
              <a:rPr lang="fr-FR" dirty="0" smtClean="0">
                <a:effectLst/>
                <a:latin typeface="+mj-lt"/>
                <a:ea typeface="Calibri"/>
                <a:cs typeface="UniversLTStd-Cn"/>
              </a:rPr>
              <a:t> enfant est prohibée.</a:t>
            </a:r>
            <a:endParaRPr lang="fr-FR" dirty="0">
              <a:latin typeface="+mj-lt"/>
              <a:ea typeface="Calibri"/>
              <a:cs typeface="Times New Roman"/>
            </a:endParaRPr>
          </a:p>
          <a:p>
            <a:pPr marL="0" indent="0">
              <a:buNone/>
            </a:pPr>
            <a:endParaRPr lang="fr-FR" dirty="0"/>
          </a:p>
        </p:txBody>
      </p:sp>
    </p:spTree>
    <p:extLst>
      <p:ext uri="{BB962C8B-B14F-4D97-AF65-F5344CB8AC3E}">
        <p14:creationId xmlns:p14="http://schemas.microsoft.com/office/powerpoint/2010/main" xmlns="" val="274892489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48680"/>
            <a:ext cx="8229600" cy="5577483"/>
          </a:xfrm>
        </p:spPr>
        <p:txBody>
          <a:bodyPr>
            <a:normAutofit fontScale="92500"/>
          </a:bodyPr>
          <a:lstStyle/>
          <a:p>
            <a:pPr marL="0" indent="0">
              <a:lnSpc>
                <a:spcPct val="120000"/>
              </a:lnSpc>
              <a:buNone/>
            </a:pPr>
            <a:r>
              <a:rPr lang="fr-FR" b="1" dirty="0" smtClean="0">
                <a:solidFill>
                  <a:srgbClr val="FF0000"/>
                </a:solidFill>
                <a:latin typeface="+mj-lt"/>
              </a:rPr>
              <a:t>III. </a:t>
            </a:r>
            <a:r>
              <a:rPr lang="fr-FR" b="1" dirty="0" smtClean="0">
                <a:solidFill>
                  <a:srgbClr val="FF0000"/>
                </a:solidFill>
                <a:effectLst/>
                <a:latin typeface="+mj-lt"/>
                <a:ea typeface="Calibri"/>
                <a:cs typeface="tdh_cityburn_revisited_2017"/>
              </a:rPr>
              <a:t>AXES</a:t>
            </a:r>
          </a:p>
          <a:p>
            <a:pPr marL="0" indent="0" algn="just">
              <a:lnSpc>
                <a:spcPct val="120000"/>
              </a:lnSpc>
              <a:spcAft>
                <a:spcPts val="0"/>
              </a:spcAft>
              <a:buNone/>
            </a:pPr>
            <a:r>
              <a:rPr lang="fr-FR" b="1" dirty="0">
                <a:solidFill>
                  <a:srgbClr val="0070C0"/>
                </a:solidFill>
                <a:latin typeface="+mj-lt"/>
                <a:ea typeface="Calibri"/>
                <a:cs typeface="UniversLTStd-BoldCn"/>
              </a:rPr>
              <a:t>3</a:t>
            </a:r>
            <a:r>
              <a:rPr lang="fr-FR" b="1" dirty="0" smtClean="0">
                <a:solidFill>
                  <a:srgbClr val="0070C0"/>
                </a:solidFill>
                <a:effectLst/>
                <a:latin typeface="+mj-lt"/>
                <a:ea typeface="Calibri"/>
                <a:cs typeface="UniversLTStd-BoldCn"/>
              </a:rPr>
              <a:t>.1 Engagement de la communauté</a:t>
            </a:r>
            <a:endParaRPr lang="fr-FR" dirty="0">
              <a:solidFill>
                <a:srgbClr val="0070C0"/>
              </a:solidFill>
              <a:latin typeface="+mj-lt"/>
              <a:ea typeface="Calibri"/>
              <a:cs typeface="Times New Roman"/>
            </a:endParaRPr>
          </a:p>
          <a:p>
            <a:pPr marL="0" indent="0" algn="just">
              <a:lnSpc>
                <a:spcPct val="120000"/>
              </a:lnSpc>
              <a:spcAft>
                <a:spcPts val="0"/>
              </a:spcAft>
              <a:buNone/>
            </a:pPr>
            <a:r>
              <a:rPr lang="fr-FR" dirty="0" smtClean="0">
                <a:effectLst/>
                <a:latin typeface="+mj-lt"/>
                <a:ea typeface="Calibri"/>
                <a:cs typeface="UniversLTStd-Cn"/>
              </a:rPr>
              <a:t>Le pilier de base du travail qui doit être réalisé pour garantir une protection efficace contre l’exploitation et les abus sexuels par le personnel de la plate-forme SMM se situe directement au niveau des terrains, puisque nous intervenons fréquemment dans des contextes où les populations peuvent se trouver en situation de grande vulnérabilité.</a:t>
            </a:r>
            <a:endParaRPr lang="fr-FR" dirty="0">
              <a:latin typeface="+mj-lt"/>
              <a:ea typeface="Calibri"/>
              <a:cs typeface="Times New Roman"/>
            </a:endParaRPr>
          </a:p>
          <a:p>
            <a:pPr marL="0" indent="0">
              <a:buNone/>
            </a:pPr>
            <a:endParaRPr lang="fr-FR" b="1" dirty="0">
              <a:solidFill>
                <a:srgbClr val="FF0000"/>
              </a:solidFill>
              <a:latin typeface="+mj-lt"/>
            </a:endParaRPr>
          </a:p>
        </p:txBody>
      </p:sp>
    </p:spTree>
    <p:extLst>
      <p:ext uri="{BB962C8B-B14F-4D97-AF65-F5344CB8AC3E}">
        <p14:creationId xmlns:p14="http://schemas.microsoft.com/office/powerpoint/2010/main" xmlns="" val="184329209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268760"/>
            <a:ext cx="8229600" cy="4857403"/>
          </a:xfrm>
        </p:spPr>
        <p:txBody>
          <a:bodyPr>
            <a:normAutofit/>
          </a:bodyPr>
          <a:lstStyle/>
          <a:p>
            <a:pPr marL="0" indent="0">
              <a:lnSpc>
                <a:spcPct val="110000"/>
              </a:lnSpc>
              <a:spcAft>
                <a:spcPts val="0"/>
              </a:spcAft>
              <a:buNone/>
            </a:pPr>
            <a:r>
              <a:rPr lang="fr-FR" dirty="0" smtClean="0">
                <a:effectLst/>
                <a:latin typeface="+mj-lt"/>
                <a:ea typeface="Calibri"/>
                <a:cs typeface="UniversLTStd-Cn"/>
              </a:rPr>
              <a:t>Pour mettre en œuvre la présente politique, la plate-forme SMM met un point d’honneur à obtenir l’engagement actif des communautés et des populations locales et cherche à encourager la mise en place d’un partenariat pour mieux cerner les différents enjeux et dynamiques.</a:t>
            </a:r>
            <a:endParaRPr lang="fr-FR" dirty="0">
              <a:latin typeface="+mj-lt"/>
              <a:ea typeface="Calibri"/>
              <a:cs typeface="Times New Roman"/>
            </a:endParaRPr>
          </a:p>
          <a:p>
            <a:pPr marL="0" indent="0">
              <a:lnSpc>
                <a:spcPct val="110000"/>
              </a:lnSpc>
              <a:spcAft>
                <a:spcPts val="0"/>
              </a:spcAft>
              <a:buNone/>
            </a:pPr>
            <a:r>
              <a:rPr lang="fr-FR" dirty="0" smtClean="0">
                <a:effectLst/>
                <a:latin typeface="+mj-lt"/>
                <a:ea typeface="Calibri"/>
                <a:cs typeface="UniversLTStd-Cn"/>
              </a:rPr>
              <a:t>Cela nécessite la mise en place d’un accompagnement sur plusieurs axes :</a:t>
            </a:r>
            <a:endParaRPr lang="fr-FR" dirty="0">
              <a:latin typeface="+mj-lt"/>
              <a:ea typeface="Calibri"/>
              <a:cs typeface="Times New Roman"/>
            </a:endParaRPr>
          </a:p>
          <a:p>
            <a:pPr marL="0" indent="0">
              <a:buNone/>
            </a:pPr>
            <a:endParaRPr lang="fr-FR" dirty="0"/>
          </a:p>
        </p:txBody>
      </p:sp>
    </p:spTree>
    <p:extLst>
      <p:ext uri="{BB962C8B-B14F-4D97-AF65-F5344CB8AC3E}">
        <p14:creationId xmlns:p14="http://schemas.microsoft.com/office/powerpoint/2010/main" xmlns="" val="32321888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916833"/>
            <a:ext cx="8229600" cy="2880320"/>
          </a:xfrm>
        </p:spPr>
        <p:txBody>
          <a:bodyPr/>
          <a:lstStyle/>
          <a:p>
            <a:pPr algn="just"/>
            <a:r>
              <a:rPr lang="fr-FR" dirty="0" smtClean="0"/>
              <a:t>L’exploitation sexuelle constitue un problème complexe et sensible qui nécessite plus de temps et de réflexion pour en développer une compréhension profonde. </a:t>
            </a:r>
            <a:endParaRPr lang="fr-FR" dirty="0"/>
          </a:p>
        </p:txBody>
      </p:sp>
    </p:spTree>
    <p:extLst>
      <p:ext uri="{BB962C8B-B14F-4D97-AF65-F5344CB8AC3E}">
        <p14:creationId xmlns:p14="http://schemas.microsoft.com/office/powerpoint/2010/main" xmlns="" val="327241068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76672"/>
            <a:ext cx="8229600" cy="5649491"/>
          </a:xfrm>
        </p:spPr>
        <p:txBody>
          <a:bodyPr>
            <a:normAutofit fontScale="85000" lnSpcReduction="10000"/>
          </a:bodyPr>
          <a:lstStyle/>
          <a:p>
            <a:pPr lvl="0" algn="just">
              <a:lnSpc>
                <a:spcPct val="150000"/>
              </a:lnSpc>
              <a:buFont typeface="Symbol"/>
              <a:buChar char=""/>
            </a:pPr>
            <a:r>
              <a:rPr lang="fr-FR" b="1" dirty="0" smtClean="0">
                <a:effectLst/>
                <a:latin typeface="+mj-lt"/>
                <a:ea typeface="Calibri"/>
                <a:cs typeface="UniversLTStd-BoldCn"/>
              </a:rPr>
              <a:t>Cartographie des acteurs et organisations locaux</a:t>
            </a:r>
            <a:endParaRPr lang="fr-FR" b="1" dirty="0">
              <a:latin typeface="+mj-lt"/>
              <a:ea typeface="Calibri"/>
              <a:cs typeface="Times New Roman"/>
            </a:endParaRPr>
          </a:p>
          <a:p>
            <a:pPr marL="0" indent="0" algn="just">
              <a:lnSpc>
                <a:spcPct val="150000"/>
              </a:lnSpc>
              <a:spcAft>
                <a:spcPts val="0"/>
              </a:spcAft>
              <a:buNone/>
            </a:pPr>
            <a:r>
              <a:rPr lang="fr-FR" dirty="0" smtClean="0">
                <a:effectLst/>
                <a:latin typeface="+mj-lt"/>
                <a:ea typeface="Calibri"/>
                <a:cs typeface="UniversLTStd-Cn"/>
              </a:rPr>
              <a:t>Pour mieux percevoir les défis et spécificités des contextes locaux dans lesquels nos équipes interviennent et pouvoir développer des outils et des moyens de communications adaptés, il est important que chaque délégation puisse identifier les acteurs et organisations clés qui pourraient être amenés à jouer un rôle au niveau communautaire, tant à l’échelon de la prévention, que du signalement et de la gestion des incidents d’EAS.</a:t>
            </a:r>
            <a:endParaRPr lang="fr-FR" dirty="0">
              <a:latin typeface="+mj-lt"/>
              <a:ea typeface="Calibri"/>
              <a:cs typeface="Times New Roman"/>
            </a:endParaRPr>
          </a:p>
        </p:txBody>
      </p:sp>
    </p:spTree>
    <p:extLst>
      <p:ext uri="{BB962C8B-B14F-4D97-AF65-F5344CB8AC3E}">
        <p14:creationId xmlns:p14="http://schemas.microsoft.com/office/powerpoint/2010/main" xmlns="" val="184803149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48680"/>
            <a:ext cx="8229600" cy="5577483"/>
          </a:xfrm>
        </p:spPr>
        <p:txBody>
          <a:bodyPr>
            <a:normAutofit fontScale="85000" lnSpcReduction="20000"/>
          </a:bodyPr>
          <a:lstStyle/>
          <a:p>
            <a:pPr lvl="0" algn="just">
              <a:lnSpc>
                <a:spcPct val="150000"/>
              </a:lnSpc>
              <a:buFont typeface="Symbol"/>
              <a:buChar char=""/>
            </a:pPr>
            <a:r>
              <a:rPr lang="fr-FR" b="1" dirty="0" smtClean="0">
                <a:effectLst/>
                <a:latin typeface="+mj-lt"/>
                <a:ea typeface="Calibri"/>
                <a:cs typeface="UniversLTStd-BoldCn"/>
              </a:rPr>
              <a:t>Sensibilisation</a:t>
            </a:r>
            <a:endParaRPr lang="fr-FR" dirty="0">
              <a:latin typeface="+mj-lt"/>
              <a:ea typeface="Calibri"/>
              <a:cs typeface="Times New Roman"/>
            </a:endParaRPr>
          </a:p>
          <a:p>
            <a:pPr marL="0" indent="0" algn="just">
              <a:lnSpc>
                <a:spcPct val="150000"/>
              </a:lnSpc>
              <a:spcAft>
                <a:spcPts val="0"/>
              </a:spcAft>
              <a:buNone/>
            </a:pPr>
            <a:r>
              <a:rPr lang="fr-FR" dirty="0" smtClean="0">
                <a:effectLst/>
                <a:latin typeface="+mj-lt"/>
                <a:ea typeface="Calibri"/>
                <a:cs typeface="UniversLTStd-Cn"/>
              </a:rPr>
              <a:t>Un travail de sensibilisation est mené auprès des populations locales sur leur droit à bénéficier d’une assistance sans condition, sur l’importance de dénoncer toute demande de faveurs sexuelles, tout abus ou pression à leur égard, sur l’interdiction formelle faite au personnel de faire preuve de tels comportements et sur les mécanismes en vigueur pour signaler tout comportement contrevenant au Code de Conduite de la plate-forme SMM. </a:t>
            </a:r>
            <a:endParaRPr lang="fr-FR" dirty="0">
              <a:latin typeface="+mj-lt"/>
              <a:ea typeface="Calibri"/>
              <a:cs typeface="Times New Roman"/>
            </a:endParaRPr>
          </a:p>
          <a:p>
            <a:pPr marL="0" indent="0">
              <a:buNone/>
            </a:pPr>
            <a:endParaRPr lang="fr-FR" dirty="0"/>
          </a:p>
        </p:txBody>
      </p:sp>
    </p:spTree>
    <p:extLst>
      <p:ext uri="{BB962C8B-B14F-4D97-AF65-F5344CB8AC3E}">
        <p14:creationId xmlns:p14="http://schemas.microsoft.com/office/powerpoint/2010/main" xmlns="" val="66459158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556792"/>
            <a:ext cx="8229600" cy="4569371"/>
          </a:xfrm>
        </p:spPr>
        <p:txBody>
          <a:bodyPr>
            <a:normAutofit/>
          </a:bodyPr>
          <a:lstStyle/>
          <a:p>
            <a:pPr marL="0" indent="0" algn="just">
              <a:spcAft>
                <a:spcPts val="0"/>
              </a:spcAft>
              <a:buNone/>
            </a:pPr>
            <a:r>
              <a:rPr lang="fr-FR" dirty="0" smtClean="0">
                <a:effectLst/>
                <a:latin typeface="+mj-lt"/>
                <a:ea typeface="Calibri"/>
                <a:cs typeface="UniversLTStd-Cn"/>
              </a:rPr>
              <a:t>Un accent doit être mis sur la manière de communiquer au mieux avec les bénéficiaires et les communautés, à travers l’utilisation d’outils visuels dans un langage et une forme adaptés au contexte local et culturel, ainsi que sur la mise en place de formations appropriées des différentes parties prenantes.</a:t>
            </a:r>
            <a:endParaRPr lang="fr-FR" dirty="0">
              <a:latin typeface="+mj-lt"/>
              <a:ea typeface="Calibri"/>
              <a:cs typeface="Times New Roman"/>
            </a:endParaRPr>
          </a:p>
          <a:p>
            <a:pPr marL="0" indent="0">
              <a:buNone/>
            </a:pPr>
            <a:endParaRPr lang="fr-FR" dirty="0"/>
          </a:p>
        </p:txBody>
      </p:sp>
    </p:spTree>
    <p:extLst>
      <p:ext uri="{BB962C8B-B14F-4D97-AF65-F5344CB8AC3E}">
        <p14:creationId xmlns:p14="http://schemas.microsoft.com/office/powerpoint/2010/main" xmlns="" val="376555406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124744"/>
            <a:ext cx="8229600" cy="5001419"/>
          </a:xfrm>
        </p:spPr>
        <p:txBody>
          <a:bodyPr>
            <a:normAutofit/>
          </a:bodyPr>
          <a:lstStyle/>
          <a:p>
            <a:pPr lvl="0" algn="just">
              <a:buFont typeface="Symbol"/>
              <a:buChar char=""/>
            </a:pPr>
            <a:r>
              <a:rPr lang="fr-FR" b="1" dirty="0" smtClean="0">
                <a:effectLst/>
                <a:latin typeface="+mj-lt"/>
                <a:ea typeface="Calibri"/>
                <a:cs typeface="UniversLTStd-BoldCn"/>
              </a:rPr>
              <a:t>Adaptation des outils et du mécanisme de signalement aux réalités locales</a:t>
            </a:r>
            <a:endParaRPr lang="fr-FR" dirty="0">
              <a:latin typeface="+mj-lt"/>
              <a:ea typeface="Calibri"/>
              <a:cs typeface="Times New Roman"/>
            </a:endParaRPr>
          </a:p>
          <a:p>
            <a:pPr marL="0" indent="0" algn="just">
              <a:spcAft>
                <a:spcPts val="0"/>
              </a:spcAft>
              <a:buNone/>
            </a:pPr>
            <a:r>
              <a:rPr lang="fr-FR" dirty="0" smtClean="0">
                <a:effectLst/>
                <a:latin typeface="+mj-lt"/>
                <a:ea typeface="Calibri"/>
                <a:cs typeface="UniversLTStd-Cn"/>
              </a:rPr>
              <a:t>Pour améliorer le taux de signalement de cas d’EAS par les populations locales, il est nécessaire de chercher à comprendre au mieux les enjeux spécifiques à chaque communauté et d’adapter les mécanismes de signalement aux réalités du terrain.</a:t>
            </a:r>
            <a:endParaRPr lang="fr-FR" dirty="0">
              <a:latin typeface="+mj-lt"/>
              <a:ea typeface="Calibri"/>
              <a:cs typeface="Times New Roman"/>
            </a:endParaRPr>
          </a:p>
          <a:p>
            <a:pPr marL="0" indent="0">
              <a:buNone/>
            </a:pPr>
            <a:endParaRPr lang="fr-FR" dirty="0"/>
          </a:p>
        </p:txBody>
      </p:sp>
    </p:spTree>
    <p:extLst>
      <p:ext uri="{BB962C8B-B14F-4D97-AF65-F5344CB8AC3E}">
        <p14:creationId xmlns:p14="http://schemas.microsoft.com/office/powerpoint/2010/main" xmlns="" val="306817021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95536" y="548680"/>
            <a:ext cx="8229600" cy="5534075"/>
          </a:xfrm>
        </p:spPr>
        <p:txBody>
          <a:bodyPr>
            <a:normAutofit fontScale="85000" lnSpcReduction="10000"/>
          </a:bodyPr>
          <a:lstStyle/>
          <a:p>
            <a:pPr lvl="0" algn="just">
              <a:lnSpc>
                <a:spcPct val="120000"/>
              </a:lnSpc>
              <a:buFont typeface="Symbol"/>
              <a:buChar char=""/>
            </a:pPr>
            <a:r>
              <a:rPr lang="fr-FR" b="1" dirty="0" smtClean="0">
                <a:effectLst/>
                <a:latin typeface="+mj-lt"/>
                <a:ea typeface="Calibri"/>
                <a:cs typeface="UniversLTStd-BoldCn"/>
              </a:rPr>
              <a:t>Une approche sensible aux dynamiques de genre, de diversité et d’inclusion sociale</a:t>
            </a:r>
            <a:endParaRPr lang="fr-FR" dirty="0">
              <a:latin typeface="+mj-lt"/>
              <a:ea typeface="Calibri"/>
              <a:cs typeface="Times New Roman"/>
            </a:endParaRPr>
          </a:p>
          <a:p>
            <a:pPr marL="0" indent="0" algn="just">
              <a:lnSpc>
                <a:spcPct val="120000"/>
              </a:lnSpc>
              <a:buNone/>
            </a:pPr>
            <a:r>
              <a:rPr lang="fr-FR" dirty="0" smtClean="0">
                <a:effectLst/>
                <a:latin typeface="+mj-lt"/>
                <a:ea typeface="Calibri"/>
                <a:cs typeface="UniversLTStd-Cn"/>
              </a:rPr>
              <a:t>Les outils et mécanismes à mettre en place devront être réalisés de manière à pouvoir refléter au mieux les enjeux et spécificités de chaque individu pour garantir un haut degré d’accessibilité à </a:t>
            </a:r>
            <a:r>
              <a:rPr lang="fr-FR" dirty="0" err="1" smtClean="0">
                <a:effectLst/>
                <a:latin typeface="+mj-lt"/>
                <a:ea typeface="Calibri"/>
                <a:cs typeface="UniversLTStd-Cn"/>
              </a:rPr>
              <a:t>tout.e.s</a:t>
            </a:r>
            <a:r>
              <a:rPr lang="fr-FR" dirty="0" smtClean="0">
                <a:effectLst/>
                <a:latin typeface="+mj-lt"/>
                <a:ea typeface="Calibri"/>
                <a:cs typeface="UniversLTStd-Cn"/>
              </a:rPr>
              <a:t>. Il est donc crucial, au moment de leur développement et mise en place, d’associer et de prendre en compte les points de vue et priorités variées des différents groupes et de garantir la participation active et le respect de </a:t>
            </a:r>
            <a:r>
              <a:rPr lang="fr-FR" dirty="0" err="1" smtClean="0">
                <a:effectLst/>
                <a:latin typeface="+mj-lt"/>
                <a:ea typeface="Calibri"/>
                <a:cs typeface="UniversLTStd-Cn"/>
              </a:rPr>
              <a:t>chacun.e</a:t>
            </a:r>
            <a:r>
              <a:rPr lang="fr-FR" dirty="0" smtClean="0">
                <a:effectLst/>
                <a:latin typeface="+mj-lt"/>
                <a:ea typeface="Calibri"/>
                <a:cs typeface="UniversLTStd-Cn"/>
              </a:rPr>
              <a:t> dans ce processus.</a:t>
            </a:r>
            <a:endParaRPr lang="fr-FR" dirty="0">
              <a:latin typeface="+mj-lt"/>
            </a:endParaRPr>
          </a:p>
        </p:txBody>
      </p:sp>
    </p:spTree>
    <p:extLst>
      <p:ext uri="{BB962C8B-B14F-4D97-AF65-F5344CB8AC3E}">
        <p14:creationId xmlns:p14="http://schemas.microsoft.com/office/powerpoint/2010/main" xmlns="" val="353063803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908720"/>
            <a:ext cx="8229600" cy="5217443"/>
          </a:xfrm>
        </p:spPr>
        <p:txBody>
          <a:bodyPr/>
          <a:lstStyle/>
          <a:p>
            <a:pPr marL="0" indent="0" algn="just">
              <a:buNone/>
            </a:pPr>
            <a:r>
              <a:rPr lang="fr-FR" dirty="0" smtClean="0">
                <a:effectLst/>
                <a:latin typeface="+mj-lt"/>
                <a:ea typeface="Calibri"/>
                <a:cs typeface="UniversLTStd-Cn"/>
              </a:rPr>
              <a:t>Il faut également pouvoir s’assurer que les outils et mécanismes puissent bénéficier à tous les différents groupes présents dans une communauté ou bénéficiant de l’aide de la plate-forme SMM, sans qu’importent leur race, ethnicité, couleur de peau, caste, religion ou croyance, statut, origine, nationalité, opinion politique, genre, situation de handicap ou âge.</a:t>
            </a:r>
            <a:endParaRPr lang="fr-FR" dirty="0">
              <a:latin typeface="+mj-lt"/>
            </a:endParaRPr>
          </a:p>
        </p:txBody>
      </p:sp>
    </p:spTree>
    <p:extLst>
      <p:ext uri="{BB962C8B-B14F-4D97-AF65-F5344CB8AC3E}">
        <p14:creationId xmlns:p14="http://schemas.microsoft.com/office/powerpoint/2010/main" xmlns="" val="329933988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48680"/>
            <a:ext cx="8229600" cy="5577483"/>
          </a:xfrm>
        </p:spPr>
        <p:txBody>
          <a:bodyPr>
            <a:normAutofit lnSpcReduction="10000"/>
          </a:bodyPr>
          <a:lstStyle/>
          <a:p>
            <a:pPr marL="0" indent="0">
              <a:buNone/>
            </a:pPr>
            <a:r>
              <a:rPr lang="fr-FR" b="1" dirty="0" smtClean="0">
                <a:solidFill>
                  <a:srgbClr val="0070C0"/>
                </a:solidFill>
                <a:latin typeface="+mj-lt"/>
              </a:rPr>
              <a:t>3.2</a:t>
            </a:r>
            <a:r>
              <a:rPr lang="fr-FR" dirty="0" smtClean="0">
                <a:solidFill>
                  <a:srgbClr val="0070C0"/>
                </a:solidFill>
                <a:latin typeface="+mj-lt"/>
              </a:rPr>
              <a:t>. </a:t>
            </a:r>
            <a:r>
              <a:rPr lang="fr-FR" b="1" dirty="0" smtClean="0">
                <a:solidFill>
                  <a:srgbClr val="0070C0"/>
                </a:solidFill>
                <a:effectLst/>
                <a:latin typeface="+mj-lt"/>
                <a:ea typeface="Calibri"/>
                <a:cs typeface="UniversLTStd-BoldCn"/>
              </a:rPr>
              <a:t>Prévention</a:t>
            </a:r>
          </a:p>
          <a:p>
            <a:pPr marL="0" indent="0" algn="just">
              <a:buNone/>
            </a:pPr>
            <a:r>
              <a:rPr lang="fr-FR" dirty="0" smtClean="0">
                <a:effectLst/>
                <a:latin typeface="+mj-lt"/>
                <a:ea typeface="Calibri"/>
                <a:cs typeface="UniversLTStd-Cn"/>
              </a:rPr>
              <a:t>La prévention et la mitigation des risques constituent une priorité pour la plate-forme SMM, qui prête une attention particulière à l’amélioration de la compréhension des causes et des mécanismes en place dans une société qui pourraient constituer des facteurs de vulnérabilité pour de tels abus. Cet effort est complété par une intégration systématique du cycle de gestion des risques d’EAS à travers toutes les actions menées par la plate-forme SMM.</a:t>
            </a:r>
            <a:endParaRPr lang="fr-FR" dirty="0">
              <a:solidFill>
                <a:srgbClr val="0070C0"/>
              </a:solidFill>
              <a:latin typeface="+mj-lt"/>
            </a:endParaRPr>
          </a:p>
        </p:txBody>
      </p:sp>
    </p:spTree>
    <p:extLst>
      <p:ext uri="{BB962C8B-B14F-4D97-AF65-F5344CB8AC3E}">
        <p14:creationId xmlns:p14="http://schemas.microsoft.com/office/powerpoint/2010/main" xmlns="" val="284439274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51520" y="476672"/>
            <a:ext cx="8640960" cy="5904656"/>
          </a:xfrm>
        </p:spPr>
        <p:txBody>
          <a:bodyPr>
            <a:normAutofit fontScale="62500" lnSpcReduction="20000"/>
          </a:bodyPr>
          <a:lstStyle/>
          <a:p>
            <a:pPr marL="0" indent="0" algn="just">
              <a:spcAft>
                <a:spcPts val="0"/>
              </a:spcAft>
              <a:buNone/>
            </a:pPr>
            <a:r>
              <a:rPr lang="fr-FR" dirty="0" smtClean="0">
                <a:effectLst/>
                <a:latin typeface="+mj-lt"/>
                <a:ea typeface="Calibri"/>
                <a:cs typeface="UniversLTStd-Cn"/>
              </a:rPr>
              <a:t>L’approche préventive pratiquée par la plate-forme SMM repose sur les axes suivants :</a:t>
            </a:r>
          </a:p>
          <a:p>
            <a:pPr lvl="0" algn="just">
              <a:lnSpc>
                <a:spcPct val="150000"/>
              </a:lnSpc>
              <a:buFont typeface="Symbol"/>
              <a:buChar char=""/>
            </a:pPr>
            <a:r>
              <a:rPr lang="fr-FR" b="1" dirty="0" smtClean="0">
                <a:effectLst/>
                <a:latin typeface="+mj-lt"/>
                <a:ea typeface="Calibri"/>
                <a:cs typeface="UniversLTStd-BoldCn"/>
              </a:rPr>
              <a:t>Promotion d’une culture institutionnelle de la transparence consistant à :</a:t>
            </a:r>
            <a:endParaRPr lang="fr-FR" dirty="0">
              <a:latin typeface="+mj-lt"/>
              <a:ea typeface="Calibri"/>
              <a:cs typeface="Times New Roman"/>
            </a:endParaRPr>
          </a:p>
          <a:p>
            <a:pPr lvl="0" algn="just">
              <a:lnSpc>
                <a:spcPct val="150000"/>
              </a:lnSpc>
              <a:buFont typeface="Cambria"/>
              <a:buChar char="-"/>
            </a:pPr>
            <a:r>
              <a:rPr lang="fr-FR" dirty="0" smtClean="0">
                <a:effectLst/>
                <a:latin typeface="+mj-lt"/>
                <a:ea typeface="Calibri"/>
                <a:cs typeface="UniversLTStd-Cn"/>
              </a:rPr>
              <a:t>Promouvoir et assurer un engagement fort de la part de la Coordination de la plate-forme SMM et des équipes managériales à l’égard de la lutte contre les cas d’EAS.</a:t>
            </a:r>
            <a:endParaRPr lang="fr-FR" dirty="0">
              <a:latin typeface="+mj-lt"/>
              <a:ea typeface="Calibri"/>
              <a:cs typeface="UniversLTStd-Cn"/>
            </a:endParaRPr>
          </a:p>
          <a:p>
            <a:pPr lvl="0" algn="just">
              <a:lnSpc>
                <a:spcPct val="150000"/>
              </a:lnSpc>
              <a:buFont typeface="Cambria"/>
              <a:buChar char="-"/>
            </a:pPr>
            <a:r>
              <a:rPr lang="fr-FR" dirty="0" smtClean="0">
                <a:effectLst/>
                <a:latin typeface="+mj-lt"/>
                <a:ea typeface="Calibri"/>
                <a:cs typeface="UniversLTStd-Cn"/>
              </a:rPr>
              <a:t>Communiquer clairement à tous les niveaux de la plate-forme SMM et à l’égard de toutes les parties prenantes l’approche de « Tolérance zéro » en vigueur au sein de la plate-forme SMM et les conséquences d’un non-respect de cette approche.</a:t>
            </a:r>
            <a:endParaRPr lang="fr-FR" dirty="0">
              <a:latin typeface="+mj-lt"/>
              <a:ea typeface="Calibri"/>
              <a:cs typeface="UniversLTStd-Cn"/>
            </a:endParaRPr>
          </a:p>
          <a:p>
            <a:pPr lvl="0" algn="just">
              <a:lnSpc>
                <a:spcPct val="150000"/>
              </a:lnSpc>
              <a:buFont typeface="Cambria"/>
              <a:buChar char="-"/>
            </a:pPr>
            <a:r>
              <a:rPr lang="fr-FR" dirty="0" smtClean="0">
                <a:effectLst/>
                <a:latin typeface="+mj-lt"/>
                <a:ea typeface="Calibri"/>
                <a:cs typeface="UniversLTStd-Cn"/>
              </a:rPr>
              <a:t>Contribuer à lutter à tous les niveaux contre la culture du silence, les tabous et l’abus de pouvoir.</a:t>
            </a:r>
            <a:endParaRPr lang="fr-FR" dirty="0">
              <a:latin typeface="+mj-lt"/>
              <a:ea typeface="Calibri"/>
              <a:cs typeface="UniversLTStd-Cn"/>
            </a:endParaRPr>
          </a:p>
          <a:p>
            <a:pPr lvl="0" algn="just">
              <a:lnSpc>
                <a:spcPct val="150000"/>
              </a:lnSpc>
              <a:buFont typeface="Cambria"/>
              <a:buChar char="-"/>
            </a:pPr>
            <a:r>
              <a:rPr lang="fr-FR" dirty="0" smtClean="0">
                <a:effectLst/>
                <a:latin typeface="+mj-lt"/>
                <a:ea typeface="Calibri"/>
                <a:cs typeface="UniversLTStd-Cn"/>
              </a:rPr>
              <a:t>Mettre en place une culture de la transparence et du respect de soi et de ses limites.</a:t>
            </a:r>
            <a:endParaRPr lang="fr-FR" dirty="0">
              <a:latin typeface="+mj-lt"/>
              <a:ea typeface="Calibri"/>
              <a:cs typeface="UniversLTStd-Cn"/>
            </a:endParaRPr>
          </a:p>
          <a:p>
            <a:pPr marL="0" indent="0">
              <a:buNone/>
            </a:pPr>
            <a:endParaRPr lang="fr-FR" dirty="0"/>
          </a:p>
        </p:txBody>
      </p:sp>
    </p:spTree>
    <p:extLst>
      <p:ext uri="{BB962C8B-B14F-4D97-AF65-F5344CB8AC3E}">
        <p14:creationId xmlns:p14="http://schemas.microsoft.com/office/powerpoint/2010/main" xmlns="" val="354776527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76672"/>
            <a:ext cx="8229600" cy="5904656"/>
          </a:xfrm>
        </p:spPr>
        <p:txBody>
          <a:bodyPr>
            <a:normAutofit fontScale="77500" lnSpcReduction="20000"/>
          </a:bodyPr>
          <a:lstStyle/>
          <a:p>
            <a:pPr lvl="0" algn="just">
              <a:lnSpc>
                <a:spcPct val="150000"/>
              </a:lnSpc>
              <a:buFont typeface="Symbol"/>
              <a:buChar char=""/>
            </a:pPr>
            <a:r>
              <a:rPr lang="fr-FR" b="1" dirty="0" smtClean="0">
                <a:effectLst/>
                <a:latin typeface="+mj-lt"/>
                <a:ea typeface="Calibri"/>
                <a:cs typeface="UniversLTStd-BoldCn"/>
              </a:rPr>
              <a:t>Définition d’un cycle de gestion des risques liés à l’EAS</a:t>
            </a:r>
            <a:endParaRPr lang="fr-FR" dirty="0">
              <a:latin typeface="+mj-lt"/>
              <a:ea typeface="Calibri"/>
              <a:cs typeface="Times New Roman"/>
            </a:endParaRPr>
          </a:p>
          <a:p>
            <a:pPr lvl="0" algn="just">
              <a:lnSpc>
                <a:spcPct val="150000"/>
              </a:lnSpc>
              <a:buFont typeface="Cambria"/>
              <a:buChar char="-"/>
            </a:pPr>
            <a:r>
              <a:rPr lang="fr-FR" dirty="0" smtClean="0">
                <a:effectLst/>
                <a:latin typeface="+mj-lt"/>
                <a:ea typeface="Calibri"/>
                <a:cs typeface="UniversLTStd-Cn"/>
              </a:rPr>
              <a:t>Prendre en considération la notion d’EAS à tous les niveaux et dès les premières phases conceptuelles des projets.</a:t>
            </a:r>
            <a:endParaRPr lang="fr-FR" dirty="0">
              <a:latin typeface="+mj-lt"/>
              <a:ea typeface="Calibri"/>
              <a:cs typeface="UniversLTStd-Cn"/>
            </a:endParaRPr>
          </a:p>
          <a:p>
            <a:pPr lvl="0" algn="just">
              <a:lnSpc>
                <a:spcPct val="150000"/>
              </a:lnSpc>
              <a:buFont typeface="Cambria"/>
              <a:buChar char="-"/>
            </a:pPr>
            <a:r>
              <a:rPr lang="fr-FR" dirty="0" smtClean="0">
                <a:effectLst/>
                <a:latin typeface="+mj-lt"/>
                <a:ea typeface="Calibri"/>
                <a:cs typeface="UniversLTStd-Cn"/>
              </a:rPr>
              <a:t>Identifier et analyser les risques d’EAS en fonction du contexte économique, sociologique et culturel de chaque programme/projet, des communautés d’intervention, des bénéficiaires et des employé.e.s.</a:t>
            </a:r>
            <a:endParaRPr lang="fr-FR" dirty="0">
              <a:latin typeface="+mj-lt"/>
              <a:ea typeface="Calibri"/>
              <a:cs typeface="UniversLTStd-Cn"/>
            </a:endParaRPr>
          </a:p>
          <a:p>
            <a:pPr lvl="0" algn="just">
              <a:lnSpc>
                <a:spcPct val="150000"/>
              </a:lnSpc>
              <a:buFont typeface="Cambria"/>
              <a:buChar char="-"/>
            </a:pPr>
            <a:r>
              <a:rPr lang="fr-FR" dirty="0" smtClean="0">
                <a:effectLst/>
                <a:latin typeface="+mj-lt"/>
                <a:ea typeface="Calibri"/>
                <a:cs typeface="UniversLTStd-Cn"/>
              </a:rPr>
              <a:t>Prévenir la survenance des risques et proposer de mesures de réduction à travers la collaboration étroite entre la Coordination et les terrains.</a:t>
            </a:r>
            <a:endParaRPr lang="fr-FR" dirty="0">
              <a:latin typeface="+mj-lt"/>
              <a:ea typeface="Calibri"/>
              <a:cs typeface="UniversLTStd-Cn"/>
            </a:endParaRPr>
          </a:p>
          <a:p>
            <a:pPr lvl="0" algn="just">
              <a:lnSpc>
                <a:spcPct val="150000"/>
              </a:lnSpc>
              <a:buFont typeface="Cambria"/>
              <a:buChar char="-"/>
            </a:pPr>
            <a:r>
              <a:rPr lang="fr-FR" dirty="0" smtClean="0">
                <a:effectLst/>
                <a:latin typeface="+mj-lt"/>
                <a:ea typeface="Calibri"/>
                <a:cs typeface="UniversLTStd-Cn"/>
              </a:rPr>
              <a:t>Gérer les incidents.</a:t>
            </a:r>
            <a:endParaRPr lang="fr-FR" dirty="0">
              <a:latin typeface="+mj-lt"/>
              <a:ea typeface="Calibri"/>
              <a:cs typeface="UniversLTStd-Cn"/>
            </a:endParaRPr>
          </a:p>
          <a:p>
            <a:pPr marL="0" indent="0">
              <a:buNone/>
            </a:pPr>
            <a:endParaRPr lang="fr-FR" dirty="0"/>
          </a:p>
        </p:txBody>
      </p:sp>
    </p:spTree>
    <p:extLst>
      <p:ext uri="{BB962C8B-B14F-4D97-AF65-F5344CB8AC3E}">
        <p14:creationId xmlns:p14="http://schemas.microsoft.com/office/powerpoint/2010/main" xmlns="" val="152283272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04664"/>
            <a:ext cx="8229600" cy="5721499"/>
          </a:xfrm>
        </p:spPr>
        <p:txBody>
          <a:bodyPr>
            <a:normAutofit fontScale="92500" lnSpcReduction="20000"/>
          </a:bodyPr>
          <a:lstStyle/>
          <a:p>
            <a:pPr lvl="0" algn="just">
              <a:lnSpc>
                <a:spcPct val="150000"/>
              </a:lnSpc>
              <a:buFont typeface="Symbol"/>
              <a:buChar char=""/>
            </a:pPr>
            <a:r>
              <a:rPr lang="fr-FR" b="1" dirty="0" smtClean="0">
                <a:effectLst/>
                <a:latin typeface="+mj-lt"/>
                <a:ea typeface="Calibri"/>
                <a:cs typeface="UniversLTStd-BoldCn"/>
              </a:rPr>
              <a:t>Veille constante des bonnes pratiques consistant à :</a:t>
            </a:r>
            <a:endParaRPr lang="fr-FR" dirty="0">
              <a:latin typeface="+mj-lt"/>
              <a:ea typeface="Calibri"/>
              <a:cs typeface="Times New Roman"/>
            </a:endParaRPr>
          </a:p>
          <a:p>
            <a:pPr lvl="0" algn="just">
              <a:lnSpc>
                <a:spcPct val="150000"/>
              </a:lnSpc>
              <a:buFont typeface="Cambria"/>
              <a:buChar char="-"/>
            </a:pPr>
            <a:r>
              <a:rPr lang="fr-FR" dirty="0" smtClean="0">
                <a:effectLst/>
                <a:latin typeface="+mj-lt"/>
                <a:ea typeface="Calibri"/>
                <a:cs typeface="UniversLTStd-Cn"/>
              </a:rPr>
              <a:t>Effectuer une veille de la littérature et des travaux de recherche liés aux problématiques de criminologie, de victimologie, de sociologie, d’abus, d’exploitation, et de violence sexuelle basée sur le genre, etc.</a:t>
            </a:r>
            <a:endParaRPr lang="fr-FR" dirty="0">
              <a:latin typeface="+mj-lt"/>
              <a:ea typeface="Calibri"/>
              <a:cs typeface="UniversLTStd-Cn"/>
            </a:endParaRPr>
          </a:p>
          <a:p>
            <a:pPr lvl="0" algn="just">
              <a:lnSpc>
                <a:spcPct val="150000"/>
              </a:lnSpc>
              <a:buFont typeface="Cambria"/>
              <a:buChar char="-"/>
            </a:pPr>
            <a:r>
              <a:rPr lang="fr-FR" dirty="0" smtClean="0">
                <a:effectLst/>
                <a:latin typeface="+mj-lt"/>
                <a:ea typeface="Calibri"/>
                <a:cs typeface="UniversLTStd-Cn"/>
              </a:rPr>
              <a:t>Effectuer une veille juridique et une mise à jour des règles internes.</a:t>
            </a:r>
            <a:endParaRPr lang="fr-FR" dirty="0">
              <a:latin typeface="+mj-lt"/>
              <a:ea typeface="Calibri"/>
              <a:cs typeface="UniversLTStd-Cn"/>
            </a:endParaRPr>
          </a:p>
          <a:p>
            <a:pPr marL="0" indent="0">
              <a:buNone/>
            </a:pPr>
            <a:endParaRPr lang="fr-FR" dirty="0"/>
          </a:p>
        </p:txBody>
      </p:sp>
    </p:spTree>
    <p:extLst>
      <p:ext uri="{BB962C8B-B14F-4D97-AF65-F5344CB8AC3E}">
        <p14:creationId xmlns:p14="http://schemas.microsoft.com/office/powerpoint/2010/main" xmlns="" val="27528659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76672"/>
            <a:ext cx="8229600" cy="5649491"/>
          </a:xfrm>
        </p:spPr>
        <p:txBody>
          <a:bodyPr/>
          <a:lstStyle/>
          <a:p>
            <a:pPr marL="265113" indent="-265113">
              <a:buAutoNum type="romanUcPeriod"/>
              <a:tabLst>
                <a:tab pos="265113" algn="l"/>
              </a:tabLst>
            </a:pPr>
            <a:r>
              <a:rPr lang="fr-FR" b="1" dirty="0" smtClean="0">
                <a:solidFill>
                  <a:srgbClr val="FF0000"/>
                </a:solidFill>
              </a:rPr>
              <a:t>OBJECTIFS DU MODULE</a:t>
            </a:r>
          </a:p>
          <a:p>
            <a:pPr marL="0" indent="0">
              <a:buNone/>
              <a:tabLst>
                <a:tab pos="265113" algn="l"/>
              </a:tabLst>
            </a:pPr>
            <a:endParaRPr lang="fr-FR" b="1" dirty="0" smtClean="0"/>
          </a:p>
          <a:p>
            <a:pPr marL="514350" indent="-514350" algn="just">
              <a:buFont typeface="+mj-lt"/>
              <a:buAutoNum type="arabicPeriod"/>
            </a:pPr>
            <a:r>
              <a:rPr lang="fr-FR" dirty="0" smtClean="0"/>
              <a:t>Sensibiliser les membres du personnel de SMM et le personnel apparenté sur le fait que se produisent des actes d’exploitation et d’abus sexuels, sur la gravité du problème et sur ce qui devrait être fait pour les prévenir et y répondre.</a:t>
            </a:r>
            <a:endParaRPr lang="fr-FR" b="1" dirty="0"/>
          </a:p>
        </p:txBody>
      </p:sp>
    </p:spTree>
    <p:extLst>
      <p:ext uri="{BB962C8B-B14F-4D97-AF65-F5344CB8AC3E}">
        <p14:creationId xmlns:p14="http://schemas.microsoft.com/office/powerpoint/2010/main" xmlns="" val="176258338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48680"/>
            <a:ext cx="8229600" cy="5577483"/>
          </a:xfrm>
        </p:spPr>
        <p:txBody>
          <a:bodyPr>
            <a:normAutofit fontScale="92500" lnSpcReduction="10000"/>
          </a:bodyPr>
          <a:lstStyle/>
          <a:p>
            <a:pPr lvl="0" algn="just">
              <a:lnSpc>
                <a:spcPct val="150000"/>
              </a:lnSpc>
              <a:buFont typeface="Symbol"/>
              <a:buChar char=""/>
            </a:pPr>
            <a:r>
              <a:rPr lang="fr-FR" b="1" dirty="0" smtClean="0">
                <a:effectLst/>
                <a:latin typeface="Cambria"/>
                <a:ea typeface="Calibri"/>
                <a:cs typeface="UniversLTStd-BoldCn"/>
              </a:rPr>
              <a:t>Un accent sur les bénéficiaires et communautés d’intervention consistant à :</a:t>
            </a:r>
            <a:endParaRPr lang="fr-FR" dirty="0">
              <a:ea typeface="Calibri"/>
              <a:cs typeface="Times New Roman"/>
            </a:endParaRPr>
          </a:p>
          <a:p>
            <a:pPr lvl="0" algn="just">
              <a:lnSpc>
                <a:spcPct val="150000"/>
              </a:lnSpc>
              <a:buFont typeface="Cambria"/>
              <a:buChar char="-"/>
            </a:pPr>
            <a:r>
              <a:rPr lang="fr-FR" dirty="0" smtClean="0">
                <a:effectLst/>
                <a:latin typeface="Cambria"/>
                <a:ea typeface="Calibri"/>
                <a:cs typeface="UniversLTStd-Cn"/>
              </a:rPr>
              <a:t>Prendre en compte systématiquement les principes de </a:t>
            </a:r>
            <a:r>
              <a:rPr lang="fr-FR" dirty="0" err="1" smtClean="0">
                <a:effectLst/>
                <a:latin typeface="Cambria"/>
                <a:ea typeface="Calibri"/>
                <a:cs typeface="UniversLTStd-Cn"/>
              </a:rPr>
              <a:t>redevabilité</a:t>
            </a:r>
            <a:r>
              <a:rPr lang="fr-FR" dirty="0" smtClean="0">
                <a:effectLst/>
                <a:latin typeface="Cambria"/>
                <a:ea typeface="Calibri"/>
                <a:cs typeface="UniversLTStd-Cn"/>
              </a:rPr>
              <a:t>, de transparence et de qualité dans toute la durée de vie du cycle de projet.</a:t>
            </a:r>
            <a:endParaRPr lang="fr-FR" dirty="0">
              <a:ea typeface="Calibri"/>
              <a:cs typeface="UniversLTStd-Cn"/>
            </a:endParaRPr>
          </a:p>
          <a:p>
            <a:pPr lvl="0" algn="just">
              <a:lnSpc>
                <a:spcPct val="150000"/>
              </a:lnSpc>
              <a:buFont typeface="Cambria"/>
              <a:buChar char="-"/>
            </a:pPr>
            <a:r>
              <a:rPr lang="fr-FR" dirty="0" smtClean="0">
                <a:effectLst/>
                <a:latin typeface="Cambria"/>
                <a:ea typeface="Calibri"/>
                <a:cs typeface="UniversLTStd-Cn"/>
              </a:rPr>
              <a:t>Mettre en place des garanties et s’assurer du respect des droits des individus.</a:t>
            </a:r>
            <a:endParaRPr lang="fr-FR" dirty="0">
              <a:ea typeface="Calibri"/>
              <a:cs typeface="UniversLTStd-Cn"/>
            </a:endParaRPr>
          </a:p>
          <a:p>
            <a:pPr marL="0" indent="0">
              <a:buNone/>
            </a:pPr>
            <a:endParaRPr lang="fr-FR" dirty="0"/>
          </a:p>
        </p:txBody>
      </p:sp>
    </p:spTree>
    <p:extLst>
      <p:ext uri="{BB962C8B-B14F-4D97-AF65-F5344CB8AC3E}">
        <p14:creationId xmlns:p14="http://schemas.microsoft.com/office/powerpoint/2010/main" xmlns="" val="192366561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48680"/>
            <a:ext cx="8229600" cy="5577483"/>
          </a:xfrm>
        </p:spPr>
        <p:txBody>
          <a:bodyPr>
            <a:normAutofit fontScale="85000" lnSpcReduction="10000"/>
          </a:bodyPr>
          <a:lstStyle/>
          <a:p>
            <a:pPr lvl="0" algn="just">
              <a:lnSpc>
                <a:spcPct val="150000"/>
              </a:lnSpc>
              <a:buFont typeface="Cambria"/>
              <a:buChar char="-"/>
            </a:pPr>
            <a:r>
              <a:rPr lang="fr-FR" dirty="0" smtClean="0">
                <a:effectLst/>
                <a:latin typeface="+mj-lt"/>
                <a:ea typeface="Calibri"/>
                <a:cs typeface="UniversLTStd-Cn"/>
              </a:rPr>
              <a:t>Communiquer clairement au sujet des comportements qui ne seront pas tolérés dans le cadre des activités de la plate-forme SMM, clarifier les voies de droit, expliquer les conséquences à l’encontre des personnes contrevenant aux règles et les garanties de protection à l’égard des victimes/</a:t>
            </a:r>
            <a:r>
              <a:rPr lang="fr-FR" dirty="0" err="1" smtClean="0">
                <a:effectLst/>
                <a:latin typeface="+mj-lt"/>
                <a:ea typeface="Calibri"/>
                <a:cs typeface="UniversLTStd-Cn"/>
              </a:rPr>
              <a:t>rescapé.e.s</a:t>
            </a:r>
            <a:r>
              <a:rPr lang="fr-FR" dirty="0" smtClean="0">
                <a:effectLst/>
                <a:latin typeface="+mj-lt"/>
                <a:ea typeface="Calibri"/>
                <a:cs typeface="UniversLTStd-Cn"/>
              </a:rPr>
              <a:t> et des témoins.</a:t>
            </a:r>
            <a:endParaRPr lang="fr-FR" dirty="0">
              <a:latin typeface="+mj-lt"/>
              <a:ea typeface="Calibri"/>
              <a:cs typeface="UniversLTStd-Cn"/>
            </a:endParaRPr>
          </a:p>
          <a:p>
            <a:pPr lvl="0" algn="just">
              <a:lnSpc>
                <a:spcPct val="150000"/>
              </a:lnSpc>
              <a:buFont typeface="Cambria"/>
              <a:buChar char="-"/>
            </a:pPr>
            <a:r>
              <a:rPr lang="fr-FR" dirty="0" smtClean="0">
                <a:effectLst/>
                <a:latin typeface="+mj-lt"/>
                <a:ea typeface="Calibri"/>
                <a:cs typeface="UniversLTStd-Cn"/>
              </a:rPr>
              <a:t>S’assurer de réaliser régulièrement des formations claires et fréquentes qui soient adaptées aux contextes d’intervention.</a:t>
            </a:r>
            <a:endParaRPr lang="fr-FR" dirty="0">
              <a:latin typeface="+mj-lt"/>
              <a:ea typeface="Calibri"/>
              <a:cs typeface="UniversLTStd-Cn"/>
            </a:endParaRPr>
          </a:p>
        </p:txBody>
      </p:sp>
    </p:spTree>
    <p:extLst>
      <p:ext uri="{BB962C8B-B14F-4D97-AF65-F5344CB8AC3E}">
        <p14:creationId xmlns:p14="http://schemas.microsoft.com/office/powerpoint/2010/main" xmlns="" val="298860917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76672"/>
            <a:ext cx="8229600" cy="5904656"/>
          </a:xfrm>
        </p:spPr>
        <p:txBody>
          <a:bodyPr>
            <a:normAutofit fontScale="62500" lnSpcReduction="20000"/>
          </a:bodyPr>
          <a:lstStyle/>
          <a:p>
            <a:pPr lvl="0" algn="just">
              <a:lnSpc>
                <a:spcPct val="150000"/>
              </a:lnSpc>
              <a:buFont typeface="Symbol"/>
              <a:buChar char=""/>
            </a:pPr>
            <a:r>
              <a:rPr lang="fr-FR" sz="4000" b="1" dirty="0" smtClean="0">
                <a:effectLst/>
                <a:latin typeface="+mj-lt"/>
                <a:ea typeface="Calibri"/>
                <a:cs typeface="UniversLTStd-BoldCn"/>
              </a:rPr>
              <a:t>Comportements attendus avec les partenaires et fournisseurs consistant à :</a:t>
            </a:r>
            <a:endParaRPr lang="fr-FR" sz="4000" dirty="0">
              <a:latin typeface="+mj-lt"/>
              <a:ea typeface="Calibri"/>
              <a:cs typeface="Times New Roman"/>
            </a:endParaRPr>
          </a:p>
          <a:p>
            <a:pPr lvl="0" algn="just">
              <a:lnSpc>
                <a:spcPct val="150000"/>
              </a:lnSpc>
              <a:buFont typeface="Cambria"/>
              <a:buChar char="-"/>
            </a:pPr>
            <a:r>
              <a:rPr lang="fr-FR" sz="4000" dirty="0" smtClean="0">
                <a:effectLst/>
                <a:latin typeface="+mj-lt"/>
                <a:ea typeface="Calibri"/>
                <a:cs typeface="UniversLTStd-Cn"/>
              </a:rPr>
              <a:t>Procéder à une évaluation des risques avant toute formalisation d’un nouveau partenariat en tenant compte des facteurs de vulnérabilité potentiels des membres des communautés et bénéficiaires vis-à-vis d’eux.</a:t>
            </a:r>
            <a:endParaRPr lang="fr-FR" sz="4000" dirty="0">
              <a:latin typeface="+mj-lt"/>
              <a:ea typeface="Calibri"/>
              <a:cs typeface="UniversLTStd-Cn"/>
            </a:endParaRPr>
          </a:p>
          <a:p>
            <a:pPr lvl="0" algn="just">
              <a:lnSpc>
                <a:spcPct val="150000"/>
              </a:lnSpc>
              <a:buFont typeface="Cambria"/>
              <a:buChar char="-"/>
            </a:pPr>
            <a:r>
              <a:rPr lang="fr-FR" sz="4000" dirty="0" smtClean="0">
                <a:effectLst/>
                <a:latin typeface="+mj-lt"/>
                <a:ea typeface="Calibri"/>
                <a:cs typeface="UniversLTStd-Cn"/>
              </a:rPr>
              <a:t>Vérifier l’existence d’une politique, documentation et pratiques en place en matière d’EAS pour les partenaires.</a:t>
            </a:r>
            <a:endParaRPr lang="fr-FR" sz="4000" dirty="0">
              <a:latin typeface="+mj-lt"/>
              <a:ea typeface="Calibri"/>
              <a:cs typeface="UniversLTStd-Cn"/>
            </a:endParaRPr>
          </a:p>
          <a:p>
            <a:pPr lvl="0" algn="just">
              <a:lnSpc>
                <a:spcPct val="150000"/>
              </a:lnSpc>
              <a:buFont typeface="Cambria"/>
              <a:buChar char="-"/>
            </a:pPr>
            <a:r>
              <a:rPr lang="fr-FR" sz="4000" dirty="0" smtClean="0">
                <a:effectLst/>
                <a:latin typeface="+mj-lt"/>
                <a:ea typeface="Calibri"/>
                <a:cs typeface="UniversLTStd-Cn"/>
              </a:rPr>
              <a:t>Inclure une clause contractuelle sur le Code de Conduite et l’EAS dans toute convention de partenariat et tout contrat de prestation.</a:t>
            </a:r>
            <a:endParaRPr lang="fr-FR" sz="4000" dirty="0">
              <a:latin typeface="+mj-lt"/>
              <a:ea typeface="Calibri"/>
              <a:cs typeface="UniversLTStd-Cn"/>
            </a:endParaRPr>
          </a:p>
          <a:p>
            <a:pPr marL="0" indent="0">
              <a:buNone/>
            </a:pPr>
            <a:endParaRPr lang="fr-FR" dirty="0"/>
          </a:p>
        </p:txBody>
      </p:sp>
    </p:spTree>
    <p:extLst>
      <p:ext uri="{BB962C8B-B14F-4D97-AF65-F5344CB8AC3E}">
        <p14:creationId xmlns:p14="http://schemas.microsoft.com/office/powerpoint/2010/main" xmlns="" val="45254502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04664"/>
            <a:ext cx="8229600" cy="6048672"/>
          </a:xfrm>
        </p:spPr>
        <p:txBody>
          <a:bodyPr>
            <a:normAutofit fontScale="55000" lnSpcReduction="20000"/>
          </a:bodyPr>
          <a:lstStyle/>
          <a:p>
            <a:pPr lvl="0" algn="just">
              <a:lnSpc>
                <a:spcPct val="150000"/>
              </a:lnSpc>
              <a:buFont typeface="Cambria"/>
              <a:buChar char="-"/>
            </a:pPr>
            <a:r>
              <a:rPr lang="fr-FR" sz="3800" dirty="0" smtClean="0">
                <a:effectLst/>
                <a:latin typeface="+mj-lt"/>
                <a:ea typeface="Calibri"/>
                <a:cs typeface="UniversLTStd-Cn"/>
              </a:rPr>
              <a:t>Mettre en place une formation ou un briefing soulignant la responsabilité des partenaires et aider à la mise en œuvre d’une politique si nécessaire.</a:t>
            </a:r>
            <a:endParaRPr lang="fr-FR" sz="3800" dirty="0">
              <a:latin typeface="+mj-lt"/>
              <a:ea typeface="Calibri"/>
              <a:cs typeface="UniversLTStd-Cn"/>
            </a:endParaRPr>
          </a:p>
          <a:p>
            <a:pPr lvl="0" algn="just">
              <a:lnSpc>
                <a:spcPct val="150000"/>
              </a:lnSpc>
              <a:buFont typeface="Cambria"/>
              <a:buChar char="-"/>
            </a:pPr>
            <a:r>
              <a:rPr lang="fr-FR" sz="3800" dirty="0" smtClean="0">
                <a:effectLst/>
                <a:latin typeface="+mj-lt"/>
                <a:ea typeface="Calibri"/>
                <a:cs typeface="UniversLTStd-Cn"/>
              </a:rPr>
              <a:t>Communiquer notre approche aux fournisseurs et professionnels avec lesquels nous collaborons en dehors de conventions de partenariat.</a:t>
            </a:r>
            <a:endParaRPr lang="fr-FR" sz="3800" dirty="0">
              <a:latin typeface="+mj-lt"/>
              <a:ea typeface="Calibri"/>
              <a:cs typeface="UniversLTStd-Cn"/>
            </a:endParaRPr>
          </a:p>
          <a:p>
            <a:pPr lvl="0" algn="just">
              <a:lnSpc>
                <a:spcPct val="150000"/>
              </a:lnSpc>
              <a:buFont typeface="Cambria"/>
              <a:buChar char="-"/>
            </a:pPr>
            <a:r>
              <a:rPr lang="fr-FR" sz="3800" dirty="0" smtClean="0">
                <a:effectLst/>
                <a:latin typeface="+mj-lt"/>
                <a:ea typeface="Calibri"/>
                <a:cs typeface="UniversLTStd-Cn"/>
              </a:rPr>
              <a:t>Communiquer de manière transparente et régulière sur l’EAS aux partenaires et sur les obligations de toutes les parties prenantes d’assurer le respect de la présente politique (dénonciation, conséquences en cas de non-respect et garanties à l’égard du/de la victime/</a:t>
            </a:r>
            <a:r>
              <a:rPr lang="fr-FR" sz="3800" dirty="0" err="1" smtClean="0">
                <a:effectLst/>
                <a:latin typeface="+mj-lt"/>
                <a:ea typeface="Calibri"/>
                <a:cs typeface="UniversLTStd-Cn"/>
              </a:rPr>
              <a:t>rescapé.e</a:t>
            </a:r>
            <a:r>
              <a:rPr lang="fr-FR" sz="3800" dirty="0" smtClean="0">
                <a:effectLst/>
                <a:latin typeface="+mj-lt"/>
                <a:ea typeface="Calibri"/>
                <a:cs typeface="UniversLTStd-Cn"/>
              </a:rPr>
              <a:t> et/ou témoin(s)).</a:t>
            </a:r>
            <a:endParaRPr lang="fr-FR" sz="3800" dirty="0">
              <a:latin typeface="+mj-lt"/>
              <a:ea typeface="Calibri"/>
              <a:cs typeface="UniversLTStd-Cn"/>
            </a:endParaRPr>
          </a:p>
          <a:p>
            <a:pPr lvl="0" algn="just">
              <a:lnSpc>
                <a:spcPct val="150000"/>
              </a:lnSpc>
              <a:buFont typeface="Cambria"/>
              <a:buChar char="-"/>
            </a:pPr>
            <a:r>
              <a:rPr lang="fr-FR" sz="3800" dirty="0" smtClean="0">
                <a:effectLst/>
                <a:latin typeface="+mj-lt"/>
                <a:ea typeface="Calibri"/>
                <a:cs typeface="UniversLTStd-Cn"/>
              </a:rPr>
              <a:t>Si nécessaire, une assistance supplémentaire devra être fournie aux partenaires afin d’assurer leur conformité avec la présente politique.</a:t>
            </a:r>
            <a:endParaRPr lang="fr-FR" sz="3800" dirty="0">
              <a:latin typeface="+mj-lt"/>
              <a:ea typeface="Calibri"/>
              <a:cs typeface="UniversLTStd-Cn"/>
            </a:endParaRPr>
          </a:p>
          <a:p>
            <a:pPr marL="0" indent="0">
              <a:buNone/>
            </a:pPr>
            <a:endParaRPr lang="fr-FR" dirty="0"/>
          </a:p>
        </p:txBody>
      </p:sp>
    </p:spTree>
    <p:extLst>
      <p:ext uri="{BB962C8B-B14F-4D97-AF65-F5344CB8AC3E}">
        <p14:creationId xmlns:p14="http://schemas.microsoft.com/office/powerpoint/2010/main" xmlns="" val="247649327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48680"/>
            <a:ext cx="8435280" cy="5904656"/>
          </a:xfrm>
        </p:spPr>
        <p:txBody>
          <a:bodyPr>
            <a:normAutofit fontScale="55000" lnSpcReduction="20000"/>
          </a:bodyPr>
          <a:lstStyle/>
          <a:p>
            <a:pPr marL="0" indent="0">
              <a:buNone/>
            </a:pPr>
            <a:r>
              <a:rPr lang="fr-FR" sz="3800" b="1" dirty="0" smtClean="0">
                <a:solidFill>
                  <a:srgbClr val="0070C0"/>
                </a:solidFill>
                <a:latin typeface="+mj-lt"/>
              </a:rPr>
              <a:t>3.3. </a:t>
            </a:r>
            <a:r>
              <a:rPr lang="fr-FR" sz="3800" b="1" dirty="0" smtClean="0">
                <a:solidFill>
                  <a:srgbClr val="0070C0"/>
                </a:solidFill>
                <a:effectLst/>
                <a:latin typeface="+mj-lt"/>
                <a:ea typeface="Calibri"/>
                <a:cs typeface="UniversLTStd-BoldCn"/>
              </a:rPr>
              <a:t>Réponse</a:t>
            </a:r>
          </a:p>
          <a:p>
            <a:pPr lvl="0" algn="just">
              <a:lnSpc>
                <a:spcPct val="150000"/>
              </a:lnSpc>
              <a:buFont typeface="Symbol"/>
              <a:buChar char=""/>
            </a:pPr>
            <a:r>
              <a:rPr lang="fr-FR" sz="3800" b="1" dirty="0" smtClean="0">
                <a:effectLst/>
                <a:latin typeface="+mj-lt"/>
                <a:ea typeface="Calibri"/>
                <a:cs typeface="UniversLTStd-BoldCn"/>
              </a:rPr>
              <a:t>Procédure de signalement des cas</a:t>
            </a:r>
            <a:endParaRPr lang="fr-FR" sz="3800" dirty="0">
              <a:latin typeface="+mj-lt"/>
              <a:ea typeface="Calibri"/>
              <a:cs typeface="Times New Roman"/>
            </a:endParaRPr>
          </a:p>
          <a:p>
            <a:pPr lvl="0" algn="just">
              <a:lnSpc>
                <a:spcPct val="150000"/>
              </a:lnSpc>
              <a:buFont typeface="Cambria"/>
              <a:buChar char="-"/>
            </a:pPr>
            <a:r>
              <a:rPr lang="fr-FR" sz="3800" dirty="0" smtClean="0">
                <a:effectLst/>
                <a:latin typeface="+mj-lt"/>
                <a:ea typeface="Calibri"/>
                <a:cs typeface="UniversLTStd-Cn"/>
              </a:rPr>
              <a:t>La plate-forme SMM a mis en place une procédure interne de signalement découlant du Code de Conduite et servant à reporter les allégations de violation du code, dont les cas d’abus ou d’exploitation sexuels. Cette procédure est régulièrement remise à jour afin de refléter au mieux les meilleures pratiques en vigueur.</a:t>
            </a:r>
            <a:endParaRPr lang="fr-FR" sz="3800" dirty="0">
              <a:latin typeface="+mj-lt"/>
              <a:ea typeface="Calibri"/>
              <a:cs typeface="UniversLTStd-Cn"/>
            </a:endParaRPr>
          </a:p>
          <a:p>
            <a:pPr lvl="0" algn="just">
              <a:lnSpc>
                <a:spcPct val="150000"/>
              </a:lnSpc>
              <a:buFont typeface="Cambria"/>
              <a:buChar char="-"/>
            </a:pPr>
            <a:r>
              <a:rPr lang="fr-FR" sz="3800" dirty="0" smtClean="0">
                <a:effectLst/>
                <a:latin typeface="+mj-lt"/>
                <a:ea typeface="Calibri"/>
                <a:cs typeface="UniversLTStd-Cn"/>
              </a:rPr>
              <a:t>La procédure interne de signalement doit être adaptée à chaque réalité des différents terrains et communautés dans lesquels la plate-forme SMM intervient. Si  des mécanismes de plainte ont été formalisés dans certains contextes, cela doit être clairement communiqué à l’attention du personnel, des membres des communautés et des partenaires.</a:t>
            </a:r>
            <a:endParaRPr lang="fr-FR" sz="3800" dirty="0">
              <a:latin typeface="+mj-lt"/>
              <a:ea typeface="Calibri"/>
              <a:cs typeface="UniversLTStd-Cn"/>
            </a:endParaRPr>
          </a:p>
          <a:p>
            <a:pPr marL="0" indent="0">
              <a:buNone/>
            </a:pPr>
            <a:endParaRPr lang="fr-FR" dirty="0">
              <a:solidFill>
                <a:srgbClr val="0070C0"/>
              </a:solidFill>
              <a:latin typeface="+mj-lt"/>
            </a:endParaRPr>
          </a:p>
        </p:txBody>
      </p:sp>
    </p:spTree>
    <p:extLst>
      <p:ext uri="{BB962C8B-B14F-4D97-AF65-F5344CB8AC3E}">
        <p14:creationId xmlns:p14="http://schemas.microsoft.com/office/powerpoint/2010/main" xmlns="" val="15262731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04664"/>
            <a:ext cx="8229600" cy="5721499"/>
          </a:xfrm>
        </p:spPr>
        <p:txBody>
          <a:bodyPr>
            <a:normAutofit fontScale="70000" lnSpcReduction="20000"/>
          </a:bodyPr>
          <a:lstStyle/>
          <a:p>
            <a:pPr lvl="0" algn="just">
              <a:lnSpc>
                <a:spcPct val="150000"/>
              </a:lnSpc>
              <a:buFont typeface="Symbol"/>
              <a:buChar char=""/>
            </a:pPr>
            <a:r>
              <a:rPr lang="fr-FR" sz="3600" b="1" dirty="0" smtClean="0">
                <a:effectLst/>
                <a:latin typeface="+mj-lt"/>
                <a:ea typeface="Calibri"/>
                <a:cs typeface="UniversLTStd-BoldCn"/>
              </a:rPr>
              <a:t>Mesures de protection à l’égard du/de la victime/</a:t>
            </a:r>
            <a:r>
              <a:rPr lang="fr-FR" sz="3600" b="1" dirty="0" err="1" smtClean="0">
                <a:effectLst/>
                <a:latin typeface="+mj-lt"/>
                <a:ea typeface="Calibri"/>
                <a:cs typeface="UniversLTStd-BoldCn"/>
              </a:rPr>
              <a:t>rescapé.e</a:t>
            </a:r>
            <a:r>
              <a:rPr lang="fr-FR" sz="3600" b="1" dirty="0" smtClean="0">
                <a:effectLst/>
                <a:latin typeface="+mj-lt"/>
                <a:ea typeface="Calibri"/>
                <a:cs typeface="UniversLTStd-BoldCn"/>
              </a:rPr>
              <a:t> et/ou du/des témoin(s)</a:t>
            </a:r>
            <a:endParaRPr lang="fr-FR" sz="3600" dirty="0">
              <a:latin typeface="+mj-lt"/>
              <a:ea typeface="Calibri"/>
              <a:cs typeface="Times New Roman"/>
            </a:endParaRPr>
          </a:p>
          <a:p>
            <a:pPr marL="0" indent="0" algn="just">
              <a:lnSpc>
                <a:spcPct val="150000"/>
              </a:lnSpc>
              <a:spcAft>
                <a:spcPts val="0"/>
              </a:spcAft>
              <a:buNone/>
            </a:pPr>
            <a:r>
              <a:rPr lang="fr-FR" sz="3600" dirty="0" smtClean="0">
                <a:effectLst/>
                <a:latin typeface="+mj-lt"/>
                <a:ea typeface="Calibri"/>
                <a:cs typeface="UniversLTStd-Cn"/>
              </a:rPr>
              <a:t>Les mesures d’urgence suivantes seront prises afin de protéger et garantir au mieux le/la victime/</a:t>
            </a:r>
            <a:r>
              <a:rPr lang="fr-FR" sz="3600" dirty="0" err="1" smtClean="0">
                <a:effectLst/>
                <a:latin typeface="+mj-lt"/>
                <a:ea typeface="Calibri"/>
                <a:cs typeface="UniversLTStd-Cn"/>
              </a:rPr>
              <a:t>rescapé.e</a:t>
            </a:r>
            <a:r>
              <a:rPr lang="fr-FR" sz="3600" dirty="0" smtClean="0">
                <a:effectLst/>
                <a:latin typeface="+mj-lt"/>
                <a:ea typeface="Calibri"/>
                <a:cs typeface="UniversLTStd-Cn"/>
              </a:rPr>
              <a:t> et/ou le(s) témoin(s) :</a:t>
            </a:r>
            <a:endParaRPr lang="fr-FR" sz="3600" dirty="0">
              <a:latin typeface="+mj-lt"/>
              <a:ea typeface="Calibri"/>
              <a:cs typeface="Times New Roman"/>
            </a:endParaRPr>
          </a:p>
          <a:p>
            <a:pPr lvl="0" algn="just">
              <a:lnSpc>
                <a:spcPct val="150000"/>
              </a:lnSpc>
              <a:buFont typeface="Cambria"/>
              <a:buChar char="-"/>
            </a:pPr>
            <a:r>
              <a:rPr lang="fr-FR" sz="3600" dirty="0" smtClean="0">
                <a:effectLst/>
                <a:latin typeface="+mj-lt"/>
                <a:ea typeface="Calibri"/>
                <a:cs typeface="UniversLTStd-BoldCn"/>
              </a:rPr>
              <a:t>Assistance ou évacuation médicale d’urgence et support psycho-social.</a:t>
            </a:r>
            <a:r>
              <a:rPr lang="fr-FR" sz="3600" b="1" dirty="0" smtClean="0">
                <a:effectLst/>
                <a:latin typeface="+mj-lt"/>
                <a:ea typeface="Calibri"/>
                <a:cs typeface="UniversLTStd-BoldCn"/>
              </a:rPr>
              <a:t> </a:t>
            </a:r>
            <a:r>
              <a:rPr lang="fr-FR" sz="3600" dirty="0" smtClean="0">
                <a:effectLst/>
                <a:latin typeface="+mj-lt"/>
                <a:ea typeface="Calibri"/>
                <a:cs typeface="UniversLTStd-Cn"/>
              </a:rPr>
              <a:t>La personne se plaignant en urgence auprès de nos équipes d’un cas d’abus ou d’exploitation sexuels doit être en mesure de recevoir des soins appropriés et alignés à sa volonté et ce dans le délai le plus rapide possible.</a:t>
            </a:r>
            <a:endParaRPr lang="fr-FR" sz="3600" dirty="0">
              <a:latin typeface="+mj-lt"/>
              <a:ea typeface="Calibri"/>
              <a:cs typeface="UniversLTStd-Cn"/>
            </a:endParaRPr>
          </a:p>
          <a:p>
            <a:pPr marL="0" indent="0">
              <a:buNone/>
            </a:pPr>
            <a:endParaRPr lang="fr-FR" dirty="0"/>
          </a:p>
        </p:txBody>
      </p:sp>
    </p:spTree>
    <p:extLst>
      <p:ext uri="{BB962C8B-B14F-4D97-AF65-F5344CB8AC3E}">
        <p14:creationId xmlns:p14="http://schemas.microsoft.com/office/powerpoint/2010/main" xmlns="" val="76866678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620688"/>
            <a:ext cx="8229600" cy="5505475"/>
          </a:xfrm>
        </p:spPr>
        <p:txBody>
          <a:bodyPr>
            <a:normAutofit fontScale="85000" lnSpcReduction="10000"/>
          </a:bodyPr>
          <a:lstStyle/>
          <a:p>
            <a:pPr lvl="0" algn="just">
              <a:lnSpc>
                <a:spcPct val="150000"/>
              </a:lnSpc>
              <a:buFont typeface="Cambria"/>
              <a:buChar char="-"/>
            </a:pPr>
            <a:r>
              <a:rPr lang="fr-FR" dirty="0" smtClean="0">
                <a:effectLst/>
                <a:latin typeface="+mj-lt"/>
                <a:ea typeface="Calibri"/>
                <a:cs typeface="UniversLTStd-Cn"/>
              </a:rPr>
              <a:t>Une procédure d’urgence doit être disponible dans chaque délégation.</a:t>
            </a:r>
            <a:endParaRPr lang="fr-FR" dirty="0">
              <a:latin typeface="+mj-lt"/>
              <a:ea typeface="Calibri"/>
              <a:cs typeface="UniversLTStd-Cn"/>
            </a:endParaRPr>
          </a:p>
          <a:p>
            <a:pPr lvl="0" algn="just">
              <a:lnSpc>
                <a:spcPct val="150000"/>
              </a:lnSpc>
              <a:buFont typeface="Cambria"/>
              <a:buChar char="-"/>
            </a:pPr>
            <a:r>
              <a:rPr lang="fr-FR" dirty="0" smtClean="0">
                <a:effectLst/>
                <a:latin typeface="+mj-lt"/>
                <a:ea typeface="Calibri"/>
                <a:cs typeface="UniversLTStd-BoldCn"/>
              </a:rPr>
              <a:t>Mesures de protection et assistance logistique.</a:t>
            </a:r>
            <a:r>
              <a:rPr lang="fr-FR" b="1" dirty="0" smtClean="0">
                <a:effectLst/>
                <a:latin typeface="+mj-lt"/>
                <a:ea typeface="Calibri"/>
                <a:cs typeface="UniversLTStd-BoldCn"/>
              </a:rPr>
              <a:t> </a:t>
            </a:r>
            <a:r>
              <a:rPr lang="fr-FR" dirty="0" smtClean="0">
                <a:effectLst/>
                <a:latin typeface="+mj-lt"/>
                <a:ea typeface="Calibri"/>
                <a:cs typeface="UniversLTStd-Cn"/>
              </a:rPr>
              <a:t>En cas de survenance d’événements pouvant mettre à mal la sécurité de l’une des parties, la plate-forme SMM doit pouvoir être prête à intervenir et à prendre des mesures extraordinaires afin d’y faire face dans des délais très courts.</a:t>
            </a:r>
            <a:endParaRPr lang="fr-FR" dirty="0">
              <a:latin typeface="+mj-lt"/>
              <a:ea typeface="Calibri"/>
              <a:cs typeface="UniversLTStd-Cn"/>
            </a:endParaRPr>
          </a:p>
        </p:txBody>
      </p:sp>
    </p:spTree>
    <p:extLst>
      <p:ext uri="{BB962C8B-B14F-4D97-AF65-F5344CB8AC3E}">
        <p14:creationId xmlns:p14="http://schemas.microsoft.com/office/powerpoint/2010/main" xmlns="" val="206754876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980728"/>
            <a:ext cx="8229600" cy="5145435"/>
          </a:xfrm>
        </p:spPr>
        <p:txBody>
          <a:bodyPr>
            <a:noAutofit/>
          </a:bodyPr>
          <a:lstStyle/>
          <a:p>
            <a:pPr marL="0" indent="0" algn="just">
              <a:spcAft>
                <a:spcPts val="0"/>
              </a:spcAft>
              <a:buNone/>
            </a:pPr>
            <a:r>
              <a:rPr lang="fr-FR" dirty="0" smtClean="0">
                <a:effectLst/>
                <a:latin typeface="+mj-lt"/>
                <a:ea typeface="Calibri"/>
                <a:cs typeface="UniversLTStd-Cn"/>
              </a:rPr>
              <a:t>A la suite de la période d’urgence, à plus long terme, les mesures suivantes peuvent être prises afin de protéger et garantir au mieux les intérêts des parties :</a:t>
            </a:r>
            <a:endParaRPr lang="fr-FR" dirty="0">
              <a:latin typeface="+mj-lt"/>
              <a:ea typeface="Calibri"/>
              <a:cs typeface="Times New Roman"/>
            </a:endParaRPr>
          </a:p>
          <a:p>
            <a:pPr lvl="0" algn="just">
              <a:buFont typeface="Cambria"/>
              <a:buChar char="-"/>
            </a:pPr>
            <a:r>
              <a:rPr lang="fr-FR" dirty="0" smtClean="0">
                <a:effectLst/>
                <a:latin typeface="+mj-lt"/>
                <a:ea typeface="Calibri"/>
                <a:cs typeface="UniversLTStd-Cn"/>
              </a:rPr>
              <a:t>Assistance juridique et administrative.</a:t>
            </a:r>
            <a:endParaRPr lang="fr-FR" dirty="0">
              <a:latin typeface="+mj-lt"/>
              <a:ea typeface="Calibri"/>
              <a:cs typeface="UniversLTStd-Cn"/>
            </a:endParaRPr>
          </a:p>
          <a:p>
            <a:pPr lvl="0" algn="just">
              <a:buFont typeface="Cambria"/>
              <a:buChar char="-"/>
            </a:pPr>
            <a:r>
              <a:rPr lang="fr-FR" dirty="0" smtClean="0">
                <a:effectLst/>
                <a:latin typeface="+mj-lt"/>
                <a:ea typeface="Calibri"/>
                <a:cs typeface="UniversLTStd-Cn"/>
              </a:rPr>
              <a:t>Suivi médical et psycho-social.</a:t>
            </a:r>
            <a:endParaRPr lang="fr-FR" dirty="0">
              <a:latin typeface="+mj-lt"/>
              <a:ea typeface="Calibri"/>
              <a:cs typeface="UniversLTStd-Cn"/>
            </a:endParaRPr>
          </a:p>
          <a:p>
            <a:pPr lvl="0" algn="just">
              <a:buFont typeface="Cambria"/>
              <a:buChar char="-"/>
            </a:pPr>
            <a:r>
              <a:rPr lang="fr-FR" dirty="0" smtClean="0">
                <a:effectLst/>
                <a:latin typeface="+mj-lt"/>
                <a:ea typeface="Calibri"/>
                <a:cs typeface="UniversLTStd-Cn"/>
              </a:rPr>
              <a:t>Mesures de protection et assistance logistique à moyen terme.</a:t>
            </a:r>
            <a:endParaRPr lang="fr-FR" dirty="0">
              <a:latin typeface="+mj-lt"/>
              <a:ea typeface="Calibri"/>
              <a:cs typeface="UniversLTStd-Cn"/>
            </a:endParaRPr>
          </a:p>
        </p:txBody>
      </p:sp>
    </p:spTree>
    <p:extLst>
      <p:ext uri="{BB962C8B-B14F-4D97-AF65-F5344CB8AC3E}">
        <p14:creationId xmlns:p14="http://schemas.microsoft.com/office/powerpoint/2010/main" xmlns="" val="252992053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76672"/>
            <a:ext cx="8229600" cy="5832648"/>
          </a:xfrm>
        </p:spPr>
        <p:txBody>
          <a:bodyPr>
            <a:noAutofit/>
          </a:bodyPr>
          <a:lstStyle/>
          <a:p>
            <a:pPr lvl="0" algn="just">
              <a:buFont typeface="Cambria"/>
              <a:buChar char="-"/>
            </a:pPr>
            <a:r>
              <a:rPr lang="fr-FR" sz="2800" dirty="0" smtClean="0">
                <a:effectLst/>
                <a:latin typeface="+mj-lt"/>
                <a:ea typeface="Calibri"/>
                <a:cs typeface="UniversLTStd-Cn"/>
              </a:rPr>
              <a:t>Consentement du/de la victime/</a:t>
            </a:r>
            <a:r>
              <a:rPr lang="fr-FR" sz="2800" dirty="0" err="1" smtClean="0">
                <a:effectLst/>
                <a:latin typeface="+mj-lt"/>
                <a:ea typeface="Calibri"/>
                <a:cs typeface="UniversLTStd-Cn"/>
              </a:rPr>
              <a:t>rescapé.e</a:t>
            </a:r>
            <a:r>
              <a:rPr lang="fr-FR" sz="2800" dirty="0" smtClean="0">
                <a:effectLst/>
                <a:latin typeface="+mj-lt"/>
                <a:ea typeface="Calibri"/>
                <a:cs typeface="UniversLTStd-Cn"/>
              </a:rPr>
              <a:t>. Avant chaque étape du processus engageant un choix de la part du/de la victime/</a:t>
            </a:r>
            <a:r>
              <a:rPr lang="fr-FR" sz="2800" dirty="0" err="1" smtClean="0">
                <a:effectLst/>
                <a:latin typeface="+mj-lt"/>
                <a:ea typeface="Calibri"/>
                <a:cs typeface="UniversLTStd-Cn"/>
              </a:rPr>
              <a:t>rescapé.e</a:t>
            </a:r>
            <a:r>
              <a:rPr lang="fr-FR" sz="2800" dirty="0" smtClean="0">
                <a:effectLst/>
                <a:latin typeface="+mj-lt"/>
                <a:ea typeface="Calibri"/>
                <a:cs typeface="UniversLTStd-Cn"/>
              </a:rPr>
              <a:t>, son consentement lui sera demandé. Les décisions seront prises de manière à respecter au maximum les droits et la dignité de </a:t>
            </a:r>
            <a:r>
              <a:rPr lang="fr-FR" sz="2800" dirty="0" err="1" smtClean="0">
                <a:effectLst/>
                <a:latin typeface="+mj-lt"/>
                <a:ea typeface="Calibri"/>
                <a:cs typeface="UniversLTStd-Cn"/>
              </a:rPr>
              <a:t>ce.tte</a:t>
            </a:r>
            <a:r>
              <a:rPr lang="fr-FR" sz="2800" dirty="0" smtClean="0">
                <a:effectLst/>
                <a:latin typeface="+mj-lt"/>
                <a:ea typeface="Calibri"/>
                <a:cs typeface="UniversLTStd-Cn"/>
              </a:rPr>
              <a:t> </a:t>
            </a:r>
            <a:r>
              <a:rPr lang="fr-FR" sz="2800" dirty="0" err="1" smtClean="0">
                <a:effectLst/>
                <a:latin typeface="+mj-lt"/>
                <a:ea typeface="Calibri"/>
                <a:cs typeface="UniversLTStd-Cn"/>
              </a:rPr>
              <a:t>dernier.ère</a:t>
            </a:r>
            <a:r>
              <a:rPr lang="fr-FR" sz="2800" dirty="0" smtClean="0">
                <a:effectLst/>
                <a:latin typeface="+mj-lt"/>
                <a:ea typeface="Calibri"/>
                <a:cs typeface="UniversLTStd-Cn"/>
              </a:rPr>
              <a:t> dans la mesure du possible et dans la limite des obligations légales.</a:t>
            </a:r>
            <a:endParaRPr lang="fr-FR" sz="2800" dirty="0">
              <a:latin typeface="+mj-lt"/>
              <a:ea typeface="Calibri"/>
              <a:cs typeface="UniversLTStd-Cn"/>
            </a:endParaRPr>
          </a:p>
          <a:p>
            <a:pPr lvl="0" algn="just">
              <a:buFont typeface="Cambria"/>
              <a:buChar char="-"/>
            </a:pPr>
            <a:r>
              <a:rPr lang="fr-FR" sz="2800" dirty="0" smtClean="0">
                <a:effectLst/>
                <a:latin typeface="+mj-lt"/>
                <a:ea typeface="Calibri"/>
                <a:cs typeface="UniversLTStd-Cn"/>
              </a:rPr>
              <a:t>Confidentialité. Les règles de confidentialité s’appliquent à chaque étape de la gestion d’un cas.</a:t>
            </a:r>
            <a:endParaRPr lang="fr-FR" sz="2800" dirty="0">
              <a:latin typeface="+mj-lt"/>
              <a:ea typeface="Calibri"/>
              <a:cs typeface="UniversLTStd-Cn"/>
            </a:endParaRPr>
          </a:p>
          <a:p>
            <a:pPr lvl="0" algn="just">
              <a:buFont typeface="Cambria"/>
              <a:buChar char="-"/>
            </a:pPr>
            <a:r>
              <a:rPr lang="fr-FR" sz="2800" dirty="0" smtClean="0">
                <a:effectLst/>
                <a:latin typeface="+mj-lt"/>
                <a:ea typeface="Calibri"/>
                <a:cs typeface="UniversLTStd-Cn"/>
              </a:rPr>
              <a:t>Aide pour les étapes de la gestion de cas. Une procédure spécifique définit les modalités de la gestion de cas.</a:t>
            </a:r>
            <a:endParaRPr lang="fr-FR" sz="2800" dirty="0">
              <a:latin typeface="+mj-lt"/>
              <a:ea typeface="Calibri"/>
              <a:cs typeface="UniversLTStd-Cn"/>
            </a:endParaRPr>
          </a:p>
        </p:txBody>
      </p:sp>
    </p:spTree>
    <p:extLst>
      <p:ext uri="{BB962C8B-B14F-4D97-AF65-F5344CB8AC3E}">
        <p14:creationId xmlns:p14="http://schemas.microsoft.com/office/powerpoint/2010/main" xmlns="" val="158476200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32656"/>
            <a:ext cx="8229600" cy="5793507"/>
          </a:xfrm>
        </p:spPr>
        <p:txBody>
          <a:bodyPr>
            <a:normAutofit lnSpcReduction="10000"/>
          </a:bodyPr>
          <a:lstStyle/>
          <a:p>
            <a:pPr lvl="0" algn="just">
              <a:lnSpc>
                <a:spcPct val="150000"/>
              </a:lnSpc>
              <a:buFont typeface="Symbol"/>
              <a:buChar char=""/>
            </a:pPr>
            <a:r>
              <a:rPr lang="fr-FR" b="1" dirty="0" smtClean="0">
                <a:effectLst/>
                <a:latin typeface="+mj-lt"/>
                <a:ea typeface="Calibri"/>
                <a:cs typeface="UniversLTStd-BoldCn"/>
              </a:rPr>
              <a:t>Suites légales d’un cas</a:t>
            </a:r>
            <a:endParaRPr lang="fr-FR" dirty="0">
              <a:latin typeface="+mj-lt"/>
              <a:ea typeface="Calibri"/>
              <a:cs typeface="Times New Roman"/>
            </a:endParaRPr>
          </a:p>
          <a:p>
            <a:pPr lvl="0" algn="just">
              <a:lnSpc>
                <a:spcPct val="150000"/>
              </a:lnSpc>
              <a:buFont typeface="Cambria"/>
              <a:buChar char="-"/>
            </a:pPr>
            <a:r>
              <a:rPr lang="fr-FR" dirty="0" smtClean="0">
                <a:effectLst/>
                <a:latin typeface="+mj-lt"/>
                <a:ea typeface="Calibri"/>
                <a:cs typeface="UniversLTStd-Cn"/>
              </a:rPr>
              <a:t>Une évaluation des risques liés à la protection devra être conduite systématiquement avant de déterminer des suites à donner à un cas. La décision sera pondérée en fonction de la sécurité des parties, de la volonté du/de la victime/rescapé.(e) et du cadre légal de référence.</a:t>
            </a:r>
            <a:endParaRPr lang="fr-FR" dirty="0">
              <a:latin typeface="+mj-lt"/>
              <a:ea typeface="Calibri"/>
              <a:cs typeface="UniversLTStd-Cn"/>
            </a:endParaRPr>
          </a:p>
          <a:p>
            <a:pPr marL="0" indent="0">
              <a:buNone/>
            </a:pPr>
            <a:endParaRPr lang="fr-FR" dirty="0"/>
          </a:p>
        </p:txBody>
      </p:sp>
    </p:spTree>
    <p:extLst>
      <p:ext uri="{BB962C8B-B14F-4D97-AF65-F5344CB8AC3E}">
        <p14:creationId xmlns:p14="http://schemas.microsoft.com/office/powerpoint/2010/main" xmlns="" val="446073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980728"/>
            <a:ext cx="8229600" cy="5145435"/>
          </a:xfrm>
        </p:spPr>
        <p:txBody>
          <a:bodyPr>
            <a:noAutofit/>
          </a:bodyPr>
          <a:lstStyle/>
          <a:p>
            <a:pPr marL="354013" indent="-354013" algn="just">
              <a:spcAft>
                <a:spcPts val="1000"/>
              </a:spcAft>
              <a:buNone/>
            </a:pPr>
            <a:r>
              <a:rPr lang="fr-FR" dirty="0" smtClean="0">
                <a:latin typeface="+mj-lt"/>
              </a:rPr>
              <a:t>2.Expliquer les principes de la </a:t>
            </a:r>
            <a:r>
              <a:rPr lang="fr-FR" dirty="0">
                <a:latin typeface="+mj-lt"/>
                <a:cs typeface="Times New Roman"/>
              </a:rPr>
              <a:t>P</a:t>
            </a:r>
            <a:r>
              <a:rPr lang="fr-FR" dirty="0" smtClean="0">
                <a:effectLst/>
                <a:latin typeface="+mj-lt"/>
                <a:ea typeface="Calibri"/>
                <a:cs typeface="Times New Roman"/>
              </a:rPr>
              <a:t>olitique de Protection contre les </a:t>
            </a:r>
            <a:r>
              <a:rPr lang="fr-FR" dirty="0">
                <a:solidFill>
                  <a:prstClr val="black"/>
                </a:solidFill>
                <a:ea typeface="Calibri"/>
                <a:cs typeface="Times New Roman"/>
              </a:rPr>
              <a:t>Exploitations et </a:t>
            </a:r>
            <a:r>
              <a:rPr lang="fr-FR" dirty="0" smtClean="0">
                <a:effectLst/>
                <a:latin typeface="+mj-lt"/>
                <a:ea typeface="Calibri"/>
                <a:cs typeface="Times New Roman"/>
              </a:rPr>
              <a:t>Abus </a:t>
            </a:r>
            <a:r>
              <a:rPr lang="fr-FR" dirty="0" smtClean="0">
                <a:latin typeface="+mj-lt"/>
                <a:ea typeface="Calibri"/>
                <a:cs typeface="Times New Roman"/>
              </a:rPr>
              <a:t>S</a:t>
            </a:r>
            <a:r>
              <a:rPr lang="fr-FR" dirty="0" smtClean="0">
                <a:effectLst/>
                <a:latin typeface="+mj-lt"/>
                <a:ea typeface="Calibri"/>
                <a:cs typeface="Times New Roman"/>
              </a:rPr>
              <a:t>exuelles</a:t>
            </a:r>
            <a:r>
              <a:rPr lang="fr-FR" dirty="0" smtClean="0">
                <a:latin typeface="+mj-lt"/>
                <a:ea typeface="Calibri"/>
                <a:cs typeface="Times New Roman"/>
              </a:rPr>
              <a:t> de SMM </a:t>
            </a:r>
            <a:r>
              <a:rPr lang="fr-FR" dirty="0" smtClean="0">
                <a:latin typeface="+mj-lt"/>
              </a:rPr>
              <a:t>en insistant sur l’interdiction de demander des faveurs sexuelles ou d’imposer toute autre forme de comportement à caractère humiliant, dégradant ou servile en échange d’une somme d’argent, d’un emploi, de biens ou de services. </a:t>
            </a:r>
            <a:endParaRPr lang="fr-FR" dirty="0">
              <a:latin typeface="+mj-lt"/>
            </a:endParaRPr>
          </a:p>
        </p:txBody>
      </p:sp>
    </p:spTree>
    <p:extLst>
      <p:ext uri="{BB962C8B-B14F-4D97-AF65-F5344CB8AC3E}">
        <p14:creationId xmlns:p14="http://schemas.microsoft.com/office/powerpoint/2010/main" xmlns="" val="329536686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04664"/>
            <a:ext cx="8229600" cy="5721499"/>
          </a:xfrm>
        </p:spPr>
        <p:txBody>
          <a:bodyPr>
            <a:normAutofit fontScale="70000" lnSpcReduction="20000"/>
          </a:bodyPr>
          <a:lstStyle/>
          <a:p>
            <a:pPr lvl="0" algn="just">
              <a:lnSpc>
                <a:spcPct val="150000"/>
              </a:lnSpc>
              <a:buFont typeface="Cambria"/>
              <a:buChar char="-"/>
            </a:pPr>
            <a:r>
              <a:rPr lang="fr-FR" dirty="0" smtClean="0">
                <a:effectLst/>
                <a:ea typeface="Calibri"/>
                <a:cs typeface="UniversLTStd-Cn"/>
              </a:rPr>
              <a:t>La plate-forme SMM, en conformité avec le cadre légal et sous réserve de circonstances exceptionnelles dûment documentées, dénoncera le cas aux autorités compétentes et/ou prononcera les sanctions disciplinaires adéquates, en application de son règlement d’ordre intérieur.</a:t>
            </a:r>
            <a:endParaRPr lang="fr-FR" dirty="0">
              <a:ea typeface="Calibri"/>
              <a:cs typeface="UniversLTStd-Cn"/>
            </a:endParaRPr>
          </a:p>
          <a:p>
            <a:pPr lvl="0" algn="just">
              <a:lnSpc>
                <a:spcPct val="150000"/>
              </a:lnSpc>
              <a:buFont typeface="Cambria"/>
              <a:buChar char="-"/>
            </a:pPr>
            <a:r>
              <a:rPr lang="fr-FR" dirty="0" smtClean="0">
                <a:effectLst/>
                <a:ea typeface="Calibri"/>
                <a:cs typeface="UniversLTStd-Cn"/>
              </a:rPr>
              <a:t>S’il s’agit d’une infraction poursuivie uniquement sur plainte, la plate-forme SMM  émettra des recommandations à l’égard du/de la victime/</a:t>
            </a:r>
            <a:r>
              <a:rPr lang="fr-FR" dirty="0" err="1" smtClean="0">
                <a:effectLst/>
                <a:ea typeface="Calibri"/>
                <a:cs typeface="UniversLTStd-Cn"/>
              </a:rPr>
              <a:t>rescapé.e</a:t>
            </a:r>
            <a:r>
              <a:rPr lang="fr-FR" dirty="0" smtClean="0">
                <a:effectLst/>
                <a:ea typeface="Calibri"/>
                <a:cs typeface="UniversLTStd-Cn"/>
              </a:rPr>
              <a:t>, le/la renseignera et l’accompagnera dans les démarches juridiques.</a:t>
            </a:r>
            <a:endParaRPr lang="fr-FR" dirty="0">
              <a:ea typeface="Calibri"/>
              <a:cs typeface="UniversLTStd-Cn"/>
            </a:endParaRPr>
          </a:p>
          <a:p>
            <a:pPr lvl="0" algn="just">
              <a:lnSpc>
                <a:spcPct val="150000"/>
              </a:lnSpc>
              <a:buFont typeface="Cambria"/>
              <a:buChar char="-"/>
            </a:pPr>
            <a:r>
              <a:rPr lang="fr-FR" dirty="0" smtClean="0">
                <a:effectLst/>
                <a:ea typeface="Calibri"/>
                <a:cs typeface="UniversLTStd-Cn"/>
              </a:rPr>
              <a:t>La plate-forme SMM se réserve le droit d’entreprendre une action en dommages-intérêts contre l’</a:t>
            </a:r>
            <a:r>
              <a:rPr lang="fr-FR" dirty="0" err="1" smtClean="0">
                <a:effectLst/>
                <a:ea typeface="Calibri"/>
                <a:cs typeface="UniversLTStd-Cn"/>
              </a:rPr>
              <a:t>auteur.e</a:t>
            </a:r>
            <a:r>
              <a:rPr lang="fr-FR" dirty="0" smtClean="0">
                <a:effectLst/>
                <a:ea typeface="Calibri"/>
                <a:cs typeface="UniversLTStd-Cn"/>
              </a:rPr>
              <a:t> des faits incriminés ou tout autre recours judiciaire.</a:t>
            </a:r>
            <a:endParaRPr lang="fr-FR" dirty="0">
              <a:ea typeface="Calibri"/>
              <a:cs typeface="UniversLTStd-Cn"/>
            </a:endParaRPr>
          </a:p>
          <a:p>
            <a:pPr marL="0" indent="0">
              <a:buNone/>
            </a:pPr>
            <a:endParaRPr lang="fr-FR" dirty="0"/>
          </a:p>
        </p:txBody>
      </p:sp>
    </p:spTree>
    <p:extLst>
      <p:ext uri="{BB962C8B-B14F-4D97-AF65-F5344CB8AC3E}">
        <p14:creationId xmlns:p14="http://schemas.microsoft.com/office/powerpoint/2010/main" xmlns="" val="183337878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48680"/>
            <a:ext cx="8229600" cy="5832648"/>
          </a:xfrm>
        </p:spPr>
        <p:txBody>
          <a:bodyPr>
            <a:noAutofit/>
          </a:bodyPr>
          <a:lstStyle/>
          <a:p>
            <a:pPr lvl="0" algn="just">
              <a:buFont typeface="Symbol"/>
              <a:buChar char=""/>
            </a:pPr>
            <a:r>
              <a:rPr lang="fr-FR" sz="2800" b="1" dirty="0">
                <a:latin typeface="+mj-lt"/>
                <a:ea typeface="Calibri"/>
                <a:cs typeface="UniversLTStd-BoldCn"/>
              </a:rPr>
              <a:t>Sanctions disciplinaires</a:t>
            </a:r>
            <a:endParaRPr lang="fr-FR" sz="2800" dirty="0">
              <a:latin typeface="+mj-lt"/>
              <a:ea typeface="Calibri"/>
              <a:cs typeface="Times New Roman"/>
            </a:endParaRPr>
          </a:p>
          <a:p>
            <a:pPr lvl="0" algn="just">
              <a:buFont typeface="Cambria"/>
              <a:buChar char="-"/>
            </a:pPr>
            <a:r>
              <a:rPr lang="fr-FR" sz="2800" dirty="0">
                <a:latin typeface="+mj-lt"/>
                <a:ea typeface="Calibri"/>
                <a:cs typeface="UniversLTStd-Cn"/>
              </a:rPr>
              <a:t>Lorsque les faits reprochés sont d’une gravité telle qu’ils ne permettent pas, selon les règles de la bonne foi, d’exiger de la plate-forme SMM la continuation des rapports de travail, la plate-forme SMM procédera au licenciement immédiat pour justes motifs. Dans le cas où les faits ne sont pas constitutifs d’un juste motif de licenciement et que le droit du travail applicable le permet, des sanctions disciplinaires pourront être appliquées.</a:t>
            </a:r>
          </a:p>
          <a:p>
            <a:pPr lvl="0" algn="just">
              <a:buFont typeface="Cambria"/>
              <a:buChar char="-"/>
            </a:pPr>
            <a:r>
              <a:rPr lang="fr-FR" sz="2800" dirty="0">
                <a:latin typeface="+mj-lt"/>
                <a:ea typeface="Calibri"/>
                <a:cs typeface="UniversLTStd-Cn"/>
              </a:rPr>
              <a:t>Les sanctions pouvant être prononcées à l'encontre de l'employé sont énoncées de manière exhaustive dans le Règlement d’Ordre Intérieur. </a:t>
            </a:r>
          </a:p>
          <a:p>
            <a:pPr marL="0" indent="0">
              <a:buNone/>
            </a:pPr>
            <a:endParaRPr lang="fr-FR" sz="2400" dirty="0"/>
          </a:p>
        </p:txBody>
      </p:sp>
    </p:spTree>
    <p:extLst>
      <p:ext uri="{BB962C8B-B14F-4D97-AF65-F5344CB8AC3E}">
        <p14:creationId xmlns:p14="http://schemas.microsoft.com/office/powerpoint/2010/main" xmlns="" val="379099541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04664"/>
            <a:ext cx="8229600" cy="5721499"/>
          </a:xfrm>
        </p:spPr>
        <p:txBody>
          <a:bodyPr/>
          <a:lstStyle/>
          <a:p>
            <a:pPr marL="0" indent="0">
              <a:buNone/>
            </a:pPr>
            <a:endParaRPr lang="fr-FR" dirty="0" smtClean="0"/>
          </a:p>
          <a:p>
            <a:pPr marL="0" indent="0">
              <a:buNone/>
            </a:pPr>
            <a:endParaRPr lang="fr-FR" dirty="0" smtClean="0"/>
          </a:p>
          <a:p>
            <a:pPr marL="0" indent="0">
              <a:buNone/>
            </a:pPr>
            <a:endParaRPr lang="fr-FR" dirty="0"/>
          </a:p>
          <a:p>
            <a:pPr marL="0" indent="0" algn="ctr">
              <a:lnSpc>
                <a:spcPct val="150000"/>
              </a:lnSpc>
              <a:buNone/>
            </a:pPr>
            <a:r>
              <a:rPr lang="fr-FR" b="1" dirty="0" smtClean="0"/>
              <a:t>MERCI….!!!</a:t>
            </a:r>
          </a:p>
          <a:p>
            <a:pPr marL="0" indent="0" algn="ctr">
              <a:lnSpc>
                <a:spcPct val="150000"/>
              </a:lnSpc>
              <a:buNone/>
            </a:pPr>
            <a:r>
              <a:rPr lang="fr-FR" b="1" dirty="0" smtClean="0"/>
              <a:t>AKSANTI…!!!</a:t>
            </a:r>
            <a:endParaRPr lang="fr-FR" b="1" dirty="0"/>
          </a:p>
        </p:txBody>
      </p:sp>
    </p:spTree>
    <p:extLst>
      <p:ext uri="{BB962C8B-B14F-4D97-AF65-F5344CB8AC3E}">
        <p14:creationId xmlns:p14="http://schemas.microsoft.com/office/powerpoint/2010/main" xmlns="" val="2483994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484784"/>
            <a:ext cx="8229600" cy="4641379"/>
          </a:xfrm>
        </p:spPr>
        <p:txBody>
          <a:bodyPr/>
          <a:lstStyle/>
          <a:p>
            <a:pPr marL="442913" indent="-442913" algn="just">
              <a:buNone/>
            </a:pPr>
            <a:r>
              <a:rPr lang="fr-FR" dirty="0" smtClean="0"/>
              <a:t>3. Souligner l’impact des EAS  ainsi que le fait qu’il est important que les membres du personnel de SMM et le personnel apparenté se conforment aux dispositions de la </a:t>
            </a:r>
            <a:r>
              <a:rPr lang="fr-FR" dirty="0" smtClean="0">
                <a:solidFill>
                  <a:prstClr val="black"/>
                </a:solidFill>
                <a:cs typeface="Times New Roman"/>
              </a:rPr>
              <a:t>P</a:t>
            </a:r>
            <a:r>
              <a:rPr lang="fr-FR" dirty="0" smtClean="0">
                <a:solidFill>
                  <a:prstClr val="black"/>
                </a:solidFill>
                <a:ea typeface="Calibri"/>
                <a:cs typeface="Times New Roman"/>
              </a:rPr>
              <a:t>olitique </a:t>
            </a:r>
            <a:r>
              <a:rPr lang="fr-FR" dirty="0">
                <a:solidFill>
                  <a:prstClr val="black"/>
                </a:solidFill>
                <a:ea typeface="Calibri"/>
                <a:cs typeface="Times New Roman"/>
              </a:rPr>
              <a:t>de Protection contre les Exploitations et Abus Sexuelles de SMM </a:t>
            </a:r>
            <a:endParaRPr lang="fr-FR" dirty="0"/>
          </a:p>
        </p:txBody>
      </p:sp>
    </p:spTree>
    <p:extLst>
      <p:ext uri="{BB962C8B-B14F-4D97-AF65-F5344CB8AC3E}">
        <p14:creationId xmlns:p14="http://schemas.microsoft.com/office/powerpoint/2010/main" xmlns="" val="33153859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04664"/>
            <a:ext cx="8229600" cy="5721499"/>
          </a:xfrm>
        </p:spPr>
        <p:txBody>
          <a:bodyPr>
            <a:normAutofit/>
          </a:bodyPr>
          <a:lstStyle/>
          <a:p>
            <a:pPr marL="0" indent="0">
              <a:buNone/>
            </a:pPr>
            <a:r>
              <a:rPr lang="fr-FR" b="1" dirty="0" smtClean="0">
                <a:solidFill>
                  <a:srgbClr val="FF0000"/>
                </a:solidFill>
              </a:rPr>
              <a:t>II. EXAMEN DES DÉFINITIONS</a:t>
            </a:r>
          </a:p>
          <a:p>
            <a:pPr marL="0" indent="0">
              <a:buNone/>
            </a:pPr>
            <a:r>
              <a:rPr lang="fr-FR" b="1" dirty="0" smtClean="0">
                <a:solidFill>
                  <a:srgbClr val="00B0F0"/>
                </a:solidFill>
              </a:rPr>
              <a:t>2.1. Exploitation sexuelle</a:t>
            </a:r>
          </a:p>
          <a:p>
            <a:pPr marL="0" indent="0">
              <a:buNone/>
            </a:pPr>
            <a:r>
              <a:rPr lang="fr-FR" dirty="0" smtClean="0"/>
              <a:t>L’exploitation sexuelle est : Tout abus </a:t>
            </a:r>
            <a:r>
              <a:rPr lang="fr-FR" b="1" dirty="0" smtClean="0">
                <a:solidFill>
                  <a:srgbClr val="FF0000"/>
                </a:solidFill>
              </a:rPr>
              <a:t>réel</a:t>
            </a:r>
            <a:r>
              <a:rPr lang="fr-FR" dirty="0" smtClean="0"/>
              <a:t> ou </a:t>
            </a:r>
            <a:r>
              <a:rPr lang="fr-FR" b="1" dirty="0" smtClean="0">
                <a:solidFill>
                  <a:srgbClr val="FF0000"/>
                </a:solidFill>
              </a:rPr>
              <a:t>tentative </a:t>
            </a:r>
            <a:r>
              <a:rPr lang="fr-FR" dirty="0" smtClean="0"/>
              <a:t>d’abus :</a:t>
            </a:r>
          </a:p>
          <a:p>
            <a:r>
              <a:rPr lang="fr-FR" dirty="0" smtClean="0"/>
              <a:t>d’une position de vulnérabilité</a:t>
            </a:r>
          </a:p>
          <a:p>
            <a:r>
              <a:rPr lang="fr-FR" dirty="0" smtClean="0"/>
              <a:t>d’un différentiel de pouvoir ou de confiance à des fins sexuelles</a:t>
            </a:r>
          </a:p>
          <a:p>
            <a:r>
              <a:rPr lang="fr-FR" dirty="0" smtClean="0"/>
              <a:t>y compris, entre autres, dans le but de profiter pécuniairement, socialement ou politiquement</a:t>
            </a:r>
          </a:p>
          <a:p>
            <a:r>
              <a:rPr lang="fr-FR" dirty="0" smtClean="0"/>
              <a:t>de l’exploitation sexuelle d’un autre.</a:t>
            </a:r>
            <a:endParaRPr lang="fr-FR" b="1" dirty="0">
              <a:solidFill>
                <a:srgbClr val="00B0F0"/>
              </a:solidFill>
            </a:endParaRPr>
          </a:p>
        </p:txBody>
      </p:sp>
    </p:spTree>
    <p:extLst>
      <p:ext uri="{BB962C8B-B14F-4D97-AF65-F5344CB8AC3E}">
        <p14:creationId xmlns:p14="http://schemas.microsoft.com/office/powerpoint/2010/main" xmlns="" val="17459588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620688"/>
            <a:ext cx="8229600" cy="5505475"/>
          </a:xfrm>
        </p:spPr>
        <p:txBody>
          <a:bodyPr/>
          <a:lstStyle/>
          <a:p>
            <a:pPr marL="0" indent="0">
              <a:buNone/>
            </a:pPr>
            <a:r>
              <a:rPr lang="fr-FR" b="1" dirty="0" smtClean="0">
                <a:solidFill>
                  <a:schemeClr val="tx2">
                    <a:lumMod val="60000"/>
                    <a:lumOff val="40000"/>
                  </a:schemeClr>
                </a:solidFill>
              </a:rPr>
              <a:t>2.2. Abus sexuel</a:t>
            </a:r>
          </a:p>
          <a:p>
            <a:pPr marL="0" indent="0">
              <a:buNone/>
            </a:pPr>
            <a:r>
              <a:rPr lang="fr-FR" dirty="0" smtClean="0"/>
              <a:t>Un acte d’ « abus sexuel » peut se définir quand il y a : </a:t>
            </a:r>
          </a:p>
          <a:p>
            <a:r>
              <a:rPr lang="fr-FR" b="1" dirty="0" smtClean="0">
                <a:solidFill>
                  <a:srgbClr val="FF0000"/>
                </a:solidFill>
              </a:rPr>
              <a:t>Intrusion physique </a:t>
            </a:r>
            <a:r>
              <a:rPr lang="fr-FR" dirty="0" smtClean="0"/>
              <a:t>réelle </a:t>
            </a:r>
          </a:p>
          <a:p>
            <a:r>
              <a:rPr lang="fr-FR" dirty="0" smtClean="0"/>
              <a:t>ou menace d’intrusion physique </a:t>
            </a:r>
          </a:p>
          <a:p>
            <a:r>
              <a:rPr lang="fr-FR" dirty="0" smtClean="0"/>
              <a:t>de nature sexuelle </a:t>
            </a:r>
          </a:p>
          <a:p>
            <a:r>
              <a:rPr lang="fr-FR" dirty="0" smtClean="0"/>
              <a:t>qui peut intervenir par la force</a:t>
            </a:r>
          </a:p>
          <a:p>
            <a:r>
              <a:rPr lang="fr-FR" dirty="0" smtClean="0"/>
              <a:t>dans des situations d’inégalité</a:t>
            </a:r>
          </a:p>
          <a:p>
            <a:r>
              <a:rPr lang="fr-FR" dirty="0" smtClean="0"/>
              <a:t>ou des conditions coercitives.</a:t>
            </a:r>
            <a:endParaRPr lang="fr-FR" b="1" dirty="0">
              <a:solidFill>
                <a:schemeClr val="tx2">
                  <a:lumMod val="60000"/>
                  <a:lumOff val="40000"/>
                </a:schemeClr>
              </a:solidFill>
            </a:endParaRPr>
          </a:p>
        </p:txBody>
      </p:sp>
    </p:spTree>
    <p:extLst>
      <p:ext uri="{BB962C8B-B14F-4D97-AF65-F5344CB8AC3E}">
        <p14:creationId xmlns:p14="http://schemas.microsoft.com/office/powerpoint/2010/main" xmlns="" val="27399923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628800"/>
            <a:ext cx="8229600" cy="4497363"/>
          </a:xfrm>
        </p:spPr>
        <p:txBody>
          <a:bodyPr/>
          <a:lstStyle/>
          <a:p>
            <a:pPr marL="0" indent="0" algn="just">
              <a:buNone/>
            </a:pPr>
            <a:r>
              <a:rPr lang="fr-FR" dirty="0" smtClean="0"/>
              <a:t>Cela signifie que l’exercice de la force réelle n’est pas nécessaire pour qu’on puisse parler d’abus sexuel. Ce dernier peut se produire également dans des situations d’inégalité ou des conditions coercitives.</a:t>
            </a:r>
            <a:endParaRPr lang="fr-FR" dirty="0"/>
          </a:p>
        </p:txBody>
      </p:sp>
    </p:spTree>
    <p:extLst>
      <p:ext uri="{BB962C8B-B14F-4D97-AF65-F5344CB8AC3E}">
        <p14:creationId xmlns:p14="http://schemas.microsoft.com/office/powerpoint/2010/main" xmlns="" val="201109580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ct">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150</TotalTime>
  <Words>3018</Words>
  <Application>Microsoft Office PowerPoint</Application>
  <PresentationFormat>Affichage à l'écran (4:3)</PresentationFormat>
  <Paragraphs>170</Paragraphs>
  <Slides>52</Slides>
  <Notes>0</Notes>
  <HiddenSlides>0</HiddenSlides>
  <MMClips>0</MMClips>
  <ScaleCrop>false</ScaleCrop>
  <HeadingPairs>
    <vt:vector size="4" baseType="variant">
      <vt:variant>
        <vt:lpstr>Thème</vt:lpstr>
      </vt:variant>
      <vt:variant>
        <vt:i4>1</vt:i4>
      </vt:variant>
      <vt:variant>
        <vt:lpstr>Titres des diapositives</vt:lpstr>
      </vt:variant>
      <vt:variant>
        <vt:i4>52</vt:i4>
      </vt:variant>
    </vt:vector>
  </HeadingPairs>
  <TitlesOfParts>
    <vt:vector size="53" baseType="lpstr">
      <vt:lpstr>Aspect</vt:lpstr>
      <vt:lpstr>Prévention du Harcèlement, de l’Exploitation et des Abus Sexuels  (PHEAS) PAR EMILE MUDERHWA  CHARGE DE PROJET DE LA PLATE FORME DES FEMMES  SAUTI YA MAMA MUKONGOMANI</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lpstr>Diapositive 19</vt:lpstr>
      <vt:lpstr>Diapositive 20</vt:lpstr>
      <vt:lpstr>Diapositive 21</vt:lpstr>
      <vt:lpstr>Diapositive 22</vt:lpstr>
      <vt:lpstr>Diapositive 23</vt:lpstr>
      <vt:lpstr>Diapositive 24</vt:lpstr>
      <vt:lpstr>Diapositive 25</vt:lpstr>
      <vt:lpstr>Diapositive 26</vt:lpstr>
      <vt:lpstr>Diapositive 27</vt:lpstr>
      <vt:lpstr>Diapositive 28</vt:lpstr>
      <vt:lpstr>Diapositive 29</vt:lpstr>
      <vt:lpstr>Diapositive 30</vt:lpstr>
      <vt:lpstr>Diapositive 31</vt:lpstr>
      <vt:lpstr>Diapositive 32</vt:lpstr>
      <vt:lpstr>Diapositive 33</vt:lpstr>
      <vt:lpstr>Diapositive 34</vt:lpstr>
      <vt:lpstr>Diapositive 35</vt:lpstr>
      <vt:lpstr>Diapositive 36</vt:lpstr>
      <vt:lpstr>Diapositive 37</vt:lpstr>
      <vt:lpstr>Diapositive 38</vt:lpstr>
      <vt:lpstr>Diapositive 39</vt:lpstr>
      <vt:lpstr>Diapositive 40</vt:lpstr>
      <vt:lpstr>Diapositive 41</vt:lpstr>
      <vt:lpstr>Diapositive 42</vt:lpstr>
      <vt:lpstr>Diapositive 43</vt:lpstr>
      <vt:lpstr>Diapositive 44</vt:lpstr>
      <vt:lpstr>Diapositive 45</vt:lpstr>
      <vt:lpstr>Diapositive 46</vt:lpstr>
      <vt:lpstr>Diapositive 47</vt:lpstr>
      <vt:lpstr>Diapositive 48</vt:lpstr>
      <vt:lpstr>Diapositive 49</vt:lpstr>
      <vt:lpstr>Diapositive 50</vt:lpstr>
      <vt:lpstr>Diapositive 51</vt:lpstr>
      <vt:lpstr>Diapositive 52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Prévention du Harcèlement, de l’Exploitation et des Abus Sexuels  (PSHEA)</dc:title>
  <dc:creator>MUDEMIL</dc:creator>
  <cp:lastModifiedBy>Mè Nelly Mbangu</cp:lastModifiedBy>
  <cp:revision>54</cp:revision>
  <dcterms:created xsi:type="dcterms:W3CDTF">2021-09-07T07:33:11Z</dcterms:created>
  <dcterms:modified xsi:type="dcterms:W3CDTF">2022-02-02T13:47:44Z</dcterms:modified>
</cp:coreProperties>
</file>