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934" r:id="rId2"/>
    <p:sldId id="282" r:id="rId3"/>
    <p:sldId id="936" r:id="rId4"/>
    <p:sldId id="321" r:id="rId5"/>
    <p:sldId id="532" r:id="rId6"/>
    <p:sldId id="539" r:id="rId7"/>
    <p:sldId id="540" r:id="rId8"/>
    <p:sldId id="541" r:id="rId9"/>
    <p:sldId id="549" r:id="rId10"/>
    <p:sldId id="542" r:id="rId11"/>
    <p:sldId id="346" r:id="rId12"/>
    <p:sldId id="538" r:id="rId13"/>
    <p:sldId id="544" r:id="rId14"/>
    <p:sldId id="545" r:id="rId15"/>
    <p:sldId id="546" r:id="rId16"/>
    <p:sldId id="547" r:id="rId17"/>
    <p:sldId id="548" r:id="rId18"/>
    <p:sldId id="358" r:id="rId19"/>
    <p:sldId id="915" r:id="rId20"/>
    <p:sldId id="327" r:id="rId21"/>
    <p:sldId id="929" r:id="rId22"/>
    <p:sldId id="916" r:id="rId23"/>
    <p:sldId id="917" r:id="rId24"/>
    <p:sldId id="919" r:id="rId25"/>
    <p:sldId id="918" r:id="rId26"/>
    <p:sldId id="920" r:id="rId27"/>
    <p:sldId id="921" r:id="rId28"/>
    <p:sldId id="9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1B4A"/>
    <a:srgbClr val="42AFB6"/>
    <a:srgbClr val="074D67"/>
    <a:srgbClr val="007A7D"/>
    <a:srgbClr val="FCB414"/>
    <a:srgbClr val="282F39"/>
    <a:srgbClr val="C2C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9" autoAdjust="0"/>
  </p:normalViewPr>
  <p:slideViewPr>
    <p:cSldViewPr snapToGrid="0">
      <p:cViewPr varScale="1">
        <p:scale>
          <a:sx n="73" d="100"/>
          <a:sy n="73" d="100"/>
        </p:scale>
        <p:origin x="534"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E2CE5-1953-4631-8882-C612A0B7847C}"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5EAA8-6A70-4C0E-BFAA-890C48C62E93}" type="slidenum">
              <a:rPr lang="en-US" smtClean="0"/>
              <a:t>‹N°›</a:t>
            </a:fld>
            <a:endParaRPr lang="en-US"/>
          </a:p>
        </p:txBody>
      </p:sp>
    </p:spTree>
    <p:extLst>
      <p:ext uri="{BB962C8B-B14F-4D97-AF65-F5344CB8AC3E}">
        <p14:creationId xmlns:p14="http://schemas.microsoft.com/office/powerpoint/2010/main" val="30545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BB250-E466-4CB7-BEAA-33A8BA048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96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237274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346314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37693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26051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72612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391300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4826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58875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173641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139089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t>28/01/2022</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35573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28/01/2022</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‹N°›</a:t>
            </a:fld>
            <a:endParaRPr lang="en-GB"/>
          </a:p>
        </p:txBody>
      </p:sp>
    </p:spTree>
    <p:extLst>
      <p:ext uri="{BB962C8B-B14F-4D97-AF65-F5344CB8AC3E}">
        <p14:creationId xmlns:p14="http://schemas.microsoft.com/office/powerpoint/2010/main" val="138541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9">
            <a:extLst>
              <a:ext uri="{FF2B5EF4-FFF2-40B4-BE49-F238E27FC236}">
                <a16:creationId xmlns:a16="http://schemas.microsoft.com/office/drawing/2014/main" id="{ABFCC147-9D05-44BE-A97B-A7CDA52399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 y="-115031"/>
            <a:ext cx="12192000" cy="7102072"/>
          </a:xfrm>
          <a:prstGeom prst="rect">
            <a:avLst/>
          </a:prstGeom>
        </p:spPr>
      </p:pic>
      <p:sp>
        <p:nvSpPr>
          <p:cNvPr id="2" name="Title 1">
            <a:extLst>
              <a:ext uri="{FF2B5EF4-FFF2-40B4-BE49-F238E27FC236}">
                <a16:creationId xmlns:a16="http://schemas.microsoft.com/office/drawing/2014/main" id="{5C2E6063-8A30-4176-B128-0398F85F945A}"/>
              </a:ext>
            </a:extLst>
          </p:cNvPr>
          <p:cNvSpPr>
            <a:spLocks noGrp="1"/>
          </p:cNvSpPr>
          <p:nvPr>
            <p:ph type="ctrTitle"/>
          </p:nvPr>
        </p:nvSpPr>
        <p:spPr>
          <a:xfrm>
            <a:off x="0" y="1091821"/>
            <a:ext cx="7531510" cy="4727391"/>
          </a:xfrm>
        </p:spPr>
        <p:txBody>
          <a:bodyPr>
            <a:normAutofit/>
          </a:bodyPr>
          <a:lstStyle/>
          <a:p>
            <a:r>
              <a:rPr lang="en-US" b="1" dirty="0" smtClean="0">
                <a:solidFill>
                  <a:schemeClr val="bg1"/>
                </a:solidFill>
                <a:latin typeface="+mn-lt"/>
              </a:rPr>
              <a:t>COMPRENDRE LA </a:t>
            </a:r>
            <a:r>
              <a:rPr lang="en-US" b="1" dirty="0">
                <a:solidFill>
                  <a:schemeClr val="bg1"/>
                </a:solidFill>
                <a:latin typeface="+mn-lt"/>
              </a:rPr>
              <a:t>PROTECTION CONTRE L’EXPLOITATION ET LES ABUS SEXUELS</a:t>
            </a:r>
          </a:p>
        </p:txBody>
      </p:sp>
      <p:sp>
        <p:nvSpPr>
          <p:cNvPr id="6" name="Sous-titre 5"/>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17655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176156"/>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latin typeface="Noto Sans" panose="020B0502040504020204" pitchFamily="34"/>
                <a:ea typeface="Noto Sans" panose="020B0502040504020204" pitchFamily="34"/>
                <a:cs typeface="Noto Sans" panose="020B0502040504020204" pitchFamily="34"/>
              </a:rPr>
              <a:t>VBG, EAS, </a:t>
            </a:r>
            <a:r>
              <a:rPr lang="en-US" sz="4000" b="1" dirty="0" err="1">
                <a:latin typeface="Noto Sans" panose="020B0502040504020204" pitchFamily="34"/>
                <a:ea typeface="Noto Sans" panose="020B0502040504020204" pitchFamily="34"/>
                <a:cs typeface="Noto Sans" panose="020B0502040504020204" pitchFamily="34"/>
              </a:rPr>
              <a:t>PdE</a:t>
            </a:r>
            <a:r>
              <a:rPr lang="en-US" sz="4000" b="1" dirty="0">
                <a:latin typeface="Noto Sans" panose="020B0502040504020204" pitchFamily="34"/>
                <a:ea typeface="Noto Sans" panose="020B0502040504020204" pitchFamily="34"/>
                <a:cs typeface="Noto Sans" panose="020B0502040504020204" pitchFamily="34"/>
              </a:rPr>
              <a:t>, HS ??????</a:t>
            </a:r>
            <a:endParaRPr kumimoji="0" lang="en-US" sz="4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6" name="Content Placeholder 6" descr="Diagram&#10;&#10;Description automatically generated">
            <a:extLst>
              <a:ext uri="{FF2B5EF4-FFF2-40B4-BE49-F238E27FC236}">
                <a16:creationId xmlns:a16="http://schemas.microsoft.com/office/drawing/2014/main" id="{B5A60FB4-276B-4740-897C-4118874FA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70" y="927577"/>
            <a:ext cx="10320659" cy="5754267"/>
          </a:xfrm>
          <a:prstGeom prst="rect">
            <a:avLst/>
          </a:prstGeom>
        </p:spPr>
      </p:pic>
    </p:spTree>
    <p:extLst>
      <p:ext uri="{BB962C8B-B14F-4D97-AF65-F5344CB8AC3E}">
        <p14:creationId xmlns:p14="http://schemas.microsoft.com/office/powerpoint/2010/main" val="119798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074C98B-01B9-4318-8FF8-50191DE04D51}"/>
              </a:ext>
            </a:extLst>
          </p:cNvPr>
          <p:cNvGrpSpPr/>
          <p:nvPr/>
        </p:nvGrpSpPr>
        <p:grpSpPr>
          <a:xfrm>
            <a:off x="1139866" y="3473717"/>
            <a:ext cx="9912268" cy="2191657"/>
            <a:chOff x="1001485" y="2416628"/>
            <a:chExt cx="8665031" cy="1915886"/>
          </a:xfrm>
        </p:grpSpPr>
        <p:sp>
          <p:nvSpPr>
            <p:cNvPr id="2" name="Oval 1">
              <a:extLst>
                <a:ext uri="{FF2B5EF4-FFF2-40B4-BE49-F238E27FC236}">
                  <a16:creationId xmlns:a16="http://schemas.microsoft.com/office/drawing/2014/main" id="{494C6EA4-85A9-44FF-ABB3-9E04E1D1072C}"/>
                </a:ext>
              </a:extLst>
            </p:cNvPr>
            <p:cNvSpPr/>
            <p:nvPr/>
          </p:nvSpPr>
          <p:spPr>
            <a:xfrm>
              <a:off x="1001485" y="2416628"/>
              <a:ext cx="1915886" cy="1915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41D6C96-D47D-4CA6-BE34-3F0C64A2AF01}"/>
                </a:ext>
              </a:extLst>
            </p:cNvPr>
            <p:cNvSpPr/>
            <p:nvPr/>
          </p:nvSpPr>
          <p:spPr>
            <a:xfrm>
              <a:off x="2351314" y="2416628"/>
              <a:ext cx="1915886" cy="19158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A073BF-0644-46D2-BD1B-F8E64F88B9BC}"/>
                </a:ext>
              </a:extLst>
            </p:cNvPr>
            <p:cNvSpPr/>
            <p:nvPr/>
          </p:nvSpPr>
          <p:spPr>
            <a:xfrm>
              <a:off x="3701143" y="2416628"/>
              <a:ext cx="1915886" cy="19158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8B7341-FA5F-4836-A435-D254202901E6}"/>
                </a:ext>
              </a:extLst>
            </p:cNvPr>
            <p:cNvSpPr/>
            <p:nvPr/>
          </p:nvSpPr>
          <p:spPr>
            <a:xfrm>
              <a:off x="5050972" y="2416628"/>
              <a:ext cx="1915886" cy="19158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9257C0E-DC93-44BF-8B50-5D8D57CC86E1}"/>
                </a:ext>
              </a:extLst>
            </p:cNvPr>
            <p:cNvSpPr/>
            <p:nvPr/>
          </p:nvSpPr>
          <p:spPr>
            <a:xfrm>
              <a:off x="6400801" y="2416628"/>
              <a:ext cx="1915886" cy="19158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DB8C843-0ACB-4D6A-B837-1985918DF789}"/>
                </a:ext>
              </a:extLst>
            </p:cNvPr>
            <p:cNvSpPr/>
            <p:nvPr/>
          </p:nvSpPr>
          <p:spPr>
            <a:xfrm>
              <a:off x="7750630" y="2416628"/>
              <a:ext cx="1915886" cy="19158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5FCA4B7-B68D-4EB1-B188-DA4F8A96CC07}"/>
              </a:ext>
            </a:extLst>
          </p:cNvPr>
          <p:cNvSpPr txBox="1"/>
          <p:nvPr/>
        </p:nvSpPr>
        <p:spPr>
          <a:xfrm>
            <a:off x="1259431" y="3780003"/>
            <a:ext cx="16853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01</a:t>
            </a:r>
          </a:p>
        </p:txBody>
      </p:sp>
      <p:sp>
        <p:nvSpPr>
          <p:cNvPr id="10" name="TextBox 9">
            <a:extLst>
              <a:ext uri="{FF2B5EF4-FFF2-40B4-BE49-F238E27FC236}">
                <a16:creationId xmlns:a16="http://schemas.microsoft.com/office/drawing/2014/main" id="{D4B09CE4-3E8D-4CA3-9630-EA83BE6F0808}"/>
              </a:ext>
            </a:extLst>
          </p:cNvPr>
          <p:cNvSpPr txBox="1"/>
          <p:nvPr/>
        </p:nvSpPr>
        <p:spPr>
          <a:xfrm>
            <a:off x="2679640" y="3780003"/>
            <a:ext cx="16853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02</a:t>
            </a:r>
          </a:p>
        </p:txBody>
      </p:sp>
      <p:sp>
        <p:nvSpPr>
          <p:cNvPr id="11" name="TextBox 10">
            <a:extLst>
              <a:ext uri="{FF2B5EF4-FFF2-40B4-BE49-F238E27FC236}">
                <a16:creationId xmlns:a16="http://schemas.microsoft.com/office/drawing/2014/main" id="{EABDD42F-AD67-4A5B-9A90-F692CD1999AB}"/>
              </a:ext>
            </a:extLst>
          </p:cNvPr>
          <p:cNvSpPr txBox="1"/>
          <p:nvPr/>
        </p:nvSpPr>
        <p:spPr>
          <a:xfrm>
            <a:off x="4228110" y="3780003"/>
            <a:ext cx="16853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03</a:t>
            </a:r>
          </a:p>
        </p:txBody>
      </p:sp>
      <p:sp>
        <p:nvSpPr>
          <p:cNvPr id="12" name="TextBox 11">
            <a:extLst>
              <a:ext uri="{FF2B5EF4-FFF2-40B4-BE49-F238E27FC236}">
                <a16:creationId xmlns:a16="http://schemas.microsoft.com/office/drawing/2014/main" id="{94D3D25B-5409-41E4-BCF8-A9C4B6E12D14}"/>
              </a:ext>
            </a:extLst>
          </p:cNvPr>
          <p:cNvSpPr txBox="1"/>
          <p:nvPr/>
        </p:nvSpPr>
        <p:spPr>
          <a:xfrm>
            <a:off x="5787996" y="3829164"/>
            <a:ext cx="16853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04</a:t>
            </a:r>
          </a:p>
        </p:txBody>
      </p:sp>
      <p:sp>
        <p:nvSpPr>
          <p:cNvPr id="20" name="TextBox 19">
            <a:extLst>
              <a:ext uri="{FF2B5EF4-FFF2-40B4-BE49-F238E27FC236}">
                <a16:creationId xmlns:a16="http://schemas.microsoft.com/office/drawing/2014/main" id="{52AF82F3-A722-4CD2-BD75-13C642BC3EBF}"/>
              </a:ext>
            </a:extLst>
          </p:cNvPr>
          <p:cNvSpPr txBox="1"/>
          <p:nvPr/>
        </p:nvSpPr>
        <p:spPr>
          <a:xfrm>
            <a:off x="7366516" y="3780003"/>
            <a:ext cx="16853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05</a:t>
            </a:r>
          </a:p>
        </p:txBody>
      </p:sp>
      <p:sp>
        <p:nvSpPr>
          <p:cNvPr id="21" name="TextBox 20">
            <a:extLst>
              <a:ext uri="{FF2B5EF4-FFF2-40B4-BE49-F238E27FC236}">
                <a16:creationId xmlns:a16="http://schemas.microsoft.com/office/drawing/2014/main" id="{E51E769C-845C-4FA3-AE63-F490F905CFB8}"/>
              </a:ext>
            </a:extLst>
          </p:cNvPr>
          <p:cNvSpPr txBox="1"/>
          <p:nvPr/>
        </p:nvSpPr>
        <p:spPr>
          <a:xfrm>
            <a:off x="9106049" y="3780003"/>
            <a:ext cx="16853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06</a:t>
            </a:r>
          </a:p>
        </p:txBody>
      </p:sp>
      <p:sp>
        <p:nvSpPr>
          <p:cNvPr id="22" name="TextBox 21">
            <a:extLst>
              <a:ext uri="{FF2B5EF4-FFF2-40B4-BE49-F238E27FC236}">
                <a16:creationId xmlns:a16="http://schemas.microsoft.com/office/drawing/2014/main" id="{DBBA7662-9CDB-4BC3-8677-B7FC8F46DE05}"/>
              </a:ext>
            </a:extLst>
          </p:cNvPr>
          <p:cNvSpPr txBox="1"/>
          <p:nvPr/>
        </p:nvSpPr>
        <p:spPr>
          <a:xfrm>
            <a:off x="1259431" y="1056770"/>
            <a:ext cx="9792703" cy="2585323"/>
          </a:xfrm>
          <a:prstGeom prst="rect">
            <a:avLst/>
          </a:prstGeom>
          <a:noFill/>
        </p:spPr>
        <p:txBody>
          <a:bodyPr wrap="square" rtlCol="0">
            <a:spAutoFit/>
          </a:bodyPr>
          <a:lstStyle/>
          <a:p>
            <a:pPr algn="ctr">
              <a:defRPr/>
            </a:pPr>
            <a:r>
              <a:rPr lang="en-GB" sz="5400" b="1" dirty="0">
                <a:latin typeface="Noto Sans" panose="020B0502040504020204" pitchFamily="34"/>
                <a:ea typeface="Noto Sans" panose="020B0502040504020204" pitchFamily="34"/>
                <a:cs typeface="Noto Sans" panose="020B0502040504020204" pitchFamily="34"/>
              </a:rPr>
              <a:t> </a:t>
            </a:r>
            <a:r>
              <a:rPr lang="en-US" sz="5400" b="1" dirty="0"/>
              <a:t>Les six </a:t>
            </a:r>
            <a:r>
              <a:rPr lang="fr-FR" sz="5400" b="1" dirty="0"/>
              <a:t>principes</a:t>
            </a:r>
            <a:r>
              <a:rPr lang="en-US" sz="5400" b="1" dirty="0"/>
              <a:t> </a:t>
            </a:r>
            <a:r>
              <a:rPr lang="en-US" sz="5400" b="1" dirty="0" err="1"/>
              <a:t>fondamentaux</a:t>
            </a:r>
            <a:r>
              <a:rPr lang="en-US" sz="5400" b="1" dirty="0"/>
              <a:t> de la PEAS (CPI/IASC)</a:t>
            </a:r>
            <a:endParaRPr lang="en-US" sz="5400" b="1" dirty="0">
              <a:latin typeface="Noto Sans" panose="020B0502040504020204" pitchFamily="34"/>
              <a:ea typeface="Noto Sans" panose="020B0502040504020204" pitchFamily="34"/>
              <a:cs typeface="Noto Sans" panose="020B0502040504020204" pitchFamily="34"/>
            </a:endParaRPr>
          </a:p>
          <a:p>
            <a:pPr lvl="0" algn="ctr">
              <a:defRPr/>
            </a:pPr>
            <a:endParaRPr lang="en-GB" sz="5400" b="1" dirty="0">
              <a:latin typeface="Noto Sans" panose="020B0502040504020204" pitchFamily="34"/>
              <a:ea typeface="Noto Sans" panose="020B0502040504020204" pitchFamily="34"/>
              <a:cs typeface="Noto Sans" panose="020B0502040504020204" pitchFamily="34"/>
            </a:endParaRPr>
          </a:p>
        </p:txBody>
      </p:sp>
      <p:sp>
        <p:nvSpPr>
          <p:cNvPr id="24" name="Oval 23">
            <a:extLst>
              <a:ext uri="{FF2B5EF4-FFF2-40B4-BE49-F238E27FC236}">
                <a16:creationId xmlns:a16="http://schemas.microsoft.com/office/drawing/2014/main" id="{F64C12B0-F05C-4E61-B91C-E4FEDF693410}"/>
              </a:ext>
            </a:extLst>
          </p:cNvPr>
          <p:cNvSpPr/>
          <p:nvPr/>
        </p:nvSpPr>
        <p:spPr>
          <a:xfrm>
            <a:off x="725102" y="6186109"/>
            <a:ext cx="10741793" cy="357777"/>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859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2033804" y="576725"/>
            <a:ext cx="9780450" cy="5632311"/>
          </a:xfrm>
          <a:prstGeom prst="rect">
            <a:avLst/>
          </a:prstGeom>
          <a:noFill/>
          <a:ln w="38100">
            <a:solidFill>
              <a:srgbClr val="C2C923"/>
            </a:solidFill>
          </a:ln>
        </p:spPr>
        <p:txBody>
          <a:bodyPr wrap="square" rtlCol="0">
            <a:spAutoFit/>
          </a:bodyPr>
          <a:lstStyle/>
          <a:p>
            <a:pPr lvl="0">
              <a:defRPr/>
            </a:pPr>
            <a:r>
              <a:rPr lang="fr-BE" sz="6000" dirty="0">
                <a:solidFill>
                  <a:srgbClr val="282F39"/>
                </a:solidFill>
              </a:rPr>
              <a:t>L’exploitation et les abus sexuels commis par des travailleurs humanitaires constituent des </a:t>
            </a:r>
            <a:r>
              <a:rPr lang="fr-BE" sz="6000" b="1" dirty="0">
                <a:solidFill>
                  <a:srgbClr val="282F39"/>
                </a:solidFill>
              </a:rPr>
              <a:t>fautes graves </a:t>
            </a:r>
            <a:r>
              <a:rPr lang="fr-BE" sz="6000" dirty="0">
                <a:solidFill>
                  <a:srgbClr val="282F39"/>
                </a:solidFill>
              </a:rPr>
              <a:t>et constituent un </a:t>
            </a:r>
            <a:r>
              <a:rPr lang="fr-BE" sz="6000" b="1" dirty="0">
                <a:solidFill>
                  <a:srgbClr val="282F39"/>
                </a:solidFill>
              </a:rPr>
              <a:t>motif de licenciement.</a:t>
            </a:r>
          </a:p>
        </p:txBody>
      </p:sp>
      <p:sp>
        <p:nvSpPr>
          <p:cNvPr id="40" name="Oval 39">
            <a:extLst>
              <a:ext uri="{FF2B5EF4-FFF2-40B4-BE49-F238E27FC236}">
                <a16:creationId xmlns:a16="http://schemas.microsoft.com/office/drawing/2014/main" id="{459F90C5-F850-475E-803D-64FDE219DA68}"/>
              </a:ext>
            </a:extLst>
          </p:cNvPr>
          <p:cNvSpPr/>
          <p:nvPr/>
        </p:nvSpPr>
        <p:spPr>
          <a:xfrm>
            <a:off x="290861" y="186812"/>
            <a:ext cx="1528107" cy="14551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F06C4F7-A360-40E5-B18A-84CDF80FBD73}"/>
              </a:ext>
            </a:extLst>
          </p:cNvPr>
          <p:cNvSpPr txBox="1"/>
          <p:nvPr/>
        </p:nvSpPr>
        <p:spPr>
          <a:xfrm>
            <a:off x="377746" y="186812"/>
            <a:ext cx="130678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01</a:t>
            </a:r>
          </a:p>
        </p:txBody>
      </p:sp>
    </p:spTree>
    <p:extLst>
      <p:ext uri="{BB962C8B-B14F-4D97-AF65-F5344CB8AC3E}">
        <p14:creationId xmlns:p14="http://schemas.microsoft.com/office/powerpoint/2010/main" val="27193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41D6C96-D47D-4CA6-BE34-3F0C64A2AF01}"/>
              </a:ext>
            </a:extLst>
          </p:cNvPr>
          <p:cNvSpPr/>
          <p:nvPr/>
        </p:nvSpPr>
        <p:spPr>
          <a:xfrm>
            <a:off x="235757" y="258569"/>
            <a:ext cx="1602876" cy="1570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B09CE4-3E8D-4CA3-9630-EA83BE6F0808}"/>
              </a:ext>
            </a:extLst>
          </p:cNvPr>
          <p:cNvSpPr txBox="1"/>
          <p:nvPr/>
        </p:nvSpPr>
        <p:spPr>
          <a:xfrm>
            <a:off x="317157" y="381965"/>
            <a:ext cx="144007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02</a:t>
            </a:r>
          </a:p>
        </p:txBody>
      </p:sp>
      <p:sp>
        <p:nvSpPr>
          <p:cNvPr id="22" name="TextBox 21">
            <a:extLst>
              <a:ext uri="{FF2B5EF4-FFF2-40B4-BE49-F238E27FC236}">
                <a16:creationId xmlns:a16="http://schemas.microsoft.com/office/drawing/2014/main" id="{DBBA7662-9CDB-4BC3-8677-B7FC8F46DE05}"/>
              </a:ext>
            </a:extLst>
          </p:cNvPr>
          <p:cNvSpPr txBox="1"/>
          <p:nvPr/>
        </p:nvSpPr>
        <p:spPr>
          <a:xfrm>
            <a:off x="2006930" y="163566"/>
            <a:ext cx="9867913" cy="5262979"/>
          </a:xfrm>
          <a:prstGeom prst="rect">
            <a:avLst/>
          </a:prstGeom>
          <a:noFill/>
          <a:ln w="38100">
            <a:solidFill>
              <a:srgbClr val="42AFB6"/>
            </a:solidFill>
          </a:ln>
        </p:spPr>
        <p:txBody>
          <a:bodyPr wrap="square" rtlCol="0">
            <a:spAutoFit/>
          </a:bodyPr>
          <a:lstStyle/>
          <a:p>
            <a:pPr>
              <a:defRPr/>
            </a:pPr>
            <a:r>
              <a:rPr lang="en-GB" sz="4800" b="1" dirty="0">
                <a:solidFill>
                  <a:srgbClr val="282F39"/>
                </a:solidFill>
                <a:latin typeface="Noto Sans" panose="020B0502040504020204" pitchFamily="34"/>
                <a:ea typeface="Noto Sans" panose="020B0502040504020204" pitchFamily="34"/>
                <a:cs typeface="Noto Sans" panose="020B0502040504020204" pitchFamily="34"/>
              </a:rPr>
              <a:t> </a:t>
            </a:r>
            <a:r>
              <a:rPr lang="fr-BE" sz="4800" dirty="0">
                <a:solidFill>
                  <a:srgbClr val="282F39"/>
                </a:solidFill>
              </a:rPr>
              <a:t>Les activités sexuelles avec des enfants (personnes âgées de moins de 18 ans) sont interdites, quel que soit l’âge de la majorité ou l’âge du consentement sur place. Une </a:t>
            </a:r>
            <a:r>
              <a:rPr lang="fr-BE" sz="4800" b="1" dirty="0">
                <a:solidFill>
                  <a:srgbClr val="282F39"/>
                </a:solidFill>
              </a:rPr>
              <a:t>croyance erronée</a:t>
            </a:r>
            <a:r>
              <a:rPr lang="fr-BE" sz="4800" dirty="0">
                <a:solidFill>
                  <a:srgbClr val="282F39"/>
                </a:solidFill>
              </a:rPr>
              <a:t> concernant l’âge d’un enfant ne constitue  pas une </a:t>
            </a:r>
            <a:r>
              <a:rPr lang="fr-BE" sz="4800" b="1" dirty="0">
                <a:solidFill>
                  <a:srgbClr val="282F39"/>
                </a:solidFill>
              </a:rPr>
              <a:t>excuse/défense</a:t>
            </a:r>
            <a:r>
              <a:rPr lang="fr-BE" sz="4800" dirty="0">
                <a:solidFill>
                  <a:srgbClr val="282F39"/>
                </a:solidFill>
              </a:rPr>
              <a:t>.</a:t>
            </a:r>
            <a:endParaRPr lang="en-GB" sz="4800" b="1" dirty="0">
              <a:solidFill>
                <a:srgbClr val="282F39"/>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3916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BA073BF-0644-46D2-BD1B-F8E64F88B9BC}"/>
              </a:ext>
            </a:extLst>
          </p:cNvPr>
          <p:cNvSpPr/>
          <p:nvPr/>
        </p:nvSpPr>
        <p:spPr>
          <a:xfrm>
            <a:off x="295198" y="307723"/>
            <a:ext cx="1572931" cy="15309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BDD42F-AD67-4A5B-9A90-F692CD1999AB}"/>
              </a:ext>
            </a:extLst>
          </p:cNvPr>
          <p:cNvSpPr txBox="1"/>
          <p:nvPr/>
        </p:nvSpPr>
        <p:spPr>
          <a:xfrm>
            <a:off x="408268" y="411457"/>
            <a:ext cx="134678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03</a:t>
            </a:r>
          </a:p>
        </p:txBody>
      </p:sp>
      <p:sp>
        <p:nvSpPr>
          <p:cNvPr id="22" name="TextBox 21">
            <a:extLst>
              <a:ext uri="{FF2B5EF4-FFF2-40B4-BE49-F238E27FC236}">
                <a16:creationId xmlns:a16="http://schemas.microsoft.com/office/drawing/2014/main" id="{DBBA7662-9CDB-4BC3-8677-B7FC8F46DE05}"/>
              </a:ext>
            </a:extLst>
          </p:cNvPr>
          <p:cNvSpPr txBox="1"/>
          <p:nvPr/>
        </p:nvSpPr>
        <p:spPr>
          <a:xfrm>
            <a:off x="1981200" y="212721"/>
            <a:ext cx="9802532" cy="6001643"/>
          </a:xfrm>
          <a:prstGeom prst="rect">
            <a:avLst/>
          </a:prstGeom>
          <a:noFill/>
          <a:ln w="38100">
            <a:solidFill>
              <a:srgbClr val="074D67"/>
            </a:solidFill>
          </a:ln>
        </p:spPr>
        <p:txBody>
          <a:bodyPr wrap="square" rtlCol="0">
            <a:spAutoFit/>
          </a:bodyPr>
          <a:lstStyle/>
          <a:p>
            <a:pPr>
              <a:defRPr/>
            </a:pPr>
            <a:r>
              <a:rPr lang="en-GB" sz="4800" b="1" dirty="0">
                <a:solidFill>
                  <a:srgbClr val="282F39"/>
                </a:solidFill>
                <a:latin typeface="Noto Sans" panose="020B0502040504020204" pitchFamily="34"/>
                <a:ea typeface="Noto Sans" panose="020B0502040504020204" pitchFamily="34"/>
                <a:cs typeface="Noto Sans" panose="020B0502040504020204" pitchFamily="34"/>
              </a:rPr>
              <a:t> </a:t>
            </a:r>
            <a:r>
              <a:rPr lang="fr-BE" sz="4800" dirty="0">
                <a:solidFill>
                  <a:srgbClr val="282F39"/>
                </a:solidFill>
              </a:rPr>
              <a:t>L’échange d’argent, d’emploi, de biens, ou de services contre des rapports sexuels, y compris des faveurs sexuelles ou d’autres formes de comportement humiliant, dégradant ou d’exploitation est </a:t>
            </a:r>
            <a:r>
              <a:rPr lang="fr-BE" sz="4800" b="1" dirty="0">
                <a:solidFill>
                  <a:srgbClr val="282F39"/>
                </a:solidFill>
              </a:rPr>
              <a:t>interdit</a:t>
            </a:r>
            <a:r>
              <a:rPr lang="fr-BE" sz="4800" dirty="0">
                <a:solidFill>
                  <a:srgbClr val="282F39"/>
                </a:solidFill>
              </a:rPr>
              <a:t>. Cela comprend l’échange de </a:t>
            </a:r>
            <a:r>
              <a:rPr lang="fr-BE" sz="4800" b="1" dirty="0">
                <a:solidFill>
                  <a:srgbClr val="282F39"/>
                </a:solidFill>
              </a:rPr>
              <a:t>l’aide due aux bénéficiaires</a:t>
            </a:r>
            <a:r>
              <a:rPr lang="fr-BE" sz="4800" dirty="0">
                <a:solidFill>
                  <a:srgbClr val="282F39"/>
                </a:solidFill>
              </a:rPr>
              <a:t>.</a:t>
            </a:r>
            <a:endParaRPr lang="en-GB" sz="4800" b="1" dirty="0">
              <a:solidFill>
                <a:srgbClr val="282F39"/>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0180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B8B7341-FA5F-4836-A435-D254202901E6}"/>
              </a:ext>
            </a:extLst>
          </p:cNvPr>
          <p:cNvSpPr/>
          <p:nvPr/>
        </p:nvSpPr>
        <p:spPr>
          <a:xfrm>
            <a:off x="246504" y="229073"/>
            <a:ext cx="1533135" cy="14915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4D3D25B-5409-41E4-BCF8-A9C4B6E12D14}"/>
              </a:ext>
            </a:extLst>
          </p:cNvPr>
          <p:cNvSpPr txBox="1"/>
          <p:nvPr/>
        </p:nvSpPr>
        <p:spPr>
          <a:xfrm>
            <a:off x="331636" y="313139"/>
            <a:ext cx="136286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04</a:t>
            </a:r>
          </a:p>
        </p:txBody>
      </p:sp>
      <p:sp>
        <p:nvSpPr>
          <p:cNvPr id="22" name="TextBox 21">
            <a:extLst>
              <a:ext uri="{FF2B5EF4-FFF2-40B4-BE49-F238E27FC236}">
                <a16:creationId xmlns:a16="http://schemas.microsoft.com/office/drawing/2014/main" id="{DBBA7662-9CDB-4BC3-8677-B7FC8F46DE05}"/>
              </a:ext>
            </a:extLst>
          </p:cNvPr>
          <p:cNvSpPr txBox="1"/>
          <p:nvPr/>
        </p:nvSpPr>
        <p:spPr>
          <a:xfrm>
            <a:off x="2054942" y="268401"/>
            <a:ext cx="9701629" cy="6186309"/>
          </a:xfrm>
          <a:prstGeom prst="rect">
            <a:avLst/>
          </a:prstGeom>
          <a:noFill/>
          <a:ln w="38100">
            <a:solidFill>
              <a:srgbClr val="CB1B4A"/>
            </a:solidFill>
          </a:ln>
        </p:spPr>
        <p:txBody>
          <a:bodyPr wrap="square" rtlCol="0">
            <a:spAutoFit/>
          </a:bodyPr>
          <a:lstStyle/>
          <a:p>
            <a:pPr>
              <a:defRPr/>
            </a:pPr>
            <a:r>
              <a:rPr lang="fr-BE" sz="4400" dirty="0">
                <a:solidFill>
                  <a:srgbClr val="282F39"/>
                </a:solidFill>
              </a:rPr>
              <a:t>Toute relation sexuelle entre ceux qui fournissent une assistance et une protection humanitaire et  une personne bénéficiant d’une telle assistance et d’une telle protection qui implique une utilisation abusive de son grade ou de son poste est </a:t>
            </a:r>
            <a:r>
              <a:rPr lang="fr-BE" sz="4400" b="1" dirty="0">
                <a:solidFill>
                  <a:srgbClr val="282F39"/>
                </a:solidFill>
              </a:rPr>
              <a:t>interdite</a:t>
            </a:r>
            <a:r>
              <a:rPr lang="fr-BE" sz="4400" dirty="0">
                <a:solidFill>
                  <a:srgbClr val="282F39"/>
                </a:solidFill>
              </a:rPr>
              <a:t>. De telles relations minent la </a:t>
            </a:r>
            <a:r>
              <a:rPr lang="fr-BE" sz="4400" b="1" dirty="0">
                <a:solidFill>
                  <a:srgbClr val="282F39"/>
                </a:solidFill>
              </a:rPr>
              <a:t>crédibilité</a:t>
            </a:r>
            <a:r>
              <a:rPr lang="fr-BE" sz="4400" dirty="0">
                <a:solidFill>
                  <a:srgbClr val="282F39"/>
                </a:solidFill>
              </a:rPr>
              <a:t> et l’</a:t>
            </a:r>
            <a:r>
              <a:rPr lang="fr-BE" sz="4400" b="1" dirty="0">
                <a:solidFill>
                  <a:srgbClr val="282F39"/>
                </a:solidFill>
              </a:rPr>
              <a:t>intégrité</a:t>
            </a:r>
            <a:r>
              <a:rPr lang="fr-BE" sz="4400" dirty="0">
                <a:solidFill>
                  <a:srgbClr val="282F39"/>
                </a:solidFill>
              </a:rPr>
              <a:t> de l’aide humanitaire.</a:t>
            </a:r>
            <a:endParaRPr lang="en-GB" sz="4400" b="1" dirty="0">
              <a:solidFill>
                <a:srgbClr val="282F39"/>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376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9257C0E-DC93-44BF-8B50-5D8D57CC86E1}"/>
              </a:ext>
            </a:extLst>
          </p:cNvPr>
          <p:cNvSpPr/>
          <p:nvPr/>
        </p:nvSpPr>
        <p:spPr>
          <a:xfrm>
            <a:off x="248624" y="179911"/>
            <a:ext cx="1531016" cy="14817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2AF82F3-A722-4CD2-BD75-13C642BC3EBF}"/>
              </a:ext>
            </a:extLst>
          </p:cNvPr>
          <p:cNvSpPr txBox="1"/>
          <p:nvPr/>
        </p:nvSpPr>
        <p:spPr>
          <a:xfrm>
            <a:off x="332697" y="259062"/>
            <a:ext cx="136287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05</a:t>
            </a:r>
          </a:p>
        </p:txBody>
      </p:sp>
      <p:sp>
        <p:nvSpPr>
          <p:cNvPr id="22" name="TextBox 21">
            <a:extLst>
              <a:ext uri="{FF2B5EF4-FFF2-40B4-BE49-F238E27FC236}">
                <a16:creationId xmlns:a16="http://schemas.microsoft.com/office/drawing/2014/main" id="{DBBA7662-9CDB-4BC3-8677-B7FC8F46DE05}"/>
              </a:ext>
            </a:extLst>
          </p:cNvPr>
          <p:cNvSpPr txBox="1"/>
          <p:nvPr/>
        </p:nvSpPr>
        <p:spPr>
          <a:xfrm>
            <a:off x="2005782" y="179910"/>
            <a:ext cx="9547122" cy="6186309"/>
          </a:xfrm>
          <a:prstGeom prst="rect">
            <a:avLst/>
          </a:prstGeom>
          <a:noFill/>
          <a:ln w="38100">
            <a:solidFill>
              <a:srgbClr val="FCB414"/>
            </a:solidFill>
          </a:ln>
        </p:spPr>
        <p:txBody>
          <a:bodyPr wrap="square" rtlCol="0">
            <a:spAutoFit/>
          </a:bodyPr>
          <a:lstStyle/>
          <a:p>
            <a:pPr>
              <a:defRPr/>
            </a:pPr>
            <a:r>
              <a:rPr lang="en-GB" sz="4400" b="1" dirty="0">
                <a:solidFill>
                  <a:srgbClr val="282F39"/>
                </a:solidFill>
                <a:latin typeface="Noto Sans" panose="020B0502040504020204" pitchFamily="34"/>
                <a:ea typeface="Noto Sans" panose="020B0502040504020204" pitchFamily="34"/>
                <a:cs typeface="Noto Sans" panose="020B0502040504020204" pitchFamily="34"/>
              </a:rPr>
              <a:t> </a:t>
            </a:r>
            <a:r>
              <a:rPr lang="fr-BE" sz="4400" dirty="0">
                <a:solidFill>
                  <a:srgbClr val="282F39"/>
                </a:solidFill>
              </a:rPr>
              <a:t>Lorsqu’un travailleur humanitaire développe des </a:t>
            </a:r>
            <a:r>
              <a:rPr lang="fr-BE" sz="4400" b="1" dirty="0">
                <a:solidFill>
                  <a:srgbClr val="282F39"/>
                </a:solidFill>
              </a:rPr>
              <a:t>préoccupations</a:t>
            </a:r>
            <a:r>
              <a:rPr lang="fr-BE" sz="4400" dirty="0">
                <a:solidFill>
                  <a:srgbClr val="282F39"/>
                </a:solidFill>
              </a:rPr>
              <a:t> ou des </a:t>
            </a:r>
            <a:r>
              <a:rPr lang="fr-BE" sz="4400" b="1" dirty="0">
                <a:solidFill>
                  <a:srgbClr val="282F39"/>
                </a:solidFill>
              </a:rPr>
              <a:t>soupçons</a:t>
            </a:r>
            <a:r>
              <a:rPr lang="fr-BE" sz="4400" dirty="0">
                <a:solidFill>
                  <a:srgbClr val="282F39"/>
                </a:solidFill>
              </a:rPr>
              <a:t> concernant des abus sexuels ou l’exploitation sexuelle par un collègue, que ce soit dans la même agence ou non, il ou elle doit signaler  ces préoccupations par le biais des </a:t>
            </a:r>
            <a:r>
              <a:rPr lang="fr-BE" sz="4400" b="1" dirty="0">
                <a:solidFill>
                  <a:srgbClr val="282F39"/>
                </a:solidFill>
              </a:rPr>
              <a:t>mécanismes de signalement </a:t>
            </a:r>
            <a:r>
              <a:rPr lang="fr-BE" sz="4400" dirty="0">
                <a:solidFill>
                  <a:srgbClr val="282F39"/>
                </a:solidFill>
              </a:rPr>
              <a:t>établis par les agences.</a:t>
            </a:r>
            <a:endParaRPr lang="en-GB" sz="4400" b="1" dirty="0">
              <a:solidFill>
                <a:srgbClr val="282F39"/>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28956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DB8C843-0ACB-4D6A-B837-1985918DF789}"/>
              </a:ext>
            </a:extLst>
          </p:cNvPr>
          <p:cNvSpPr/>
          <p:nvPr/>
        </p:nvSpPr>
        <p:spPr>
          <a:xfrm>
            <a:off x="163602" y="189743"/>
            <a:ext cx="1547211" cy="14915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51E769C-845C-4FA3-AE63-F490F905CFB8}"/>
              </a:ext>
            </a:extLst>
          </p:cNvPr>
          <p:cNvSpPr txBox="1"/>
          <p:nvPr/>
        </p:nvSpPr>
        <p:spPr>
          <a:xfrm>
            <a:off x="94546" y="273809"/>
            <a:ext cx="168532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06</a:t>
            </a:r>
          </a:p>
        </p:txBody>
      </p:sp>
      <p:sp>
        <p:nvSpPr>
          <p:cNvPr id="22" name="TextBox 21">
            <a:extLst>
              <a:ext uri="{FF2B5EF4-FFF2-40B4-BE49-F238E27FC236}">
                <a16:creationId xmlns:a16="http://schemas.microsoft.com/office/drawing/2014/main" id="{DBBA7662-9CDB-4BC3-8677-B7FC8F46DE05}"/>
              </a:ext>
            </a:extLst>
          </p:cNvPr>
          <p:cNvSpPr txBox="1"/>
          <p:nvPr/>
        </p:nvSpPr>
        <p:spPr>
          <a:xfrm>
            <a:off x="1966453" y="94741"/>
            <a:ext cx="9908872" cy="6186309"/>
          </a:xfrm>
          <a:prstGeom prst="rect">
            <a:avLst/>
          </a:prstGeom>
          <a:noFill/>
          <a:ln w="38100">
            <a:solidFill>
              <a:srgbClr val="007A7D"/>
            </a:solidFill>
          </a:ln>
        </p:spPr>
        <p:txBody>
          <a:bodyPr wrap="square" rtlCol="0">
            <a:spAutoFit/>
          </a:bodyPr>
          <a:lstStyle/>
          <a:p>
            <a:pPr>
              <a:defRPr/>
            </a:pPr>
            <a:r>
              <a:rPr lang="en-GB" sz="4400" b="1" dirty="0">
                <a:solidFill>
                  <a:srgbClr val="282F39"/>
                </a:solidFill>
                <a:latin typeface="Noto Sans" panose="020B0502040504020204" pitchFamily="34"/>
                <a:ea typeface="Noto Sans" panose="020B0502040504020204" pitchFamily="34"/>
                <a:cs typeface="Noto Sans" panose="020B0502040504020204" pitchFamily="34"/>
              </a:rPr>
              <a:t> </a:t>
            </a:r>
            <a:r>
              <a:rPr lang="fr-BE" sz="4400" dirty="0">
                <a:solidFill>
                  <a:srgbClr val="282F39"/>
                </a:solidFill>
              </a:rPr>
              <a:t>Les travailleurs humanitaires sont tenus de </a:t>
            </a:r>
            <a:r>
              <a:rPr lang="fr-BE" sz="4400" b="1" dirty="0">
                <a:solidFill>
                  <a:srgbClr val="282F39"/>
                </a:solidFill>
              </a:rPr>
              <a:t>créer</a:t>
            </a:r>
            <a:r>
              <a:rPr lang="fr-BE" sz="4400" dirty="0">
                <a:solidFill>
                  <a:srgbClr val="282F39"/>
                </a:solidFill>
              </a:rPr>
              <a:t> et de </a:t>
            </a:r>
            <a:r>
              <a:rPr lang="fr-BE" sz="4400" b="1" dirty="0">
                <a:solidFill>
                  <a:srgbClr val="282F39"/>
                </a:solidFill>
              </a:rPr>
              <a:t>maintenir</a:t>
            </a:r>
            <a:r>
              <a:rPr lang="fr-BE" sz="4400" dirty="0">
                <a:solidFill>
                  <a:srgbClr val="282F39"/>
                </a:solidFill>
              </a:rPr>
              <a:t> un environnement qui prévient l’exploitation et les abus sexuels et encourage l’application de leur code de conduite. Les gestionnaires à tous les niveaux ont la responsabilité particulière de soutenir et de développer des systèmes qui maintiennent cet environnement.</a:t>
            </a:r>
            <a:endParaRPr lang="en-GB" sz="4400" b="1" dirty="0">
              <a:solidFill>
                <a:srgbClr val="282F39"/>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8652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81ED8F9-FA35-46E4-A111-6E26EEF77E2D}"/>
              </a:ext>
            </a:extLst>
          </p:cNvPr>
          <p:cNvSpPr/>
          <p:nvPr/>
        </p:nvSpPr>
        <p:spPr>
          <a:xfrm>
            <a:off x="7255823" y="3978578"/>
            <a:ext cx="4298868" cy="2253568"/>
          </a:xfrm>
          <a:prstGeom prst="rect">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66288A5-37A7-479D-9050-4535FE30645D}"/>
              </a:ext>
            </a:extLst>
          </p:cNvPr>
          <p:cNvSpPr txBox="1"/>
          <p:nvPr/>
        </p:nvSpPr>
        <p:spPr>
          <a:xfrm>
            <a:off x="762197" y="115071"/>
            <a:ext cx="10667606" cy="861774"/>
          </a:xfrm>
          <a:prstGeom prst="rect">
            <a:avLst/>
          </a:prstGeom>
          <a:noFill/>
        </p:spPr>
        <p:txBody>
          <a:bodyPr wrap="square" rtlCol="0">
            <a:spAutoFit/>
          </a:bodyPr>
          <a:lstStyle/>
          <a:p>
            <a:pPr lvl="0" algn="ctr">
              <a:defRPr/>
            </a:pPr>
            <a:r>
              <a:rPr lang="en-GB" sz="5000" b="1" dirty="0">
                <a:latin typeface="Noto Sans" panose="020B0502040504020204" pitchFamily="34"/>
                <a:ea typeface="Noto Sans" panose="020B0502040504020204" pitchFamily="34"/>
                <a:cs typeface="Noto Sans" panose="020B0502040504020204" pitchFamily="34"/>
              </a:rPr>
              <a:t>A qui </a:t>
            </a:r>
            <a:r>
              <a:rPr lang="en-GB" sz="5000" b="1" dirty="0" err="1">
                <a:latin typeface="Noto Sans" panose="020B0502040504020204" pitchFamily="34"/>
                <a:ea typeface="Noto Sans" panose="020B0502040504020204" pitchFamily="34"/>
                <a:cs typeface="Noto Sans" panose="020B0502040504020204" pitchFamily="34"/>
              </a:rPr>
              <a:t>s’applique</a:t>
            </a:r>
            <a:r>
              <a:rPr lang="en-GB" sz="5000" b="1" dirty="0">
                <a:latin typeface="Noto Sans" panose="020B0502040504020204" pitchFamily="34"/>
                <a:ea typeface="Noto Sans" panose="020B0502040504020204" pitchFamily="34"/>
                <a:cs typeface="Noto Sans" panose="020B0502040504020204" pitchFamily="34"/>
              </a:rPr>
              <a:t> </a:t>
            </a:r>
            <a:r>
              <a:rPr lang="en-GB" sz="5000" b="1" dirty="0" err="1">
                <a:latin typeface="Noto Sans" panose="020B0502040504020204" pitchFamily="34"/>
                <a:ea typeface="Noto Sans" panose="020B0502040504020204" pitchFamily="34"/>
                <a:cs typeface="Noto Sans" panose="020B0502040504020204" pitchFamily="34"/>
              </a:rPr>
              <a:t>l’EAS</a:t>
            </a:r>
            <a:r>
              <a:rPr lang="en-GB" sz="5000" b="1" dirty="0">
                <a:latin typeface="Noto Sans" panose="020B0502040504020204" pitchFamily="34"/>
                <a:ea typeface="Noto Sans" panose="020B0502040504020204" pitchFamily="34"/>
                <a:cs typeface="Noto Sans" panose="020B0502040504020204" pitchFamily="34"/>
              </a:rPr>
              <a:t> ?</a:t>
            </a:r>
          </a:p>
        </p:txBody>
      </p:sp>
      <p:grpSp>
        <p:nvGrpSpPr>
          <p:cNvPr id="31" name="Group 30">
            <a:extLst>
              <a:ext uri="{FF2B5EF4-FFF2-40B4-BE49-F238E27FC236}">
                <a16:creationId xmlns:a16="http://schemas.microsoft.com/office/drawing/2014/main" id="{BFB9D2FA-38FF-4883-841E-43BB4275FD8A}"/>
              </a:ext>
            </a:extLst>
          </p:cNvPr>
          <p:cNvGrpSpPr/>
          <p:nvPr/>
        </p:nvGrpSpPr>
        <p:grpSpPr>
          <a:xfrm>
            <a:off x="1142342" y="1203757"/>
            <a:ext cx="5284482" cy="1924642"/>
            <a:chOff x="5511800" y="3492501"/>
            <a:chExt cx="776289" cy="441325"/>
          </a:xfrm>
          <a:solidFill>
            <a:schemeClr val="accent2"/>
          </a:solidFill>
        </p:grpSpPr>
        <p:sp>
          <p:nvSpPr>
            <p:cNvPr id="32" name="Freeform 5">
              <a:extLst>
                <a:ext uri="{FF2B5EF4-FFF2-40B4-BE49-F238E27FC236}">
                  <a16:creationId xmlns:a16="http://schemas.microsoft.com/office/drawing/2014/main" id="{7DA1C184-6326-4F3F-B954-543FB602FF37}"/>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74475373-23BF-4493-8FF5-0B72CBACE55A}"/>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A77DF5BD-20D9-48CC-A487-A93D1829EB12}"/>
                </a:ext>
              </a:extLst>
            </p:cNvPr>
            <p:cNvSpPr>
              <a:spLocks/>
            </p:cNvSpPr>
            <p:nvPr/>
          </p:nvSpPr>
          <p:spPr bwMode="auto">
            <a:xfrm>
              <a:off x="5575692" y="3556001"/>
              <a:ext cx="191676" cy="188913"/>
            </a:xfrm>
            <a:custGeom>
              <a:avLst/>
              <a:gdLst>
                <a:gd name="T0" fmla="*/ 134 w 135"/>
                <a:gd name="T1" fmla="*/ 67 h 135"/>
                <a:gd name="T2" fmla="*/ 68 w 135"/>
                <a:gd name="T3" fmla="*/ 134 h 135"/>
                <a:gd name="T4" fmla="*/ 0 w 135"/>
                <a:gd name="T5" fmla="*/ 67 h 135"/>
                <a:gd name="T6" fmla="*/ 67 w 135"/>
                <a:gd name="T7" fmla="*/ 0 h 135"/>
                <a:gd name="T8" fmla="*/ 134 w 135"/>
                <a:gd name="T9" fmla="*/ 67 h 135"/>
              </a:gdLst>
              <a:ahLst/>
              <a:cxnLst>
                <a:cxn ang="0">
                  <a:pos x="T0" y="T1"/>
                </a:cxn>
                <a:cxn ang="0">
                  <a:pos x="T2" y="T3"/>
                </a:cxn>
                <a:cxn ang="0">
                  <a:pos x="T4" y="T5"/>
                </a:cxn>
                <a:cxn ang="0">
                  <a:pos x="T6" y="T7"/>
                </a:cxn>
                <a:cxn ang="0">
                  <a:pos x="T8" y="T9"/>
                </a:cxn>
              </a:cxnLst>
              <a:rect l="0" t="0" r="r" b="b"/>
              <a:pathLst>
                <a:path w="135" h="135">
                  <a:moveTo>
                    <a:pt x="134" y="67"/>
                  </a:moveTo>
                  <a:cubicBezTo>
                    <a:pt x="135" y="104"/>
                    <a:pt x="104" y="134"/>
                    <a:pt x="68" y="134"/>
                  </a:cubicBezTo>
                  <a:cubicBezTo>
                    <a:pt x="31" y="135"/>
                    <a:pt x="0" y="105"/>
                    <a:pt x="0" y="67"/>
                  </a:cubicBezTo>
                  <a:cubicBezTo>
                    <a:pt x="0" y="30"/>
                    <a:pt x="29" y="0"/>
                    <a:pt x="67" y="0"/>
                  </a:cubicBezTo>
                  <a:cubicBezTo>
                    <a:pt x="104" y="0"/>
                    <a:pt x="135" y="31"/>
                    <a:pt x="134"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B129D3B1-8171-4159-AE96-8D568FA8C7E9}"/>
                </a:ext>
              </a:extLst>
            </p:cNvPr>
            <p:cNvSpPr>
              <a:spLocks/>
            </p:cNvSpPr>
            <p:nvPr/>
          </p:nvSpPr>
          <p:spPr bwMode="auto">
            <a:xfrm>
              <a:off x="6032521" y="3556001"/>
              <a:ext cx="191676" cy="188913"/>
            </a:xfrm>
            <a:custGeom>
              <a:avLst/>
              <a:gdLst>
                <a:gd name="T0" fmla="*/ 1 w 135"/>
                <a:gd name="T1" fmla="*/ 67 h 134"/>
                <a:gd name="T2" fmla="*/ 68 w 135"/>
                <a:gd name="T3" fmla="*/ 0 h 134"/>
                <a:gd name="T4" fmla="*/ 135 w 135"/>
                <a:gd name="T5" fmla="*/ 67 h 134"/>
                <a:gd name="T6" fmla="*/ 68 w 135"/>
                <a:gd name="T7" fmla="*/ 134 h 134"/>
                <a:gd name="T8" fmla="*/ 1 w 135"/>
                <a:gd name="T9" fmla="*/ 67 h 134"/>
              </a:gdLst>
              <a:ahLst/>
              <a:cxnLst>
                <a:cxn ang="0">
                  <a:pos x="T0" y="T1"/>
                </a:cxn>
                <a:cxn ang="0">
                  <a:pos x="T2" y="T3"/>
                </a:cxn>
                <a:cxn ang="0">
                  <a:pos x="T4" y="T5"/>
                </a:cxn>
                <a:cxn ang="0">
                  <a:pos x="T6" y="T7"/>
                </a:cxn>
                <a:cxn ang="0">
                  <a:pos x="T8" y="T9"/>
                </a:cxn>
              </a:cxnLst>
              <a:rect l="0" t="0" r="r" b="b"/>
              <a:pathLst>
                <a:path w="135" h="134">
                  <a:moveTo>
                    <a:pt x="1" y="67"/>
                  </a:moveTo>
                  <a:cubicBezTo>
                    <a:pt x="0" y="31"/>
                    <a:pt x="30" y="0"/>
                    <a:pt x="68" y="0"/>
                  </a:cubicBezTo>
                  <a:cubicBezTo>
                    <a:pt x="105" y="0"/>
                    <a:pt x="135" y="30"/>
                    <a:pt x="135" y="67"/>
                  </a:cubicBezTo>
                  <a:cubicBezTo>
                    <a:pt x="135" y="105"/>
                    <a:pt x="104" y="134"/>
                    <a:pt x="68" y="134"/>
                  </a:cubicBezTo>
                  <a:cubicBezTo>
                    <a:pt x="31" y="134"/>
                    <a:pt x="0" y="104"/>
                    <a:pt x="1"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0A7534BE-BC59-4D9F-B0FC-0BF993F2AB6E}"/>
                </a:ext>
              </a:extLst>
            </p:cNvPr>
            <p:cNvSpPr>
              <a:spLocks/>
            </p:cNvSpPr>
            <p:nvPr/>
          </p:nvSpPr>
          <p:spPr bwMode="auto">
            <a:xfrm>
              <a:off x="6061271" y="3754438"/>
              <a:ext cx="226818" cy="179388"/>
            </a:xfrm>
            <a:custGeom>
              <a:avLst/>
              <a:gdLst>
                <a:gd name="T0" fmla="*/ 155 w 161"/>
                <a:gd name="T1" fmla="*/ 128 h 128"/>
                <a:gd name="T2" fmla="*/ 45 w 161"/>
                <a:gd name="T3" fmla="*/ 128 h 128"/>
                <a:gd name="T4" fmla="*/ 0 w 161"/>
                <a:gd name="T5" fmla="*/ 18 h 128"/>
                <a:gd name="T6" fmla="*/ 103 w 161"/>
                <a:gd name="T7" fmla="*/ 20 h 128"/>
                <a:gd name="T8" fmla="*/ 155 w 161"/>
                <a:gd name="T9" fmla="*/ 128 h 128"/>
              </a:gdLst>
              <a:ahLst/>
              <a:cxnLst>
                <a:cxn ang="0">
                  <a:pos x="T0" y="T1"/>
                </a:cxn>
                <a:cxn ang="0">
                  <a:pos x="T2" y="T3"/>
                </a:cxn>
                <a:cxn ang="0">
                  <a:pos x="T4" y="T5"/>
                </a:cxn>
                <a:cxn ang="0">
                  <a:pos x="T6" y="T7"/>
                </a:cxn>
                <a:cxn ang="0">
                  <a:pos x="T8" y="T9"/>
                </a:cxn>
              </a:cxnLst>
              <a:rect l="0" t="0" r="r" b="b"/>
              <a:pathLst>
                <a:path w="161" h="128">
                  <a:moveTo>
                    <a:pt x="155" y="128"/>
                  </a:moveTo>
                  <a:cubicBezTo>
                    <a:pt x="119" y="128"/>
                    <a:pt x="82" y="128"/>
                    <a:pt x="45" y="128"/>
                  </a:cubicBezTo>
                  <a:cubicBezTo>
                    <a:pt x="44" y="86"/>
                    <a:pt x="29" y="49"/>
                    <a:pt x="0" y="18"/>
                  </a:cubicBezTo>
                  <a:cubicBezTo>
                    <a:pt x="25" y="3"/>
                    <a:pt x="69" y="0"/>
                    <a:pt x="103" y="20"/>
                  </a:cubicBezTo>
                  <a:cubicBezTo>
                    <a:pt x="144" y="45"/>
                    <a:pt x="161" y="89"/>
                    <a:pt x="155"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B16309DF-F3D2-4676-A9EA-B2709B0E4B70}"/>
                </a:ext>
              </a:extLst>
            </p:cNvPr>
            <p:cNvSpPr>
              <a:spLocks/>
            </p:cNvSpPr>
            <p:nvPr/>
          </p:nvSpPr>
          <p:spPr bwMode="auto">
            <a:xfrm>
              <a:off x="5511800" y="3754438"/>
              <a:ext cx="226818" cy="179388"/>
            </a:xfrm>
            <a:custGeom>
              <a:avLst/>
              <a:gdLst>
                <a:gd name="T0" fmla="*/ 6 w 161"/>
                <a:gd name="T1" fmla="*/ 128 h 128"/>
                <a:gd name="T2" fmla="*/ 116 w 161"/>
                <a:gd name="T3" fmla="*/ 128 h 128"/>
                <a:gd name="T4" fmla="*/ 161 w 161"/>
                <a:gd name="T5" fmla="*/ 18 h 128"/>
                <a:gd name="T6" fmla="*/ 58 w 161"/>
                <a:gd name="T7" fmla="*/ 20 h 128"/>
                <a:gd name="T8" fmla="*/ 6 w 161"/>
                <a:gd name="T9" fmla="*/ 128 h 128"/>
              </a:gdLst>
              <a:ahLst/>
              <a:cxnLst>
                <a:cxn ang="0">
                  <a:pos x="T0" y="T1"/>
                </a:cxn>
                <a:cxn ang="0">
                  <a:pos x="T2" y="T3"/>
                </a:cxn>
                <a:cxn ang="0">
                  <a:pos x="T4" y="T5"/>
                </a:cxn>
                <a:cxn ang="0">
                  <a:pos x="T6" y="T7"/>
                </a:cxn>
                <a:cxn ang="0">
                  <a:pos x="T8" y="T9"/>
                </a:cxn>
              </a:cxnLst>
              <a:rect l="0" t="0" r="r" b="b"/>
              <a:pathLst>
                <a:path w="161" h="128">
                  <a:moveTo>
                    <a:pt x="6" y="128"/>
                  </a:moveTo>
                  <a:cubicBezTo>
                    <a:pt x="42" y="128"/>
                    <a:pt x="79" y="128"/>
                    <a:pt x="116" y="128"/>
                  </a:cubicBezTo>
                  <a:cubicBezTo>
                    <a:pt x="117" y="86"/>
                    <a:pt x="132" y="49"/>
                    <a:pt x="161" y="18"/>
                  </a:cubicBezTo>
                  <a:cubicBezTo>
                    <a:pt x="136" y="3"/>
                    <a:pt x="92" y="0"/>
                    <a:pt x="58" y="20"/>
                  </a:cubicBezTo>
                  <a:cubicBezTo>
                    <a:pt x="17" y="45"/>
                    <a:pt x="0" y="89"/>
                    <a:pt x="6"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TextBox 44">
            <a:extLst>
              <a:ext uri="{FF2B5EF4-FFF2-40B4-BE49-F238E27FC236}">
                <a16:creationId xmlns:a16="http://schemas.microsoft.com/office/drawing/2014/main" id="{B62E3419-C206-4079-9AA5-799CD00C1D70}"/>
              </a:ext>
            </a:extLst>
          </p:cNvPr>
          <p:cNvSpPr txBox="1"/>
          <p:nvPr/>
        </p:nvSpPr>
        <p:spPr>
          <a:xfrm>
            <a:off x="7255822" y="4597630"/>
            <a:ext cx="4298869" cy="1569660"/>
          </a:xfrm>
          <a:prstGeom prst="rect">
            <a:avLst/>
          </a:prstGeom>
          <a:noFill/>
        </p:spPr>
        <p:txBody>
          <a:bodyPr wrap="square" rtlCol="0">
            <a:spAutoFit/>
          </a:bodyPr>
          <a:lstStyle/>
          <a:p>
            <a:pPr lvl="0">
              <a:defRPr/>
            </a:pPr>
            <a:r>
              <a:rPr lang="fr-FR" altLang="en-US" sz="3200" dirty="0">
                <a:solidFill>
                  <a:srgbClr val="282F39"/>
                </a:solidFill>
              </a:rPr>
              <a:t>Elles comprennent les </a:t>
            </a:r>
            <a:r>
              <a:rPr lang="fr-FR" altLang="en-US" sz="3200" b="1" dirty="0">
                <a:solidFill>
                  <a:srgbClr val="282F39"/>
                </a:solidFill>
              </a:rPr>
              <a:t>bénéficiaires de l'aide </a:t>
            </a:r>
            <a:r>
              <a:rPr lang="fr-FR" altLang="en-US" sz="3200" dirty="0">
                <a:solidFill>
                  <a:srgbClr val="282F39"/>
                </a:solidFill>
              </a:rPr>
              <a:t>et la </a:t>
            </a:r>
            <a:r>
              <a:rPr lang="fr-FR" altLang="en-US" sz="3200" b="1" dirty="0">
                <a:solidFill>
                  <a:srgbClr val="282F39"/>
                </a:solidFill>
              </a:rPr>
              <a:t>population vulnérable</a:t>
            </a:r>
            <a:endParaRPr kumimoji="0" lang="en-GB" sz="32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0" name="Rectangle 49">
            <a:extLst>
              <a:ext uri="{FF2B5EF4-FFF2-40B4-BE49-F238E27FC236}">
                <a16:creationId xmlns:a16="http://schemas.microsoft.com/office/drawing/2014/main" id="{AB10E3E3-BD8F-40FF-8E28-66FEC53D2FE3}"/>
              </a:ext>
            </a:extLst>
          </p:cNvPr>
          <p:cNvSpPr/>
          <p:nvPr/>
        </p:nvSpPr>
        <p:spPr>
          <a:xfrm>
            <a:off x="7255822" y="6267704"/>
            <a:ext cx="4298869" cy="842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722012A4-BA80-42DF-912C-9859B36B2532}"/>
              </a:ext>
            </a:extLst>
          </p:cNvPr>
          <p:cNvGrpSpPr/>
          <p:nvPr/>
        </p:nvGrpSpPr>
        <p:grpSpPr>
          <a:xfrm>
            <a:off x="7255822" y="2202426"/>
            <a:ext cx="4298869" cy="1702659"/>
            <a:chOff x="5511800" y="3492501"/>
            <a:chExt cx="776289" cy="441325"/>
          </a:xfrm>
          <a:solidFill>
            <a:schemeClr val="accent5"/>
          </a:solidFill>
        </p:grpSpPr>
        <p:sp>
          <p:nvSpPr>
            <p:cNvPr id="55" name="Freeform 5">
              <a:extLst>
                <a:ext uri="{FF2B5EF4-FFF2-40B4-BE49-F238E27FC236}">
                  <a16:creationId xmlns:a16="http://schemas.microsoft.com/office/drawing/2014/main" id="{4595AE6F-2AE9-4744-A9B6-F5FB287ECC06}"/>
                </a:ext>
              </a:extLst>
            </p:cNvPr>
            <p:cNvSpPr>
              <a:spLocks/>
            </p:cNvSpPr>
            <p:nvPr/>
          </p:nvSpPr>
          <p:spPr bwMode="auto">
            <a:xfrm>
              <a:off x="5709865" y="3732213"/>
              <a:ext cx="383352" cy="201613"/>
            </a:xfrm>
            <a:custGeom>
              <a:avLst/>
              <a:gdLst>
                <a:gd name="T0" fmla="*/ 0 w 270"/>
                <a:gd name="T1" fmla="*/ 143 h 143"/>
                <a:gd name="T2" fmla="*/ 61 w 270"/>
                <a:gd name="T3" fmla="*/ 31 h 143"/>
                <a:gd name="T4" fmla="*/ 206 w 270"/>
                <a:gd name="T5" fmla="*/ 30 h 143"/>
                <a:gd name="T6" fmla="*/ 270 w 270"/>
                <a:gd name="T7" fmla="*/ 143 h 143"/>
                <a:gd name="T8" fmla="*/ 0 w 270"/>
                <a:gd name="T9" fmla="*/ 143 h 143"/>
              </a:gdLst>
              <a:ahLst/>
              <a:cxnLst>
                <a:cxn ang="0">
                  <a:pos x="T0" y="T1"/>
                </a:cxn>
                <a:cxn ang="0">
                  <a:pos x="T2" y="T3"/>
                </a:cxn>
                <a:cxn ang="0">
                  <a:pos x="T4" y="T5"/>
                </a:cxn>
                <a:cxn ang="0">
                  <a:pos x="T6" y="T7"/>
                </a:cxn>
                <a:cxn ang="0">
                  <a:pos x="T8" y="T9"/>
                </a:cxn>
              </a:cxnLst>
              <a:rect l="0" t="0" r="r" b="b"/>
              <a:pathLst>
                <a:path w="270" h="143">
                  <a:moveTo>
                    <a:pt x="0" y="143"/>
                  </a:moveTo>
                  <a:cubicBezTo>
                    <a:pt x="2" y="96"/>
                    <a:pt x="21" y="57"/>
                    <a:pt x="61" y="31"/>
                  </a:cubicBezTo>
                  <a:cubicBezTo>
                    <a:pt x="108" y="1"/>
                    <a:pt x="158" y="0"/>
                    <a:pt x="206" y="30"/>
                  </a:cubicBezTo>
                  <a:cubicBezTo>
                    <a:pt x="248" y="55"/>
                    <a:pt x="268" y="94"/>
                    <a:pt x="270" y="143"/>
                  </a:cubicBezTo>
                  <a:cubicBezTo>
                    <a:pt x="180" y="143"/>
                    <a:pt x="90" y="143"/>
                    <a:pt x="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
              <a:extLst>
                <a:ext uri="{FF2B5EF4-FFF2-40B4-BE49-F238E27FC236}">
                  <a16:creationId xmlns:a16="http://schemas.microsoft.com/office/drawing/2014/main" id="{67EA044E-7ADB-4A16-9DA5-F167C0592D11}"/>
                </a:ext>
              </a:extLst>
            </p:cNvPr>
            <p:cNvSpPr>
              <a:spLocks/>
            </p:cNvSpPr>
            <p:nvPr/>
          </p:nvSpPr>
          <p:spPr bwMode="auto">
            <a:xfrm>
              <a:off x="5786536" y="3492501"/>
              <a:ext cx="226818" cy="220663"/>
            </a:xfrm>
            <a:custGeom>
              <a:avLst/>
              <a:gdLst>
                <a:gd name="T0" fmla="*/ 79 w 158"/>
                <a:gd name="T1" fmla="*/ 157 h 157"/>
                <a:gd name="T2" fmla="*/ 0 w 158"/>
                <a:gd name="T3" fmla="*/ 78 h 157"/>
                <a:gd name="T4" fmla="*/ 79 w 158"/>
                <a:gd name="T5" fmla="*/ 0 h 157"/>
                <a:gd name="T6" fmla="*/ 157 w 158"/>
                <a:gd name="T7" fmla="*/ 79 h 157"/>
                <a:gd name="T8" fmla="*/ 79 w 158"/>
                <a:gd name="T9" fmla="*/ 157 h 157"/>
              </a:gdLst>
              <a:ahLst/>
              <a:cxnLst>
                <a:cxn ang="0">
                  <a:pos x="T0" y="T1"/>
                </a:cxn>
                <a:cxn ang="0">
                  <a:pos x="T2" y="T3"/>
                </a:cxn>
                <a:cxn ang="0">
                  <a:pos x="T4" y="T5"/>
                </a:cxn>
                <a:cxn ang="0">
                  <a:pos x="T6" y="T7"/>
                </a:cxn>
                <a:cxn ang="0">
                  <a:pos x="T8" y="T9"/>
                </a:cxn>
              </a:cxnLst>
              <a:rect l="0" t="0" r="r" b="b"/>
              <a:pathLst>
                <a:path w="158" h="157">
                  <a:moveTo>
                    <a:pt x="79" y="157"/>
                  </a:moveTo>
                  <a:cubicBezTo>
                    <a:pt x="36" y="157"/>
                    <a:pt x="0" y="122"/>
                    <a:pt x="0" y="78"/>
                  </a:cubicBezTo>
                  <a:cubicBezTo>
                    <a:pt x="1" y="35"/>
                    <a:pt x="35" y="0"/>
                    <a:pt x="79" y="0"/>
                  </a:cubicBezTo>
                  <a:cubicBezTo>
                    <a:pt x="123" y="0"/>
                    <a:pt x="158" y="35"/>
                    <a:pt x="157" y="79"/>
                  </a:cubicBezTo>
                  <a:cubicBezTo>
                    <a:pt x="157" y="122"/>
                    <a:pt x="122" y="157"/>
                    <a:pt x="79" y="1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959E32CF-6EF3-40B0-9C34-49D75821A13E}"/>
                </a:ext>
              </a:extLst>
            </p:cNvPr>
            <p:cNvSpPr>
              <a:spLocks/>
            </p:cNvSpPr>
            <p:nvPr/>
          </p:nvSpPr>
          <p:spPr bwMode="auto">
            <a:xfrm>
              <a:off x="5575692" y="3556001"/>
              <a:ext cx="191676" cy="188913"/>
            </a:xfrm>
            <a:custGeom>
              <a:avLst/>
              <a:gdLst>
                <a:gd name="T0" fmla="*/ 134 w 135"/>
                <a:gd name="T1" fmla="*/ 67 h 135"/>
                <a:gd name="T2" fmla="*/ 68 w 135"/>
                <a:gd name="T3" fmla="*/ 134 h 135"/>
                <a:gd name="T4" fmla="*/ 0 w 135"/>
                <a:gd name="T5" fmla="*/ 67 h 135"/>
                <a:gd name="T6" fmla="*/ 67 w 135"/>
                <a:gd name="T7" fmla="*/ 0 h 135"/>
                <a:gd name="T8" fmla="*/ 134 w 135"/>
                <a:gd name="T9" fmla="*/ 67 h 135"/>
              </a:gdLst>
              <a:ahLst/>
              <a:cxnLst>
                <a:cxn ang="0">
                  <a:pos x="T0" y="T1"/>
                </a:cxn>
                <a:cxn ang="0">
                  <a:pos x="T2" y="T3"/>
                </a:cxn>
                <a:cxn ang="0">
                  <a:pos x="T4" y="T5"/>
                </a:cxn>
                <a:cxn ang="0">
                  <a:pos x="T6" y="T7"/>
                </a:cxn>
                <a:cxn ang="0">
                  <a:pos x="T8" y="T9"/>
                </a:cxn>
              </a:cxnLst>
              <a:rect l="0" t="0" r="r" b="b"/>
              <a:pathLst>
                <a:path w="135" h="135">
                  <a:moveTo>
                    <a:pt x="134" y="67"/>
                  </a:moveTo>
                  <a:cubicBezTo>
                    <a:pt x="135" y="104"/>
                    <a:pt x="104" y="134"/>
                    <a:pt x="68" y="134"/>
                  </a:cubicBezTo>
                  <a:cubicBezTo>
                    <a:pt x="31" y="135"/>
                    <a:pt x="0" y="105"/>
                    <a:pt x="0" y="67"/>
                  </a:cubicBezTo>
                  <a:cubicBezTo>
                    <a:pt x="0" y="30"/>
                    <a:pt x="29" y="0"/>
                    <a:pt x="67" y="0"/>
                  </a:cubicBezTo>
                  <a:cubicBezTo>
                    <a:pt x="104" y="0"/>
                    <a:pt x="135" y="31"/>
                    <a:pt x="134"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
              <a:extLst>
                <a:ext uri="{FF2B5EF4-FFF2-40B4-BE49-F238E27FC236}">
                  <a16:creationId xmlns:a16="http://schemas.microsoft.com/office/drawing/2014/main" id="{41092457-9092-404D-B8E8-7F49E586332A}"/>
                </a:ext>
              </a:extLst>
            </p:cNvPr>
            <p:cNvSpPr>
              <a:spLocks/>
            </p:cNvSpPr>
            <p:nvPr/>
          </p:nvSpPr>
          <p:spPr bwMode="auto">
            <a:xfrm>
              <a:off x="6032521" y="3556001"/>
              <a:ext cx="191676" cy="188913"/>
            </a:xfrm>
            <a:custGeom>
              <a:avLst/>
              <a:gdLst>
                <a:gd name="T0" fmla="*/ 1 w 135"/>
                <a:gd name="T1" fmla="*/ 67 h 134"/>
                <a:gd name="T2" fmla="*/ 68 w 135"/>
                <a:gd name="T3" fmla="*/ 0 h 134"/>
                <a:gd name="T4" fmla="*/ 135 w 135"/>
                <a:gd name="T5" fmla="*/ 67 h 134"/>
                <a:gd name="T6" fmla="*/ 68 w 135"/>
                <a:gd name="T7" fmla="*/ 134 h 134"/>
                <a:gd name="T8" fmla="*/ 1 w 135"/>
                <a:gd name="T9" fmla="*/ 67 h 134"/>
              </a:gdLst>
              <a:ahLst/>
              <a:cxnLst>
                <a:cxn ang="0">
                  <a:pos x="T0" y="T1"/>
                </a:cxn>
                <a:cxn ang="0">
                  <a:pos x="T2" y="T3"/>
                </a:cxn>
                <a:cxn ang="0">
                  <a:pos x="T4" y="T5"/>
                </a:cxn>
                <a:cxn ang="0">
                  <a:pos x="T6" y="T7"/>
                </a:cxn>
                <a:cxn ang="0">
                  <a:pos x="T8" y="T9"/>
                </a:cxn>
              </a:cxnLst>
              <a:rect l="0" t="0" r="r" b="b"/>
              <a:pathLst>
                <a:path w="135" h="134">
                  <a:moveTo>
                    <a:pt x="1" y="67"/>
                  </a:moveTo>
                  <a:cubicBezTo>
                    <a:pt x="0" y="31"/>
                    <a:pt x="30" y="0"/>
                    <a:pt x="68" y="0"/>
                  </a:cubicBezTo>
                  <a:cubicBezTo>
                    <a:pt x="105" y="0"/>
                    <a:pt x="135" y="30"/>
                    <a:pt x="135" y="67"/>
                  </a:cubicBezTo>
                  <a:cubicBezTo>
                    <a:pt x="135" y="105"/>
                    <a:pt x="104" y="134"/>
                    <a:pt x="68" y="134"/>
                  </a:cubicBezTo>
                  <a:cubicBezTo>
                    <a:pt x="31" y="134"/>
                    <a:pt x="0" y="104"/>
                    <a:pt x="1"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a:extLst>
                <a:ext uri="{FF2B5EF4-FFF2-40B4-BE49-F238E27FC236}">
                  <a16:creationId xmlns:a16="http://schemas.microsoft.com/office/drawing/2014/main" id="{0C7C1729-E346-46EC-8995-8F5729265D53}"/>
                </a:ext>
              </a:extLst>
            </p:cNvPr>
            <p:cNvSpPr>
              <a:spLocks/>
            </p:cNvSpPr>
            <p:nvPr/>
          </p:nvSpPr>
          <p:spPr bwMode="auto">
            <a:xfrm>
              <a:off x="6061271" y="3754438"/>
              <a:ext cx="226818" cy="179388"/>
            </a:xfrm>
            <a:custGeom>
              <a:avLst/>
              <a:gdLst>
                <a:gd name="T0" fmla="*/ 155 w 161"/>
                <a:gd name="T1" fmla="*/ 128 h 128"/>
                <a:gd name="T2" fmla="*/ 45 w 161"/>
                <a:gd name="T3" fmla="*/ 128 h 128"/>
                <a:gd name="T4" fmla="*/ 0 w 161"/>
                <a:gd name="T5" fmla="*/ 18 h 128"/>
                <a:gd name="T6" fmla="*/ 103 w 161"/>
                <a:gd name="T7" fmla="*/ 20 h 128"/>
                <a:gd name="T8" fmla="*/ 155 w 161"/>
                <a:gd name="T9" fmla="*/ 128 h 128"/>
              </a:gdLst>
              <a:ahLst/>
              <a:cxnLst>
                <a:cxn ang="0">
                  <a:pos x="T0" y="T1"/>
                </a:cxn>
                <a:cxn ang="0">
                  <a:pos x="T2" y="T3"/>
                </a:cxn>
                <a:cxn ang="0">
                  <a:pos x="T4" y="T5"/>
                </a:cxn>
                <a:cxn ang="0">
                  <a:pos x="T6" y="T7"/>
                </a:cxn>
                <a:cxn ang="0">
                  <a:pos x="T8" y="T9"/>
                </a:cxn>
              </a:cxnLst>
              <a:rect l="0" t="0" r="r" b="b"/>
              <a:pathLst>
                <a:path w="161" h="128">
                  <a:moveTo>
                    <a:pt x="155" y="128"/>
                  </a:moveTo>
                  <a:cubicBezTo>
                    <a:pt x="119" y="128"/>
                    <a:pt x="82" y="128"/>
                    <a:pt x="45" y="128"/>
                  </a:cubicBezTo>
                  <a:cubicBezTo>
                    <a:pt x="44" y="86"/>
                    <a:pt x="29" y="49"/>
                    <a:pt x="0" y="18"/>
                  </a:cubicBezTo>
                  <a:cubicBezTo>
                    <a:pt x="25" y="3"/>
                    <a:pt x="69" y="0"/>
                    <a:pt x="103" y="20"/>
                  </a:cubicBezTo>
                  <a:cubicBezTo>
                    <a:pt x="144" y="45"/>
                    <a:pt x="161" y="89"/>
                    <a:pt x="155"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a:extLst>
                <a:ext uri="{FF2B5EF4-FFF2-40B4-BE49-F238E27FC236}">
                  <a16:creationId xmlns:a16="http://schemas.microsoft.com/office/drawing/2014/main" id="{EABD7D09-3100-4E13-A257-88B9DE79FCB1}"/>
                </a:ext>
              </a:extLst>
            </p:cNvPr>
            <p:cNvSpPr>
              <a:spLocks/>
            </p:cNvSpPr>
            <p:nvPr/>
          </p:nvSpPr>
          <p:spPr bwMode="auto">
            <a:xfrm>
              <a:off x="5511800" y="3754438"/>
              <a:ext cx="226818" cy="179388"/>
            </a:xfrm>
            <a:custGeom>
              <a:avLst/>
              <a:gdLst>
                <a:gd name="T0" fmla="*/ 6 w 161"/>
                <a:gd name="T1" fmla="*/ 128 h 128"/>
                <a:gd name="T2" fmla="*/ 116 w 161"/>
                <a:gd name="T3" fmla="*/ 128 h 128"/>
                <a:gd name="T4" fmla="*/ 161 w 161"/>
                <a:gd name="T5" fmla="*/ 18 h 128"/>
                <a:gd name="T6" fmla="*/ 58 w 161"/>
                <a:gd name="T7" fmla="*/ 20 h 128"/>
                <a:gd name="T8" fmla="*/ 6 w 161"/>
                <a:gd name="T9" fmla="*/ 128 h 128"/>
              </a:gdLst>
              <a:ahLst/>
              <a:cxnLst>
                <a:cxn ang="0">
                  <a:pos x="T0" y="T1"/>
                </a:cxn>
                <a:cxn ang="0">
                  <a:pos x="T2" y="T3"/>
                </a:cxn>
                <a:cxn ang="0">
                  <a:pos x="T4" y="T5"/>
                </a:cxn>
                <a:cxn ang="0">
                  <a:pos x="T6" y="T7"/>
                </a:cxn>
                <a:cxn ang="0">
                  <a:pos x="T8" y="T9"/>
                </a:cxn>
              </a:cxnLst>
              <a:rect l="0" t="0" r="r" b="b"/>
              <a:pathLst>
                <a:path w="161" h="128">
                  <a:moveTo>
                    <a:pt x="6" y="128"/>
                  </a:moveTo>
                  <a:cubicBezTo>
                    <a:pt x="42" y="128"/>
                    <a:pt x="79" y="128"/>
                    <a:pt x="116" y="128"/>
                  </a:cubicBezTo>
                  <a:cubicBezTo>
                    <a:pt x="117" y="86"/>
                    <a:pt x="132" y="49"/>
                    <a:pt x="161" y="18"/>
                  </a:cubicBezTo>
                  <a:cubicBezTo>
                    <a:pt x="136" y="3"/>
                    <a:pt x="92" y="0"/>
                    <a:pt x="58" y="20"/>
                  </a:cubicBezTo>
                  <a:cubicBezTo>
                    <a:pt x="17" y="45"/>
                    <a:pt x="0" y="89"/>
                    <a:pt x="6"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a:extLst>
              <a:ext uri="{FF2B5EF4-FFF2-40B4-BE49-F238E27FC236}">
                <a16:creationId xmlns:a16="http://schemas.microsoft.com/office/drawing/2014/main" id="{F60785E1-920B-4EE8-9BC6-3746616CC910}"/>
              </a:ext>
            </a:extLst>
          </p:cNvPr>
          <p:cNvSpPr/>
          <p:nvPr/>
        </p:nvSpPr>
        <p:spPr>
          <a:xfrm>
            <a:off x="1060413" y="3181025"/>
            <a:ext cx="5366412" cy="3108543"/>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DCBB3AEA-D880-4943-A29B-CF20AFBF92E2}"/>
              </a:ext>
            </a:extLst>
          </p:cNvPr>
          <p:cNvSpPr txBox="1"/>
          <p:nvPr/>
        </p:nvSpPr>
        <p:spPr>
          <a:xfrm>
            <a:off x="1060413" y="3754154"/>
            <a:ext cx="5366411" cy="2677656"/>
          </a:xfrm>
          <a:prstGeom prst="rect">
            <a:avLst/>
          </a:prstGeom>
          <a:noFill/>
        </p:spPr>
        <p:txBody>
          <a:bodyPr wrap="square" rtlCol="0">
            <a:spAutoFit/>
          </a:bodyPr>
          <a:lstStyle/>
          <a:p>
            <a:r>
              <a:rPr lang="fr-FR" altLang="en-US" sz="2800" dirty="0">
                <a:solidFill>
                  <a:srgbClr val="282F39"/>
                </a:solidFill>
              </a:rPr>
              <a:t>Le EAS implique un auteur qui est le </a:t>
            </a:r>
            <a:r>
              <a:rPr lang="fr-FR" altLang="en-US" sz="2800" b="1" dirty="0">
                <a:solidFill>
                  <a:srgbClr val="282F39"/>
                </a:solidFill>
              </a:rPr>
              <a:t>personnel de l'ONU</a:t>
            </a:r>
            <a:r>
              <a:rPr lang="fr-FR" altLang="en-US" sz="2800" dirty="0">
                <a:solidFill>
                  <a:srgbClr val="282F39"/>
                </a:solidFill>
              </a:rPr>
              <a:t>, le personnel des </a:t>
            </a:r>
            <a:r>
              <a:rPr lang="fr-FR" altLang="en-US" sz="2800" b="1" dirty="0">
                <a:solidFill>
                  <a:srgbClr val="282F39"/>
                </a:solidFill>
              </a:rPr>
              <a:t>partenaires</a:t>
            </a:r>
            <a:r>
              <a:rPr lang="fr-FR" altLang="en-US" sz="2800" dirty="0">
                <a:solidFill>
                  <a:srgbClr val="282F39"/>
                </a:solidFill>
              </a:rPr>
              <a:t> de la mise en œuvre de l’ONU, les f</a:t>
            </a:r>
            <a:r>
              <a:rPr lang="fr-FR" altLang="en-US" sz="2800" b="1" dirty="0">
                <a:solidFill>
                  <a:srgbClr val="282F39"/>
                </a:solidFill>
              </a:rPr>
              <a:t>ournisseurs de services</a:t>
            </a:r>
            <a:r>
              <a:rPr lang="fr-FR" altLang="en-US" sz="2800" dirty="0">
                <a:solidFill>
                  <a:srgbClr val="282F39"/>
                </a:solidFill>
              </a:rPr>
              <a:t> ou d'autres «</a:t>
            </a:r>
            <a:r>
              <a:rPr lang="fr-FR" altLang="en-US" sz="2800" b="1" dirty="0">
                <a:solidFill>
                  <a:srgbClr val="282F39"/>
                </a:solidFill>
              </a:rPr>
              <a:t>travailleurs humanitaires</a:t>
            </a:r>
            <a:r>
              <a:rPr lang="fr-FR" altLang="en-US" sz="2800" dirty="0">
                <a:solidFill>
                  <a:srgbClr val="282F39"/>
                </a:solidFill>
              </a:rPr>
              <a:t>». </a:t>
            </a:r>
          </a:p>
        </p:txBody>
      </p:sp>
      <p:sp>
        <p:nvSpPr>
          <p:cNvPr id="67" name="Rectangle 66">
            <a:extLst>
              <a:ext uri="{FF2B5EF4-FFF2-40B4-BE49-F238E27FC236}">
                <a16:creationId xmlns:a16="http://schemas.microsoft.com/office/drawing/2014/main" id="{D8DC2590-32A9-4AC3-A758-CB767519188D}"/>
              </a:ext>
            </a:extLst>
          </p:cNvPr>
          <p:cNvSpPr/>
          <p:nvPr/>
        </p:nvSpPr>
        <p:spPr>
          <a:xfrm>
            <a:off x="1060413" y="6328898"/>
            <a:ext cx="5366411" cy="463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6A26AFA-2726-49BD-9D9E-FE3183459762}"/>
              </a:ext>
            </a:extLst>
          </p:cNvPr>
          <p:cNvSpPr txBox="1"/>
          <p:nvPr/>
        </p:nvSpPr>
        <p:spPr>
          <a:xfrm>
            <a:off x="8185489" y="4014136"/>
            <a:ext cx="2581657" cy="646331"/>
          </a:xfrm>
          <a:prstGeom prst="rect">
            <a:avLst/>
          </a:prstGeom>
          <a:noFill/>
        </p:spPr>
        <p:txBody>
          <a:bodyPr wrap="square" rtlCol="0">
            <a:spAutoFit/>
          </a:bodyPr>
          <a:lstStyle/>
          <a:p>
            <a:pPr lvl="0" algn="ctr">
              <a:defRPr/>
            </a:pPr>
            <a:r>
              <a:rPr lang="en-US" sz="3600" b="1" dirty="0" err="1">
                <a:latin typeface="Noto Sans" panose="020B0502040504020204" pitchFamily="34"/>
                <a:ea typeface="Noto Sans" panose="020B0502040504020204" pitchFamily="34"/>
                <a:cs typeface="Noto Sans" panose="020B0502040504020204" pitchFamily="34"/>
              </a:rPr>
              <a:t>Victimes</a:t>
            </a:r>
            <a:r>
              <a:rPr lang="en-US" sz="3600" b="1" dirty="0">
                <a:latin typeface="Noto Sans" panose="020B0502040504020204" pitchFamily="34"/>
                <a:ea typeface="Noto Sans" panose="020B0502040504020204" pitchFamily="34"/>
                <a:cs typeface="Noto Sans" panose="020B0502040504020204" pitchFamily="34"/>
              </a:rPr>
              <a:t> </a:t>
            </a:r>
            <a:endParaRPr lang="en-GB" sz="3600" b="1" dirty="0">
              <a:latin typeface="Noto Sans" panose="020B0502040504020204" pitchFamily="34"/>
              <a:ea typeface="Noto Sans" panose="020B0502040504020204" pitchFamily="34"/>
              <a:cs typeface="Noto Sans" panose="020B0502040504020204" pitchFamily="34"/>
            </a:endParaRPr>
          </a:p>
        </p:txBody>
      </p:sp>
      <p:sp>
        <p:nvSpPr>
          <p:cNvPr id="40" name="TextBox 39">
            <a:extLst>
              <a:ext uri="{FF2B5EF4-FFF2-40B4-BE49-F238E27FC236}">
                <a16:creationId xmlns:a16="http://schemas.microsoft.com/office/drawing/2014/main" id="{7747E29B-55AD-4C46-BF41-631FCBACFD3D}"/>
              </a:ext>
            </a:extLst>
          </p:cNvPr>
          <p:cNvSpPr txBox="1"/>
          <p:nvPr/>
        </p:nvSpPr>
        <p:spPr>
          <a:xfrm>
            <a:off x="1350914" y="3200027"/>
            <a:ext cx="4204311" cy="646331"/>
          </a:xfrm>
          <a:prstGeom prst="rect">
            <a:avLst/>
          </a:prstGeom>
          <a:noFill/>
        </p:spPr>
        <p:txBody>
          <a:bodyPr wrap="square" rtlCol="0">
            <a:spAutoFit/>
          </a:bodyPr>
          <a:lstStyle/>
          <a:p>
            <a:pPr algn="ctr">
              <a:defRPr/>
            </a:pPr>
            <a:r>
              <a:rPr lang="en-US" sz="3600" b="1" dirty="0">
                <a:latin typeface="Noto Sans" panose="020B0502040504020204" pitchFamily="34"/>
                <a:ea typeface="Noto Sans" panose="020B0502040504020204" pitchFamily="34"/>
                <a:cs typeface="Noto Sans" panose="020B0502040504020204" pitchFamily="34"/>
              </a:rPr>
              <a:t>Auteurs </a:t>
            </a:r>
            <a:endParaRPr lang="en-GB" sz="3600" b="1"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41251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1000"/>
                                        <p:tgtEl>
                                          <p:spTgt spid="67"/>
                                        </p:tgtEl>
                                      </p:cBhvr>
                                    </p:animEffect>
                                    <p:anim calcmode="lin" valueType="num">
                                      <p:cBhvr>
                                        <p:cTn id="30" dur="1000" fill="hold"/>
                                        <p:tgtEl>
                                          <p:spTgt spid="67"/>
                                        </p:tgtEl>
                                        <p:attrNameLst>
                                          <p:attrName>ppt_x</p:attrName>
                                        </p:attrNameLst>
                                      </p:cBhvr>
                                      <p:tavLst>
                                        <p:tav tm="0">
                                          <p:val>
                                            <p:strVal val="#ppt_x"/>
                                          </p:val>
                                        </p:tav>
                                        <p:tav tm="100000">
                                          <p:val>
                                            <p:strVal val="#ppt_x"/>
                                          </p:val>
                                        </p:tav>
                                      </p:tavLst>
                                    </p:anim>
                                    <p:anim calcmode="lin" valueType="num">
                                      <p:cBhvr>
                                        <p:cTn id="31" dur="1000" fill="hold"/>
                                        <p:tgtEl>
                                          <p:spTgt spid="6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anim calcmode="lin" valueType="num">
                                      <p:cBhvr>
                                        <p:cTn id="42" dur="1000" fill="hold"/>
                                        <p:tgtEl>
                                          <p:spTgt spid="61"/>
                                        </p:tgtEl>
                                        <p:attrNameLst>
                                          <p:attrName>ppt_x</p:attrName>
                                        </p:attrNameLst>
                                      </p:cBhvr>
                                      <p:tavLst>
                                        <p:tav tm="0">
                                          <p:val>
                                            <p:strVal val="#ppt_x"/>
                                          </p:val>
                                        </p:tav>
                                        <p:tav tm="100000">
                                          <p:val>
                                            <p:strVal val="#ppt_x"/>
                                          </p:val>
                                        </p:tav>
                                      </p:tavLst>
                                    </p:anim>
                                    <p:anim calcmode="lin" valueType="num">
                                      <p:cBhvr>
                                        <p:cTn id="43" dur="1000" fill="hold"/>
                                        <p:tgtEl>
                                          <p:spTgt spid="6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0" grpId="0"/>
      <p:bldP spid="45" grpId="0"/>
      <p:bldP spid="50" grpId="0" animBg="1"/>
      <p:bldP spid="65" grpId="0" animBg="1"/>
      <p:bldP spid="66" grpId="0"/>
      <p:bldP spid="67" grpId="0" animBg="1"/>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3CA3FB9C-A3E7-4D5D-8F7F-5FE78B03DF27}"/>
              </a:ext>
            </a:extLst>
          </p:cNvPr>
          <p:cNvGrpSpPr/>
          <p:nvPr/>
        </p:nvGrpSpPr>
        <p:grpSpPr>
          <a:xfrm>
            <a:off x="0" y="5308152"/>
            <a:ext cx="4841769" cy="1549848"/>
            <a:chOff x="1111250" y="1946275"/>
            <a:chExt cx="3822700" cy="4510087"/>
          </a:xfrm>
        </p:grpSpPr>
        <p:sp>
          <p:nvSpPr>
            <p:cNvPr id="70" name="Freeform 5">
              <a:extLst>
                <a:ext uri="{FF2B5EF4-FFF2-40B4-BE49-F238E27FC236}">
                  <a16:creationId xmlns:a16="http://schemas.microsoft.com/office/drawing/2014/main" id="{C792870B-101F-4C8A-A900-0A7CA8F09F4F}"/>
                </a:ext>
              </a:extLst>
            </p:cNvPr>
            <p:cNvSpPr>
              <a:spLocks/>
            </p:cNvSpPr>
            <p:nvPr/>
          </p:nvSpPr>
          <p:spPr bwMode="auto">
            <a:xfrm>
              <a:off x="1111250" y="2432050"/>
              <a:ext cx="3822700" cy="4024312"/>
            </a:xfrm>
            <a:custGeom>
              <a:avLst/>
              <a:gdLst>
                <a:gd name="T0" fmla="*/ 2255 w 2408"/>
                <a:gd name="T1" fmla="*/ 286 h 2535"/>
                <a:gd name="T2" fmla="*/ 2132 w 2408"/>
                <a:gd name="T3" fmla="*/ 384 h 2535"/>
                <a:gd name="T4" fmla="*/ 1920 w 2408"/>
                <a:gd name="T5" fmla="*/ 550 h 2535"/>
                <a:gd name="T6" fmla="*/ 1806 w 2408"/>
                <a:gd name="T7" fmla="*/ 823 h 2535"/>
                <a:gd name="T8" fmla="*/ 1471 w 2408"/>
                <a:gd name="T9" fmla="*/ 1196 h 2535"/>
                <a:gd name="T10" fmla="*/ 1020 w 2408"/>
                <a:gd name="T11" fmla="*/ 2535 h 2535"/>
                <a:gd name="T12" fmla="*/ 0 w 2408"/>
                <a:gd name="T13" fmla="*/ 2535 h 2535"/>
                <a:gd name="T14" fmla="*/ 0 w 2408"/>
                <a:gd name="T15" fmla="*/ 636 h 2535"/>
                <a:gd name="T16" fmla="*/ 0 w 2408"/>
                <a:gd name="T17" fmla="*/ 262 h 2535"/>
                <a:gd name="T18" fmla="*/ 2408 w 2408"/>
                <a:gd name="T19" fmla="*/ 0 h 2535"/>
                <a:gd name="T20" fmla="*/ 2255 w 2408"/>
                <a:gd name="T21" fmla="*/ 286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8" h="2535">
                  <a:moveTo>
                    <a:pt x="2255" y="286"/>
                  </a:moveTo>
                  <a:lnTo>
                    <a:pt x="2132" y="384"/>
                  </a:lnTo>
                  <a:lnTo>
                    <a:pt x="1920" y="550"/>
                  </a:lnTo>
                  <a:lnTo>
                    <a:pt x="1806" y="823"/>
                  </a:lnTo>
                  <a:lnTo>
                    <a:pt x="1471" y="1196"/>
                  </a:lnTo>
                  <a:lnTo>
                    <a:pt x="1020" y="2535"/>
                  </a:lnTo>
                  <a:lnTo>
                    <a:pt x="0" y="2535"/>
                  </a:lnTo>
                  <a:lnTo>
                    <a:pt x="0" y="636"/>
                  </a:lnTo>
                  <a:lnTo>
                    <a:pt x="0" y="262"/>
                  </a:lnTo>
                  <a:lnTo>
                    <a:pt x="2408" y="0"/>
                  </a:lnTo>
                  <a:lnTo>
                    <a:pt x="2255" y="286"/>
                  </a:lnTo>
                  <a:close/>
                </a:path>
              </a:pathLst>
            </a:custGeom>
            <a:solidFill>
              <a:srgbClr val="2C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1" name="Freeform 6">
              <a:extLst>
                <a:ext uri="{FF2B5EF4-FFF2-40B4-BE49-F238E27FC236}">
                  <a16:creationId xmlns:a16="http://schemas.microsoft.com/office/drawing/2014/main" id="{1056155B-C256-4522-8BFF-F5434C673C9F}"/>
                </a:ext>
              </a:extLst>
            </p:cNvPr>
            <p:cNvSpPr>
              <a:spLocks/>
            </p:cNvSpPr>
            <p:nvPr/>
          </p:nvSpPr>
          <p:spPr bwMode="auto">
            <a:xfrm>
              <a:off x="1111250" y="1946275"/>
              <a:ext cx="3822700" cy="1114425"/>
            </a:xfrm>
            <a:custGeom>
              <a:avLst/>
              <a:gdLst>
                <a:gd name="T0" fmla="*/ 2408 w 2408"/>
                <a:gd name="T1" fmla="*/ 306 h 702"/>
                <a:gd name="T2" fmla="*/ 1711 w 2408"/>
                <a:gd name="T3" fmla="*/ 453 h 702"/>
                <a:gd name="T4" fmla="*/ 1444 w 2408"/>
                <a:gd name="T5" fmla="*/ 453 h 702"/>
                <a:gd name="T6" fmla="*/ 796 w 2408"/>
                <a:gd name="T7" fmla="*/ 553 h 702"/>
                <a:gd name="T8" fmla="*/ 493 w 2408"/>
                <a:gd name="T9" fmla="*/ 568 h 702"/>
                <a:gd name="T10" fmla="*/ 0 w 2408"/>
                <a:gd name="T11" fmla="*/ 702 h 702"/>
                <a:gd name="T12" fmla="*/ 0 w 2408"/>
                <a:gd name="T13" fmla="*/ 0 h 702"/>
                <a:gd name="T14" fmla="*/ 2352 w 2408"/>
                <a:gd name="T15" fmla="*/ 225 h 702"/>
                <a:gd name="T16" fmla="*/ 2408 w 2408"/>
                <a:gd name="T17" fmla="*/ 30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8" h="702">
                  <a:moveTo>
                    <a:pt x="2408" y="306"/>
                  </a:moveTo>
                  <a:lnTo>
                    <a:pt x="1711" y="453"/>
                  </a:lnTo>
                  <a:lnTo>
                    <a:pt x="1444" y="453"/>
                  </a:lnTo>
                  <a:lnTo>
                    <a:pt x="796" y="553"/>
                  </a:lnTo>
                  <a:lnTo>
                    <a:pt x="493" y="568"/>
                  </a:lnTo>
                  <a:lnTo>
                    <a:pt x="0" y="702"/>
                  </a:lnTo>
                  <a:lnTo>
                    <a:pt x="0" y="0"/>
                  </a:lnTo>
                  <a:lnTo>
                    <a:pt x="2352" y="225"/>
                  </a:lnTo>
                  <a:lnTo>
                    <a:pt x="2408" y="3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2" name="Freeform 7">
              <a:extLst>
                <a:ext uri="{FF2B5EF4-FFF2-40B4-BE49-F238E27FC236}">
                  <a16:creationId xmlns:a16="http://schemas.microsoft.com/office/drawing/2014/main" id="{433191A7-D329-4EDF-A0A1-74445F4159D7}"/>
                </a:ext>
              </a:extLst>
            </p:cNvPr>
            <p:cNvSpPr>
              <a:spLocks/>
            </p:cNvSpPr>
            <p:nvPr/>
          </p:nvSpPr>
          <p:spPr bwMode="auto">
            <a:xfrm>
              <a:off x="1643063" y="2824163"/>
              <a:ext cx="731838" cy="3184525"/>
            </a:xfrm>
            <a:custGeom>
              <a:avLst/>
              <a:gdLst>
                <a:gd name="T0" fmla="*/ 0 w 461"/>
                <a:gd name="T1" fmla="*/ 2006 h 2006"/>
                <a:gd name="T2" fmla="*/ 158 w 461"/>
                <a:gd name="T3" fmla="*/ 15 h 2006"/>
                <a:gd name="T4" fmla="*/ 461 w 461"/>
                <a:gd name="T5" fmla="*/ 0 h 2006"/>
                <a:gd name="T6" fmla="*/ 0 w 461"/>
                <a:gd name="T7" fmla="*/ 2006 h 2006"/>
              </a:gdLst>
              <a:ahLst/>
              <a:cxnLst>
                <a:cxn ang="0">
                  <a:pos x="T0" y="T1"/>
                </a:cxn>
                <a:cxn ang="0">
                  <a:pos x="T2" y="T3"/>
                </a:cxn>
                <a:cxn ang="0">
                  <a:pos x="T4" y="T5"/>
                </a:cxn>
                <a:cxn ang="0">
                  <a:pos x="T6" y="T7"/>
                </a:cxn>
              </a:cxnLst>
              <a:rect l="0" t="0" r="r" b="b"/>
              <a:pathLst>
                <a:path w="461" h="2006">
                  <a:moveTo>
                    <a:pt x="0" y="2006"/>
                  </a:moveTo>
                  <a:lnTo>
                    <a:pt x="158" y="15"/>
                  </a:lnTo>
                  <a:lnTo>
                    <a:pt x="461" y="0"/>
                  </a:lnTo>
                  <a:lnTo>
                    <a:pt x="0" y="2006"/>
                  </a:lnTo>
                  <a:close/>
                </a:path>
              </a:pathLst>
            </a:custGeom>
            <a:solidFill>
              <a:srgbClr val="234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3" name="Freeform 8">
              <a:extLst>
                <a:ext uri="{FF2B5EF4-FFF2-40B4-BE49-F238E27FC236}">
                  <a16:creationId xmlns:a16="http://schemas.microsoft.com/office/drawing/2014/main" id="{C924D893-BBE4-439C-9042-9A824E0B18BB}"/>
                </a:ext>
              </a:extLst>
            </p:cNvPr>
            <p:cNvSpPr>
              <a:spLocks/>
            </p:cNvSpPr>
            <p:nvPr/>
          </p:nvSpPr>
          <p:spPr bwMode="auto">
            <a:xfrm>
              <a:off x="2963863" y="2665413"/>
              <a:ext cx="863600" cy="2046287"/>
            </a:xfrm>
            <a:custGeom>
              <a:avLst/>
              <a:gdLst>
                <a:gd name="T0" fmla="*/ 0 w 544"/>
                <a:gd name="T1" fmla="*/ 1289 h 1289"/>
                <a:gd name="T2" fmla="*/ 277 w 544"/>
                <a:gd name="T3" fmla="*/ 0 h 1289"/>
                <a:gd name="T4" fmla="*/ 544 w 544"/>
                <a:gd name="T5" fmla="*/ 0 h 1289"/>
                <a:gd name="T6" fmla="*/ 0 w 544"/>
                <a:gd name="T7" fmla="*/ 1289 h 1289"/>
              </a:gdLst>
              <a:ahLst/>
              <a:cxnLst>
                <a:cxn ang="0">
                  <a:pos x="T0" y="T1"/>
                </a:cxn>
                <a:cxn ang="0">
                  <a:pos x="T2" y="T3"/>
                </a:cxn>
                <a:cxn ang="0">
                  <a:pos x="T4" y="T5"/>
                </a:cxn>
                <a:cxn ang="0">
                  <a:pos x="T6" y="T7"/>
                </a:cxn>
              </a:cxnLst>
              <a:rect l="0" t="0" r="r" b="b"/>
              <a:pathLst>
                <a:path w="544" h="1289">
                  <a:moveTo>
                    <a:pt x="0" y="1289"/>
                  </a:moveTo>
                  <a:lnTo>
                    <a:pt x="277" y="0"/>
                  </a:lnTo>
                  <a:lnTo>
                    <a:pt x="544" y="0"/>
                  </a:lnTo>
                  <a:lnTo>
                    <a:pt x="0" y="1289"/>
                  </a:lnTo>
                  <a:close/>
                </a:path>
              </a:pathLst>
            </a:custGeom>
            <a:solidFill>
              <a:srgbClr val="234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id="{288DA84E-E0F3-4277-B48B-92F38CB0EBC7}"/>
              </a:ext>
            </a:extLst>
          </p:cNvPr>
          <p:cNvGrpSpPr/>
          <p:nvPr/>
        </p:nvGrpSpPr>
        <p:grpSpPr>
          <a:xfrm flipH="1">
            <a:off x="7350228" y="5306546"/>
            <a:ext cx="4841769" cy="1551454"/>
            <a:chOff x="1111250" y="1946275"/>
            <a:chExt cx="3822700" cy="4510087"/>
          </a:xfrm>
        </p:grpSpPr>
        <p:sp>
          <p:nvSpPr>
            <p:cNvPr id="75" name="Freeform 5">
              <a:extLst>
                <a:ext uri="{FF2B5EF4-FFF2-40B4-BE49-F238E27FC236}">
                  <a16:creationId xmlns:a16="http://schemas.microsoft.com/office/drawing/2014/main" id="{FC9BBF25-9B25-495E-9B7E-F8739AC5EDA9}"/>
                </a:ext>
              </a:extLst>
            </p:cNvPr>
            <p:cNvSpPr>
              <a:spLocks/>
            </p:cNvSpPr>
            <p:nvPr/>
          </p:nvSpPr>
          <p:spPr bwMode="auto">
            <a:xfrm>
              <a:off x="1111250" y="2432050"/>
              <a:ext cx="3822700" cy="4024312"/>
            </a:xfrm>
            <a:custGeom>
              <a:avLst/>
              <a:gdLst>
                <a:gd name="T0" fmla="*/ 2255 w 2408"/>
                <a:gd name="T1" fmla="*/ 286 h 2535"/>
                <a:gd name="T2" fmla="*/ 2132 w 2408"/>
                <a:gd name="T3" fmla="*/ 384 h 2535"/>
                <a:gd name="T4" fmla="*/ 1920 w 2408"/>
                <a:gd name="T5" fmla="*/ 550 h 2535"/>
                <a:gd name="T6" fmla="*/ 1806 w 2408"/>
                <a:gd name="T7" fmla="*/ 823 h 2535"/>
                <a:gd name="T8" fmla="*/ 1471 w 2408"/>
                <a:gd name="T9" fmla="*/ 1196 h 2535"/>
                <a:gd name="T10" fmla="*/ 1020 w 2408"/>
                <a:gd name="T11" fmla="*/ 2535 h 2535"/>
                <a:gd name="T12" fmla="*/ 0 w 2408"/>
                <a:gd name="T13" fmla="*/ 2535 h 2535"/>
                <a:gd name="T14" fmla="*/ 0 w 2408"/>
                <a:gd name="T15" fmla="*/ 636 h 2535"/>
                <a:gd name="T16" fmla="*/ 0 w 2408"/>
                <a:gd name="T17" fmla="*/ 262 h 2535"/>
                <a:gd name="T18" fmla="*/ 2408 w 2408"/>
                <a:gd name="T19" fmla="*/ 0 h 2535"/>
                <a:gd name="T20" fmla="*/ 2255 w 2408"/>
                <a:gd name="T21" fmla="*/ 286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8" h="2535">
                  <a:moveTo>
                    <a:pt x="2255" y="286"/>
                  </a:moveTo>
                  <a:lnTo>
                    <a:pt x="2132" y="384"/>
                  </a:lnTo>
                  <a:lnTo>
                    <a:pt x="1920" y="550"/>
                  </a:lnTo>
                  <a:lnTo>
                    <a:pt x="1806" y="823"/>
                  </a:lnTo>
                  <a:lnTo>
                    <a:pt x="1471" y="1196"/>
                  </a:lnTo>
                  <a:lnTo>
                    <a:pt x="1020" y="2535"/>
                  </a:lnTo>
                  <a:lnTo>
                    <a:pt x="0" y="2535"/>
                  </a:lnTo>
                  <a:lnTo>
                    <a:pt x="0" y="636"/>
                  </a:lnTo>
                  <a:lnTo>
                    <a:pt x="0" y="262"/>
                  </a:lnTo>
                  <a:lnTo>
                    <a:pt x="2408" y="0"/>
                  </a:lnTo>
                  <a:lnTo>
                    <a:pt x="2255" y="286"/>
                  </a:lnTo>
                  <a:close/>
                </a:path>
              </a:pathLst>
            </a:custGeom>
            <a:solidFill>
              <a:srgbClr val="2C6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6" name="Freeform 6">
              <a:extLst>
                <a:ext uri="{FF2B5EF4-FFF2-40B4-BE49-F238E27FC236}">
                  <a16:creationId xmlns:a16="http://schemas.microsoft.com/office/drawing/2014/main" id="{10E9846A-28FC-4026-ADB1-E0ECAE54D16B}"/>
                </a:ext>
              </a:extLst>
            </p:cNvPr>
            <p:cNvSpPr>
              <a:spLocks/>
            </p:cNvSpPr>
            <p:nvPr/>
          </p:nvSpPr>
          <p:spPr bwMode="auto">
            <a:xfrm>
              <a:off x="1111250" y="1946275"/>
              <a:ext cx="3822700" cy="1114425"/>
            </a:xfrm>
            <a:custGeom>
              <a:avLst/>
              <a:gdLst>
                <a:gd name="T0" fmla="*/ 2408 w 2408"/>
                <a:gd name="T1" fmla="*/ 306 h 702"/>
                <a:gd name="T2" fmla="*/ 1711 w 2408"/>
                <a:gd name="T3" fmla="*/ 453 h 702"/>
                <a:gd name="T4" fmla="*/ 1444 w 2408"/>
                <a:gd name="T5" fmla="*/ 453 h 702"/>
                <a:gd name="T6" fmla="*/ 796 w 2408"/>
                <a:gd name="T7" fmla="*/ 553 h 702"/>
                <a:gd name="T8" fmla="*/ 493 w 2408"/>
                <a:gd name="T9" fmla="*/ 568 h 702"/>
                <a:gd name="T10" fmla="*/ 0 w 2408"/>
                <a:gd name="T11" fmla="*/ 702 h 702"/>
                <a:gd name="T12" fmla="*/ 0 w 2408"/>
                <a:gd name="T13" fmla="*/ 0 h 702"/>
                <a:gd name="T14" fmla="*/ 2352 w 2408"/>
                <a:gd name="T15" fmla="*/ 225 h 702"/>
                <a:gd name="T16" fmla="*/ 2408 w 2408"/>
                <a:gd name="T17" fmla="*/ 30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8" h="702">
                  <a:moveTo>
                    <a:pt x="2408" y="306"/>
                  </a:moveTo>
                  <a:lnTo>
                    <a:pt x="1711" y="453"/>
                  </a:lnTo>
                  <a:lnTo>
                    <a:pt x="1444" y="453"/>
                  </a:lnTo>
                  <a:lnTo>
                    <a:pt x="796" y="553"/>
                  </a:lnTo>
                  <a:lnTo>
                    <a:pt x="493" y="568"/>
                  </a:lnTo>
                  <a:lnTo>
                    <a:pt x="0" y="702"/>
                  </a:lnTo>
                  <a:lnTo>
                    <a:pt x="0" y="0"/>
                  </a:lnTo>
                  <a:lnTo>
                    <a:pt x="2352" y="225"/>
                  </a:lnTo>
                  <a:lnTo>
                    <a:pt x="2408" y="3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77" name="Freeform 7">
              <a:extLst>
                <a:ext uri="{FF2B5EF4-FFF2-40B4-BE49-F238E27FC236}">
                  <a16:creationId xmlns:a16="http://schemas.microsoft.com/office/drawing/2014/main" id="{50C3DC89-FA9E-476F-A46D-C49DAF9356A3}"/>
                </a:ext>
              </a:extLst>
            </p:cNvPr>
            <p:cNvSpPr>
              <a:spLocks/>
            </p:cNvSpPr>
            <p:nvPr/>
          </p:nvSpPr>
          <p:spPr bwMode="auto">
            <a:xfrm>
              <a:off x="1643063" y="2824163"/>
              <a:ext cx="731838" cy="3184525"/>
            </a:xfrm>
            <a:custGeom>
              <a:avLst/>
              <a:gdLst>
                <a:gd name="T0" fmla="*/ 0 w 461"/>
                <a:gd name="T1" fmla="*/ 2006 h 2006"/>
                <a:gd name="T2" fmla="*/ 158 w 461"/>
                <a:gd name="T3" fmla="*/ 15 h 2006"/>
                <a:gd name="T4" fmla="*/ 461 w 461"/>
                <a:gd name="T5" fmla="*/ 0 h 2006"/>
                <a:gd name="T6" fmla="*/ 0 w 461"/>
                <a:gd name="T7" fmla="*/ 2006 h 2006"/>
              </a:gdLst>
              <a:ahLst/>
              <a:cxnLst>
                <a:cxn ang="0">
                  <a:pos x="T0" y="T1"/>
                </a:cxn>
                <a:cxn ang="0">
                  <a:pos x="T2" y="T3"/>
                </a:cxn>
                <a:cxn ang="0">
                  <a:pos x="T4" y="T5"/>
                </a:cxn>
                <a:cxn ang="0">
                  <a:pos x="T6" y="T7"/>
                </a:cxn>
              </a:cxnLst>
              <a:rect l="0" t="0" r="r" b="b"/>
              <a:pathLst>
                <a:path w="461" h="2006">
                  <a:moveTo>
                    <a:pt x="0" y="2006"/>
                  </a:moveTo>
                  <a:lnTo>
                    <a:pt x="158" y="15"/>
                  </a:lnTo>
                  <a:lnTo>
                    <a:pt x="461" y="0"/>
                  </a:lnTo>
                  <a:lnTo>
                    <a:pt x="0" y="2006"/>
                  </a:lnTo>
                  <a:close/>
                </a:path>
              </a:pathLst>
            </a:custGeom>
            <a:solidFill>
              <a:srgbClr val="234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8" name="Freeform 8">
              <a:extLst>
                <a:ext uri="{FF2B5EF4-FFF2-40B4-BE49-F238E27FC236}">
                  <a16:creationId xmlns:a16="http://schemas.microsoft.com/office/drawing/2014/main" id="{DA43F45B-B9F3-44F2-BEAA-2166B2BA1660}"/>
                </a:ext>
              </a:extLst>
            </p:cNvPr>
            <p:cNvSpPr>
              <a:spLocks/>
            </p:cNvSpPr>
            <p:nvPr/>
          </p:nvSpPr>
          <p:spPr bwMode="auto">
            <a:xfrm>
              <a:off x="2963863" y="2665413"/>
              <a:ext cx="863600" cy="2046287"/>
            </a:xfrm>
            <a:custGeom>
              <a:avLst/>
              <a:gdLst>
                <a:gd name="T0" fmla="*/ 0 w 544"/>
                <a:gd name="T1" fmla="*/ 1289 h 1289"/>
                <a:gd name="T2" fmla="*/ 277 w 544"/>
                <a:gd name="T3" fmla="*/ 0 h 1289"/>
                <a:gd name="T4" fmla="*/ 544 w 544"/>
                <a:gd name="T5" fmla="*/ 0 h 1289"/>
                <a:gd name="T6" fmla="*/ 0 w 544"/>
                <a:gd name="T7" fmla="*/ 1289 h 1289"/>
              </a:gdLst>
              <a:ahLst/>
              <a:cxnLst>
                <a:cxn ang="0">
                  <a:pos x="T0" y="T1"/>
                </a:cxn>
                <a:cxn ang="0">
                  <a:pos x="T2" y="T3"/>
                </a:cxn>
                <a:cxn ang="0">
                  <a:pos x="T4" y="T5"/>
                </a:cxn>
                <a:cxn ang="0">
                  <a:pos x="T6" y="T7"/>
                </a:cxn>
              </a:cxnLst>
              <a:rect l="0" t="0" r="r" b="b"/>
              <a:pathLst>
                <a:path w="544" h="1289">
                  <a:moveTo>
                    <a:pt x="0" y="1289"/>
                  </a:moveTo>
                  <a:lnTo>
                    <a:pt x="277" y="0"/>
                  </a:lnTo>
                  <a:lnTo>
                    <a:pt x="544" y="0"/>
                  </a:lnTo>
                  <a:lnTo>
                    <a:pt x="0" y="1289"/>
                  </a:lnTo>
                  <a:close/>
                </a:path>
              </a:pathLst>
            </a:custGeom>
            <a:solidFill>
              <a:srgbClr val="234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54" name="TextBox 53">
            <a:extLst>
              <a:ext uri="{FF2B5EF4-FFF2-40B4-BE49-F238E27FC236}">
                <a16:creationId xmlns:a16="http://schemas.microsoft.com/office/drawing/2014/main" id="{711568F7-E5B5-41FE-A058-7E4B37A5538F}"/>
              </a:ext>
            </a:extLst>
          </p:cNvPr>
          <p:cNvSpPr txBox="1"/>
          <p:nvPr/>
        </p:nvSpPr>
        <p:spPr>
          <a:xfrm>
            <a:off x="622809" y="389662"/>
            <a:ext cx="111771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5000" b="1" dirty="0">
                <a:solidFill>
                  <a:srgbClr val="282F39"/>
                </a:solidFill>
                <a:latin typeface="Noto Sans" panose="020B0502040504020204"/>
              </a:rPr>
              <a:t>Vulnérabilité de l’enfant face a l’EAS</a:t>
            </a:r>
            <a:endParaRPr kumimoji="0" lang="fr-FR" sz="5000" b="1" i="0" u="none" strike="noStrike" kern="1200" cap="none" spc="0" normalizeH="0" baseline="0" dirty="0">
              <a:ln>
                <a:noFill/>
              </a:ln>
              <a:solidFill>
                <a:srgbClr val="282F39"/>
              </a:solidFill>
              <a:effectLst/>
              <a:uLnTx/>
              <a:uFillTx/>
              <a:latin typeface="Noto Sans" panose="020B0502040504020204"/>
              <a:ea typeface="+mn-ea"/>
              <a:cs typeface="+mn-cs"/>
            </a:endParaRPr>
          </a:p>
        </p:txBody>
      </p:sp>
      <p:sp>
        <p:nvSpPr>
          <p:cNvPr id="40" name="Freeform: Shape 39">
            <a:extLst>
              <a:ext uri="{FF2B5EF4-FFF2-40B4-BE49-F238E27FC236}">
                <a16:creationId xmlns:a16="http://schemas.microsoft.com/office/drawing/2014/main" id="{EA500979-7EC5-4F71-9F59-7E7FD1A4C4E7}"/>
              </a:ext>
            </a:extLst>
          </p:cNvPr>
          <p:cNvSpPr/>
          <p:nvPr/>
        </p:nvSpPr>
        <p:spPr>
          <a:xfrm rot="10800000">
            <a:off x="4114799" y="5015083"/>
            <a:ext cx="3840945" cy="131180"/>
          </a:xfrm>
          <a:custGeom>
            <a:avLst/>
            <a:gdLst>
              <a:gd name="connsiteX0" fmla="*/ 0 w 3738398"/>
              <a:gd name="connsiteY0" fmla="*/ 686539 h 842070"/>
              <a:gd name="connsiteX1" fmla="*/ 1771650 w 3738398"/>
              <a:gd name="connsiteY1" fmla="*/ 739 h 842070"/>
              <a:gd name="connsiteX2" fmla="*/ 3556000 w 3738398"/>
              <a:gd name="connsiteY2" fmla="*/ 800839 h 842070"/>
              <a:gd name="connsiteX3" fmla="*/ 3587750 w 3738398"/>
              <a:gd name="connsiteY3" fmla="*/ 654789 h 842070"/>
              <a:gd name="connsiteX0" fmla="*/ 0 w 3727583"/>
              <a:gd name="connsiteY0" fmla="*/ 749931 h 910021"/>
              <a:gd name="connsiteX1" fmla="*/ 1930400 w 3727583"/>
              <a:gd name="connsiteY1" fmla="*/ 631 h 910021"/>
              <a:gd name="connsiteX2" fmla="*/ 3556000 w 3727583"/>
              <a:gd name="connsiteY2" fmla="*/ 864231 h 910021"/>
              <a:gd name="connsiteX3" fmla="*/ 3587750 w 3727583"/>
              <a:gd name="connsiteY3" fmla="*/ 718181 h 910021"/>
              <a:gd name="connsiteX0" fmla="*/ 0 w 3556000"/>
              <a:gd name="connsiteY0" fmla="*/ 749931 h 864231"/>
              <a:gd name="connsiteX1" fmla="*/ 1930400 w 3556000"/>
              <a:gd name="connsiteY1" fmla="*/ 631 h 864231"/>
              <a:gd name="connsiteX2" fmla="*/ 3556000 w 3556000"/>
              <a:gd name="connsiteY2" fmla="*/ 864231 h 864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740 h 800540"/>
              <a:gd name="connsiteX1" fmla="*/ 1930400 w 3549650"/>
              <a:gd name="connsiteY1" fmla="*/ 440 h 800540"/>
              <a:gd name="connsiteX2" fmla="*/ 3549650 w 3549650"/>
              <a:gd name="connsiteY2" fmla="*/ 800540 h 800540"/>
              <a:gd name="connsiteX0" fmla="*/ 0 w 3555706"/>
              <a:gd name="connsiteY0" fmla="*/ 749302 h 751657"/>
              <a:gd name="connsiteX1" fmla="*/ 1930400 w 3555706"/>
              <a:gd name="connsiteY1" fmla="*/ 2 h 751657"/>
              <a:gd name="connsiteX2" fmla="*/ 3555706 w 3555706"/>
              <a:gd name="connsiteY2" fmla="*/ 751657 h 751657"/>
              <a:gd name="connsiteX0" fmla="*/ 0 w 3555706"/>
              <a:gd name="connsiteY0" fmla="*/ 757768 h 760123"/>
              <a:gd name="connsiteX1" fmla="*/ 1835150 w 3555706"/>
              <a:gd name="connsiteY1" fmla="*/ 1 h 760123"/>
              <a:gd name="connsiteX2" fmla="*/ 3555706 w 3555706"/>
              <a:gd name="connsiteY2" fmla="*/ 760123 h 760123"/>
            </a:gdLst>
            <a:ahLst/>
            <a:cxnLst>
              <a:cxn ang="0">
                <a:pos x="connsiteX0" y="connsiteY0"/>
              </a:cxn>
              <a:cxn ang="0">
                <a:pos x="connsiteX1" y="connsiteY1"/>
              </a:cxn>
              <a:cxn ang="0">
                <a:pos x="connsiteX2" y="connsiteY2"/>
              </a:cxn>
            </a:cxnLst>
            <a:rect l="l" t="t" r="r" b="b"/>
            <a:pathLst>
              <a:path w="3555706" h="760123">
                <a:moveTo>
                  <a:pt x="0" y="757768"/>
                </a:moveTo>
                <a:cubicBezTo>
                  <a:pt x="719687" y="108617"/>
                  <a:pt x="1242532" y="-391"/>
                  <a:pt x="1835150" y="1"/>
                </a:cubicBezTo>
                <a:cubicBezTo>
                  <a:pt x="2427768" y="394"/>
                  <a:pt x="3082673" y="274166"/>
                  <a:pt x="3555706" y="760123"/>
                </a:cubicBezTo>
              </a:path>
            </a:pathLst>
          </a:custGeom>
          <a:noFill/>
          <a:ln w="444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2BFDA43C-59AB-444B-950D-5C66AEA2471E}"/>
              </a:ext>
            </a:extLst>
          </p:cNvPr>
          <p:cNvSpPr/>
          <p:nvPr/>
        </p:nvSpPr>
        <p:spPr>
          <a:xfrm>
            <a:off x="3959755" y="4871607"/>
            <a:ext cx="169333" cy="558800"/>
          </a:xfrm>
          <a:prstGeom prst="roundRect">
            <a:avLst>
              <a:gd name="adj" fmla="val 3541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48C09036-90AC-4E21-AD63-56D8DB004746}"/>
              </a:ext>
            </a:extLst>
          </p:cNvPr>
          <p:cNvSpPr/>
          <p:nvPr/>
        </p:nvSpPr>
        <p:spPr>
          <a:xfrm>
            <a:off x="7917075" y="4871607"/>
            <a:ext cx="169333" cy="558800"/>
          </a:xfrm>
          <a:prstGeom prst="roundRect">
            <a:avLst>
              <a:gd name="adj" fmla="val 3541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9000D9B-A576-4BEE-9918-13C07B4AA75E}"/>
              </a:ext>
            </a:extLst>
          </p:cNvPr>
          <p:cNvGrpSpPr/>
          <p:nvPr/>
        </p:nvGrpSpPr>
        <p:grpSpPr>
          <a:xfrm>
            <a:off x="5431577" y="3470885"/>
            <a:ext cx="1549329" cy="1665906"/>
            <a:chOff x="4521578" y="640110"/>
            <a:chExt cx="2241910" cy="2865134"/>
          </a:xfrm>
          <a:solidFill>
            <a:schemeClr val="tx1"/>
          </a:solidFill>
        </p:grpSpPr>
        <p:sp>
          <p:nvSpPr>
            <p:cNvPr id="62" name="Oval 9">
              <a:extLst>
                <a:ext uri="{FF2B5EF4-FFF2-40B4-BE49-F238E27FC236}">
                  <a16:creationId xmlns:a16="http://schemas.microsoft.com/office/drawing/2014/main" id="{59FE3737-DA59-42B0-85E7-64C7E2500C01}"/>
                </a:ext>
              </a:extLst>
            </p:cNvPr>
            <p:cNvSpPr>
              <a:spLocks noChangeArrowheads="1"/>
            </p:cNvSpPr>
            <p:nvPr/>
          </p:nvSpPr>
          <p:spPr bwMode="auto">
            <a:xfrm>
              <a:off x="5456921" y="640110"/>
              <a:ext cx="521189" cy="5198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3" name="Oval 10">
              <a:extLst>
                <a:ext uri="{FF2B5EF4-FFF2-40B4-BE49-F238E27FC236}">
                  <a16:creationId xmlns:a16="http://schemas.microsoft.com/office/drawing/2014/main" id="{8953D367-0E50-4442-A64B-3A5D048BA550}"/>
                </a:ext>
              </a:extLst>
            </p:cNvPr>
            <p:cNvSpPr>
              <a:spLocks noChangeArrowheads="1"/>
            </p:cNvSpPr>
            <p:nvPr/>
          </p:nvSpPr>
          <p:spPr bwMode="auto">
            <a:xfrm>
              <a:off x="5443963" y="1203801"/>
              <a:ext cx="465039" cy="4631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4" name="Freeform 11">
              <a:extLst>
                <a:ext uri="{FF2B5EF4-FFF2-40B4-BE49-F238E27FC236}">
                  <a16:creationId xmlns:a16="http://schemas.microsoft.com/office/drawing/2014/main" id="{17340192-3EFD-4B45-898E-4D9682BC676F}"/>
                </a:ext>
              </a:extLst>
            </p:cNvPr>
            <p:cNvSpPr>
              <a:spLocks/>
            </p:cNvSpPr>
            <p:nvPr/>
          </p:nvSpPr>
          <p:spPr bwMode="auto">
            <a:xfrm>
              <a:off x="5443963" y="1276328"/>
              <a:ext cx="465039" cy="1096506"/>
            </a:xfrm>
            <a:custGeom>
              <a:avLst/>
              <a:gdLst>
                <a:gd name="T0" fmla="*/ 473 w 730"/>
                <a:gd name="T1" fmla="*/ 1730 h 1730"/>
                <a:gd name="T2" fmla="*/ 257 w 730"/>
                <a:gd name="T3" fmla="*/ 1730 h 1730"/>
                <a:gd name="T4" fmla="*/ 0 w 730"/>
                <a:gd name="T5" fmla="*/ 1473 h 1730"/>
                <a:gd name="T6" fmla="*/ 0 w 730"/>
                <a:gd name="T7" fmla="*/ 257 h 1730"/>
                <a:gd name="T8" fmla="*/ 257 w 730"/>
                <a:gd name="T9" fmla="*/ 0 h 1730"/>
                <a:gd name="T10" fmla="*/ 473 w 730"/>
                <a:gd name="T11" fmla="*/ 0 h 1730"/>
                <a:gd name="T12" fmla="*/ 730 w 730"/>
                <a:gd name="T13" fmla="*/ 257 h 1730"/>
                <a:gd name="T14" fmla="*/ 730 w 730"/>
                <a:gd name="T15" fmla="*/ 1473 h 1730"/>
                <a:gd name="T16" fmla="*/ 473 w 730"/>
                <a:gd name="T17" fmla="*/ 1730 h 1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0" h="1730">
                  <a:moveTo>
                    <a:pt x="473" y="1730"/>
                  </a:moveTo>
                  <a:cubicBezTo>
                    <a:pt x="257" y="1730"/>
                    <a:pt x="257" y="1730"/>
                    <a:pt x="257" y="1730"/>
                  </a:cubicBezTo>
                  <a:cubicBezTo>
                    <a:pt x="116" y="1730"/>
                    <a:pt x="0" y="1614"/>
                    <a:pt x="0" y="1473"/>
                  </a:cubicBezTo>
                  <a:cubicBezTo>
                    <a:pt x="0" y="257"/>
                    <a:pt x="0" y="257"/>
                    <a:pt x="0" y="257"/>
                  </a:cubicBezTo>
                  <a:cubicBezTo>
                    <a:pt x="0" y="116"/>
                    <a:pt x="116" y="0"/>
                    <a:pt x="257" y="0"/>
                  </a:cubicBezTo>
                  <a:cubicBezTo>
                    <a:pt x="473" y="0"/>
                    <a:pt x="473" y="0"/>
                    <a:pt x="473" y="0"/>
                  </a:cubicBezTo>
                  <a:cubicBezTo>
                    <a:pt x="615" y="0"/>
                    <a:pt x="730" y="116"/>
                    <a:pt x="730" y="257"/>
                  </a:cubicBezTo>
                  <a:cubicBezTo>
                    <a:pt x="730" y="1473"/>
                    <a:pt x="730" y="1473"/>
                    <a:pt x="730" y="1473"/>
                  </a:cubicBezTo>
                  <a:cubicBezTo>
                    <a:pt x="730" y="1614"/>
                    <a:pt x="615" y="1730"/>
                    <a:pt x="473" y="17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6" name="Freeform 13">
              <a:extLst>
                <a:ext uri="{FF2B5EF4-FFF2-40B4-BE49-F238E27FC236}">
                  <a16:creationId xmlns:a16="http://schemas.microsoft.com/office/drawing/2014/main" id="{26854ECF-34BB-40F8-BA3D-EB340DAEDE36}"/>
                </a:ext>
              </a:extLst>
            </p:cNvPr>
            <p:cNvSpPr>
              <a:spLocks/>
            </p:cNvSpPr>
            <p:nvPr/>
          </p:nvSpPr>
          <p:spPr bwMode="auto">
            <a:xfrm rot="21097900">
              <a:off x="5689644" y="2067695"/>
              <a:ext cx="404569" cy="683611"/>
            </a:xfrm>
            <a:custGeom>
              <a:avLst/>
              <a:gdLst>
                <a:gd name="T0" fmla="*/ 475 w 637"/>
                <a:gd name="T1" fmla="*/ 1047 h 1079"/>
                <a:gd name="T2" fmla="*/ 475 w 637"/>
                <a:gd name="T3" fmla="*/ 1047 h 1079"/>
                <a:gd name="T4" fmla="*/ 228 w 637"/>
                <a:gd name="T5" fmla="*/ 917 h 1079"/>
                <a:gd name="T6" fmla="*/ 32 w 637"/>
                <a:gd name="T7" fmla="*/ 278 h 1079"/>
                <a:gd name="T8" fmla="*/ 162 w 637"/>
                <a:gd name="T9" fmla="*/ 32 h 1079"/>
                <a:gd name="T10" fmla="*/ 162 w 637"/>
                <a:gd name="T11" fmla="*/ 32 h 1079"/>
                <a:gd name="T12" fmla="*/ 408 w 637"/>
                <a:gd name="T13" fmla="*/ 162 h 1079"/>
                <a:gd name="T14" fmla="*/ 605 w 637"/>
                <a:gd name="T15" fmla="*/ 801 h 1079"/>
                <a:gd name="T16" fmla="*/ 475 w 637"/>
                <a:gd name="T17" fmla="*/ 1047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7" h="1079">
                  <a:moveTo>
                    <a:pt x="475" y="1047"/>
                  </a:moveTo>
                  <a:cubicBezTo>
                    <a:pt x="475" y="1047"/>
                    <a:pt x="475" y="1047"/>
                    <a:pt x="475" y="1047"/>
                  </a:cubicBezTo>
                  <a:cubicBezTo>
                    <a:pt x="371" y="1079"/>
                    <a:pt x="260" y="1020"/>
                    <a:pt x="228" y="917"/>
                  </a:cubicBezTo>
                  <a:cubicBezTo>
                    <a:pt x="32" y="278"/>
                    <a:pt x="32" y="278"/>
                    <a:pt x="32" y="278"/>
                  </a:cubicBezTo>
                  <a:cubicBezTo>
                    <a:pt x="0" y="174"/>
                    <a:pt x="58" y="64"/>
                    <a:pt x="162" y="32"/>
                  </a:cubicBezTo>
                  <a:cubicBezTo>
                    <a:pt x="162" y="32"/>
                    <a:pt x="162" y="32"/>
                    <a:pt x="162" y="32"/>
                  </a:cubicBezTo>
                  <a:cubicBezTo>
                    <a:pt x="265" y="0"/>
                    <a:pt x="376" y="58"/>
                    <a:pt x="408" y="162"/>
                  </a:cubicBezTo>
                  <a:cubicBezTo>
                    <a:pt x="605" y="801"/>
                    <a:pt x="605" y="801"/>
                    <a:pt x="605" y="801"/>
                  </a:cubicBezTo>
                  <a:cubicBezTo>
                    <a:pt x="637" y="904"/>
                    <a:pt x="578" y="1015"/>
                    <a:pt x="475" y="10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7" name="Freeform 14">
              <a:extLst>
                <a:ext uri="{FF2B5EF4-FFF2-40B4-BE49-F238E27FC236}">
                  <a16:creationId xmlns:a16="http://schemas.microsoft.com/office/drawing/2014/main" id="{43D123BA-DBC0-47B9-AD05-935D158987BB}"/>
                </a:ext>
              </a:extLst>
            </p:cNvPr>
            <p:cNvSpPr>
              <a:spLocks/>
            </p:cNvSpPr>
            <p:nvPr/>
          </p:nvSpPr>
          <p:spPr bwMode="auto">
            <a:xfrm>
              <a:off x="5841333" y="2507815"/>
              <a:ext cx="273553" cy="997411"/>
            </a:xfrm>
            <a:custGeom>
              <a:avLst/>
              <a:gdLst>
                <a:gd name="T0" fmla="*/ 191 w 430"/>
                <a:gd name="T1" fmla="*/ 1571 h 1574"/>
                <a:gd name="T2" fmla="*/ 191 w 430"/>
                <a:gd name="T3" fmla="*/ 1571 h 1574"/>
                <a:gd name="T4" fmla="*/ 3 w 430"/>
                <a:gd name="T5" fmla="*/ 1371 h 1574"/>
                <a:gd name="T6" fmla="*/ 38 w 430"/>
                <a:gd name="T7" fmla="*/ 191 h 1574"/>
                <a:gd name="T8" fmla="*/ 238 w 430"/>
                <a:gd name="T9" fmla="*/ 3 h 1574"/>
                <a:gd name="T10" fmla="*/ 238 w 430"/>
                <a:gd name="T11" fmla="*/ 3 h 1574"/>
                <a:gd name="T12" fmla="*/ 427 w 430"/>
                <a:gd name="T13" fmla="*/ 203 h 1574"/>
                <a:gd name="T14" fmla="*/ 391 w 430"/>
                <a:gd name="T15" fmla="*/ 1383 h 1574"/>
                <a:gd name="T16" fmla="*/ 191 w 430"/>
                <a:gd name="T17" fmla="*/ 1571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1574">
                  <a:moveTo>
                    <a:pt x="191" y="1571"/>
                  </a:moveTo>
                  <a:cubicBezTo>
                    <a:pt x="191" y="1571"/>
                    <a:pt x="191" y="1571"/>
                    <a:pt x="191" y="1571"/>
                  </a:cubicBezTo>
                  <a:cubicBezTo>
                    <a:pt x="85" y="1568"/>
                    <a:pt x="0" y="1478"/>
                    <a:pt x="3" y="1371"/>
                  </a:cubicBezTo>
                  <a:cubicBezTo>
                    <a:pt x="38" y="191"/>
                    <a:pt x="38" y="191"/>
                    <a:pt x="38" y="191"/>
                  </a:cubicBezTo>
                  <a:cubicBezTo>
                    <a:pt x="42" y="85"/>
                    <a:pt x="132" y="0"/>
                    <a:pt x="238" y="3"/>
                  </a:cubicBezTo>
                  <a:cubicBezTo>
                    <a:pt x="238" y="3"/>
                    <a:pt x="238" y="3"/>
                    <a:pt x="238" y="3"/>
                  </a:cubicBezTo>
                  <a:cubicBezTo>
                    <a:pt x="345" y="6"/>
                    <a:pt x="430" y="96"/>
                    <a:pt x="427" y="203"/>
                  </a:cubicBezTo>
                  <a:cubicBezTo>
                    <a:pt x="391" y="1383"/>
                    <a:pt x="391" y="1383"/>
                    <a:pt x="391" y="1383"/>
                  </a:cubicBezTo>
                  <a:cubicBezTo>
                    <a:pt x="388" y="1489"/>
                    <a:pt x="298" y="1574"/>
                    <a:pt x="191" y="15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68" name="Freeform 15">
              <a:extLst>
                <a:ext uri="{FF2B5EF4-FFF2-40B4-BE49-F238E27FC236}">
                  <a16:creationId xmlns:a16="http://schemas.microsoft.com/office/drawing/2014/main" id="{5B525FF5-61CD-4098-A1DA-BF2C2D63FEC5}"/>
                </a:ext>
              </a:extLst>
            </p:cNvPr>
            <p:cNvSpPr>
              <a:spLocks/>
            </p:cNvSpPr>
            <p:nvPr/>
          </p:nvSpPr>
          <p:spPr bwMode="auto">
            <a:xfrm>
              <a:off x="5456921" y="2082012"/>
              <a:ext cx="250517" cy="717361"/>
            </a:xfrm>
            <a:custGeom>
              <a:avLst/>
              <a:gdLst>
                <a:gd name="T0" fmla="*/ 197 w 394"/>
                <a:gd name="T1" fmla="*/ 1132 h 1132"/>
                <a:gd name="T2" fmla="*/ 197 w 394"/>
                <a:gd name="T3" fmla="*/ 1132 h 1132"/>
                <a:gd name="T4" fmla="*/ 0 w 394"/>
                <a:gd name="T5" fmla="*/ 935 h 1132"/>
                <a:gd name="T6" fmla="*/ 0 w 394"/>
                <a:gd name="T7" fmla="*/ 197 h 1132"/>
                <a:gd name="T8" fmla="*/ 197 w 394"/>
                <a:gd name="T9" fmla="*/ 0 h 1132"/>
                <a:gd name="T10" fmla="*/ 197 w 394"/>
                <a:gd name="T11" fmla="*/ 0 h 1132"/>
                <a:gd name="T12" fmla="*/ 394 w 394"/>
                <a:gd name="T13" fmla="*/ 197 h 1132"/>
                <a:gd name="T14" fmla="*/ 394 w 394"/>
                <a:gd name="T15" fmla="*/ 935 h 1132"/>
                <a:gd name="T16" fmla="*/ 197 w 394"/>
                <a:gd name="T17" fmla="*/ 113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132">
                  <a:moveTo>
                    <a:pt x="197" y="1132"/>
                  </a:moveTo>
                  <a:cubicBezTo>
                    <a:pt x="197" y="1132"/>
                    <a:pt x="197" y="1132"/>
                    <a:pt x="197" y="1132"/>
                  </a:cubicBezTo>
                  <a:cubicBezTo>
                    <a:pt x="88" y="1132"/>
                    <a:pt x="0" y="1044"/>
                    <a:pt x="0" y="935"/>
                  </a:cubicBezTo>
                  <a:cubicBezTo>
                    <a:pt x="0" y="197"/>
                    <a:pt x="0" y="197"/>
                    <a:pt x="0" y="197"/>
                  </a:cubicBezTo>
                  <a:cubicBezTo>
                    <a:pt x="0" y="89"/>
                    <a:pt x="88" y="0"/>
                    <a:pt x="197" y="0"/>
                  </a:cubicBezTo>
                  <a:cubicBezTo>
                    <a:pt x="197" y="0"/>
                    <a:pt x="197" y="0"/>
                    <a:pt x="197" y="0"/>
                  </a:cubicBezTo>
                  <a:cubicBezTo>
                    <a:pt x="305" y="0"/>
                    <a:pt x="394" y="89"/>
                    <a:pt x="394" y="197"/>
                  </a:cubicBezTo>
                  <a:cubicBezTo>
                    <a:pt x="394" y="935"/>
                    <a:pt x="394" y="935"/>
                    <a:pt x="394" y="935"/>
                  </a:cubicBezTo>
                  <a:cubicBezTo>
                    <a:pt x="394" y="1044"/>
                    <a:pt x="305" y="1132"/>
                    <a:pt x="197" y="1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9" name="Freeform 16">
              <a:extLst>
                <a:ext uri="{FF2B5EF4-FFF2-40B4-BE49-F238E27FC236}">
                  <a16:creationId xmlns:a16="http://schemas.microsoft.com/office/drawing/2014/main" id="{F12EFAD9-9C46-46FD-A2E2-8B2FD56C982B}"/>
                </a:ext>
              </a:extLst>
            </p:cNvPr>
            <p:cNvSpPr>
              <a:spLocks/>
            </p:cNvSpPr>
            <p:nvPr/>
          </p:nvSpPr>
          <p:spPr bwMode="auto">
            <a:xfrm>
              <a:off x="5262555" y="2558098"/>
              <a:ext cx="453521" cy="947146"/>
            </a:xfrm>
            <a:custGeom>
              <a:avLst/>
              <a:gdLst>
                <a:gd name="T0" fmla="*/ 170 w 715"/>
                <a:gd name="T1" fmla="*/ 1467 h 1494"/>
                <a:gd name="T2" fmla="*/ 161 w 715"/>
                <a:gd name="T3" fmla="*/ 1465 h 1494"/>
                <a:gd name="T4" fmla="*/ 27 w 715"/>
                <a:gd name="T5" fmla="*/ 1233 h 1494"/>
                <a:gd name="T6" fmla="*/ 313 w 715"/>
                <a:gd name="T7" fmla="*/ 161 h 1494"/>
                <a:gd name="T8" fmla="*/ 544 w 715"/>
                <a:gd name="T9" fmla="*/ 27 h 1494"/>
                <a:gd name="T10" fmla="*/ 554 w 715"/>
                <a:gd name="T11" fmla="*/ 30 h 1494"/>
                <a:gd name="T12" fmla="*/ 688 w 715"/>
                <a:gd name="T13" fmla="*/ 262 h 1494"/>
                <a:gd name="T14" fmla="*/ 402 w 715"/>
                <a:gd name="T15" fmla="*/ 1333 h 1494"/>
                <a:gd name="T16" fmla="*/ 170 w 715"/>
                <a:gd name="T17" fmla="*/ 1467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1494">
                  <a:moveTo>
                    <a:pt x="170" y="1467"/>
                  </a:moveTo>
                  <a:cubicBezTo>
                    <a:pt x="161" y="1465"/>
                    <a:pt x="161" y="1465"/>
                    <a:pt x="161" y="1465"/>
                  </a:cubicBezTo>
                  <a:cubicBezTo>
                    <a:pt x="60" y="1438"/>
                    <a:pt x="0" y="1334"/>
                    <a:pt x="27" y="1233"/>
                  </a:cubicBezTo>
                  <a:cubicBezTo>
                    <a:pt x="313" y="161"/>
                    <a:pt x="313" y="161"/>
                    <a:pt x="313" y="161"/>
                  </a:cubicBezTo>
                  <a:cubicBezTo>
                    <a:pt x="340" y="61"/>
                    <a:pt x="444" y="0"/>
                    <a:pt x="544" y="27"/>
                  </a:cubicBezTo>
                  <a:cubicBezTo>
                    <a:pt x="554" y="30"/>
                    <a:pt x="554" y="30"/>
                    <a:pt x="554" y="30"/>
                  </a:cubicBezTo>
                  <a:cubicBezTo>
                    <a:pt x="655" y="57"/>
                    <a:pt x="715" y="161"/>
                    <a:pt x="688" y="262"/>
                  </a:cubicBezTo>
                  <a:cubicBezTo>
                    <a:pt x="402" y="1333"/>
                    <a:pt x="402" y="1333"/>
                    <a:pt x="402" y="1333"/>
                  </a:cubicBezTo>
                  <a:cubicBezTo>
                    <a:pt x="375" y="1434"/>
                    <a:pt x="271" y="1494"/>
                    <a:pt x="170" y="14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9C6D8E97-8947-4852-8FB5-D763FA86AAF0}"/>
                </a:ext>
              </a:extLst>
            </p:cNvPr>
            <p:cNvSpPr/>
            <p:nvPr/>
          </p:nvSpPr>
          <p:spPr>
            <a:xfrm rot="20566409">
              <a:off x="4521578" y="1374790"/>
              <a:ext cx="1202953" cy="20850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Rounded Corners 78">
              <a:extLst>
                <a:ext uri="{FF2B5EF4-FFF2-40B4-BE49-F238E27FC236}">
                  <a16:creationId xmlns:a16="http://schemas.microsoft.com/office/drawing/2014/main" id="{7F593566-E831-4BBF-93D7-AF9DCFF2F294}"/>
                </a:ext>
              </a:extLst>
            </p:cNvPr>
            <p:cNvSpPr/>
            <p:nvPr/>
          </p:nvSpPr>
          <p:spPr>
            <a:xfrm rot="1683263">
              <a:off x="5560535" y="1442068"/>
              <a:ext cx="1202953" cy="20850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80" name="Freeform: Shape 79">
            <a:extLst>
              <a:ext uri="{FF2B5EF4-FFF2-40B4-BE49-F238E27FC236}">
                <a16:creationId xmlns:a16="http://schemas.microsoft.com/office/drawing/2014/main" id="{453B11D3-4585-4E9A-8A2E-E59FEE605FBD}"/>
              </a:ext>
            </a:extLst>
          </p:cNvPr>
          <p:cNvSpPr/>
          <p:nvPr/>
        </p:nvSpPr>
        <p:spPr>
          <a:xfrm rot="10800000">
            <a:off x="3947053" y="5084728"/>
            <a:ext cx="194736" cy="45719"/>
          </a:xfrm>
          <a:custGeom>
            <a:avLst/>
            <a:gdLst>
              <a:gd name="connsiteX0" fmla="*/ 0 w 3738398"/>
              <a:gd name="connsiteY0" fmla="*/ 686539 h 842070"/>
              <a:gd name="connsiteX1" fmla="*/ 1771650 w 3738398"/>
              <a:gd name="connsiteY1" fmla="*/ 739 h 842070"/>
              <a:gd name="connsiteX2" fmla="*/ 3556000 w 3738398"/>
              <a:gd name="connsiteY2" fmla="*/ 800839 h 842070"/>
              <a:gd name="connsiteX3" fmla="*/ 3587750 w 3738398"/>
              <a:gd name="connsiteY3" fmla="*/ 654789 h 842070"/>
              <a:gd name="connsiteX0" fmla="*/ 0 w 3727583"/>
              <a:gd name="connsiteY0" fmla="*/ 749931 h 910021"/>
              <a:gd name="connsiteX1" fmla="*/ 1930400 w 3727583"/>
              <a:gd name="connsiteY1" fmla="*/ 631 h 910021"/>
              <a:gd name="connsiteX2" fmla="*/ 3556000 w 3727583"/>
              <a:gd name="connsiteY2" fmla="*/ 864231 h 910021"/>
              <a:gd name="connsiteX3" fmla="*/ 3587750 w 3727583"/>
              <a:gd name="connsiteY3" fmla="*/ 718181 h 910021"/>
              <a:gd name="connsiteX0" fmla="*/ 0 w 3556000"/>
              <a:gd name="connsiteY0" fmla="*/ 749931 h 864231"/>
              <a:gd name="connsiteX1" fmla="*/ 1930400 w 3556000"/>
              <a:gd name="connsiteY1" fmla="*/ 631 h 864231"/>
              <a:gd name="connsiteX2" fmla="*/ 3556000 w 3556000"/>
              <a:gd name="connsiteY2" fmla="*/ 864231 h 864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740 h 800540"/>
              <a:gd name="connsiteX1" fmla="*/ 1930400 w 3549650"/>
              <a:gd name="connsiteY1" fmla="*/ 440 h 800540"/>
              <a:gd name="connsiteX2" fmla="*/ 3549650 w 3549650"/>
              <a:gd name="connsiteY2" fmla="*/ 800540 h 800540"/>
              <a:gd name="connsiteX0" fmla="*/ 0 w 3555706"/>
              <a:gd name="connsiteY0" fmla="*/ 749302 h 751657"/>
              <a:gd name="connsiteX1" fmla="*/ 1930400 w 3555706"/>
              <a:gd name="connsiteY1" fmla="*/ 2 h 751657"/>
              <a:gd name="connsiteX2" fmla="*/ 3555706 w 3555706"/>
              <a:gd name="connsiteY2" fmla="*/ 751657 h 751657"/>
              <a:gd name="connsiteX0" fmla="*/ 0 w 3555706"/>
              <a:gd name="connsiteY0" fmla="*/ 757768 h 760123"/>
              <a:gd name="connsiteX1" fmla="*/ 1835150 w 3555706"/>
              <a:gd name="connsiteY1" fmla="*/ 1 h 760123"/>
              <a:gd name="connsiteX2" fmla="*/ 3555706 w 3555706"/>
              <a:gd name="connsiteY2" fmla="*/ 760123 h 760123"/>
            </a:gdLst>
            <a:ahLst/>
            <a:cxnLst>
              <a:cxn ang="0">
                <a:pos x="connsiteX0" y="connsiteY0"/>
              </a:cxn>
              <a:cxn ang="0">
                <a:pos x="connsiteX1" y="connsiteY1"/>
              </a:cxn>
              <a:cxn ang="0">
                <a:pos x="connsiteX2" y="connsiteY2"/>
              </a:cxn>
            </a:cxnLst>
            <a:rect l="l" t="t" r="r" b="b"/>
            <a:pathLst>
              <a:path w="3555706" h="760123">
                <a:moveTo>
                  <a:pt x="0" y="757768"/>
                </a:moveTo>
                <a:cubicBezTo>
                  <a:pt x="719687" y="108617"/>
                  <a:pt x="1242532" y="-391"/>
                  <a:pt x="1835150" y="1"/>
                </a:cubicBezTo>
                <a:cubicBezTo>
                  <a:pt x="2427768" y="394"/>
                  <a:pt x="3082673" y="274166"/>
                  <a:pt x="3555706" y="760123"/>
                </a:cubicBezTo>
              </a:path>
            </a:pathLst>
          </a:custGeom>
          <a:noFill/>
          <a:ln w="444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BC2CDF31-2DE8-4B13-826E-1799BB5D5D4F}"/>
              </a:ext>
            </a:extLst>
          </p:cNvPr>
          <p:cNvSpPr/>
          <p:nvPr/>
        </p:nvSpPr>
        <p:spPr>
          <a:xfrm rot="10800000">
            <a:off x="3947053" y="5191090"/>
            <a:ext cx="194736" cy="45719"/>
          </a:xfrm>
          <a:custGeom>
            <a:avLst/>
            <a:gdLst>
              <a:gd name="connsiteX0" fmla="*/ 0 w 3738398"/>
              <a:gd name="connsiteY0" fmla="*/ 686539 h 842070"/>
              <a:gd name="connsiteX1" fmla="*/ 1771650 w 3738398"/>
              <a:gd name="connsiteY1" fmla="*/ 739 h 842070"/>
              <a:gd name="connsiteX2" fmla="*/ 3556000 w 3738398"/>
              <a:gd name="connsiteY2" fmla="*/ 800839 h 842070"/>
              <a:gd name="connsiteX3" fmla="*/ 3587750 w 3738398"/>
              <a:gd name="connsiteY3" fmla="*/ 654789 h 842070"/>
              <a:gd name="connsiteX0" fmla="*/ 0 w 3727583"/>
              <a:gd name="connsiteY0" fmla="*/ 749931 h 910021"/>
              <a:gd name="connsiteX1" fmla="*/ 1930400 w 3727583"/>
              <a:gd name="connsiteY1" fmla="*/ 631 h 910021"/>
              <a:gd name="connsiteX2" fmla="*/ 3556000 w 3727583"/>
              <a:gd name="connsiteY2" fmla="*/ 864231 h 910021"/>
              <a:gd name="connsiteX3" fmla="*/ 3587750 w 3727583"/>
              <a:gd name="connsiteY3" fmla="*/ 718181 h 910021"/>
              <a:gd name="connsiteX0" fmla="*/ 0 w 3556000"/>
              <a:gd name="connsiteY0" fmla="*/ 749931 h 864231"/>
              <a:gd name="connsiteX1" fmla="*/ 1930400 w 3556000"/>
              <a:gd name="connsiteY1" fmla="*/ 631 h 864231"/>
              <a:gd name="connsiteX2" fmla="*/ 3556000 w 3556000"/>
              <a:gd name="connsiteY2" fmla="*/ 864231 h 864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740 h 800540"/>
              <a:gd name="connsiteX1" fmla="*/ 1930400 w 3549650"/>
              <a:gd name="connsiteY1" fmla="*/ 440 h 800540"/>
              <a:gd name="connsiteX2" fmla="*/ 3549650 w 3549650"/>
              <a:gd name="connsiteY2" fmla="*/ 800540 h 800540"/>
              <a:gd name="connsiteX0" fmla="*/ 0 w 3555706"/>
              <a:gd name="connsiteY0" fmla="*/ 749302 h 751657"/>
              <a:gd name="connsiteX1" fmla="*/ 1930400 w 3555706"/>
              <a:gd name="connsiteY1" fmla="*/ 2 h 751657"/>
              <a:gd name="connsiteX2" fmla="*/ 3555706 w 3555706"/>
              <a:gd name="connsiteY2" fmla="*/ 751657 h 751657"/>
              <a:gd name="connsiteX0" fmla="*/ 0 w 3555706"/>
              <a:gd name="connsiteY0" fmla="*/ 757768 h 760123"/>
              <a:gd name="connsiteX1" fmla="*/ 1835150 w 3555706"/>
              <a:gd name="connsiteY1" fmla="*/ 1 h 760123"/>
              <a:gd name="connsiteX2" fmla="*/ 3555706 w 3555706"/>
              <a:gd name="connsiteY2" fmla="*/ 760123 h 760123"/>
            </a:gdLst>
            <a:ahLst/>
            <a:cxnLst>
              <a:cxn ang="0">
                <a:pos x="connsiteX0" y="connsiteY0"/>
              </a:cxn>
              <a:cxn ang="0">
                <a:pos x="connsiteX1" y="connsiteY1"/>
              </a:cxn>
              <a:cxn ang="0">
                <a:pos x="connsiteX2" y="connsiteY2"/>
              </a:cxn>
            </a:cxnLst>
            <a:rect l="l" t="t" r="r" b="b"/>
            <a:pathLst>
              <a:path w="3555706" h="760123">
                <a:moveTo>
                  <a:pt x="0" y="757768"/>
                </a:moveTo>
                <a:cubicBezTo>
                  <a:pt x="719687" y="108617"/>
                  <a:pt x="1242532" y="-391"/>
                  <a:pt x="1835150" y="1"/>
                </a:cubicBezTo>
                <a:cubicBezTo>
                  <a:pt x="2427768" y="394"/>
                  <a:pt x="3082673" y="274166"/>
                  <a:pt x="3555706" y="760123"/>
                </a:cubicBezTo>
              </a:path>
            </a:pathLst>
          </a:custGeom>
          <a:noFill/>
          <a:ln w="444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07B75AA0-52D2-4208-BF12-69E3DF7B1C88}"/>
              </a:ext>
            </a:extLst>
          </p:cNvPr>
          <p:cNvSpPr/>
          <p:nvPr/>
        </p:nvSpPr>
        <p:spPr>
          <a:xfrm rot="10800000">
            <a:off x="7909453" y="5084728"/>
            <a:ext cx="194736" cy="45719"/>
          </a:xfrm>
          <a:custGeom>
            <a:avLst/>
            <a:gdLst>
              <a:gd name="connsiteX0" fmla="*/ 0 w 3738398"/>
              <a:gd name="connsiteY0" fmla="*/ 686539 h 842070"/>
              <a:gd name="connsiteX1" fmla="*/ 1771650 w 3738398"/>
              <a:gd name="connsiteY1" fmla="*/ 739 h 842070"/>
              <a:gd name="connsiteX2" fmla="*/ 3556000 w 3738398"/>
              <a:gd name="connsiteY2" fmla="*/ 800839 h 842070"/>
              <a:gd name="connsiteX3" fmla="*/ 3587750 w 3738398"/>
              <a:gd name="connsiteY3" fmla="*/ 654789 h 842070"/>
              <a:gd name="connsiteX0" fmla="*/ 0 w 3727583"/>
              <a:gd name="connsiteY0" fmla="*/ 749931 h 910021"/>
              <a:gd name="connsiteX1" fmla="*/ 1930400 w 3727583"/>
              <a:gd name="connsiteY1" fmla="*/ 631 h 910021"/>
              <a:gd name="connsiteX2" fmla="*/ 3556000 w 3727583"/>
              <a:gd name="connsiteY2" fmla="*/ 864231 h 910021"/>
              <a:gd name="connsiteX3" fmla="*/ 3587750 w 3727583"/>
              <a:gd name="connsiteY3" fmla="*/ 718181 h 910021"/>
              <a:gd name="connsiteX0" fmla="*/ 0 w 3556000"/>
              <a:gd name="connsiteY0" fmla="*/ 749931 h 864231"/>
              <a:gd name="connsiteX1" fmla="*/ 1930400 w 3556000"/>
              <a:gd name="connsiteY1" fmla="*/ 631 h 864231"/>
              <a:gd name="connsiteX2" fmla="*/ 3556000 w 3556000"/>
              <a:gd name="connsiteY2" fmla="*/ 864231 h 864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740 h 800540"/>
              <a:gd name="connsiteX1" fmla="*/ 1930400 w 3549650"/>
              <a:gd name="connsiteY1" fmla="*/ 440 h 800540"/>
              <a:gd name="connsiteX2" fmla="*/ 3549650 w 3549650"/>
              <a:gd name="connsiteY2" fmla="*/ 800540 h 800540"/>
              <a:gd name="connsiteX0" fmla="*/ 0 w 3555706"/>
              <a:gd name="connsiteY0" fmla="*/ 749302 h 751657"/>
              <a:gd name="connsiteX1" fmla="*/ 1930400 w 3555706"/>
              <a:gd name="connsiteY1" fmla="*/ 2 h 751657"/>
              <a:gd name="connsiteX2" fmla="*/ 3555706 w 3555706"/>
              <a:gd name="connsiteY2" fmla="*/ 751657 h 751657"/>
              <a:gd name="connsiteX0" fmla="*/ 0 w 3555706"/>
              <a:gd name="connsiteY0" fmla="*/ 757768 h 760123"/>
              <a:gd name="connsiteX1" fmla="*/ 1835150 w 3555706"/>
              <a:gd name="connsiteY1" fmla="*/ 1 h 760123"/>
              <a:gd name="connsiteX2" fmla="*/ 3555706 w 3555706"/>
              <a:gd name="connsiteY2" fmla="*/ 760123 h 760123"/>
            </a:gdLst>
            <a:ahLst/>
            <a:cxnLst>
              <a:cxn ang="0">
                <a:pos x="connsiteX0" y="connsiteY0"/>
              </a:cxn>
              <a:cxn ang="0">
                <a:pos x="connsiteX1" y="connsiteY1"/>
              </a:cxn>
              <a:cxn ang="0">
                <a:pos x="connsiteX2" y="connsiteY2"/>
              </a:cxn>
            </a:cxnLst>
            <a:rect l="l" t="t" r="r" b="b"/>
            <a:pathLst>
              <a:path w="3555706" h="760123">
                <a:moveTo>
                  <a:pt x="0" y="757768"/>
                </a:moveTo>
                <a:cubicBezTo>
                  <a:pt x="719687" y="108617"/>
                  <a:pt x="1242532" y="-391"/>
                  <a:pt x="1835150" y="1"/>
                </a:cubicBezTo>
                <a:cubicBezTo>
                  <a:pt x="2427768" y="394"/>
                  <a:pt x="3082673" y="274166"/>
                  <a:pt x="3555706" y="760123"/>
                </a:cubicBezTo>
              </a:path>
            </a:pathLst>
          </a:custGeom>
          <a:noFill/>
          <a:ln w="444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C6C1245-4541-4388-BA01-94B95FCC445F}"/>
              </a:ext>
            </a:extLst>
          </p:cNvPr>
          <p:cNvSpPr/>
          <p:nvPr/>
        </p:nvSpPr>
        <p:spPr>
          <a:xfrm rot="10800000">
            <a:off x="7909453" y="5191090"/>
            <a:ext cx="194736" cy="45719"/>
          </a:xfrm>
          <a:custGeom>
            <a:avLst/>
            <a:gdLst>
              <a:gd name="connsiteX0" fmla="*/ 0 w 3738398"/>
              <a:gd name="connsiteY0" fmla="*/ 686539 h 842070"/>
              <a:gd name="connsiteX1" fmla="*/ 1771650 w 3738398"/>
              <a:gd name="connsiteY1" fmla="*/ 739 h 842070"/>
              <a:gd name="connsiteX2" fmla="*/ 3556000 w 3738398"/>
              <a:gd name="connsiteY2" fmla="*/ 800839 h 842070"/>
              <a:gd name="connsiteX3" fmla="*/ 3587750 w 3738398"/>
              <a:gd name="connsiteY3" fmla="*/ 654789 h 842070"/>
              <a:gd name="connsiteX0" fmla="*/ 0 w 3727583"/>
              <a:gd name="connsiteY0" fmla="*/ 749931 h 910021"/>
              <a:gd name="connsiteX1" fmla="*/ 1930400 w 3727583"/>
              <a:gd name="connsiteY1" fmla="*/ 631 h 910021"/>
              <a:gd name="connsiteX2" fmla="*/ 3556000 w 3727583"/>
              <a:gd name="connsiteY2" fmla="*/ 864231 h 910021"/>
              <a:gd name="connsiteX3" fmla="*/ 3587750 w 3727583"/>
              <a:gd name="connsiteY3" fmla="*/ 718181 h 910021"/>
              <a:gd name="connsiteX0" fmla="*/ 0 w 3556000"/>
              <a:gd name="connsiteY0" fmla="*/ 749931 h 864231"/>
              <a:gd name="connsiteX1" fmla="*/ 1930400 w 3556000"/>
              <a:gd name="connsiteY1" fmla="*/ 631 h 864231"/>
              <a:gd name="connsiteX2" fmla="*/ 3556000 w 3556000"/>
              <a:gd name="connsiteY2" fmla="*/ 864231 h 864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431 h 800231"/>
              <a:gd name="connsiteX1" fmla="*/ 1930400 w 3549650"/>
              <a:gd name="connsiteY1" fmla="*/ 131 h 800231"/>
              <a:gd name="connsiteX2" fmla="*/ 3549650 w 3549650"/>
              <a:gd name="connsiteY2" fmla="*/ 800231 h 800231"/>
              <a:gd name="connsiteX0" fmla="*/ 0 w 3549650"/>
              <a:gd name="connsiteY0" fmla="*/ 749740 h 800540"/>
              <a:gd name="connsiteX1" fmla="*/ 1930400 w 3549650"/>
              <a:gd name="connsiteY1" fmla="*/ 440 h 800540"/>
              <a:gd name="connsiteX2" fmla="*/ 3549650 w 3549650"/>
              <a:gd name="connsiteY2" fmla="*/ 800540 h 800540"/>
              <a:gd name="connsiteX0" fmla="*/ 0 w 3555706"/>
              <a:gd name="connsiteY0" fmla="*/ 749302 h 751657"/>
              <a:gd name="connsiteX1" fmla="*/ 1930400 w 3555706"/>
              <a:gd name="connsiteY1" fmla="*/ 2 h 751657"/>
              <a:gd name="connsiteX2" fmla="*/ 3555706 w 3555706"/>
              <a:gd name="connsiteY2" fmla="*/ 751657 h 751657"/>
              <a:gd name="connsiteX0" fmla="*/ 0 w 3555706"/>
              <a:gd name="connsiteY0" fmla="*/ 757768 h 760123"/>
              <a:gd name="connsiteX1" fmla="*/ 1835150 w 3555706"/>
              <a:gd name="connsiteY1" fmla="*/ 1 h 760123"/>
              <a:gd name="connsiteX2" fmla="*/ 3555706 w 3555706"/>
              <a:gd name="connsiteY2" fmla="*/ 760123 h 760123"/>
            </a:gdLst>
            <a:ahLst/>
            <a:cxnLst>
              <a:cxn ang="0">
                <a:pos x="connsiteX0" y="connsiteY0"/>
              </a:cxn>
              <a:cxn ang="0">
                <a:pos x="connsiteX1" y="connsiteY1"/>
              </a:cxn>
              <a:cxn ang="0">
                <a:pos x="connsiteX2" y="connsiteY2"/>
              </a:cxn>
            </a:cxnLst>
            <a:rect l="l" t="t" r="r" b="b"/>
            <a:pathLst>
              <a:path w="3555706" h="760123">
                <a:moveTo>
                  <a:pt x="0" y="757768"/>
                </a:moveTo>
                <a:cubicBezTo>
                  <a:pt x="719687" y="108617"/>
                  <a:pt x="1242532" y="-391"/>
                  <a:pt x="1835150" y="1"/>
                </a:cubicBezTo>
                <a:cubicBezTo>
                  <a:pt x="2427768" y="394"/>
                  <a:pt x="3082673" y="274166"/>
                  <a:pt x="3555706" y="760123"/>
                </a:cubicBezTo>
              </a:path>
            </a:pathLst>
          </a:custGeom>
          <a:noFill/>
          <a:ln w="4445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8F9E8269-6178-4B1A-9D2B-72EB376C46CD}"/>
              </a:ext>
            </a:extLst>
          </p:cNvPr>
          <p:cNvSpPr txBox="1"/>
          <p:nvPr/>
        </p:nvSpPr>
        <p:spPr>
          <a:xfrm>
            <a:off x="1607991" y="1531359"/>
            <a:ext cx="4202873" cy="830997"/>
          </a:xfrm>
          <a:prstGeom prst="rect">
            <a:avLst/>
          </a:prstGeom>
          <a:noFill/>
        </p:spPr>
        <p:txBody>
          <a:bodyPr wrap="square" rtlCol="0">
            <a:spAutoFit/>
          </a:bodyPr>
          <a:lstStyle/>
          <a:p>
            <a:r>
              <a:rPr lang="fr-FR" sz="2400" b="1" dirty="0"/>
              <a:t>Responsabilité précoce pour les autres membres de la famille</a:t>
            </a:r>
          </a:p>
        </p:txBody>
      </p:sp>
      <p:sp>
        <p:nvSpPr>
          <p:cNvPr id="42" name="TextBox 41">
            <a:extLst>
              <a:ext uri="{FF2B5EF4-FFF2-40B4-BE49-F238E27FC236}">
                <a16:creationId xmlns:a16="http://schemas.microsoft.com/office/drawing/2014/main" id="{0F7858C4-890B-4D28-9A52-28372A9B6C2A}"/>
              </a:ext>
            </a:extLst>
          </p:cNvPr>
          <p:cNvSpPr txBox="1"/>
          <p:nvPr/>
        </p:nvSpPr>
        <p:spPr>
          <a:xfrm>
            <a:off x="502413" y="1380803"/>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01</a:t>
            </a:r>
            <a:endParaRPr kumimoji="0" lang="en-GB" sz="60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136C85F1-4475-4D53-BB37-3FDA41591B7C}"/>
              </a:ext>
            </a:extLst>
          </p:cNvPr>
          <p:cNvSpPr txBox="1"/>
          <p:nvPr/>
        </p:nvSpPr>
        <p:spPr>
          <a:xfrm>
            <a:off x="1607992" y="2560059"/>
            <a:ext cx="4285086" cy="830997"/>
          </a:xfrm>
          <a:prstGeom prst="rect">
            <a:avLst/>
          </a:prstGeom>
          <a:noFill/>
        </p:spPr>
        <p:txBody>
          <a:bodyPr wrap="square" rtlCol="0">
            <a:spAutoFit/>
          </a:bodyPr>
          <a:lstStyle/>
          <a:p>
            <a:r>
              <a:rPr lang="fr-FR" sz="2400" b="1" dirty="0"/>
              <a:t>Décomposition du tissu social et de l’environnement protecteur</a:t>
            </a:r>
          </a:p>
        </p:txBody>
      </p:sp>
      <p:sp>
        <p:nvSpPr>
          <p:cNvPr id="44" name="TextBox 43">
            <a:extLst>
              <a:ext uri="{FF2B5EF4-FFF2-40B4-BE49-F238E27FC236}">
                <a16:creationId xmlns:a16="http://schemas.microsoft.com/office/drawing/2014/main" id="{948EF17B-43F5-46DD-8F9C-D919582FC208}"/>
              </a:ext>
            </a:extLst>
          </p:cNvPr>
          <p:cNvSpPr txBox="1"/>
          <p:nvPr/>
        </p:nvSpPr>
        <p:spPr>
          <a:xfrm>
            <a:off x="502413" y="2409503"/>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CB414"/>
                </a:solidFill>
                <a:effectLst/>
                <a:uLnTx/>
                <a:uFillTx/>
                <a:latin typeface="Open Sans" panose="020B0606030504020204" pitchFamily="34" charset="0"/>
                <a:ea typeface="+mn-ea"/>
                <a:cs typeface="+mn-cs"/>
              </a:rPr>
              <a:t>02</a:t>
            </a:r>
            <a:endParaRPr kumimoji="0" lang="en-GB" sz="60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8" name="TextBox 57">
            <a:extLst>
              <a:ext uri="{FF2B5EF4-FFF2-40B4-BE49-F238E27FC236}">
                <a16:creationId xmlns:a16="http://schemas.microsoft.com/office/drawing/2014/main" id="{EE97DAFE-1F26-41AE-9A6F-B9C987FCD1B2}"/>
              </a:ext>
            </a:extLst>
          </p:cNvPr>
          <p:cNvSpPr txBox="1"/>
          <p:nvPr/>
        </p:nvSpPr>
        <p:spPr>
          <a:xfrm>
            <a:off x="8751686" y="1540150"/>
            <a:ext cx="3072014" cy="830997"/>
          </a:xfrm>
          <a:prstGeom prst="rect">
            <a:avLst/>
          </a:prstGeom>
          <a:noFill/>
        </p:spPr>
        <p:txBody>
          <a:bodyPr wrap="square" rtlCol="0">
            <a:spAutoFit/>
          </a:bodyPr>
          <a:lstStyle/>
          <a:p>
            <a:r>
              <a:rPr lang="fr-FR" sz="2400" b="1" dirty="0"/>
              <a:t>Manque de nourriture et d'autres fournitures </a:t>
            </a:r>
            <a:endParaRPr lang="en-US" sz="2400" b="1" dirty="0"/>
          </a:p>
        </p:txBody>
      </p:sp>
      <p:sp>
        <p:nvSpPr>
          <p:cNvPr id="59" name="TextBox 58">
            <a:extLst>
              <a:ext uri="{FF2B5EF4-FFF2-40B4-BE49-F238E27FC236}">
                <a16:creationId xmlns:a16="http://schemas.microsoft.com/office/drawing/2014/main" id="{5DE74CC4-28FA-444A-8FE9-7CE12524A996}"/>
              </a:ext>
            </a:extLst>
          </p:cNvPr>
          <p:cNvSpPr txBox="1"/>
          <p:nvPr/>
        </p:nvSpPr>
        <p:spPr>
          <a:xfrm>
            <a:off x="7646106" y="1389594"/>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2C923"/>
                </a:solidFill>
                <a:effectLst/>
                <a:uLnTx/>
                <a:uFillTx/>
                <a:latin typeface="Open Sans" panose="020B0606030504020204" pitchFamily="34" charset="0"/>
                <a:ea typeface="+mn-ea"/>
                <a:cs typeface="+mn-cs"/>
              </a:rPr>
              <a:t>0</a:t>
            </a:r>
            <a:r>
              <a:rPr kumimoji="0" lang="ru-RU" sz="6000" b="1" i="0" u="none" strike="noStrike" kern="1200" cap="none" spc="0" normalizeH="0" baseline="0" noProof="0" dirty="0">
                <a:ln>
                  <a:noFill/>
                </a:ln>
                <a:solidFill>
                  <a:srgbClr val="C2C923"/>
                </a:solidFill>
                <a:effectLst/>
                <a:uLnTx/>
                <a:uFillTx/>
                <a:latin typeface="Open Sans" panose="020B0606030504020204" pitchFamily="34" charset="0"/>
                <a:ea typeface="+mn-ea"/>
                <a:cs typeface="+mn-cs"/>
              </a:rPr>
              <a:t>4</a:t>
            </a:r>
            <a:endParaRPr kumimoji="0" lang="en-GB" sz="6000" b="1" i="0" u="none" strike="noStrike" kern="1200" cap="none" spc="0" normalizeH="0" baseline="0" noProof="0" dirty="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0" name="TextBox 59">
            <a:extLst>
              <a:ext uri="{FF2B5EF4-FFF2-40B4-BE49-F238E27FC236}">
                <a16:creationId xmlns:a16="http://schemas.microsoft.com/office/drawing/2014/main" id="{C1915141-6AF1-42EF-B820-3F2E9C2F9486}"/>
              </a:ext>
            </a:extLst>
          </p:cNvPr>
          <p:cNvSpPr txBox="1"/>
          <p:nvPr/>
        </p:nvSpPr>
        <p:spPr>
          <a:xfrm>
            <a:off x="1604803" y="3607010"/>
            <a:ext cx="3188324" cy="830997"/>
          </a:xfrm>
          <a:prstGeom prst="rect">
            <a:avLst/>
          </a:prstGeom>
          <a:noFill/>
        </p:spPr>
        <p:txBody>
          <a:bodyPr wrap="square" rtlCol="0">
            <a:spAutoFit/>
          </a:bodyPr>
          <a:lstStyle/>
          <a:p>
            <a:r>
              <a:rPr lang="fr-FR" sz="2400" b="1" dirty="0"/>
              <a:t>Traumatisme émotionnel et physique</a:t>
            </a:r>
          </a:p>
        </p:txBody>
      </p:sp>
      <p:sp>
        <p:nvSpPr>
          <p:cNvPr id="61" name="TextBox 60">
            <a:extLst>
              <a:ext uri="{FF2B5EF4-FFF2-40B4-BE49-F238E27FC236}">
                <a16:creationId xmlns:a16="http://schemas.microsoft.com/office/drawing/2014/main" id="{96525AEE-A519-4757-A112-6C0C15E4642E}"/>
              </a:ext>
            </a:extLst>
          </p:cNvPr>
          <p:cNvSpPr txBox="1"/>
          <p:nvPr/>
        </p:nvSpPr>
        <p:spPr>
          <a:xfrm>
            <a:off x="499224" y="3456454"/>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03</a:t>
            </a:r>
            <a:endParaRPr kumimoji="0" lang="en-GB" sz="60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6FEE1280-348F-46EC-9D71-CBEB56EFE323}"/>
              </a:ext>
            </a:extLst>
          </p:cNvPr>
          <p:cNvSpPr txBox="1"/>
          <p:nvPr/>
        </p:nvSpPr>
        <p:spPr>
          <a:xfrm>
            <a:off x="8751685" y="2559188"/>
            <a:ext cx="2937901" cy="830997"/>
          </a:xfrm>
          <a:prstGeom prst="rect">
            <a:avLst/>
          </a:prstGeom>
          <a:noFill/>
        </p:spPr>
        <p:txBody>
          <a:bodyPr wrap="square" rtlCol="0">
            <a:spAutoFit/>
          </a:bodyPr>
          <a:lstStyle/>
          <a:p>
            <a:r>
              <a:rPr lang="fr-FR" sz="2400" b="1" dirty="0"/>
              <a:t>Handicap; pauvreté; manque d’</a:t>
            </a:r>
            <a:r>
              <a:rPr lang="fr-FR" sz="2400" b="1" dirty="0" err="1"/>
              <a:t>education</a:t>
            </a:r>
            <a:r>
              <a:rPr lang="fr-FR" sz="2400" b="1" dirty="0"/>
              <a:t> </a:t>
            </a:r>
            <a:endParaRPr lang="en-US" sz="2400" b="1" dirty="0"/>
          </a:p>
        </p:txBody>
      </p:sp>
      <p:sp>
        <p:nvSpPr>
          <p:cNvPr id="47" name="TextBox 46">
            <a:extLst>
              <a:ext uri="{FF2B5EF4-FFF2-40B4-BE49-F238E27FC236}">
                <a16:creationId xmlns:a16="http://schemas.microsoft.com/office/drawing/2014/main" id="{2287289F-4CE6-483D-B143-EE9E0FA53C1F}"/>
              </a:ext>
            </a:extLst>
          </p:cNvPr>
          <p:cNvSpPr txBox="1"/>
          <p:nvPr/>
        </p:nvSpPr>
        <p:spPr>
          <a:xfrm>
            <a:off x="7646106" y="2408632"/>
            <a:ext cx="1432100"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74D67"/>
                </a:solidFill>
                <a:effectLst/>
                <a:uLnTx/>
                <a:uFillTx/>
                <a:latin typeface="Open Sans" panose="020B0606030504020204" pitchFamily="34" charset="0"/>
                <a:ea typeface="+mn-ea"/>
                <a:cs typeface="+mn-cs"/>
              </a:rPr>
              <a:t>0</a:t>
            </a:r>
            <a:r>
              <a:rPr lang="en-US" sz="6000" b="1" dirty="0">
                <a:solidFill>
                  <a:srgbClr val="074D67"/>
                </a:solidFill>
                <a:latin typeface="Open Sans" panose="020B0606030504020204" pitchFamily="34" charset="0"/>
              </a:rPr>
              <a:t>5</a:t>
            </a:r>
            <a:endParaRPr kumimoji="0" lang="en-GB" sz="6000" b="1" i="0" u="none" strike="noStrike" kern="1200" cap="none" spc="0" normalizeH="0" baseline="0" noProof="0" dirty="0">
              <a:ln>
                <a:noFill/>
              </a:ln>
              <a:solidFill>
                <a:srgbClr val="074D67"/>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12164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randombar(horizontal)">
                                      <p:cBhvr>
                                        <p:cTn id="14" dur="500"/>
                                        <p:tgtEl>
                                          <p:spTgt spid="4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randombar(horizontal)">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randombar(horizontal)">
                                      <p:cBhvr>
                                        <p:cTn id="30" dur="500"/>
                                        <p:tgtEl>
                                          <p:spTgt spid="6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randombar(horizontal)">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randombar(horizontal)">
                                      <p:cBhvr>
                                        <p:cTn id="38" dur="500"/>
                                        <p:tgtEl>
                                          <p:spTgt spid="5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randombar(horizontal)">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randombar(horizontal)">
                                      <p:cBhvr>
                                        <p:cTn id="46" dur="500"/>
                                        <p:tgtEl>
                                          <p:spTgt spid="4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1" grpId="0"/>
      <p:bldP spid="42" grpId="0"/>
      <p:bldP spid="43" grpId="0"/>
      <p:bldP spid="44" grpId="0"/>
      <p:bldP spid="58" grpId="0"/>
      <p:bldP spid="59" grpId="0"/>
      <p:bldP spid="60" grpId="0"/>
      <p:bldP spid="61"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EB7FD8D-AC69-4E90-A073-33A590B88A4A}"/>
              </a:ext>
            </a:extLst>
          </p:cNvPr>
          <p:cNvSpPr/>
          <p:nvPr/>
        </p:nvSpPr>
        <p:spPr>
          <a:xfrm>
            <a:off x="695742" y="5224543"/>
            <a:ext cx="2775046" cy="369332"/>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B0A9C50-B290-4C30-A65A-9D7AB111D154}"/>
              </a:ext>
            </a:extLst>
          </p:cNvPr>
          <p:cNvSpPr txBox="1"/>
          <p:nvPr/>
        </p:nvSpPr>
        <p:spPr>
          <a:xfrm>
            <a:off x="4493343" y="676071"/>
            <a:ext cx="7002916" cy="830997"/>
          </a:xfrm>
          <a:prstGeom prst="rect">
            <a:avLst/>
          </a:prstGeom>
          <a:noFill/>
        </p:spPr>
        <p:txBody>
          <a:bodyPr wrap="square" rtlCol="0">
            <a:spAutoFit/>
          </a:bodyPr>
          <a:lstStyle/>
          <a:p>
            <a:pPr lvl="0" algn="ctr">
              <a:defRPr/>
            </a:pPr>
            <a:r>
              <a:rPr lang="fr-SN" altLang="en-US" sz="4800" b="1" u="sng" dirty="0"/>
              <a:t>Objectifs de la session</a:t>
            </a:r>
            <a:endParaRPr lang="en-US" sz="4800" b="1" u="sng" dirty="0">
              <a:latin typeface="Noto Sans" panose="020B0502040504020204" pitchFamily="34"/>
              <a:ea typeface="Noto Sans" panose="020B0502040504020204" pitchFamily="34"/>
              <a:cs typeface="Noto Sans" panose="020B0502040504020204" pitchFamily="34"/>
            </a:endParaRPr>
          </a:p>
        </p:txBody>
      </p:sp>
      <p:grpSp>
        <p:nvGrpSpPr>
          <p:cNvPr id="12" name="Group 11"/>
          <p:cNvGrpSpPr/>
          <p:nvPr/>
        </p:nvGrpSpPr>
        <p:grpSpPr>
          <a:xfrm>
            <a:off x="438154" y="2871019"/>
            <a:ext cx="3032633" cy="2196282"/>
            <a:chOff x="1111250" y="2736547"/>
            <a:chExt cx="3473207" cy="3016554"/>
          </a:xfrm>
        </p:grpSpPr>
        <p:sp>
          <p:nvSpPr>
            <p:cNvPr id="19" name="Freeform 18"/>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id="{8016977A-112F-4154-95F5-0608714FBFEE}"/>
              </a:ext>
            </a:extLst>
          </p:cNvPr>
          <p:cNvSpPr txBox="1"/>
          <p:nvPr/>
        </p:nvSpPr>
        <p:spPr>
          <a:xfrm>
            <a:off x="4130223" y="2089935"/>
            <a:ext cx="7770625" cy="3662541"/>
          </a:xfrm>
          <a:prstGeom prst="rect">
            <a:avLst/>
          </a:prstGeom>
          <a:noFill/>
        </p:spPr>
        <p:txBody>
          <a:bodyPr wrap="square" rtlCol="0">
            <a:spAutoFit/>
          </a:bodyPr>
          <a:lstStyle/>
          <a:p>
            <a:pPr marL="571500" indent="-571500">
              <a:lnSpc>
                <a:spcPct val="80000"/>
              </a:lnSpc>
              <a:buFont typeface="Wingdings" panose="05000000000000000000" pitchFamily="2" charset="2"/>
              <a:buChar char="q"/>
            </a:pPr>
            <a:r>
              <a:rPr lang="fr-FR" altLang="en-US" sz="4000" dirty="0"/>
              <a:t>Mieux </a:t>
            </a:r>
            <a:r>
              <a:rPr lang="fr-FR" altLang="en-US" sz="4000" b="1" u="sng" dirty="0">
                <a:solidFill>
                  <a:srgbClr val="FF0000"/>
                </a:solidFill>
              </a:rPr>
              <a:t>comprendre</a:t>
            </a:r>
            <a:r>
              <a:rPr lang="fr-FR" altLang="en-US" sz="4000" dirty="0"/>
              <a:t> l’Exploitation et les Abus Sexuels (EAS)</a:t>
            </a:r>
          </a:p>
          <a:p>
            <a:pPr marL="571500" indent="-571500">
              <a:lnSpc>
                <a:spcPct val="80000"/>
              </a:lnSpc>
              <a:buFont typeface="Wingdings" panose="05000000000000000000" pitchFamily="2" charset="2"/>
              <a:buChar char="q"/>
            </a:pPr>
            <a:endParaRPr lang="fr-FR" altLang="en-US" sz="4000" dirty="0">
              <a:cs typeface="Arial"/>
            </a:endParaRPr>
          </a:p>
          <a:p>
            <a:pPr marL="571500" indent="-571500">
              <a:lnSpc>
                <a:spcPct val="80000"/>
              </a:lnSpc>
              <a:buFont typeface="Wingdings" panose="05000000000000000000" pitchFamily="2" charset="2"/>
              <a:buChar char="q"/>
            </a:pPr>
            <a:endParaRPr lang="fr-FR" altLang="en-US" sz="4000" dirty="0">
              <a:cs typeface="Arial"/>
            </a:endParaRPr>
          </a:p>
          <a:p>
            <a:pPr marL="571500" indent="-571500">
              <a:lnSpc>
                <a:spcPct val="80000"/>
              </a:lnSpc>
              <a:buFont typeface="Wingdings" panose="05000000000000000000" pitchFamily="2" charset="2"/>
              <a:buChar char="q"/>
            </a:pPr>
            <a:r>
              <a:rPr lang="fr-FR" altLang="en-US" sz="4000" dirty="0"/>
              <a:t>Savoir </a:t>
            </a:r>
            <a:r>
              <a:rPr lang="fr-FR" altLang="en-US" sz="4000" b="1" u="sng" dirty="0">
                <a:solidFill>
                  <a:srgbClr val="FF0000"/>
                </a:solidFill>
              </a:rPr>
              <a:t>comment agir </a:t>
            </a:r>
            <a:r>
              <a:rPr lang="fr-FR" altLang="en-US" sz="4000" dirty="0"/>
              <a:t>contre l’EAS au sein de nos organisations</a:t>
            </a:r>
            <a:endParaRPr lang="fr-FR" altLang="en-US" sz="4000" dirty="0">
              <a:cs typeface="Arial"/>
            </a:endParaRPr>
          </a:p>
          <a:p>
            <a:pPr marL="285750" lvl="0" indent="-285750" algn="just">
              <a:buFont typeface="Arial" panose="020B0604020202020204" pitchFamily="34" charset="0"/>
              <a:buChar char="•"/>
              <a:defRPr/>
            </a:pPr>
            <a:endParaRPr kumimoji="0" lang="en-GB" sz="400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42491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69A64847-F02E-4B3A-9965-DBA5A96A18A2}"/>
              </a:ext>
            </a:extLst>
          </p:cNvPr>
          <p:cNvSpPr txBox="1"/>
          <p:nvPr/>
        </p:nvSpPr>
        <p:spPr>
          <a:xfrm>
            <a:off x="1397000" y="295060"/>
            <a:ext cx="913893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atin typeface="Noto Sans" panose="020B0502040504020204" pitchFamily="34"/>
                <a:ea typeface="Noto Sans" panose="020B0502040504020204" pitchFamily="34"/>
                <a:cs typeface="Noto Sans" panose="020B0502040504020204" pitchFamily="34"/>
              </a:rPr>
              <a:t>La PEAS dans </a:t>
            </a:r>
            <a:r>
              <a:rPr lang="en-US" sz="5000" b="1" dirty="0" err="1">
                <a:latin typeface="Noto Sans" panose="020B0502040504020204" pitchFamily="34"/>
                <a:ea typeface="Noto Sans" panose="020B0502040504020204" pitchFamily="34"/>
                <a:cs typeface="Noto Sans" panose="020B0502040504020204" pitchFamily="34"/>
              </a:rPr>
              <a:t>tous</a:t>
            </a:r>
            <a:r>
              <a:rPr lang="en-US" sz="5000" b="1" dirty="0">
                <a:latin typeface="Noto Sans" panose="020B0502040504020204" pitchFamily="34"/>
                <a:ea typeface="Noto Sans" panose="020B0502040504020204" pitchFamily="34"/>
                <a:cs typeface="Noto Sans" panose="020B0502040504020204" pitchFamily="34"/>
              </a:rPr>
              <a:t> les </a:t>
            </a:r>
            <a:r>
              <a:rPr lang="en-US" sz="5000" b="1" dirty="0" err="1">
                <a:latin typeface="Noto Sans" panose="020B0502040504020204" pitchFamily="34"/>
                <a:ea typeface="Noto Sans" panose="020B0502040504020204" pitchFamily="34"/>
                <a:cs typeface="Noto Sans" panose="020B0502040504020204" pitchFamily="34"/>
              </a:rPr>
              <a:t>secteurs</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 name="Oval 1">
            <a:extLst>
              <a:ext uri="{FF2B5EF4-FFF2-40B4-BE49-F238E27FC236}">
                <a16:creationId xmlns:a16="http://schemas.microsoft.com/office/drawing/2014/main" id="{5AEC7D49-8B54-4659-9676-98A3C9B1E316}"/>
              </a:ext>
            </a:extLst>
          </p:cNvPr>
          <p:cNvSpPr/>
          <p:nvPr/>
        </p:nvSpPr>
        <p:spPr>
          <a:xfrm>
            <a:off x="5340835" y="2845265"/>
            <a:ext cx="1625599" cy="1625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F230194-A3BE-4824-A04C-08182BC51C62}"/>
              </a:ext>
            </a:extLst>
          </p:cNvPr>
          <p:cNvSpPr/>
          <p:nvPr/>
        </p:nvSpPr>
        <p:spPr>
          <a:xfrm>
            <a:off x="7611530" y="1661534"/>
            <a:ext cx="1198649" cy="11986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F635E75-234E-4BC4-8067-DC79F42BC616}"/>
              </a:ext>
            </a:extLst>
          </p:cNvPr>
          <p:cNvCxnSpPr>
            <a:cxnSpLocks/>
            <a:stCxn id="33" idx="3"/>
            <a:endCxn id="2" idx="7"/>
          </p:cNvCxnSpPr>
          <p:nvPr/>
        </p:nvCxnSpPr>
        <p:spPr>
          <a:xfrm flipH="1">
            <a:off x="6728371" y="2684645"/>
            <a:ext cx="1058697" cy="398683"/>
          </a:xfrm>
          <a:prstGeom prst="line">
            <a:avLst/>
          </a:prstGeom>
          <a:ln/>
        </p:spPr>
        <p:style>
          <a:lnRef idx="3">
            <a:schemeClr val="dk1"/>
          </a:lnRef>
          <a:fillRef idx="0">
            <a:schemeClr val="dk1"/>
          </a:fillRef>
          <a:effectRef idx="2">
            <a:schemeClr val="dk1"/>
          </a:effectRef>
          <a:fontRef idx="minor">
            <a:schemeClr val="tx1"/>
          </a:fontRef>
        </p:style>
      </p:cxnSp>
      <p:sp>
        <p:nvSpPr>
          <p:cNvPr id="35" name="Oval 34">
            <a:extLst>
              <a:ext uri="{FF2B5EF4-FFF2-40B4-BE49-F238E27FC236}">
                <a16:creationId xmlns:a16="http://schemas.microsoft.com/office/drawing/2014/main" id="{66C241AF-2DD0-41E3-BBCB-0F491F4E28A9}"/>
              </a:ext>
            </a:extLst>
          </p:cNvPr>
          <p:cNvSpPr/>
          <p:nvPr/>
        </p:nvSpPr>
        <p:spPr>
          <a:xfrm>
            <a:off x="5320126" y="1445528"/>
            <a:ext cx="1184701" cy="9440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5825D78-EA39-4F20-824D-4CA78A8972F4}"/>
              </a:ext>
            </a:extLst>
          </p:cNvPr>
          <p:cNvSpPr/>
          <p:nvPr/>
        </p:nvSpPr>
        <p:spPr>
          <a:xfrm>
            <a:off x="3578942" y="4811988"/>
            <a:ext cx="1761894" cy="105833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BA0D13D-E015-440D-AEBA-B9EA4B958802}"/>
              </a:ext>
            </a:extLst>
          </p:cNvPr>
          <p:cNvSpPr/>
          <p:nvPr/>
        </p:nvSpPr>
        <p:spPr>
          <a:xfrm>
            <a:off x="8091751" y="4649307"/>
            <a:ext cx="1927320" cy="10583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F0B1024-B3DA-47BA-BFAF-EA41EA436EF4}"/>
              </a:ext>
            </a:extLst>
          </p:cNvPr>
          <p:cNvSpPr/>
          <p:nvPr/>
        </p:nvSpPr>
        <p:spPr>
          <a:xfrm>
            <a:off x="9397999" y="2444877"/>
            <a:ext cx="1198649" cy="850414"/>
          </a:xfrm>
          <a:prstGeom prst="ellipse">
            <a:avLst/>
          </a:prstGeom>
          <a:solidFill>
            <a:srgbClr val="282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A21ED23-4611-4EBF-A4AD-6F04FD48C8AA}"/>
              </a:ext>
            </a:extLst>
          </p:cNvPr>
          <p:cNvCxnSpPr>
            <a:cxnSpLocks/>
            <a:stCxn id="2" idx="6"/>
            <a:endCxn id="38" idx="2"/>
          </p:cNvCxnSpPr>
          <p:nvPr/>
        </p:nvCxnSpPr>
        <p:spPr>
          <a:xfrm flipV="1">
            <a:off x="6966434" y="2870084"/>
            <a:ext cx="2431565" cy="787981"/>
          </a:xfrm>
          <a:prstGeom prst="line">
            <a:avLst/>
          </a:prstGeom>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9BA2D423-CC5B-4CC8-A30C-84E18F8CAF61}"/>
              </a:ext>
            </a:extLst>
          </p:cNvPr>
          <p:cNvCxnSpPr>
            <a:cxnSpLocks/>
            <a:stCxn id="2" idx="5"/>
            <a:endCxn id="37" idx="1"/>
          </p:cNvCxnSpPr>
          <p:nvPr/>
        </p:nvCxnSpPr>
        <p:spPr>
          <a:xfrm>
            <a:off x="6728371" y="4232801"/>
            <a:ext cx="1645629" cy="571495"/>
          </a:xfrm>
          <a:prstGeom prst="line">
            <a:avLst/>
          </a:prstGeom>
          <a:ln/>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068C817E-1250-4DAC-89A6-30B31030995E}"/>
              </a:ext>
            </a:extLst>
          </p:cNvPr>
          <p:cNvCxnSpPr>
            <a:cxnSpLocks/>
            <a:endCxn id="2" idx="1"/>
          </p:cNvCxnSpPr>
          <p:nvPr/>
        </p:nvCxnSpPr>
        <p:spPr>
          <a:xfrm flipH="1">
            <a:off x="5578898" y="2348946"/>
            <a:ext cx="219905" cy="734382"/>
          </a:xfrm>
          <a:prstGeom prst="line">
            <a:avLst/>
          </a:prstGeom>
          <a:ln/>
        </p:spPr>
        <p:style>
          <a:lnRef idx="3">
            <a:schemeClr val="dk1"/>
          </a:lnRef>
          <a:fillRef idx="0">
            <a:schemeClr val="dk1"/>
          </a:fillRef>
          <a:effectRef idx="2">
            <a:schemeClr val="dk1"/>
          </a:effectRef>
          <a:fontRef idx="minor">
            <a:schemeClr val="tx1"/>
          </a:fontRef>
        </p:style>
      </p:cxnSp>
      <p:cxnSp>
        <p:nvCxnSpPr>
          <p:cNvPr id="45" name="Straight Connector 44">
            <a:extLst>
              <a:ext uri="{FF2B5EF4-FFF2-40B4-BE49-F238E27FC236}">
                <a16:creationId xmlns:a16="http://schemas.microsoft.com/office/drawing/2014/main" id="{7DF96792-DBE1-41A9-A400-70166604ADA4}"/>
              </a:ext>
            </a:extLst>
          </p:cNvPr>
          <p:cNvCxnSpPr>
            <a:cxnSpLocks/>
            <a:stCxn id="36" idx="7"/>
            <a:endCxn id="2" idx="3"/>
          </p:cNvCxnSpPr>
          <p:nvPr/>
        </p:nvCxnSpPr>
        <p:spPr>
          <a:xfrm flipV="1">
            <a:off x="5082813" y="4232801"/>
            <a:ext cx="496085" cy="734176"/>
          </a:xfrm>
          <a:prstGeom prst="line">
            <a:avLst/>
          </a:prstGeom>
          <a:ln/>
        </p:spPr>
        <p:style>
          <a:lnRef idx="3">
            <a:schemeClr val="dk1"/>
          </a:lnRef>
          <a:fillRef idx="0">
            <a:schemeClr val="dk1"/>
          </a:fillRef>
          <a:effectRef idx="2">
            <a:schemeClr val="dk1"/>
          </a:effectRef>
          <a:fontRef idx="minor">
            <a:schemeClr val="tx1"/>
          </a:fontRef>
        </p:style>
      </p:cxnSp>
      <p:sp>
        <p:nvSpPr>
          <p:cNvPr id="60" name="Oval 59">
            <a:extLst>
              <a:ext uri="{FF2B5EF4-FFF2-40B4-BE49-F238E27FC236}">
                <a16:creationId xmlns:a16="http://schemas.microsoft.com/office/drawing/2014/main" id="{230B1EB8-1A7B-4C86-8BA1-19B1DFDF06DD}"/>
              </a:ext>
            </a:extLst>
          </p:cNvPr>
          <p:cNvSpPr/>
          <p:nvPr/>
        </p:nvSpPr>
        <p:spPr>
          <a:xfrm>
            <a:off x="621325" y="4182349"/>
            <a:ext cx="2542457" cy="97319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9D0359D3-C729-444B-8DBF-C170E0430A8B}"/>
              </a:ext>
            </a:extLst>
          </p:cNvPr>
          <p:cNvCxnSpPr>
            <a:cxnSpLocks/>
            <a:stCxn id="60" idx="6"/>
            <a:endCxn id="2" idx="2"/>
          </p:cNvCxnSpPr>
          <p:nvPr/>
        </p:nvCxnSpPr>
        <p:spPr>
          <a:xfrm flipV="1">
            <a:off x="3163782" y="3658065"/>
            <a:ext cx="2177053" cy="1010884"/>
          </a:xfrm>
          <a:prstGeom prst="line">
            <a:avLst/>
          </a:prstGeom>
          <a:ln/>
        </p:spPr>
        <p:style>
          <a:lnRef idx="3">
            <a:schemeClr val="dk1"/>
          </a:lnRef>
          <a:fillRef idx="0">
            <a:schemeClr val="dk1"/>
          </a:fillRef>
          <a:effectRef idx="2">
            <a:schemeClr val="dk1"/>
          </a:effectRef>
          <a:fontRef idx="minor">
            <a:schemeClr val="tx1"/>
          </a:fontRef>
        </p:style>
      </p:cxnSp>
      <p:sp>
        <p:nvSpPr>
          <p:cNvPr id="66" name="Oval 65">
            <a:extLst>
              <a:ext uri="{FF2B5EF4-FFF2-40B4-BE49-F238E27FC236}">
                <a16:creationId xmlns:a16="http://schemas.microsoft.com/office/drawing/2014/main" id="{32892AFD-C661-48CD-A4EA-F69A0F6476F9}"/>
              </a:ext>
            </a:extLst>
          </p:cNvPr>
          <p:cNvSpPr/>
          <p:nvPr/>
        </p:nvSpPr>
        <p:spPr>
          <a:xfrm>
            <a:off x="1538183" y="2994222"/>
            <a:ext cx="1460351" cy="8504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9E01C702-B294-4350-BFB4-FA42D7B00846}"/>
              </a:ext>
            </a:extLst>
          </p:cNvPr>
          <p:cNvCxnSpPr>
            <a:cxnSpLocks/>
            <a:stCxn id="66" idx="6"/>
            <a:endCxn id="2" idx="2"/>
          </p:cNvCxnSpPr>
          <p:nvPr/>
        </p:nvCxnSpPr>
        <p:spPr>
          <a:xfrm>
            <a:off x="2998534" y="3419429"/>
            <a:ext cx="2342301" cy="238636"/>
          </a:xfrm>
          <a:prstGeom prst="line">
            <a:avLst/>
          </a:prstGeom>
          <a:ln/>
        </p:spPr>
        <p:style>
          <a:lnRef idx="3">
            <a:schemeClr val="dk1"/>
          </a:lnRef>
          <a:fillRef idx="0">
            <a:schemeClr val="dk1"/>
          </a:fillRef>
          <a:effectRef idx="2">
            <a:schemeClr val="dk1"/>
          </a:effectRef>
          <a:fontRef idx="minor">
            <a:schemeClr val="tx1"/>
          </a:fontRef>
        </p:style>
      </p:cxnSp>
      <p:sp>
        <p:nvSpPr>
          <p:cNvPr id="81" name="TextBox 80">
            <a:extLst>
              <a:ext uri="{FF2B5EF4-FFF2-40B4-BE49-F238E27FC236}">
                <a16:creationId xmlns:a16="http://schemas.microsoft.com/office/drawing/2014/main" id="{5F4737F0-579F-4512-9950-B876AE4AA0FA}"/>
              </a:ext>
            </a:extLst>
          </p:cNvPr>
          <p:cNvSpPr txBox="1"/>
          <p:nvPr/>
        </p:nvSpPr>
        <p:spPr>
          <a:xfrm>
            <a:off x="5464203" y="3329458"/>
            <a:ext cx="1378862" cy="830997"/>
          </a:xfrm>
          <a:prstGeom prst="rect">
            <a:avLst/>
          </a:prstGeom>
          <a:noFill/>
        </p:spPr>
        <p:txBody>
          <a:bodyPr wrap="square" rtlCol="0">
            <a:spAutoFit/>
          </a:bodyPr>
          <a:lstStyle/>
          <a:p>
            <a:pPr lvl="0" algn="ctr">
              <a:defRPr/>
            </a:pPr>
            <a:r>
              <a:rPr lang="en-US" sz="4800" b="1" dirty="0">
                <a:solidFill>
                  <a:schemeClr val="bg1"/>
                </a:solidFill>
                <a:latin typeface="Open Sans" panose="020B0606030504020204" pitchFamily="34" charset="0"/>
              </a:rPr>
              <a:t>EAS</a:t>
            </a:r>
            <a:endParaRPr kumimoji="0" lang="en-GB" sz="48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2" name="TextBox 81">
            <a:extLst>
              <a:ext uri="{FF2B5EF4-FFF2-40B4-BE49-F238E27FC236}">
                <a16:creationId xmlns:a16="http://schemas.microsoft.com/office/drawing/2014/main" id="{9CDC4F3A-B717-45F2-9F75-9AFEBCE99F19}"/>
              </a:ext>
            </a:extLst>
          </p:cNvPr>
          <p:cNvSpPr txBox="1"/>
          <p:nvPr/>
        </p:nvSpPr>
        <p:spPr>
          <a:xfrm>
            <a:off x="5429698" y="1609355"/>
            <a:ext cx="1075129" cy="461665"/>
          </a:xfrm>
          <a:prstGeom prst="rect">
            <a:avLst/>
          </a:prstGeom>
          <a:noFill/>
        </p:spPr>
        <p:txBody>
          <a:bodyPr wrap="square" rtlCol="0">
            <a:spAutoFit/>
          </a:bodyPr>
          <a:lstStyle/>
          <a:p>
            <a:pPr lvl="0" algn="ctr">
              <a:defRPr/>
            </a:pPr>
            <a:r>
              <a:rPr lang="en-US" sz="2400" b="1" dirty="0">
                <a:solidFill>
                  <a:schemeClr val="bg1"/>
                </a:solidFill>
                <a:latin typeface="Open Sans" panose="020B0606030504020204" pitchFamily="34" charset="0"/>
              </a:rPr>
              <a:t>Santé </a:t>
            </a:r>
            <a:endParaRPr kumimoji="0" lang="en-GB" sz="24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3" name="TextBox 82">
            <a:extLst>
              <a:ext uri="{FF2B5EF4-FFF2-40B4-BE49-F238E27FC236}">
                <a16:creationId xmlns:a16="http://schemas.microsoft.com/office/drawing/2014/main" id="{1B80A212-240C-4658-974D-CCAC9ACE367B}"/>
              </a:ext>
            </a:extLst>
          </p:cNvPr>
          <p:cNvSpPr txBox="1"/>
          <p:nvPr/>
        </p:nvSpPr>
        <p:spPr>
          <a:xfrm>
            <a:off x="7722563" y="2076056"/>
            <a:ext cx="944032" cy="369332"/>
          </a:xfrm>
          <a:prstGeom prst="rect">
            <a:avLst/>
          </a:prstGeom>
          <a:noFill/>
        </p:spPr>
        <p:txBody>
          <a:bodyPr wrap="square" rtlCol="0">
            <a:spAutoFit/>
          </a:bodyPr>
          <a:lstStyle/>
          <a:p>
            <a:pPr lvl="0" algn="ctr">
              <a:defRPr/>
            </a:pPr>
            <a:r>
              <a:rPr lang="en-US" b="1" dirty="0">
                <a:solidFill>
                  <a:schemeClr val="bg1"/>
                </a:solidFill>
                <a:latin typeface="Open Sans" panose="020B0606030504020204" pitchFamily="34" charset="0"/>
              </a:rPr>
              <a:t>WASH</a:t>
            </a:r>
            <a:endParaRPr kumimoji="0" lang="en-GB"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6" name="TextBox 85">
            <a:extLst>
              <a:ext uri="{FF2B5EF4-FFF2-40B4-BE49-F238E27FC236}">
                <a16:creationId xmlns:a16="http://schemas.microsoft.com/office/drawing/2014/main" id="{D9AF0799-6C9E-4EBB-BB1C-12D3D3BE38C4}"/>
              </a:ext>
            </a:extLst>
          </p:cNvPr>
          <p:cNvSpPr txBox="1"/>
          <p:nvPr/>
        </p:nvSpPr>
        <p:spPr>
          <a:xfrm>
            <a:off x="9349314" y="2673568"/>
            <a:ext cx="1247333" cy="461665"/>
          </a:xfrm>
          <a:prstGeom prst="rect">
            <a:avLst/>
          </a:prstGeom>
          <a:noFill/>
        </p:spPr>
        <p:txBody>
          <a:bodyPr wrap="square" rtlCol="0">
            <a:spAutoFit/>
          </a:bodyPr>
          <a:lstStyle/>
          <a:p>
            <a:pPr lvl="0" algn="ctr">
              <a:defRPr/>
            </a:pPr>
            <a:r>
              <a:rPr lang="en-US" sz="2400" b="1" dirty="0">
                <a:solidFill>
                  <a:schemeClr val="bg1"/>
                </a:solidFill>
                <a:latin typeface="Open Sans" panose="020B0606030504020204" pitchFamily="34" charset="0"/>
              </a:rPr>
              <a:t>Shelter </a:t>
            </a:r>
            <a:endParaRPr kumimoji="0" lang="en-GB" sz="24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8" name="TextBox 87">
            <a:extLst>
              <a:ext uri="{FF2B5EF4-FFF2-40B4-BE49-F238E27FC236}">
                <a16:creationId xmlns:a16="http://schemas.microsoft.com/office/drawing/2014/main" id="{884C97A9-F452-41C4-A254-225A1E52F95D}"/>
              </a:ext>
            </a:extLst>
          </p:cNvPr>
          <p:cNvSpPr txBox="1"/>
          <p:nvPr/>
        </p:nvSpPr>
        <p:spPr>
          <a:xfrm>
            <a:off x="8156104" y="4893939"/>
            <a:ext cx="1882629" cy="523220"/>
          </a:xfrm>
          <a:prstGeom prst="rect">
            <a:avLst/>
          </a:prstGeom>
          <a:noFill/>
        </p:spPr>
        <p:txBody>
          <a:bodyPr wrap="square" rtlCol="0">
            <a:spAutoFit/>
          </a:bodyPr>
          <a:lstStyle/>
          <a:p>
            <a:pPr lvl="0" algn="ctr">
              <a:defRPr/>
            </a:pPr>
            <a:r>
              <a:rPr lang="en-US" sz="2800" b="1" dirty="0">
                <a:solidFill>
                  <a:schemeClr val="bg1"/>
                </a:solidFill>
                <a:latin typeface="Open Sans" panose="020B0606030504020204" pitchFamily="34" charset="0"/>
              </a:rPr>
              <a:t>Education </a:t>
            </a:r>
            <a:endParaRPr kumimoji="0" lang="en-GB" sz="28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9" name="TextBox 88">
            <a:extLst>
              <a:ext uri="{FF2B5EF4-FFF2-40B4-BE49-F238E27FC236}">
                <a16:creationId xmlns:a16="http://schemas.microsoft.com/office/drawing/2014/main" id="{8A97222E-0A4B-43C2-BDA4-812D53EAF231}"/>
              </a:ext>
            </a:extLst>
          </p:cNvPr>
          <p:cNvSpPr txBox="1"/>
          <p:nvPr/>
        </p:nvSpPr>
        <p:spPr>
          <a:xfrm>
            <a:off x="3619918" y="5159867"/>
            <a:ext cx="1608732" cy="369332"/>
          </a:xfrm>
          <a:prstGeom prst="rect">
            <a:avLst/>
          </a:prstGeom>
          <a:noFill/>
        </p:spPr>
        <p:txBody>
          <a:bodyPr wrap="square" rtlCol="0">
            <a:spAutoFit/>
          </a:bodyPr>
          <a:lstStyle/>
          <a:p>
            <a:pPr lvl="0" algn="ctr">
              <a:defRPr/>
            </a:pPr>
            <a:r>
              <a:rPr lang="en-US" b="1" dirty="0">
                <a:solidFill>
                  <a:schemeClr val="bg1"/>
                </a:solidFill>
                <a:latin typeface="Open Sans" panose="020B0606030504020204" pitchFamily="34" charset="0"/>
              </a:rPr>
              <a:t>Distribution </a:t>
            </a:r>
            <a:endParaRPr kumimoji="0" lang="en-GB"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0" name="TextBox 89">
            <a:extLst>
              <a:ext uri="{FF2B5EF4-FFF2-40B4-BE49-F238E27FC236}">
                <a16:creationId xmlns:a16="http://schemas.microsoft.com/office/drawing/2014/main" id="{24C0E928-5691-4ED1-9CEF-EFF1691C9CC3}"/>
              </a:ext>
            </a:extLst>
          </p:cNvPr>
          <p:cNvSpPr txBox="1"/>
          <p:nvPr/>
        </p:nvSpPr>
        <p:spPr>
          <a:xfrm>
            <a:off x="901606" y="4411878"/>
            <a:ext cx="2024113" cy="400110"/>
          </a:xfrm>
          <a:prstGeom prst="rect">
            <a:avLst/>
          </a:prstGeom>
          <a:noFill/>
        </p:spPr>
        <p:txBody>
          <a:bodyPr wrap="square" rtlCol="0">
            <a:spAutoFit/>
          </a:bodyPr>
          <a:lstStyle/>
          <a:p>
            <a:pPr lvl="0" algn="ctr">
              <a:defRPr/>
            </a:pPr>
            <a:r>
              <a:rPr lang="en-US" sz="2000" b="1" dirty="0" err="1">
                <a:solidFill>
                  <a:schemeClr val="bg1"/>
                </a:solidFill>
                <a:latin typeface="Open Sans" panose="020B0606030504020204" pitchFamily="34" charset="0"/>
              </a:rPr>
              <a:t>Enregistrement</a:t>
            </a:r>
            <a:endParaRPr kumimoji="0" lang="en-GB" sz="20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1" name="TextBox 90">
            <a:extLst>
              <a:ext uri="{FF2B5EF4-FFF2-40B4-BE49-F238E27FC236}">
                <a16:creationId xmlns:a16="http://schemas.microsoft.com/office/drawing/2014/main" id="{AD30A5AD-D635-4C29-9E90-9ADC44994A8C}"/>
              </a:ext>
            </a:extLst>
          </p:cNvPr>
          <p:cNvSpPr txBox="1"/>
          <p:nvPr/>
        </p:nvSpPr>
        <p:spPr>
          <a:xfrm>
            <a:off x="1601415" y="3221305"/>
            <a:ext cx="1397119" cy="369332"/>
          </a:xfrm>
          <a:prstGeom prst="rect">
            <a:avLst/>
          </a:prstGeom>
          <a:noFill/>
        </p:spPr>
        <p:txBody>
          <a:bodyPr wrap="square" rtlCol="0">
            <a:spAutoFit/>
          </a:bodyPr>
          <a:lstStyle/>
          <a:p>
            <a:pPr lvl="0" algn="ctr">
              <a:defRPr/>
            </a:pPr>
            <a:r>
              <a:rPr lang="en-US" b="1" dirty="0">
                <a:solidFill>
                  <a:schemeClr val="bg1"/>
                </a:solidFill>
                <a:latin typeface="Open Sans" panose="020B0606030504020204" pitchFamily="34" charset="0"/>
              </a:rPr>
              <a:t>Protection </a:t>
            </a:r>
            <a:endParaRPr kumimoji="0" lang="en-GB"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92" name="Oval 91">
            <a:extLst>
              <a:ext uri="{FF2B5EF4-FFF2-40B4-BE49-F238E27FC236}">
                <a16:creationId xmlns:a16="http://schemas.microsoft.com/office/drawing/2014/main" id="{929D4675-EB5C-4640-9210-6CC7F8647DCF}"/>
              </a:ext>
            </a:extLst>
          </p:cNvPr>
          <p:cNvSpPr/>
          <p:nvPr/>
        </p:nvSpPr>
        <p:spPr>
          <a:xfrm>
            <a:off x="9349314" y="3575745"/>
            <a:ext cx="1770969" cy="9210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6CA5803D-8E8A-48A3-AD57-AE31B9CD2E8D}"/>
              </a:ext>
            </a:extLst>
          </p:cNvPr>
          <p:cNvCxnSpPr>
            <a:cxnSpLocks/>
            <a:stCxn id="2" idx="6"/>
            <a:endCxn id="92" idx="2"/>
          </p:cNvCxnSpPr>
          <p:nvPr/>
        </p:nvCxnSpPr>
        <p:spPr>
          <a:xfrm>
            <a:off x="6966434" y="3658065"/>
            <a:ext cx="2382880" cy="378220"/>
          </a:xfrm>
          <a:prstGeom prst="line">
            <a:avLst/>
          </a:prstGeom>
          <a:ln/>
        </p:spPr>
        <p:style>
          <a:lnRef idx="3">
            <a:schemeClr val="dk1"/>
          </a:lnRef>
          <a:fillRef idx="0">
            <a:schemeClr val="dk1"/>
          </a:fillRef>
          <a:effectRef idx="2">
            <a:schemeClr val="dk1"/>
          </a:effectRef>
          <a:fontRef idx="minor">
            <a:schemeClr val="tx1"/>
          </a:fontRef>
        </p:style>
      </p:cxnSp>
      <p:sp>
        <p:nvSpPr>
          <p:cNvPr id="99" name="TextBox 98">
            <a:extLst>
              <a:ext uri="{FF2B5EF4-FFF2-40B4-BE49-F238E27FC236}">
                <a16:creationId xmlns:a16="http://schemas.microsoft.com/office/drawing/2014/main" id="{03AED675-9B30-4806-A71A-51529C59F2F8}"/>
              </a:ext>
            </a:extLst>
          </p:cNvPr>
          <p:cNvSpPr txBox="1"/>
          <p:nvPr/>
        </p:nvSpPr>
        <p:spPr>
          <a:xfrm>
            <a:off x="9444565" y="3844636"/>
            <a:ext cx="1675718" cy="461665"/>
          </a:xfrm>
          <a:prstGeom prst="rect">
            <a:avLst/>
          </a:prstGeom>
          <a:noFill/>
        </p:spPr>
        <p:txBody>
          <a:bodyPr wrap="square" rtlCol="0">
            <a:spAutoFit/>
          </a:bodyPr>
          <a:lstStyle/>
          <a:p>
            <a:pPr lvl="0" algn="ctr">
              <a:defRPr/>
            </a:pPr>
            <a:r>
              <a:rPr lang="en-US" sz="2400" b="1" dirty="0">
                <a:solidFill>
                  <a:schemeClr val="bg1"/>
                </a:solidFill>
                <a:latin typeface="Open Sans" panose="020B0606030504020204" pitchFamily="34" charset="0"/>
              </a:rPr>
              <a:t>Livelihood </a:t>
            </a:r>
            <a:endParaRPr kumimoji="0" lang="en-GB" sz="24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32" name="Oval 31">
            <a:extLst>
              <a:ext uri="{FF2B5EF4-FFF2-40B4-BE49-F238E27FC236}">
                <a16:creationId xmlns:a16="http://schemas.microsoft.com/office/drawing/2014/main" id="{E2ADF813-3A9E-449D-B99A-3A953912A5E8}"/>
              </a:ext>
            </a:extLst>
          </p:cNvPr>
          <p:cNvSpPr/>
          <p:nvPr/>
        </p:nvSpPr>
        <p:spPr>
          <a:xfrm>
            <a:off x="5578898" y="5155549"/>
            <a:ext cx="2274791" cy="1058332"/>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73933E9F-E550-4D55-8444-D5ABEBCAAD42}"/>
              </a:ext>
            </a:extLst>
          </p:cNvPr>
          <p:cNvCxnSpPr>
            <a:cxnSpLocks/>
            <a:stCxn id="2" idx="4"/>
            <a:endCxn id="32" idx="0"/>
          </p:cNvCxnSpPr>
          <p:nvPr/>
        </p:nvCxnSpPr>
        <p:spPr>
          <a:xfrm>
            <a:off x="6153635" y="4470864"/>
            <a:ext cx="562659" cy="684685"/>
          </a:xfrm>
          <a:prstGeom prst="line">
            <a:avLst/>
          </a:prstGeom>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0B0550B2-1BBD-4911-9E9F-192DA15B7DD5}"/>
              </a:ext>
            </a:extLst>
          </p:cNvPr>
          <p:cNvSpPr txBox="1"/>
          <p:nvPr/>
        </p:nvSpPr>
        <p:spPr>
          <a:xfrm>
            <a:off x="5699603" y="5399924"/>
            <a:ext cx="2109214" cy="523220"/>
          </a:xfrm>
          <a:prstGeom prst="rect">
            <a:avLst/>
          </a:prstGeom>
          <a:noFill/>
        </p:spPr>
        <p:txBody>
          <a:bodyPr wrap="square" rtlCol="0">
            <a:spAutoFit/>
          </a:bodyPr>
          <a:lstStyle/>
          <a:p>
            <a:pPr lvl="0" algn="ctr">
              <a:defRPr/>
            </a:pPr>
            <a:r>
              <a:rPr lang="en-US" sz="2800" b="1" dirty="0">
                <a:solidFill>
                  <a:schemeClr val="bg1"/>
                </a:solidFill>
                <a:latin typeface="Open Sans" panose="020B0606030504020204" pitchFamily="34" charset="0"/>
              </a:rPr>
              <a:t>operations </a:t>
            </a:r>
            <a:endParaRPr kumimoji="0" lang="en-GB" sz="28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Oval 43">
            <a:extLst>
              <a:ext uri="{FF2B5EF4-FFF2-40B4-BE49-F238E27FC236}">
                <a16:creationId xmlns:a16="http://schemas.microsoft.com/office/drawing/2014/main" id="{D0C04CD9-FC3D-4249-996B-0844B6B3E4F5}"/>
              </a:ext>
            </a:extLst>
          </p:cNvPr>
          <p:cNvSpPr/>
          <p:nvPr/>
        </p:nvSpPr>
        <p:spPr>
          <a:xfrm>
            <a:off x="2049437" y="1690262"/>
            <a:ext cx="2069638" cy="995290"/>
          </a:xfrm>
          <a:prstGeom prst="ellipse">
            <a:avLst/>
          </a:prstGeom>
          <a:solidFill>
            <a:schemeClr val="accent3">
              <a:lumMod val="60000"/>
              <a:lumOff val="4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E8553817-4FED-4A3C-AF92-52BDF6930E82}"/>
              </a:ext>
            </a:extLst>
          </p:cNvPr>
          <p:cNvCxnSpPr>
            <a:cxnSpLocks/>
          </p:cNvCxnSpPr>
          <p:nvPr/>
        </p:nvCxnSpPr>
        <p:spPr>
          <a:xfrm>
            <a:off x="3959140" y="2457408"/>
            <a:ext cx="1446329" cy="806530"/>
          </a:xfrm>
          <a:prstGeom prst="line">
            <a:avLst/>
          </a:prstGeom>
          <a:ln/>
        </p:spPr>
        <p:style>
          <a:lnRef idx="3">
            <a:schemeClr val="dk1"/>
          </a:lnRef>
          <a:fillRef idx="0">
            <a:schemeClr val="dk1"/>
          </a:fillRef>
          <a:effectRef idx="2">
            <a:schemeClr val="dk1"/>
          </a:effectRef>
          <a:fontRef idx="minor">
            <a:schemeClr val="tx1"/>
          </a:fontRef>
        </p:style>
      </p:cxnSp>
      <p:sp>
        <p:nvSpPr>
          <p:cNvPr id="47" name="TextBox 46">
            <a:extLst>
              <a:ext uri="{FF2B5EF4-FFF2-40B4-BE49-F238E27FC236}">
                <a16:creationId xmlns:a16="http://schemas.microsoft.com/office/drawing/2014/main" id="{159473C0-245C-4C4B-AEDC-F712EAE5E0A8}"/>
              </a:ext>
            </a:extLst>
          </p:cNvPr>
          <p:cNvSpPr txBox="1"/>
          <p:nvPr/>
        </p:nvSpPr>
        <p:spPr>
          <a:xfrm>
            <a:off x="2268358" y="1850786"/>
            <a:ext cx="1397119" cy="707886"/>
          </a:xfrm>
          <a:prstGeom prst="rect">
            <a:avLst/>
          </a:prstGeom>
          <a:noFill/>
        </p:spPr>
        <p:txBody>
          <a:bodyPr wrap="square" rtlCol="0">
            <a:spAutoFit/>
          </a:bodyPr>
          <a:lstStyle/>
          <a:p>
            <a:pPr lvl="0" algn="ctr">
              <a:defRPr/>
            </a:pPr>
            <a:r>
              <a:rPr lang="en-US" sz="2000" b="1" dirty="0" err="1">
                <a:solidFill>
                  <a:schemeClr val="bg1"/>
                </a:solidFill>
                <a:latin typeface="Open Sans" panose="020B0606030504020204" pitchFamily="34" charset="0"/>
              </a:rPr>
              <a:t>Maintien</a:t>
            </a:r>
            <a:r>
              <a:rPr lang="en-US" sz="2000" b="1" dirty="0">
                <a:solidFill>
                  <a:schemeClr val="bg1"/>
                </a:solidFill>
                <a:latin typeface="Open Sans" panose="020B0606030504020204" pitchFamily="34" charset="0"/>
              </a:rPr>
              <a:t> de la </a:t>
            </a:r>
            <a:r>
              <a:rPr lang="en-US" sz="2000" b="1" dirty="0" err="1">
                <a:solidFill>
                  <a:schemeClr val="bg1"/>
                </a:solidFill>
                <a:latin typeface="Open Sans" panose="020B0606030504020204" pitchFamily="34" charset="0"/>
              </a:rPr>
              <a:t>paix</a:t>
            </a:r>
            <a:r>
              <a:rPr lang="en-US" sz="2000" b="1" dirty="0">
                <a:solidFill>
                  <a:schemeClr val="bg1"/>
                </a:solidFill>
                <a:latin typeface="Open Sans" panose="020B0606030504020204" pitchFamily="34" charset="0"/>
              </a:rPr>
              <a:t> </a:t>
            </a:r>
            <a:endParaRPr kumimoji="0" lang="en-GB" sz="2000" b="1"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1967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par>
                                <p:cTn id="24" presetID="53" presetClass="entr" presetSubtype="16"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500" fill="hold"/>
                                        <p:tgtEl>
                                          <p:spTgt spid="33"/>
                                        </p:tgtEl>
                                        <p:attrNameLst>
                                          <p:attrName>ppt_w</p:attrName>
                                        </p:attrNameLst>
                                      </p:cBhvr>
                                      <p:tavLst>
                                        <p:tav tm="0">
                                          <p:val>
                                            <p:fltVal val="0"/>
                                          </p:val>
                                        </p:tav>
                                        <p:tav tm="100000">
                                          <p:val>
                                            <p:strVal val="#ppt_w"/>
                                          </p:val>
                                        </p:tav>
                                      </p:tavLst>
                                    </p:anim>
                                    <p:anim calcmode="lin" valueType="num">
                                      <p:cBhvr>
                                        <p:cTn id="34" dur="500" fill="hold"/>
                                        <p:tgtEl>
                                          <p:spTgt spid="33"/>
                                        </p:tgtEl>
                                        <p:attrNameLst>
                                          <p:attrName>ppt_h</p:attrName>
                                        </p:attrNameLst>
                                      </p:cBhvr>
                                      <p:tavLst>
                                        <p:tav tm="0">
                                          <p:val>
                                            <p:fltVal val="0"/>
                                          </p:val>
                                        </p:tav>
                                        <p:tav tm="100000">
                                          <p:val>
                                            <p:strVal val="#ppt_h"/>
                                          </p:val>
                                        </p:tav>
                                      </p:tavLst>
                                    </p:anim>
                                    <p:animEffect transition="in" filter="fade">
                                      <p:cBhvr>
                                        <p:cTn id="35" dur="500"/>
                                        <p:tgtEl>
                                          <p:spTgt spid="33"/>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par>
                                <p:cTn id="48" presetID="53" presetClass="entr" presetSubtype="16"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anim calcmode="lin" valueType="num">
                                      <p:cBhvr>
                                        <p:cTn id="57" dur="500" fill="hold"/>
                                        <p:tgtEl>
                                          <p:spTgt spid="92"/>
                                        </p:tgtEl>
                                        <p:attrNameLst>
                                          <p:attrName>ppt_w</p:attrName>
                                        </p:attrNameLst>
                                      </p:cBhvr>
                                      <p:tavLst>
                                        <p:tav tm="0">
                                          <p:val>
                                            <p:fltVal val="0"/>
                                          </p:val>
                                        </p:tav>
                                        <p:tav tm="100000">
                                          <p:val>
                                            <p:strVal val="#ppt_w"/>
                                          </p:val>
                                        </p:tav>
                                      </p:tavLst>
                                    </p:anim>
                                    <p:anim calcmode="lin" valueType="num">
                                      <p:cBhvr>
                                        <p:cTn id="58" dur="500" fill="hold"/>
                                        <p:tgtEl>
                                          <p:spTgt spid="92"/>
                                        </p:tgtEl>
                                        <p:attrNameLst>
                                          <p:attrName>ppt_h</p:attrName>
                                        </p:attrNameLst>
                                      </p:cBhvr>
                                      <p:tavLst>
                                        <p:tav tm="0">
                                          <p:val>
                                            <p:fltVal val="0"/>
                                          </p:val>
                                        </p:tav>
                                        <p:tav tm="100000">
                                          <p:val>
                                            <p:strVal val="#ppt_h"/>
                                          </p:val>
                                        </p:tav>
                                      </p:tavLst>
                                    </p:anim>
                                    <p:animEffect transition="in" filter="fade">
                                      <p:cBhvr>
                                        <p:cTn id="59" dur="500"/>
                                        <p:tgtEl>
                                          <p:spTgt spid="92"/>
                                        </p:tgtEl>
                                      </p:cBhvr>
                                    </p:animEffect>
                                  </p:childTnLst>
                                </p:cTn>
                              </p:par>
                              <p:par>
                                <p:cTn id="60" presetID="53" presetClass="entr" presetSubtype="16" fill="hold" nodeType="with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p:cTn id="62" dur="500" fill="hold"/>
                                        <p:tgtEl>
                                          <p:spTgt spid="93"/>
                                        </p:tgtEl>
                                        <p:attrNameLst>
                                          <p:attrName>ppt_w</p:attrName>
                                        </p:attrNameLst>
                                      </p:cBhvr>
                                      <p:tavLst>
                                        <p:tav tm="0">
                                          <p:val>
                                            <p:fltVal val="0"/>
                                          </p:val>
                                        </p:tav>
                                        <p:tav tm="100000">
                                          <p:val>
                                            <p:strVal val="#ppt_w"/>
                                          </p:val>
                                        </p:tav>
                                      </p:tavLst>
                                    </p:anim>
                                    <p:anim calcmode="lin" valueType="num">
                                      <p:cBhvr>
                                        <p:cTn id="63" dur="500" fill="hold"/>
                                        <p:tgtEl>
                                          <p:spTgt spid="93"/>
                                        </p:tgtEl>
                                        <p:attrNameLst>
                                          <p:attrName>ppt_h</p:attrName>
                                        </p:attrNameLst>
                                      </p:cBhvr>
                                      <p:tavLst>
                                        <p:tav tm="0">
                                          <p:val>
                                            <p:fltVal val="0"/>
                                          </p:val>
                                        </p:tav>
                                        <p:tav tm="100000">
                                          <p:val>
                                            <p:strVal val="#ppt_h"/>
                                          </p:val>
                                        </p:tav>
                                      </p:tavLst>
                                    </p:anim>
                                    <p:animEffect transition="in" filter="fade">
                                      <p:cBhvr>
                                        <p:cTn id="64" dur="500"/>
                                        <p:tgtEl>
                                          <p:spTgt spid="9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53" presetClass="entr" presetSubtype="16"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500" fill="hold"/>
                                        <p:tgtEl>
                                          <p:spTgt spid="41"/>
                                        </p:tgtEl>
                                        <p:attrNameLst>
                                          <p:attrName>ppt_w</p:attrName>
                                        </p:attrNameLst>
                                      </p:cBhvr>
                                      <p:tavLst>
                                        <p:tav tm="0">
                                          <p:val>
                                            <p:fltVal val="0"/>
                                          </p:val>
                                        </p:tav>
                                        <p:tav tm="100000">
                                          <p:val>
                                            <p:strVal val="#ppt_w"/>
                                          </p:val>
                                        </p:tav>
                                      </p:tavLst>
                                    </p:anim>
                                    <p:anim calcmode="lin" valueType="num">
                                      <p:cBhvr>
                                        <p:cTn id="75" dur="500" fill="hold"/>
                                        <p:tgtEl>
                                          <p:spTgt spid="41"/>
                                        </p:tgtEl>
                                        <p:attrNameLst>
                                          <p:attrName>ppt_h</p:attrName>
                                        </p:attrNameLst>
                                      </p:cBhvr>
                                      <p:tavLst>
                                        <p:tav tm="0">
                                          <p:val>
                                            <p:fltVal val="0"/>
                                          </p:val>
                                        </p:tav>
                                        <p:tav tm="100000">
                                          <p:val>
                                            <p:strVal val="#ppt_h"/>
                                          </p:val>
                                        </p:tav>
                                      </p:tavLst>
                                    </p:anim>
                                    <p:animEffect transition="in" filter="fade">
                                      <p:cBhvr>
                                        <p:cTn id="76" dur="5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childTnLst>
                                </p:cTn>
                              </p:par>
                              <p:par>
                                <p:cTn id="84" presetID="53" presetClass="entr" presetSubtype="16"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childTnLst>
                                </p:cTn>
                              </p:par>
                              <p:par>
                                <p:cTn id="96" presetID="53" presetClass="entr" presetSubtype="16"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500" fill="hold"/>
                                        <p:tgtEl>
                                          <p:spTgt spid="60"/>
                                        </p:tgtEl>
                                        <p:attrNameLst>
                                          <p:attrName>ppt_w</p:attrName>
                                        </p:attrNameLst>
                                      </p:cBhvr>
                                      <p:tavLst>
                                        <p:tav tm="0">
                                          <p:val>
                                            <p:fltVal val="0"/>
                                          </p:val>
                                        </p:tav>
                                        <p:tav tm="100000">
                                          <p:val>
                                            <p:strVal val="#ppt_w"/>
                                          </p:val>
                                        </p:tav>
                                      </p:tavLst>
                                    </p:anim>
                                    <p:anim calcmode="lin" valueType="num">
                                      <p:cBhvr>
                                        <p:cTn id="106" dur="500" fill="hold"/>
                                        <p:tgtEl>
                                          <p:spTgt spid="60"/>
                                        </p:tgtEl>
                                        <p:attrNameLst>
                                          <p:attrName>ppt_h</p:attrName>
                                        </p:attrNameLst>
                                      </p:cBhvr>
                                      <p:tavLst>
                                        <p:tav tm="0">
                                          <p:val>
                                            <p:fltVal val="0"/>
                                          </p:val>
                                        </p:tav>
                                        <p:tav tm="100000">
                                          <p:val>
                                            <p:strVal val="#ppt_h"/>
                                          </p:val>
                                        </p:tav>
                                      </p:tavLst>
                                    </p:anim>
                                    <p:animEffect transition="in" filter="fade">
                                      <p:cBhvr>
                                        <p:cTn id="107" dur="500"/>
                                        <p:tgtEl>
                                          <p:spTgt spid="60"/>
                                        </p:tgtEl>
                                      </p:cBhvr>
                                    </p:animEffect>
                                  </p:childTnLst>
                                </p:cTn>
                              </p:par>
                              <p:par>
                                <p:cTn id="108" presetID="53" presetClass="entr" presetSubtype="16" fill="hold" nodeType="withEffect">
                                  <p:stCondLst>
                                    <p:cond delay="0"/>
                                  </p:stCondLst>
                                  <p:childTnLst>
                                    <p:set>
                                      <p:cBhvr>
                                        <p:cTn id="109" dur="1" fill="hold">
                                          <p:stCondLst>
                                            <p:cond delay="0"/>
                                          </p:stCondLst>
                                        </p:cTn>
                                        <p:tgtEl>
                                          <p:spTgt spid="62"/>
                                        </p:tgtEl>
                                        <p:attrNameLst>
                                          <p:attrName>style.visibility</p:attrName>
                                        </p:attrNameLst>
                                      </p:cBhvr>
                                      <p:to>
                                        <p:strVal val="visible"/>
                                      </p:to>
                                    </p:set>
                                    <p:anim calcmode="lin" valueType="num">
                                      <p:cBhvr>
                                        <p:cTn id="110" dur="500" fill="hold"/>
                                        <p:tgtEl>
                                          <p:spTgt spid="62"/>
                                        </p:tgtEl>
                                        <p:attrNameLst>
                                          <p:attrName>ppt_w</p:attrName>
                                        </p:attrNameLst>
                                      </p:cBhvr>
                                      <p:tavLst>
                                        <p:tav tm="0">
                                          <p:val>
                                            <p:fltVal val="0"/>
                                          </p:val>
                                        </p:tav>
                                        <p:tav tm="100000">
                                          <p:val>
                                            <p:strVal val="#ppt_w"/>
                                          </p:val>
                                        </p:tav>
                                      </p:tavLst>
                                    </p:anim>
                                    <p:anim calcmode="lin" valueType="num">
                                      <p:cBhvr>
                                        <p:cTn id="111" dur="500" fill="hold"/>
                                        <p:tgtEl>
                                          <p:spTgt spid="62"/>
                                        </p:tgtEl>
                                        <p:attrNameLst>
                                          <p:attrName>ppt_h</p:attrName>
                                        </p:attrNameLst>
                                      </p:cBhvr>
                                      <p:tavLst>
                                        <p:tav tm="0">
                                          <p:val>
                                            <p:fltVal val="0"/>
                                          </p:val>
                                        </p:tav>
                                        <p:tav tm="100000">
                                          <p:val>
                                            <p:strVal val="#ppt_h"/>
                                          </p:val>
                                        </p:tav>
                                      </p:tavLst>
                                    </p:anim>
                                    <p:animEffect transition="in" filter="fade">
                                      <p:cBhvr>
                                        <p:cTn id="112" dur="500"/>
                                        <p:tgtEl>
                                          <p:spTgt spid="62"/>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par>
                                <p:cTn id="120" presetID="53" presetClass="entr" presetSubtype="16"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p:cTn id="122" dur="500" fill="hold"/>
                                        <p:tgtEl>
                                          <p:spTgt spid="68"/>
                                        </p:tgtEl>
                                        <p:attrNameLst>
                                          <p:attrName>ppt_w</p:attrName>
                                        </p:attrNameLst>
                                      </p:cBhvr>
                                      <p:tavLst>
                                        <p:tav tm="0">
                                          <p:val>
                                            <p:fltVal val="0"/>
                                          </p:val>
                                        </p:tav>
                                        <p:tav tm="100000">
                                          <p:val>
                                            <p:strVal val="#ppt_w"/>
                                          </p:val>
                                        </p:tav>
                                      </p:tavLst>
                                    </p:anim>
                                    <p:anim calcmode="lin" valueType="num">
                                      <p:cBhvr>
                                        <p:cTn id="123" dur="500" fill="hold"/>
                                        <p:tgtEl>
                                          <p:spTgt spid="68"/>
                                        </p:tgtEl>
                                        <p:attrNameLst>
                                          <p:attrName>ppt_h</p:attrName>
                                        </p:attrNameLst>
                                      </p:cBhvr>
                                      <p:tavLst>
                                        <p:tav tm="0">
                                          <p:val>
                                            <p:fltVal val="0"/>
                                          </p:val>
                                        </p:tav>
                                        <p:tav tm="100000">
                                          <p:val>
                                            <p:strVal val="#ppt_h"/>
                                          </p:val>
                                        </p:tav>
                                      </p:tavLst>
                                    </p:anim>
                                    <p:animEffect transition="in" filter="fade">
                                      <p:cBhvr>
                                        <p:cTn id="124" dur="500"/>
                                        <p:tgtEl>
                                          <p:spTgt spid="68"/>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 calcmode="lin" valueType="num">
                                      <p:cBhvr>
                                        <p:cTn id="129" dur="500" fill="hold"/>
                                        <p:tgtEl>
                                          <p:spTgt spid="44"/>
                                        </p:tgtEl>
                                        <p:attrNameLst>
                                          <p:attrName>ppt_w</p:attrName>
                                        </p:attrNameLst>
                                      </p:cBhvr>
                                      <p:tavLst>
                                        <p:tav tm="0">
                                          <p:val>
                                            <p:fltVal val="0"/>
                                          </p:val>
                                        </p:tav>
                                        <p:tav tm="100000">
                                          <p:val>
                                            <p:strVal val="#ppt_w"/>
                                          </p:val>
                                        </p:tav>
                                      </p:tavLst>
                                    </p:anim>
                                    <p:anim calcmode="lin" valueType="num">
                                      <p:cBhvr>
                                        <p:cTn id="130" dur="500" fill="hold"/>
                                        <p:tgtEl>
                                          <p:spTgt spid="44"/>
                                        </p:tgtEl>
                                        <p:attrNameLst>
                                          <p:attrName>ppt_h</p:attrName>
                                        </p:attrNameLst>
                                      </p:cBhvr>
                                      <p:tavLst>
                                        <p:tav tm="0">
                                          <p:val>
                                            <p:fltVal val="0"/>
                                          </p:val>
                                        </p:tav>
                                        <p:tav tm="100000">
                                          <p:val>
                                            <p:strVal val="#ppt_h"/>
                                          </p:val>
                                        </p:tav>
                                      </p:tavLst>
                                    </p:anim>
                                    <p:animEffect transition="in" filter="fade">
                                      <p:cBhvr>
                                        <p:cTn id="131" dur="500"/>
                                        <p:tgtEl>
                                          <p:spTgt spid="44"/>
                                        </p:tgtEl>
                                      </p:cBhvr>
                                    </p:animEffect>
                                  </p:childTnLst>
                                </p:cTn>
                              </p:par>
                              <p:par>
                                <p:cTn id="132" presetID="53" presetClass="entr" presetSubtype="16"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anim calcmode="lin" valueType="num">
                                      <p:cBhvr>
                                        <p:cTn id="134" dur="500" fill="hold"/>
                                        <p:tgtEl>
                                          <p:spTgt spid="46"/>
                                        </p:tgtEl>
                                        <p:attrNameLst>
                                          <p:attrName>ppt_w</p:attrName>
                                        </p:attrNameLst>
                                      </p:cBhvr>
                                      <p:tavLst>
                                        <p:tav tm="0">
                                          <p:val>
                                            <p:fltVal val="0"/>
                                          </p:val>
                                        </p:tav>
                                        <p:tav tm="100000">
                                          <p:val>
                                            <p:strVal val="#ppt_w"/>
                                          </p:val>
                                        </p:tav>
                                      </p:tavLst>
                                    </p:anim>
                                    <p:anim calcmode="lin" valueType="num">
                                      <p:cBhvr>
                                        <p:cTn id="135" dur="500" fill="hold"/>
                                        <p:tgtEl>
                                          <p:spTgt spid="46"/>
                                        </p:tgtEl>
                                        <p:attrNameLst>
                                          <p:attrName>ppt_h</p:attrName>
                                        </p:attrNameLst>
                                      </p:cBhvr>
                                      <p:tavLst>
                                        <p:tav tm="0">
                                          <p:val>
                                            <p:fltVal val="0"/>
                                          </p:val>
                                        </p:tav>
                                        <p:tav tm="100000">
                                          <p:val>
                                            <p:strVal val="#ppt_h"/>
                                          </p:val>
                                        </p:tav>
                                      </p:tavLst>
                                    </p:anim>
                                    <p:animEffect transition="in" filter="fade">
                                      <p:cBhvr>
                                        <p:cTn id="1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animBg="1"/>
      <p:bldP spid="33" grpId="0" animBg="1"/>
      <p:bldP spid="35" grpId="0" animBg="1"/>
      <p:bldP spid="36" grpId="0" animBg="1"/>
      <p:bldP spid="37" grpId="0" animBg="1"/>
      <p:bldP spid="38" grpId="0" animBg="1"/>
      <p:bldP spid="60" grpId="0" animBg="1"/>
      <p:bldP spid="66" grpId="0" animBg="1"/>
      <p:bldP spid="92" grpId="0" animBg="1"/>
      <p:bldP spid="32"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C97B-57F2-4D79-96E8-BCF42FD9E3D4}"/>
              </a:ext>
            </a:extLst>
          </p:cNvPr>
          <p:cNvSpPr>
            <a:spLocks noGrp="1"/>
          </p:cNvSpPr>
          <p:nvPr>
            <p:ph type="title"/>
          </p:nvPr>
        </p:nvSpPr>
        <p:spPr>
          <a:xfrm>
            <a:off x="838200" y="2321745"/>
            <a:ext cx="10515600" cy="1886461"/>
          </a:xfrm>
        </p:spPr>
        <p:txBody>
          <a:bodyPr>
            <a:normAutofit/>
          </a:bodyPr>
          <a:lstStyle/>
          <a:p>
            <a:pPr algn="ctr"/>
            <a:r>
              <a:rPr lang="en-US" sz="7200" b="1" dirty="0"/>
              <a:t>Les </a:t>
            </a:r>
            <a:r>
              <a:rPr lang="fr-FR" sz="7200" b="1" dirty="0"/>
              <a:t>conséquences</a:t>
            </a:r>
            <a:r>
              <a:rPr lang="en-US" sz="7200" b="1" dirty="0"/>
              <a:t> de </a:t>
            </a:r>
            <a:r>
              <a:rPr lang="en-US" sz="7200" b="1" dirty="0" err="1"/>
              <a:t>l’EAS</a:t>
            </a:r>
            <a:endParaRPr lang="en-US" sz="7200" b="1" dirty="0"/>
          </a:p>
        </p:txBody>
      </p:sp>
    </p:spTree>
    <p:extLst>
      <p:ext uri="{BB962C8B-B14F-4D97-AF65-F5344CB8AC3E}">
        <p14:creationId xmlns:p14="http://schemas.microsoft.com/office/powerpoint/2010/main" val="162277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atin typeface="Noto Sans" panose="020B0502040504020204" pitchFamily="34"/>
                <a:ea typeface="Noto Sans" panose="020B0502040504020204" pitchFamily="34"/>
                <a:cs typeface="Noto Sans" panose="020B0502040504020204" pitchFamily="34"/>
              </a:rPr>
              <a:t>Sur la </a:t>
            </a:r>
            <a:r>
              <a:rPr lang="en-US" sz="5000" b="1" dirty="0" err="1">
                <a:latin typeface="Noto Sans" panose="020B0502040504020204" pitchFamily="34"/>
                <a:ea typeface="Noto Sans" panose="020B0502040504020204" pitchFamily="34"/>
                <a:cs typeface="Noto Sans" panose="020B0502040504020204" pitchFamily="34"/>
              </a:rPr>
              <a:t>victime</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822960" y="973394"/>
            <a:ext cx="10878845" cy="564945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0" indent="-571500">
              <a:buFont typeface="Wingdings" panose="05000000000000000000" pitchFamily="2" charset="2"/>
              <a:buChar char="§"/>
            </a:pPr>
            <a:r>
              <a:rPr lang="fr-FR" sz="4400" dirty="0"/>
              <a:t>Séquelles physiques;</a:t>
            </a:r>
          </a:p>
          <a:p>
            <a:pPr marL="571500" indent="-571500">
              <a:buFont typeface="Wingdings" panose="05000000000000000000" pitchFamily="2" charset="2"/>
              <a:buChar char="§"/>
            </a:pPr>
            <a:r>
              <a:rPr lang="fr-FR" sz="4400" dirty="0"/>
              <a:t>Traumatisme/troubles psychologiques voire psychiatriques;</a:t>
            </a:r>
          </a:p>
          <a:p>
            <a:pPr marL="571500" indent="-571500">
              <a:buFont typeface="Wingdings" panose="05000000000000000000" pitchFamily="2" charset="2"/>
              <a:buChar char="§"/>
            </a:pPr>
            <a:r>
              <a:rPr lang="fr-FR" sz="4400" dirty="0"/>
              <a:t>MST/VIH/SIDA;</a:t>
            </a:r>
          </a:p>
          <a:p>
            <a:pPr marL="571500" indent="-571500">
              <a:buFont typeface="Wingdings" panose="05000000000000000000" pitchFamily="2" charset="2"/>
              <a:buChar char="§"/>
            </a:pPr>
            <a:r>
              <a:rPr lang="fr-FR" sz="4400" dirty="0"/>
              <a:t>Rejet, perte d’emploi/éducation;</a:t>
            </a:r>
          </a:p>
          <a:p>
            <a:pPr marL="571500" indent="-571500">
              <a:buFont typeface="Wingdings" panose="05000000000000000000" pitchFamily="2" charset="2"/>
              <a:buChar char="§"/>
            </a:pPr>
            <a:r>
              <a:rPr lang="fr-FR" sz="4400" dirty="0"/>
              <a:t>Grossesses non-désirées;</a:t>
            </a:r>
          </a:p>
          <a:p>
            <a:pPr marL="571500" indent="-571500">
              <a:buFont typeface="Wingdings" panose="05000000000000000000" pitchFamily="2" charset="2"/>
              <a:buChar char="§"/>
            </a:pPr>
            <a:r>
              <a:rPr lang="fr-FR" sz="4400" dirty="0"/>
              <a:t>Perte de l’estime de soi.</a:t>
            </a:r>
          </a:p>
          <a:p>
            <a:pPr marL="0" marR="0" lvl="0" indent="0" algn="ctr" defTabSz="914400" rtl="0" eaLnBrk="1" fontAlgn="auto" latinLnBrk="0" hangingPunct="1">
              <a:spcBef>
                <a:spcPts val="0"/>
              </a:spcBef>
              <a:spcAft>
                <a:spcPts val="0"/>
              </a:spcAft>
              <a:buClrTx/>
              <a:buSzTx/>
              <a:buFontTx/>
              <a:buNone/>
              <a:tabLst/>
              <a:defRPr/>
            </a:pPr>
            <a:endParaRPr kumimoji="0" lang="fr-FR" sz="2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5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atin typeface="Noto Sans" panose="020B0502040504020204" pitchFamily="34"/>
                <a:ea typeface="Noto Sans" panose="020B0502040504020204" pitchFamily="34"/>
                <a:cs typeface="Noto Sans" panose="020B0502040504020204" pitchFamily="34"/>
              </a:rPr>
              <a:t>Sur la </a:t>
            </a:r>
            <a:r>
              <a:rPr lang="fr-FR" sz="5000" b="1" dirty="0">
                <a:latin typeface="Noto Sans" panose="020B0502040504020204" pitchFamily="34"/>
                <a:ea typeface="Noto Sans" panose="020B0502040504020204" pitchFamily="34"/>
                <a:cs typeface="Noto Sans" panose="020B0502040504020204" pitchFamily="34"/>
              </a:rPr>
              <a:t>communauté</a:t>
            </a:r>
            <a:r>
              <a:rPr lang="en-US" sz="5000" b="1" dirty="0">
                <a:latin typeface="Noto Sans" panose="020B0502040504020204" pitchFamily="34"/>
                <a:ea typeface="Noto Sans" panose="020B0502040504020204" pitchFamily="34"/>
                <a:cs typeface="Noto Sans" panose="020B0502040504020204" pitchFamily="34"/>
              </a:rPr>
              <a:t> </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1618488" y="1386346"/>
            <a:ext cx="9979698" cy="444752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0" indent="-571500">
              <a:lnSpc>
                <a:spcPct val="150000"/>
              </a:lnSpc>
              <a:buFont typeface="Wingdings" panose="05000000000000000000" pitchFamily="2" charset="2"/>
              <a:buChar char="§"/>
            </a:pPr>
            <a:r>
              <a:rPr lang="fr-FR" sz="4400" dirty="0"/>
              <a:t>Perte de confiance;</a:t>
            </a:r>
          </a:p>
          <a:p>
            <a:pPr marL="571500" indent="-571500">
              <a:lnSpc>
                <a:spcPct val="150000"/>
              </a:lnSpc>
              <a:buFont typeface="Wingdings" panose="05000000000000000000" pitchFamily="2" charset="2"/>
              <a:buChar char="§"/>
            </a:pPr>
            <a:r>
              <a:rPr lang="fr-FR" sz="4400" dirty="0"/>
              <a:t>Enfants non désirés;</a:t>
            </a:r>
          </a:p>
          <a:p>
            <a:pPr marL="571500" indent="-571500">
              <a:lnSpc>
                <a:spcPct val="150000"/>
              </a:lnSpc>
              <a:buFont typeface="Wingdings" panose="05000000000000000000" pitchFamily="2" charset="2"/>
              <a:buChar char="§"/>
            </a:pPr>
            <a:r>
              <a:rPr lang="fr-FR" sz="4400" dirty="0"/>
              <a:t>Charges supplémentaires;</a:t>
            </a:r>
          </a:p>
          <a:p>
            <a:pPr marL="571500" indent="-571500">
              <a:lnSpc>
                <a:spcPct val="150000"/>
              </a:lnSpc>
              <a:buFont typeface="Wingdings" panose="05000000000000000000" pitchFamily="2" charset="2"/>
              <a:buChar char="§"/>
            </a:pPr>
            <a:r>
              <a:rPr lang="fr-FR" sz="4400" dirty="0"/>
              <a:t>Déséquilibre social.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5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048652" y="205651"/>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atin typeface="Noto Sans" panose="020B0502040504020204" pitchFamily="34"/>
                <a:ea typeface="Noto Sans" panose="020B0502040504020204" pitchFamily="34"/>
                <a:cs typeface="Noto Sans" panose="020B0502040504020204" pitchFamily="34"/>
              </a:rPr>
              <a:t>Sur </a:t>
            </a:r>
            <a:r>
              <a:rPr lang="en-US" sz="5000" b="1" dirty="0" err="1">
                <a:latin typeface="Noto Sans" panose="020B0502040504020204" pitchFamily="34"/>
                <a:ea typeface="Noto Sans" panose="020B0502040504020204" pitchFamily="34"/>
                <a:cs typeface="Noto Sans" panose="020B0502040504020204" pitchFamily="34"/>
              </a:rPr>
              <a:t>l’auteur</a:t>
            </a:r>
            <a:r>
              <a:rPr lang="en-US" sz="5000" b="1" dirty="0">
                <a:latin typeface="Noto Sans" panose="020B0502040504020204" pitchFamily="34"/>
                <a:ea typeface="Noto Sans" panose="020B0502040504020204" pitchFamily="34"/>
                <a:cs typeface="Noto Sans" panose="020B0502040504020204" pitchFamily="34"/>
              </a:rPr>
              <a:t> </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1353312" y="1386346"/>
            <a:ext cx="10012778" cy="401156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0" indent="-571500">
              <a:lnSpc>
                <a:spcPct val="150000"/>
              </a:lnSpc>
              <a:buFont typeface="Wingdings" panose="05000000000000000000" pitchFamily="2" charset="2"/>
              <a:buChar char="§"/>
            </a:pPr>
            <a:r>
              <a:rPr lang="fr-FR" sz="4800" dirty="0"/>
              <a:t>Perte d’emploi/revenu/réputation;</a:t>
            </a:r>
          </a:p>
          <a:p>
            <a:pPr marL="571500" indent="-571500">
              <a:lnSpc>
                <a:spcPct val="150000"/>
              </a:lnSpc>
              <a:buFont typeface="Wingdings" panose="05000000000000000000" pitchFamily="2" charset="2"/>
              <a:buChar char="§"/>
            </a:pPr>
            <a:r>
              <a:rPr lang="fr-FR" sz="4800" dirty="0"/>
              <a:t>Rejet par l’époux(se)/famille;</a:t>
            </a:r>
          </a:p>
          <a:p>
            <a:pPr marL="571500" indent="-571500">
              <a:lnSpc>
                <a:spcPct val="150000"/>
              </a:lnSpc>
              <a:buFont typeface="Wingdings" panose="05000000000000000000" pitchFamily="2" charset="2"/>
              <a:buChar char="§"/>
            </a:pPr>
            <a:r>
              <a:rPr lang="fr-FR" sz="4800" dirty="0"/>
              <a:t>MST/VIH/SIDA/risque de sécurité.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200" b="0" i="0" u="none" strike="noStrike" kern="1200" cap="none" spc="0" normalizeH="0" baseline="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55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atin typeface="Noto Sans" panose="020B0502040504020204" pitchFamily="34"/>
                <a:ea typeface="Noto Sans" panose="020B0502040504020204" pitchFamily="34"/>
                <a:cs typeface="Noto Sans" panose="020B0502040504020204" pitchFamily="34"/>
              </a:rPr>
              <a:t>Pour </a:t>
            </a:r>
            <a:r>
              <a:rPr lang="en-US" sz="5000" b="1" dirty="0" err="1">
                <a:latin typeface="Noto Sans" panose="020B0502040504020204" pitchFamily="34"/>
                <a:ea typeface="Noto Sans" panose="020B0502040504020204" pitchFamily="34"/>
                <a:cs typeface="Noto Sans" panose="020B0502040504020204" pitchFamily="34"/>
              </a:rPr>
              <a:t>l’organisation</a:t>
            </a:r>
            <a:r>
              <a:rPr lang="en-US" sz="5000" b="1" dirty="0">
                <a:latin typeface="Noto Sans" panose="020B0502040504020204" pitchFamily="34"/>
                <a:ea typeface="Noto Sans" panose="020B0502040504020204" pitchFamily="34"/>
                <a:cs typeface="Noto Sans" panose="020B0502040504020204" pitchFamily="34"/>
              </a:rPr>
              <a:t> </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804672" y="1207008"/>
            <a:ext cx="10545981" cy="504748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571500" indent="-571500">
              <a:lnSpc>
                <a:spcPct val="150000"/>
              </a:lnSpc>
              <a:buFont typeface="Wingdings" panose="05000000000000000000" pitchFamily="2" charset="2"/>
              <a:buChar char="§"/>
            </a:pPr>
            <a:r>
              <a:rPr lang="fr-FR" sz="4400" dirty="0"/>
              <a:t>Perte de confiance des communautés;</a:t>
            </a:r>
          </a:p>
          <a:p>
            <a:pPr marL="571500" indent="-571500">
              <a:lnSpc>
                <a:spcPct val="150000"/>
              </a:lnSpc>
              <a:buFont typeface="Wingdings" panose="05000000000000000000" pitchFamily="2" charset="2"/>
              <a:buChar char="§"/>
            </a:pPr>
            <a:r>
              <a:rPr lang="fr-FR" sz="4400" dirty="0"/>
              <a:t>Perte de financements;</a:t>
            </a:r>
          </a:p>
          <a:p>
            <a:pPr marL="571500" indent="-571500">
              <a:lnSpc>
                <a:spcPct val="150000"/>
              </a:lnSpc>
              <a:buFont typeface="Wingdings" panose="05000000000000000000" pitchFamily="2" charset="2"/>
              <a:buChar char="§"/>
            </a:pPr>
            <a:r>
              <a:rPr lang="fr-FR" sz="4400" dirty="0"/>
              <a:t>Risque de sécurité;</a:t>
            </a:r>
          </a:p>
          <a:p>
            <a:pPr marL="571500" indent="-571500">
              <a:lnSpc>
                <a:spcPct val="150000"/>
              </a:lnSpc>
              <a:buFont typeface="Wingdings" panose="05000000000000000000" pitchFamily="2" charset="2"/>
              <a:buChar char="§"/>
            </a:pPr>
            <a:r>
              <a:rPr lang="fr-FR" sz="4400" dirty="0"/>
              <a:t>Perte de personnel;</a:t>
            </a:r>
          </a:p>
          <a:p>
            <a:pPr marL="571500" indent="-571500">
              <a:lnSpc>
                <a:spcPct val="150000"/>
              </a:lnSpc>
              <a:buFont typeface="Wingdings" panose="05000000000000000000" pitchFamily="2" charset="2"/>
              <a:buChar char="§"/>
            </a:pPr>
            <a:r>
              <a:rPr lang="fr-FR" sz="4400" dirty="0"/>
              <a:t>Perte de crédibilité et d’</a:t>
            </a:r>
            <a:r>
              <a:rPr lang="fr-FR" sz="4400" dirty="0" err="1"/>
              <a:t>integrite</a:t>
            </a:r>
            <a:endParaRPr lang="fr-FR" sz="4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85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 close up of a sign&#10;&#10;Description generated with high confidence">
            <a:extLst>
              <a:ext uri="{FF2B5EF4-FFF2-40B4-BE49-F238E27FC236}">
                <a16:creationId xmlns:a16="http://schemas.microsoft.com/office/drawing/2014/main" id="{5F2FAC6A-48F6-497B-826C-B89B611C2F37}"/>
              </a:ext>
            </a:extLst>
          </p:cNvPr>
          <p:cNvPicPr>
            <a:picLocks noChangeAspect="1"/>
          </p:cNvPicPr>
          <p:nvPr/>
        </p:nvPicPr>
        <p:blipFill rotWithShape="1">
          <a:blip r:embed="rId2"/>
          <a:srcRect r="35364" b="9091"/>
          <a:stretch/>
        </p:blipFill>
        <p:spPr>
          <a:xfrm>
            <a:off x="3883743" y="10"/>
            <a:ext cx="8308258"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699AC3C-FE44-4341-B799-F20DE8937C2B}"/>
              </a:ext>
            </a:extLst>
          </p:cNvPr>
          <p:cNvSpPr txBox="1"/>
          <p:nvPr/>
        </p:nvSpPr>
        <p:spPr>
          <a:xfrm>
            <a:off x="477980" y="1602659"/>
            <a:ext cx="5618019" cy="2841826"/>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6600" b="1" dirty="0">
                <a:latin typeface="+mj-lt"/>
                <a:ea typeface="+mj-ea"/>
                <a:cs typeface="+mj-cs"/>
              </a:rPr>
              <a:t>A qui </a:t>
            </a:r>
            <a:r>
              <a:rPr lang="en-US" sz="6600" b="1" dirty="0" err="1">
                <a:latin typeface="+mj-lt"/>
                <a:ea typeface="+mj-ea"/>
                <a:cs typeface="+mj-cs"/>
              </a:rPr>
              <a:t>s’applique</a:t>
            </a:r>
            <a:r>
              <a:rPr lang="en-US" sz="6600" b="1" dirty="0">
                <a:latin typeface="+mj-lt"/>
                <a:ea typeface="+mj-ea"/>
                <a:cs typeface="+mj-cs"/>
              </a:rPr>
              <a:t> t-</a:t>
            </a:r>
            <a:r>
              <a:rPr lang="en-US" sz="6600" b="1" dirty="0" err="1">
                <a:latin typeface="+mj-lt"/>
                <a:ea typeface="+mj-ea"/>
                <a:cs typeface="+mj-cs"/>
              </a:rPr>
              <a:t>elle</a:t>
            </a:r>
            <a:r>
              <a:rPr lang="en-US" sz="6600" b="1" dirty="0">
                <a:latin typeface="+mj-lt"/>
                <a:ea typeface="+mj-ea"/>
                <a:cs typeface="+mj-cs"/>
              </a:rPr>
              <a:t> ?</a:t>
            </a:r>
            <a:endParaRPr kumimoji="0" lang="en-US" sz="6600" b="1" i="0" u="none" strike="noStrike" cap="none" spc="0" normalizeH="0" baseline="0" noProof="0" dirty="0">
              <a:ln>
                <a:noFill/>
              </a:ln>
              <a:effectLst/>
              <a:uLnTx/>
              <a:uFillTx/>
              <a:latin typeface="+mj-lt"/>
              <a:ea typeface="+mj-ea"/>
              <a:cs typeface="+mj-cs"/>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0890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1F9893D0-3F5B-411A-AB6D-480765563337}"/>
              </a:ext>
            </a:extLst>
          </p:cNvPr>
          <p:cNvSpPr txBox="1">
            <a:spLocks noChangeArrowheads="1"/>
          </p:cNvSpPr>
          <p:nvPr/>
        </p:nvSpPr>
        <p:spPr>
          <a:xfrm>
            <a:off x="1202748" y="462117"/>
            <a:ext cx="9681561" cy="58403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
            </a:pPr>
            <a:r>
              <a:rPr lang="fr-LU" altLang="es-AR" sz="4400" dirty="0">
                <a:solidFill>
                  <a:srgbClr val="282F39"/>
                </a:solidFill>
                <a:cs typeface="Arial" panose="020B0604020202020204" pitchFamily="34" charset="0"/>
              </a:rPr>
              <a:t>Tous ceux ayant un </a:t>
            </a:r>
            <a:r>
              <a:rPr lang="fr-LU" altLang="es-AR" sz="4400" b="1" u="sng" dirty="0">
                <a:solidFill>
                  <a:srgbClr val="CB1B4A"/>
                </a:solidFill>
                <a:cs typeface="Arial" panose="020B0604020202020204" pitchFamily="34" charset="0"/>
              </a:rPr>
              <a:t>contrat ou partenariat</a:t>
            </a:r>
            <a:r>
              <a:rPr lang="fr-LU" altLang="es-AR" sz="4400" b="1" dirty="0">
                <a:solidFill>
                  <a:srgbClr val="CB1B4A"/>
                </a:solidFill>
                <a:cs typeface="Arial" panose="020B0604020202020204" pitchFamily="34" charset="0"/>
              </a:rPr>
              <a:t> </a:t>
            </a:r>
            <a:r>
              <a:rPr lang="fr-LU" altLang="es-AR" sz="4400" dirty="0">
                <a:solidFill>
                  <a:srgbClr val="282F39"/>
                </a:solidFill>
                <a:cs typeface="Arial" panose="020B0604020202020204" pitchFamily="34" charset="0"/>
              </a:rPr>
              <a:t>avec l’ONU (ONG, consultants, VNU, stagiaires, bénévoles, partenaires d’exécution, contractants).</a:t>
            </a:r>
            <a:endParaRPr lang="fr-LU" altLang="es-AR" sz="4400" dirty="0">
              <a:solidFill>
                <a:srgbClr val="282F39"/>
              </a:solidFill>
              <a:cs typeface="Times New Roman" panose="02020603050405020304" pitchFamily="18" charset="0"/>
            </a:endParaRPr>
          </a:p>
          <a:p>
            <a:pPr marL="571500" indent="-571500" algn="l">
              <a:buFont typeface="Wingdings" panose="05000000000000000000" pitchFamily="2" charset="2"/>
              <a:buChar char="§"/>
            </a:pPr>
            <a:r>
              <a:rPr lang="fr-LU" altLang="es-AR" sz="4400" dirty="0">
                <a:solidFill>
                  <a:srgbClr val="282F39"/>
                </a:solidFill>
              </a:rPr>
              <a:t>Tout </a:t>
            </a:r>
            <a:r>
              <a:rPr lang="fr-LU" altLang="es-AR" sz="4400" b="1" u="sng" dirty="0">
                <a:solidFill>
                  <a:srgbClr val="CB1B4A"/>
                </a:solidFill>
              </a:rPr>
              <a:t>staff ONU</a:t>
            </a:r>
            <a:endParaRPr lang="fr-LU" altLang="es-AR" sz="4400" b="1" dirty="0">
              <a:solidFill>
                <a:srgbClr val="CB1B4A"/>
              </a:solidFill>
            </a:endParaRPr>
          </a:p>
          <a:p>
            <a:pPr marL="571500" indent="-571500" algn="l">
              <a:buFont typeface="Wingdings" panose="05000000000000000000" pitchFamily="2" charset="2"/>
              <a:buChar char="§"/>
            </a:pPr>
            <a:r>
              <a:rPr lang="fr-LU" altLang="es-AR" sz="4400" dirty="0">
                <a:solidFill>
                  <a:srgbClr val="282F39"/>
                </a:solidFill>
                <a:cs typeface="Arial" panose="020B0604020202020204" pitchFamily="34" charset="0"/>
              </a:rPr>
              <a:t>Tout </a:t>
            </a:r>
            <a:r>
              <a:rPr lang="fr-LU" altLang="es-AR" sz="4400" b="1" u="sng" dirty="0">
                <a:solidFill>
                  <a:srgbClr val="CB1B4A"/>
                </a:solidFill>
                <a:cs typeface="Arial" panose="020B0604020202020204" pitchFamily="34" charset="0"/>
              </a:rPr>
              <a:t>personnel en uniforme</a:t>
            </a:r>
            <a:r>
              <a:rPr lang="fr-LU" altLang="es-AR" sz="4400" dirty="0">
                <a:solidFill>
                  <a:srgbClr val="282F39"/>
                </a:solidFill>
                <a:cs typeface="Arial" panose="020B0604020202020204" pitchFamily="34" charset="0"/>
              </a:rPr>
              <a:t>, y compris la Police Civile, observateurs militaires, casques bleus et militaires internationaux sous les auspices de l’ONU.</a:t>
            </a:r>
            <a:r>
              <a:rPr lang="fr-LU" altLang="es-AR" sz="4400" dirty="0">
                <a:solidFill>
                  <a:srgbClr val="282F39"/>
                </a:solidFill>
                <a:cs typeface="Times New Roman" panose="02020603050405020304" pitchFamily="18" charset="0"/>
              </a:rPr>
              <a:t> </a:t>
            </a:r>
          </a:p>
          <a:p>
            <a:pPr algn="l"/>
            <a:endParaRPr lang="fr-LU" altLang="es-AR" sz="3200" dirty="0">
              <a:solidFill>
                <a:srgbClr val="282F39"/>
              </a:solidFill>
              <a:cs typeface="Times New Roman" panose="02020603050405020304" pitchFamily="18" charset="0"/>
            </a:endParaRPr>
          </a:p>
          <a:p>
            <a:pPr algn="l"/>
            <a:endParaRPr lang="en-AU" altLang="es-AR" sz="3200" dirty="0">
              <a:solidFill>
                <a:srgbClr val="282F39"/>
              </a:solidFill>
            </a:endParaRPr>
          </a:p>
        </p:txBody>
      </p:sp>
    </p:spTree>
    <p:extLst>
      <p:ext uri="{BB962C8B-B14F-4D97-AF65-F5344CB8AC3E}">
        <p14:creationId xmlns:p14="http://schemas.microsoft.com/office/powerpoint/2010/main" val="21348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id="{1F9893D0-3F5B-411A-AB6D-480765563337}"/>
              </a:ext>
            </a:extLst>
          </p:cNvPr>
          <p:cNvSpPr txBox="1">
            <a:spLocks noChangeArrowheads="1"/>
          </p:cNvSpPr>
          <p:nvPr/>
        </p:nvSpPr>
        <p:spPr>
          <a:xfrm>
            <a:off x="462116" y="1356851"/>
            <a:ext cx="11316929" cy="5338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4400" dirty="0">
                <a:solidFill>
                  <a:schemeClr val="tx2"/>
                </a:solidFill>
              </a:rPr>
              <a:t>Il s'agit de tous les travailleurs engagés par des agences </a:t>
            </a:r>
            <a:r>
              <a:rPr lang="fr-FR" sz="4400" b="1" dirty="0">
                <a:solidFill>
                  <a:srgbClr val="C00000"/>
                </a:solidFill>
              </a:rPr>
              <a:t>humanitaires</a:t>
            </a:r>
            <a:r>
              <a:rPr lang="fr-FR" sz="4400" dirty="0">
                <a:solidFill>
                  <a:schemeClr val="tx2"/>
                </a:solidFill>
              </a:rPr>
              <a:t> / de </a:t>
            </a:r>
            <a:r>
              <a:rPr lang="fr-FR" sz="4400" b="1" dirty="0">
                <a:solidFill>
                  <a:srgbClr val="C00000"/>
                </a:solidFill>
              </a:rPr>
              <a:t>développement</a:t>
            </a:r>
            <a:r>
              <a:rPr lang="fr-FR" sz="4400" dirty="0">
                <a:solidFill>
                  <a:schemeClr val="tx2"/>
                </a:solidFill>
              </a:rPr>
              <a:t> / ONG, qu'ils soient recrutés sur le plan </a:t>
            </a:r>
            <a:r>
              <a:rPr lang="fr-FR" sz="4400" b="1" dirty="0">
                <a:solidFill>
                  <a:srgbClr val="C00000"/>
                </a:solidFill>
              </a:rPr>
              <a:t>international</a:t>
            </a:r>
            <a:r>
              <a:rPr lang="fr-FR" sz="4400" dirty="0">
                <a:solidFill>
                  <a:schemeClr val="tx2"/>
                </a:solidFill>
              </a:rPr>
              <a:t> ou </a:t>
            </a:r>
            <a:r>
              <a:rPr lang="fr-FR" sz="4400" b="1" dirty="0">
                <a:solidFill>
                  <a:srgbClr val="C00000"/>
                </a:solidFill>
              </a:rPr>
              <a:t>national</a:t>
            </a:r>
            <a:r>
              <a:rPr lang="fr-FR" sz="4400" dirty="0">
                <a:solidFill>
                  <a:schemeClr val="tx2"/>
                </a:solidFill>
              </a:rPr>
              <a:t>, ou retenus </a:t>
            </a:r>
            <a:r>
              <a:rPr lang="fr-FR" sz="4400" b="1" dirty="0">
                <a:solidFill>
                  <a:srgbClr val="C00000"/>
                </a:solidFill>
              </a:rPr>
              <a:t>officiellement</a:t>
            </a:r>
            <a:r>
              <a:rPr lang="fr-FR" sz="4400" dirty="0">
                <a:solidFill>
                  <a:schemeClr val="tx2"/>
                </a:solidFill>
              </a:rPr>
              <a:t> ou </a:t>
            </a:r>
            <a:r>
              <a:rPr lang="fr-FR" sz="4400" b="1" dirty="0">
                <a:solidFill>
                  <a:srgbClr val="C00000"/>
                </a:solidFill>
              </a:rPr>
              <a:t>officieusement</a:t>
            </a:r>
            <a:r>
              <a:rPr lang="fr-FR" sz="4400" dirty="0">
                <a:solidFill>
                  <a:schemeClr val="tx2"/>
                </a:solidFill>
              </a:rPr>
              <a:t> dans la communauté bénéficiaire, pour mener les activités de cette organisation. Cela comprend également les partenaires d'exécution de ces organisations.</a:t>
            </a:r>
          </a:p>
          <a:p>
            <a:pPr algn="l"/>
            <a:endParaRPr lang="fr-LU" altLang="es-AR" sz="3200" dirty="0">
              <a:solidFill>
                <a:schemeClr val="tx2"/>
              </a:solidFill>
              <a:cs typeface="Times New Roman" panose="02020603050405020304" pitchFamily="18" charset="0"/>
            </a:endParaRPr>
          </a:p>
          <a:p>
            <a:pPr algn="l"/>
            <a:endParaRPr lang="en-AU" altLang="es-AR" sz="3200" dirty="0">
              <a:solidFill>
                <a:schemeClr val="tx2"/>
              </a:solidFill>
            </a:endParaRPr>
          </a:p>
        </p:txBody>
      </p:sp>
      <p:sp>
        <p:nvSpPr>
          <p:cNvPr id="3" name="TextBox 2">
            <a:extLst>
              <a:ext uri="{FF2B5EF4-FFF2-40B4-BE49-F238E27FC236}">
                <a16:creationId xmlns:a16="http://schemas.microsoft.com/office/drawing/2014/main" id="{C9FC7B3F-E3C1-4233-A387-729DBE08E162}"/>
              </a:ext>
            </a:extLst>
          </p:cNvPr>
          <p:cNvSpPr txBox="1"/>
          <p:nvPr/>
        </p:nvSpPr>
        <p:spPr>
          <a:xfrm>
            <a:off x="462116" y="235148"/>
            <a:ext cx="11267768" cy="707886"/>
          </a:xfrm>
          <a:prstGeom prst="rect">
            <a:avLst/>
          </a:prstGeom>
          <a:noFill/>
        </p:spPr>
        <p:txBody>
          <a:bodyPr wrap="square" rtlCol="0">
            <a:spAutoFit/>
          </a:bodyPr>
          <a:lstStyle/>
          <a:p>
            <a:pPr lvl="0" algn="ctr">
              <a:defRPr/>
            </a:pPr>
            <a:r>
              <a:rPr lang="fr-BE" sz="4000" b="1" dirty="0">
                <a:solidFill>
                  <a:schemeClr val="tx2"/>
                </a:solidFill>
              </a:rPr>
              <a:t>Qui fait partie des ONG et personnels humanitaires?</a:t>
            </a:r>
            <a:endParaRPr kumimoji="0" lang="en-US" sz="4000" b="1"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40970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E36F3-1EA3-4C0C-8C00-785B0ACC4B2D}"/>
              </a:ext>
            </a:extLst>
          </p:cNvPr>
          <p:cNvSpPr>
            <a:spLocks noGrp="1"/>
          </p:cNvSpPr>
          <p:nvPr>
            <p:ph idx="1"/>
          </p:nvPr>
        </p:nvSpPr>
        <p:spPr>
          <a:xfrm>
            <a:off x="558141" y="1107870"/>
            <a:ext cx="11234056" cy="4351338"/>
          </a:xfrm>
        </p:spPr>
        <p:txBody>
          <a:bodyPr>
            <a:normAutofit/>
          </a:bodyPr>
          <a:lstStyle/>
          <a:p>
            <a:pPr marL="0" indent="0" algn="ctr">
              <a:buNone/>
            </a:pPr>
            <a:r>
              <a:rPr lang="en-GB" sz="4800" b="1" dirty="0"/>
              <a:t>PROTECTION FROM SEXUAL EXPLOITAITON AND ABUSE </a:t>
            </a:r>
            <a:r>
              <a:rPr lang="en-GB" sz="4000" dirty="0"/>
              <a:t>(PSEA) / PEAS</a:t>
            </a:r>
            <a:br>
              <a:rPr lang="en-GB" sz="4000" dirty="0"/>
            </a:br>
            <a:r>
              <a:rPr lang="en-GB" sz="4000" dirty="0"/>
              <a:t/>
            </a:r>
            <a:br>
              <a:rPr lang="en-GB" sz="4000" dirty="0"/>
            </a:br>
            <a:r>
              <a:rPr lang="en-GB" sz="4400" b="1" dirty="0"/>
              <a:t>PROTECTION = </a:t>
            </a:r>
            <a:r>
              <a:rPr lang="en-GB" sz="5400" b="1" dirty="0">
                <a:solidFill>
                  <a:srgbClr val="00B050"/>
                </a:solidFill>
              </a:rPr>
              <a:t>PREVENTION</a:t>
            </a:r>
            <a:r>
              <a:rPr lang="en-GB" sz="4400" b="1" dirty="0"/>
              <a:t> &amp; </a:t>
            </a:r>
            <a:r>
              <a:rPr lang="en-GB" sz="5400" b="1" dirty="0">
                <a:solidFill>
                  <a:srgbClr val="CB1B4A"/>
                </a:solidFill>
              </a:rPr>
              <a:t>RESPONSE</a:t>
            </a:r>
            <a:endParaRPr lang="en-US" sz="4000" b="1" dirty="0">
              <a:solidFill>
                <a:srgbClr val="CB1B4A"/>
              </a:solidFill>
            </a:endParaRPr>
          </a:p>
        </p:txBody>
      </p:sp>
    </p:spTree>
    <p:extLst>
      <p:ext uri="{BB962C8B-B14F-4D97-AF65-F5344CB8AC3E}">
        <p14:creationId xmlns:p14="http://schemas.microsoft.com/office/powerpoint/2010/main" val="38106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01F867-EA3A-4053-BC23-44561238D953}"/>
              </a:ext>
            </a:extLst>
          </p:cNvPr>
          <p:cNvSpPr txBox="1"/>
          <p:nvPr/>
        </p:nvSpPr>
        <p:spPr>
          <a:xfrm>
            <a:off x="3754217" y="2743708"/>
            <a:ext cx="8109232" cy="2308324"/>
          </a:xfrm>
          <a:prstGeom prst="rect">
            <a:avLst/>
          </a:prstGeom>
          <a:noFill/>
        </p:spPr>
        <p:txBody>
          <a:bodyPr wrap="square" rtlCol="0">
            <a:spAutoFit/>
          </a:bodyPr>
          <a:lstStyle/>
          <a:p>
            <a:pPr algn="ctr"/>
            <a:r>
              <a:rPr lang="fr-FR" sz="4800" b="1" dirty="0"/>
              <a:t>Quelle est votre compréhension des concepts d’Exploitation et Abus Sexuels</a:t>
            </a:r>
            <a:r>
              <a:rPr lang="fr-FR" sz="4400" b="1" dirty="0"/>
              <a:t>?</a:t>
            </a:r>
          </a:p>
        </p:txBody>
      </p:sp>
      <p:cxnSp>
        <p:nvCxnSpPr>
          <p:cNvPr id="5" name="Straight Connector 4">
            <a:extLst>
              <a:ext uri="{FF2B5EF4-FFF2-40B4-BE49-F238E27FC236}">
                <a16:creationId xmlns:a16="http://schemas.microsoft.com/office/drawing/2014/main" id="{1E86588C-F5E3-4817-8552-6D3332A56E63}"/>
              </a:ext>
            </a:extLst>
          </p:cNvPr>
          <p:cNvCxnSpPr>
            <a:cxnSpLocks/>
          </p:cNvCxnSpPr>
          <p:nvPr/>
        </p:nvCxnSpPr>
        <p:spPr>
          <a:xfrm>
            <a:off x="2682278" y="58993"/>
            <a:ext cx="0" cy="22743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1066A9F-64AE-4E5E-ACEE-7BFBCAE6518C}"/>
              </a:ext>
            </a:extLst>
          </p:cNvPr>
          <p:cNvGrpSpPr/>
          <p:nvPr/>
        </p:nvGrpSpPr>
        <p:grpSpPr>
          <a:xfrm>
            <a:off x="696792" y="-68826"/>
            <a:ext cx="1077358" cy="2249482"/>
            <a:chOff x="984760" y="274320"/>
            <a:chExt cx="1077358" cy="2984211"/>
          </a:xfrm>
          <a:solidFill>
            <a:schemeClr val="tx1"/>
          </a:solidFill>
        </p:grpSpPr>
        <p:grpSp>
          <p:nvGrpSpPr>
            <p:cNvPr id="113" name="Group 112">
              <a:extLst>
                <a:ext uri="{FF2B5EF4-FFF2-40B4-BE49-F238E27FC236}">
                  <a16:creationId xmlns:a16="http://schemas.microsoft.com/office/drawing/2014/main" id="{4A8B7D09-CCCB-41E2-8742-A3BB533C4FBB}"/>
                </a:ext>
              </a:extLst>
            </p:cNvPr>
            <p:cNvGrpSpPr/>
            <p:nvPr/>
          </p:nvGrpSpPr>
          <p:grpSpPr>
            <a:xfrm>
              <a:off x="984760" y="1467868"/>
              <a:ext cx="1077358" cy="1790663"/>
              <a:chOff x="10268256" y="991107"/>
              <a:chExt cx="1077358" cy="1790663"/>
            </a:xfrm>
            <a:grpFill/>
          </p:grpSpPr>
          <p:sp>
            <p:nvSpPr>
              <p:cNvPr id="114" name="Freeform 5">
                <a:extLst>
                  <a:ext uri="{FF2B5EF4-FFF2-40B4-BE49-F238E27FC236}">
                    <a16:creationId xmlns:a16="http://schemas.microsoft.com/office/drawing/2014/main" id="{1E5C5691-723F-4A70-B2E5-F3CC76ED87F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15" name="Freeform 6">
                <a:extLst>
                  <a:ext uri="{FF2B5EF4-FFF2-40B4-BE49-F238E27FC236}">
                    <a16:creationId xmlns:a16="http://schemas.microsoft.com/office/drawing/2014/main" id="{A31F1ABC-F007-43DC-BA06-1AEB599D747B}"/>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7">
                <a:extLst>
                  <a:ext uri="{FF2B5EF4-FFF2-40B4-BE49-F238E27FC236}">
                    <a16:creationId xmlns:a16="http://schemas.microsoft.com/office/drawing/2014/main" id="{C7CB8647-0116-47CE-8E7B-0490618718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id="{EF2B3790-56B5-47D0-A690-53E8E27DDC7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id="{92AB0F54-9032-48EB-97C3-9E93BCE235A5}"/>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2" name="Straight Connector 131">
              <a:extLst>
                <a:ext uri="{FF2B5EF4-FFF2-40B4-BE49-F238E27FC236}">
                  <a16:creationId xmlns:a16="http://schemas.microsoft.com/office/drawing/2014/main" id="{65145EDD-D606-4347-8E4D-5BB67CFFAA99}"/>
                </a:ext>
              </a:extLst>
            </p:cNvPr>
            <p:cNvCxnSpPr>
              <a:cxnSpLocks/>
            </p:cNvCxnSpPr>
            <p:nvPr/>
          </p:nvCxnSpPr>
          <p:spPr>
            <a:xfrm>
              <a:off x="1515412" y="274320"/>
              <a:ext cx="0" cy="1193548"/>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1FDD82B-5983-4FED-B454-26F3BE7A0B36}"/>
              </a:ext>
            </a:extLst>
          </p:cNvPr>
          <p:cNvGrpSpPr/>
          <p:nvPr/>
        </p:nvGrpSpPr>
        <p:grpSpPr>
          <a:xfrm>
            <a:off x="8183449" y="-39329"/>
            <a:ext cx="912621" cy="2431243"/>
            <a:chOff x="7571708" y="0"/>
            <a:chExt cx="1077358" cy="3287723"/>
          </a:xfrm>
          <a:solidFill>
            <a:schemeClr val="tx1"/>
          </a:solidFill>
        </p:grpSpPr>
        <p:grpSp>
          <p:nvGrpSpPr>
            <p:cNvPr id="14" name="Group 13">
              <a:extLst>
                <a:ext uri="{FF2B5EF4-FFF2-40B4-BE49-F238E27FC236}">
                  <a16:creationId xmlns:a16="http://schemas.microsoft.com/office/drawing/2014/main" id="{AF5E0922-C813-4C76-8DA2-AD2C928F8E53}"/>
                </a:ext>
              </a:extLst>
            </p:cNvPr>
            <p:cNvGrpSpPr/>
            <p:nvPr/>
          </p:nvGrpSpPr>
          <p:grpSpPr>
            <a:xfrm>
              <a:off x="7571708" y="1497060"/>
              <a:ext cx="1077358" cy="1790663"/>
              <a:chOff x="10268256" y="991107"/>
              <a:chExt cx="1077358" cy="1790663"/>
            </a:xfrm>
            <a:grpFill/>
          </p:grpSpPr>
          <p:sp>
            <p:nvSpPr>
              <p:cNvPr id="99" name="Freeform 5">
                <a:extLst>
                  <a:ext uri="{FF2B5EF4-FFF2-40B4-BE49-F238E27FC236}">
                    <a16:creationId xmlns:a16="http://schemas.microsoft.com/office/drawing/2014/main" id="{2E86A7DD-7289-4817-BDDE-039F929FEF5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00" name="Freeform 6">
                <a:extLst>
                  <a:ext uri="{FF2B5EF4-FFF2-40B4-BE49-F238E27FC236}">
                    <a16:creationId xmlns:a16="http://schemas.microsoft.com/office/drawing/2014/main" id="{349D537E-50D5-4520-8795-A71D46C6E0D9}"/>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7">
                <a:extLst>
                  <a:ext uri="{FF2B5EF4-FFF2-40B4-BE49-F238E27FC236}">
                    <a16:creationId xmlns:a16="http://schemas.microsoft.com/office/drawing/2014/main" id="{08C6FD5D-58DE-4759-B4D7-ACE12960A57C}"/>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8">
                <a:extLst>
                  <a:ext uri="{FF2B5EF4-FFF2-40B4-BE49-F238E27FC236}">
                    <a16:creationId xmlns:a16="http://schemas.microsoft.com/office/drawing/2014/main" id="{8188F576-D871-48B8-A1F1-707803F628C9}"/>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9">
                <a:extLst>
                  <a:ext uri="{FF2B5EF4-FFF2-40B4-BE49-F238E27FC236}">
                    <a16:creationId xmlns:a16="http://schemas.microsoft.com/office/drawing/2014/main" id="{10FE7544-4349-4586-92CD-371C2982C8D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5" name="Straight Connector 134">
              <a:extLst>
                <a:ext uri="{FF2B5EF4-FFF2-40B4-BE49-F238E27FC236}">
                  <a16:creationId xmlns:a16="http://schemas.microsoft.com/office/drawing/2014/main" id="{5451453B-71E5-4CEB-A5D5-B5214832F59E}"/>
                </a:ext>
              </a:extLst>
            </p:cNvPr>
            <p:cNvCxnSpPr>
              <a:cxnSpLocks/>
            </p:cNvCxnSpPr>
            <p:nvPr/>
          </p:nvCxnSpPr>
          <p:spPr>
            <a:xfrm>
              <a:off x="8106712" y="0"/>
              <a:ext cx="0" cy="1548440"/>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B2AA441-76A7-41A3-8263-C8708232AED2}"/>
              </a:ext>
            </a:extLst>
          </p:cNvPr>
          <p:cNvGrpSpPr/>
          <p:nvPr/>
        </p:nvGrpSpPr>
        <p:grpSpPr>
          <a:xfrm>
            <a:off x="5917421" y="0"/>
            <a:ext cx="902225" cy="1639320"/>
            <a:chOff x="5844264" y="0"/>
            <a:chExt cx="902225" cy="2650842"/>
          </a:xfrm>
          <a:solidFill>
            <a:schemeClr val="tx1"/>
          </a:solidFill>
        </p:grpSpPr>
        <p:grpSp>
          <p:nvGrpSpPr>
            <p:cNvPr id="119" name="Group 118">
              <a:extLst>
                <a:ext uri="{FF2B5EF4-FFF2-40B4-BE49-F238E27FC236}">
                  <a16:creationId xmlns:a16="http://schemas.microsoft.com/office/drawing/2014/main" id="{E5B4FC20-C444-4C03-B912-6914AC2B8AB2}"/>
                </a:ext>
              </a:extLst>
            </p:cNvPr>
            <p:cNvGrpSpPr/>
            <p:nvPr/>
          </p:nvGrpSpPr>
          <p:grpSpPr>
            <a:xfrm>
              <a:off x="5844264" y="1151265"/>
              <a:ext cx="902225" cy="1499577"/>
              <a:chOff x="10268256" y="991107"/>
              <a:chExt cx="1077358" cy="1790663"/>
            </a:xfrm>
            <a:grpFill/>
          </p:grpSpPr>
          <p:sp>
            <p:nvSpPr>
              <p:cNvPr id="120" name="Freeform 5">
                <a:extLst>
                  <a:ext uri="{FF2B5EF4-FFF2-40B4-BE49-F238E27FC236}">
                    <a16:creationId xmlns:a16="http://schemas.microsoft.com/office/drawing/2014/main" id="{F52FC4DE-F5C4-47DA-8A31-AAFB66D6416A}"/>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1" name="Freeform 6">
                <a:extLst>
                  <a:ext uri="{FF2B5EF4-FFF2-40B4-BE49-F238E27FC236}">
                    <a16:creationId xmlns:a16="http://schemas.microsoft.com/office/drawing/2014/main" id="{4FCC544E-32E5-43BE-906D-D401BEF50A6D}"/>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7">
                <a:extLst>
                  <a:ext uri="{FF2B5EF4-FFF2-40B4-BE49-F238E27FC236}">
                    <a16:creationId xmlns:a16="http://schemas.microsoft.com/office/drawing/2014/main" id="{BD352A43-C163-466F-9E85-35AA89D82115}"/>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8">
                <a:extLst>
                  <a:ext uri="{FF2B5EF4-FFF2-40B4-BE49-F238E27FC236}">
                    <a16:creationId xmlns:a16="http://schemas.microsoft.com/office/drawing/2014/main" id="{A49BC1DA-7F34-4FC0-97B8-59AB848A73B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9">
                <a:extLst>
                  <a:ext uri="{FF2B5EF4-FFF2-40B4-BE49-F238E27FC236}">
                    <a16:creationId xmlns:a16="http://schemas.microsoft.com/office/drawing/2014/main" id="{7527A342-5DA5-4D68-9162-4C01DEFB61DB}"/>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6" name="Straight Connector 135">
              <a:extLst>
                <a:ext uri="{FF2B5EF4-FFF2-40B4-BE49-F238E27FC236}">
                  <a16:creationId xmlns:a16="http://schemas.microsoft.com/office/drawing/2014/main" id="{A0066D04-42E9-4291-8FF4-1A3DE7ECBA0E}"/>
                </a:ext>
              </a:extLst>
            </p:cNvPr>
            <p:cNvCxnSpPr>
              <a:cxnSpLocks/>
            </p:cNvCxnSpPr>
            <p:nvPr/>
          </p:nvCxnSpPr>
          <p:spPr>
            <a:xfrm>
              <a:off x="6290612" y="0"/>
              <a:ext cx="0" cy="117341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6990497-3BA4-4070-805D-0A5F39CB742F}"/>
              </a:ext>
            </a:extLst>
          </p:cNvPr>
          <p:cNvGrpSpPr/>
          <p:nvPr/>
        </p:nvGrpSpPr>
        <p:grpSpPr>
          <a:xfrm>
            <a:off x="10051446" y="0"/>
            <a:ext cx="637357" cy="1700579"/>
            <a:chOff x="9427175" y="0"/>
            <a:chExt cx="851340" cy="2391914"/>
          </a:xfrm>
          <a:solidFill>
            <a:schemeClr val="tx1"/>
          </a:solidFill>
        </p:grpSpPr>
        <p:grpSp>
          <p:nvGrpSpPr>
            <p:cNvPr id="125" name="Group 124">
              <a:extLst>
                <a:ext uri="{FF2B5EF4-FFF2-40B4-BE49-F238E27FC236}">
                  <a16:creationId xmlns:a16="http://schemas.microsoft.com/office/drawing/2014/main" id="{3A98F39F-9265-4C78-8D29-CCDF0B559433}"/>
                </a:ext>
              </a:extLst>
            </p:cNvPr>
            <p:cNvGrpSpPr/>
            <p:nvPr/>
          </p:nvGrpSpPr>
          <p:grpSpPr>
            <a:xfrm>
              <a:off x="9427175" y="976913"/>
              <a:ext cx="851340" cy="1415001"/>
              <a:chOff x="10268256" y="991107"/>
              <a:chExt cx="1077358" cy="1790663"/>
            </a:xfrm>
            <a:grpFill/>
          </p:grpSpPr>
          <p:sp>
            <p:nvSpPr>
              <p:cNvPr id="126" name="Freeform 5">
                <a:extLst>
                  <a:ext uri="{FF2B5EF4-FFF2-40B4-BE49-F238E27FC236}">
                    <a16:creationId xmlns:a16="http://schemas.microsoft.com/office/drawing/2014/main" id="{83FFC820-DDED-4057-AEB4-2941333A6897}"/>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7" name="Freeform 6">
                <a:extLst>
                  <a:ext uri="{FF2B5EF4-FFF2-40B4-BE49-F238E27FC236}">
                    <a16:creationId xmlns:a16="http://schemas.microsoft.com/office/drawing/2014/main" id="{EAFD2AFD-CE31-47D4-BA52-C3F3B7F4D850}"/>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7">
                <a:extLst>
                  <a:ext uri="{FF2B5EF4-FFF2-40B4-BE49-F238E27FC236}">
                    <a16:creationId xmlns:a16="http://schemas.microsoft.com/office/drawing/2014/main" id="{545F5AC7-A5D5-4F5A-9BD2-84B617D0DC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8">
                <a:extLst>
                  <a:ext uri="{FF2B5EF4-FFF2-40B4-BE49-F238E27FC236}">
                    <a16:creationId xmlns:a16="http://schemas.microsoft.com/office/drawing/2014/main" id="{B2F09D9F-F636-419C-8706-79B99826DBCB}"/>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9">
                <a:extLst>
                  <a:ext uri="{FF2B5EF4-FFF2-40B4-BE49-F238E27FC236}">
                    <a16:creationId xmlns:a16="http://schemas.microsoft.com/office/drawing/2014/main" id="{80C99F69-63D3-492A-AAE5-3DC3D4E5722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7" name="Straight Connector 136">
              <a:extLst>
                <a:ext uri="{FF2B5EF4-FFF2-40B4-BE49-F238E27FC236}">
                  <a16:creationId xmlns:a16="http://schemas.microsoft.com/office/drawing/2014/main" id="{200C9044-81C4-4B87-A0B2-5DE7897CBD28}"/>
                </a:ext>
              </a:extLst>
            </p:cNvPr>
            <p:cNvCxnSpPr>
              <a:cxnSpLocks/>
            </p:cNvCxnSpPr>
            <p:nvPr/>
          </p:nvCxnSpPr>
          <p:spPr>
            <a:xfrm>
              <a:off x="9852845" y="0"/>
              <a:ext cx="12817" cy="1017849"/>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6CA2614-C776-41DC-B4D3-D31634D9C475}"/>
              </a:ext>
            </a:extLst>
          </p:cNvPr>
          <p:cNvGrpSpPr/>
          <p:nvPr/>
        </p:nvGrpSpPr>
        <p:grpSpPr>
          <a:xfrm>
            <a:off x="1580014" y="2224726"/>
            <a:ext cx="2203483" cy="2687684"/>
            <a:chOff x="3389152" y="2224726"/>
            <a:chExt cx="2203483" cy="2687684"/>
          </a:xfrm>
        </p:grpSpPr>
        <p:sp>
          <p:nvSpPr>
            <p:cNvPr id="84" name="Freeform 5">
              <a:extLst>
                <a:ext uri="{FF2B5EF4-FFF2-40B4-BE49-F238E27FC236}">
                  <a16:creationId xmlns:a16="http://schemas.microsoft.com/office/drawing/2014/main" id="{C3018793-9F15-4AA0-8D88-CFE8F59413F5}"/>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60000"/>
                    <a:lumOff val="40000"/>
                  </a:schemeClr>
                </a:solidFill>
              </a:endParaRPr>
            </a:p>
          </p:txBody>
        </p:sp>
        <p:sp>
          <p:nvSpPr>
            <p:cNvPr id="85" name="Freeform 6">
              <a:extLst>
                <a:ext uri="{FF2B5EF4-FFF2-40B4-BE49-F238E27FC236}">
                  <a16:creationId xmlns:a16="http://schemas.microsoft.com/office/drawing/2014/main" id="{DE8BB8EF-7DA6-41F1-BC71-B8028DC8E8BB}"/>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id="{4EB21C51-58A8-4A53-801B-988B2406C17F}"/>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7" name="Freeform 8">
              <a:extLst>
                <a:ext uri="{FF2B5EF4-FFF2-40B4-BE49-F238E27FC236}">
                  <a16:creationId xmlns:a16="http://schemas.microsoft.com/office/drawing/2014/main" id="{D37A70B3-F043-4A49-A074-CAE0F71F8FCD}"/>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A0C22660-B79D-4A94-BD65-391DD653D470}"/>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id="{CFC93E54-CFFF-4ABA-BFD6-36579C7A0052}"/>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id="{22131C25-69B1-4F33-9B81-64B6AA7AEF5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12">
              <a:extLst>
                <a:ext uri="{FF2B5EF4-FFF2-40B4-BE49-F238E27FC236}">
                  <a16:creationId xmlns:a16="http://schemas.microsoft.com/office/drawing/2014/main" id="{B4251EF7-E48A-46C8-BA9B-7BD81279429F}"/>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id="{A2F2C16A-6D6D-409A-9C9E-65CB184D3F26}"/>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14">
              <a:extLst>
                <a:ext uri="{FF2B5EF4-FFF2-40B4-BE49-F238E27FC236}">
                  <a16:creationId xmlns:a16="http://schemas.microsoft.com/office/drawing/2014/main" id="{DE9D0EE0-16F0-4C3D-8B7B-C52E37EB02A7}"/>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id="{866B0852-9270-48AC-B823-579167A21C0E}"/>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16">
              <a:extLst>
                <a:ext uri="{FF2B5EF4-FFF2-40B4-BE49-F238E27FC236}">
                  <a16:creationId xmlns:a16="http://schemas.microsoft.com/office/drawing/2014/main" id="{F7291838-E6C8-415E-A10A-6461E4679FA4}"/>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id="{6919034B-0329-4750-B29F-F3CDAB05EC26}"/>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id="{B83DC41F-2223-45D9-882F-0C6801E7AB0F}"/>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406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atin typeface="Noto Sans" panose="020B0502040504020204" pitchFamily="34"/>
                <a:ea typeface="Noto Sans" panose="020B0502040504020204" pitchFamily="34"/>
                <a:cs typeface="Noto Sans" panose="020B0502040504020204" pitchFamily="34"/>
              </a:rPr>
              <a:t>Exploitation </a:t>
            </a:r>
            <a:r>
              <a:rPr lang="en-US" sz="5000" b="1" dirty="0" err="1">
                <a:latin typeface="Noto Sans" panose="020B0502040504020204" pitchFamily="34"/>
                <a:ea typeface="Noto Sans" panose="020B0502040504020204" pitchFamily="34"/>
                <a:cs typeface="Noto Sans" panose="020B0502040504020204" pitchFamily="34"/>
              </a:rPr>
              <a:t>sexuelle</a:t>
            </a:r>
            <a:r>
              <a:rPr lang="en-US" sz="5000" b="1" dirty="0">
                <a:latin typeface="Noto Sans" panose="020B0502040504020204" pitchFamily="34"/>
                <a:ea typeface="Noto Sans" panose="020B0502040504020204" pitchFamily="34"/>
                <a:cs typeface="Noto Sans" panose="020B0502040504020204" pitchFamily="34"/>
              </a:rPr>
              <a:t> ?</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pSp>
        <p:nvGrpSpPr>
          <p:cNvPr id="27" name="Group 26">
            <a:extLst>
              <a:ext uri="{FF2B5EF4-FFF2-40B4-BE49-F238E27FC236}">
                <a16:creationId xmlns:a16="http://schemas.microsoft.com/office/drawing/2014/main" id="{45CAC6D0-4B2E-4D28-89C1-2FD3607CB28E}"/>
              </a:ext>
            </a:extLst>
          </p:cNvPr>
          <p:cNvGrpSpPr/>
          <p:nvPr/>
        </p:nvGrpSpPr>
        <p:grpSpPr>
          <a:xfrm>
            <a:off x="417654" y="2359742"/>
            <a:ext cx="2699172" cy="2727470"/>
            <a:chOff x="4301450" y="1345460"/>
            <a:chExt cx="3706131" cy="4352482"/>
          </a:xfrm>
        </p:grpSpPr>
        <p:sp>
          <p:nvSpPr>
            <p:cNvPr id="10" name="Freeform 6">
              <a:extLst>
                <a:ext uri="{FF2B5EF4-FFF2-40B4-BE49-F238E27FC236}">
                  <a16:creationId xmlns:a16="http://schemas.microsoft.com/office/drawing/2014/main" id="{15D20CA0-A5CF-4B38-926C-853822594E47}"/>
                </a:ext>
              </a:extLst>
            </p:cNvPr>
            <p:cNvSpPr>
              <a:spLocks noEditPoints="1"/>
            </p:cNvSpPr>
            <p:nvPr/>
          </p:nvSpPr>
          <p:spPr bwMode="auto">
            <a:xfrm>
              <a:off x="5237576" y="2150644"/>
              <a:ext cx="1805748" cy="3547298"/>
            </a:xfrm>
            <a:custGeom>
              <a:avLst/>
              <a:gdLst>
                <a:gd name="T0" fmla="*/ 503 w 2130"/>
                <a:gd name="T1" fmla="*/ 2507 h 4055"/>
                <a:gd name="T2" fmla="*/ 387 w 2130"/>
                <a:gd name="T3" fmla="*/ 2072 h 4055"/>
                <a:gd name="T4" fmla="*/ 172 w 2130"/>
                <a:gd name="T5" fmla="*/ 1655 h 4055"/>
                <a:gd name="T6" fmla="*/ 35 w 2130"/>
                <a:gd name="T7" fmla="*/ 1291 h 4055"/>
                <a:gd name="T8" fmla="*/ 24 w 2130"/>
                <a:gd name="T9" fmla="*/ 824 h 4055"/>
                <a:gd name="T10" fmla="*/ 81 w 2130"/>
                <a:gd name="T11" fmla="*/ 647 h 4055"/>
                <a:gd name="T12" fmla="*/ 341 w 2130"/>
                <a:gd name="T13" fmla="*/ 262 h 4055"/>
                <a:gd name="T14" fmla="*/ 640 w 2130"/>
                <a:gd name="T15" fmla="*/ 80 h 4055"/>
                <a:gd name="T16" fmla="*/ 1219 w 2130"/>
                <a:gd name="T17" fmla="*/ 12 h 4055"/>
                <a:gd name="T18" fmla="*/ 1728 w 2130"/>
                <a:gd name="T19" fmla="*/ 189 h 4055"/>
                <a:gd name="T20" fmla="*/ 2056 w 2130"/>
                <a:gd name="T21" fmla="*/ 625 h 4055"/>
                <a:gd name="T22" fmla="*/ 2104 w 2130"/>
                <a:gd name="T23" fmla="*/ 1201 h 4055"/>
                <a:gd name="T24" fmla="*/ 1946 w 2130"/>
                <a:gd name="T25" fmla="*/ 1616 h 4055"/>
                <a:gd name="T26" fmla="*/ 1702 w 2130"/>
                <a:gd name="T27" fmla="*/ 2039 h 4055"/>
                <a:gd name="T28" fmla="*/ 1582 w 2130"/>
                <a:gd name="T29" fmla="*/ 2376 h 4055"/>
                <a:gd name="T30" fmla="*/ 1567 w 2130"/>
                <a:gd name="T31" fmla="*/ 3175 h 4055"/>
                <a:gd name="T32" fmla="*/ 1436 w 2130"/>
                <a:gd name="T33" fmla="*/ 3442 h 4055"/>
                <a:gd name="T34" fmla="*/ 1179 w 2130"/>
                <a:gd name="T35" fmla="*/ 3859 h 4055"/>
                <a:gd name="T36" fmla="*/ 979 w 2130"/>
                <a:gd name="T37" fmla="*/ 4016 h 4055"/>
                <a:gd name="T38" fmla="*/ 694 w 2130"/>
                <a:gd name="T39" fmla="*/ 3546 h 4055"/>
                <a:gd name="T40" fmla="*/ 519 w 2130"/>
                <a:gd name="T41" fmla="*/ 3253 h 4055"/>
                <a:gd name="T42" fmla="*/ 505 w 2130"/>
                <a:gd name="T43" fmla="*/ 2850 h 4055"/>
                <a:gd name="T44" fmla="*/ 1035 w 2130"/>
                <a:gd name="T45" fmla="*/ 2418 h 4055"/>
                <a:gd name="T46" fmla="*/ 1434 w 2130"/>
                <a:gd name="T47" fmla="*/ 2385 h 4055"/>
                <a:gd name="T48" fmla="*/ 1571 w 2130"/>
                <a:gd name="T49" fmla="*/ 1968 h 4055"/>
                <a:gd name="T50" fmla="*/ 1843 w 2130"/>
                <a:gd name="T51" fmla="*/ 1492 h 4055"/>
                <a:gd name="T52" fmla="*/ 1969 w 2130"/>
                <a:gd name="T53" fmla="*/ 1118 h 4055"/>
                <a:gd name="T54" fmla="*/ 1788 w 2130"/>
                <a:gd name="T55" fmla="*/ 444 h 4055"/>
                <a:gd name="T56" fmla="*/ 1302 w 2130"/>
                <a:gd name="T57" fmla="*/ 172 h 4055"/>
                <a:gd name="T58" fmla="*/ 719 w 2130"/>
                <a:gd name="T59" fmla="*/ 208 h 4055"/>
                <a:gd name="T60" fmla="*/ 244 w 2130"/>
                <a:gd name="T61" fmla="*/ 633 h 4055"/>
                <a:gd name="T62" fmla="*/ 152 w 2130"/>
                <a:gd name="T63" fmla="*/ 1033 h 4055"/>
                <a:gd name="T64" fmla="*/ 247 w 2130"/>
                <a:gd name="T65" fmla="*/ 1466 h 4055"/>
                <a:gd name="T66" fmla="*/ 480 w 2130"/>
                <a:gd name="T67" fmla="*/ 1917 h 4055"/>
                <a:gd name="T68" fmla="*/ 638 w 2130"/>
                <a:gd name="T69" fmla="*/ 2389 h 4055"/>
                <a:gd name="T70" fmla="*/ 1035 w 2130"/>
                <a:gd name="T71" fmla="*/ 2418 h 4055"/>
                <a:gd name="T72" fmla="*/ 1036 w 2130"/>
                <a:gd name="T73" fmla="*/ 3269 h 4055"/>
                <a:gd name="T74" fmla="*/ 671 w 2130"/>
                <a:gd name="T75" fmla="*/ 3276 h 4055"/>
                <a:gd name="T76" fmla="*/ 714 w 2130"/>
                <a:gd name="T77" fmla="*/ 3355 h 4055"/>
                <a:gd name="T78" fmla="*/ 900 w 2130"/>
                <a:gd name="T79" fmla="*/ 3629 h 4055"/>
                <a:gd name="T80" fmla="*/ 1195 w 2130"/>
                <a:gd name="T81" fmla="*/ 3612 h 4055"/>
                <a:gd name="T82" fmla="*/ 1390 w 2130"/>
                <a:gd name="T83" fmla="*/ 3297 h 4055"/>
                <a:gd name="T84" fmla="*/ 1376 w 2130"/>
                <a:gd name="T85" fmla="*/ 3269 h 4055"/>
                <a:gd name="T86" fmla="*/ 1433 w 2130"/>
                <a:gd name="T87" fmla="*/ 2860 h 4055"/>
                <a:gd name="T88" fmla="*/ 1408 w 2130"/>
                <a:gd name="T89" fmla="*/ 2565 h 4055"/>
                <a:gd name="T90" fmla="*/ 1245 w 2130"/>
                <a:gd name="T91" fmla="*/ 2589 h 4055"/>
                <a:gd name="T92" fmla="*/ 1271 w 2130"/>
                <a:gd name="T93" fmla="*/ 3157 h 4055"/>
                <a:gd name="T94" fmla="*/ 1433 w 2130"/>
                <a:gd name="T95" fmla="*/ 3126 h 4055"/>
                <a:gd name="T96" fmla="*/ 810 w 2130"/>
                <a:gd name="T97" fmla="*/ 2861 h 4055"/>
                <a:gd name="T98" fmla="*/ 788 w 2130"/>
                <a:gd name="T99" fmla="*/ 2566 h 4055"/>
                <a:gd name="T100" fmla="*/ 638 w 2130"/>
                <a:gd name="T101" fmla="*/ 2589 h 4055"/>
                <a:gd name="T102" fmla="*/ 663 w 2130"/>
                <a:gd name="T103" fmla="*/ 3157 h 4055"/>
                <a:gd name="T104" fmla="*/ 810 w 2130"/>
                <a:gd name="T105" fmla="*/ 3125 h 4055"/>
                <a:gd name="T106" fmla="*/ 945 w 2130"/>
                <a:gd name="T107" fmla="*/ 2861 h 4055"/>
                <a:gd name="T108" fmla="*/ 972 w 2130"/>
                <a:gd name="T109" fmla="*/ 3157 h 4055"/>
                <a:gd name="T110" fmla="*/ 1110 w 2130"/>
                <a:gd name="T111" fmla="*/ 3126 h 4055"/>
                <a:gd name="T112" fmla="*/ 1111 w 2130"/>
                <a:gd name="T113" fmla="*/ 2596 h 4055"/>
                <a:gd name="T114" fmla="*/ 970 w 2130"/>
                <a:gd name="T115" fmla="*/ 2565 h 4055"/>
                <a:gd name="T116" fmla="*/ 945 w 2130"/>
                <a:gd name="T117" fmla="*/ 2861 h 4055"/>
                <a:gd name="T118" fmla="*/ 970 w 2130"/>
                <a:gd name="T119" fmla="*/ 3741 h 4055"/>
                <a:gd name="T120" fmla="*/ 1020 w 2130"/>
                <a:gd name="T121" fmla="*/ 3861 h 4055"/>
                <a:gd name="T122" fmla="*/ 1101 w 2130"/>
                <a:gd name="T123" fmla="*/ 3764 h 4055"/>
                <a:gd name="T124" fmla="*/ 1031 w 2130"/>
                <a:gd name="T125" fmla="*/ 3741 h 4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0" h="4055">
                  <a:moveTo>
                    <a:pt x="504" y="2850"/>
                  </a:moveTo>
                  <a:cubicBezTo>
                    <a:pt x="504" y="2736"/>
                    <a:pt x="507" y="2621"/>
                    <a:pt x="503" y="2507"/>
                  </a:cubicBezTo>
                  <a:cubicBezTo>
                    <a:pt x="500" y="2424"/>
                    <a:pt x="485" y="2343"/>
                    <a:pt x="457" y="2264"/>
                  </a:cubicBezTo>
                  <a:cubicBezTo>
                    <a:pt x="434" y="2200"/>
                    <a:pt x="414" y="2134"/>
                    <a:pt x="387" y="2072"/>
                  </a:cubicBezTo>
                  <a:cubicBezTo>
                    <a:pt x="355" y="2000"/>
                    <a:pt x="316" y="1930"/>
                    <a:pt x="280" y="1860"/>
                  </a:cubicBezTo>
                  <a:cubicBezTo>
                    <a:pt x="244" y="1791"/>
                    <a:pt x="206" y="1724"/>
                    <a:pt x="172" y="1655"/>
                  </a:cubicBezTo>
                  <a:cubicBezTo>
                    <a:pt x="140" y="1590"/>
                    <a:pt x="110" y="1524"/>
                    <a:pt x="84" y="1457"/>
                  </a:cubicBezTo>
                  <a:cubicBezTo>
                    <a:pt x="63" y="1403"/>
                    <a:pt x="49" y="1347"/>
                    <a:pt x="35" y="1291"/>
                  </a:cubicBezTo>
                  <a:cubicBezTo>
                    <a:pt x="13" y="1200"/>
                    <a:pt x="0" y="1107"/>
                    <a:pt x="4" y="1012"/>
                  </a:cubicBezTo>
                  <a:cubicBezTo>
                    <a:pt x="7" y="949"/>
                    <a:pt x="14" y="886"/>
                    <a:pt x="24" y="824"/>
                  </a:cubicBezTo>
                  <a:cubicBezTo>
                    <a:pt x="33" y="775"/>
                    <a:pt x="49" y="728"/>
                    <a:pt x="63" y="680"/>
                  </a:cubicBezTo>
                  <a:cubicBezTo>
                    <a:pt x="67" y="668"/>
                    <a:pt x="78" y="659"/>
                    <a:pt x="81" y="647"/>
                  </a:cubicBezTo>
                  <a:cubicBezTo>
                    <a:pt x="103" y="575"/>
                    <a:pt x="138" y="509"/>
                    <a:pt x="179" y="447"/>
                  </a:cubicBezTo>
                  <a:cubicBezTo>
                    <a:pt x="225" y="378"/>
                    <a:pt x="277" y="314"/>
                    <a:pt x="341" y="262"/>
                  </a:cubicBezTo>
                  <a:cubicBezTo>
                    <a:pt x="389" y="222"/>
                    <a:pt x="439" y="184"/>
                    <a:pt x="492" y="152"/>
                  </a:cubicBezTo>
                  <a:cubicBezTo>
                    <a:pt x="538" y="123"/>
                    <a:pt x="589" y="101"/>
                    <a:pt x="640" y="80"/>
                  </a:cubicBezTo>
                  <a:cubicBezTo>
                    <a:pt x="720" y="48"/>
                    <a:pt x="803" y="29"/>
                    <a:pt x="888" y="17"/>
                  </a:cubicBezTo>
                  <a:cubicBezTo>
                    <a:pt x="998" y="0"/>
                    <a:pt x="1109" y="4"/>
                    <a:pt x="1219" y="12"/>
                  </a:cubicBezTo>
                  <a:cubicBezTo>
                    <a:pt x="1290" y="17"/>
                    <a:pt x="1361" y="32"/>
                    <a:pt x="1430" y="51"/>
                  </a:cubicBezTo>
                  <a:cubicBezTo>
                    <a:pt x="1537" y="80"/>
                    <a:pt x="1637" y="125"/>
                    <a:pt x="1728" y="189"/>
                  </a:cubicBezTo>
                  <a:cubicBezTo>
                    <a:pt x="1814" y="249"/>
                    <a:pt x="1886" y="322"/>
                    <a:pt x="1945" y="408"/>
                  </a:cubicBezTo>
                  <a:cubicBezTo>
                    <a:pt x="1991" y="475"/>
                    <a:pt x="2028" y="548"/>
                    <a:pt x="2056" y="625"/>
                  </a:cubicBezTo>
                  <a:cubicBezTo>
                    <a:pt x="2088" y="715"/>
                    <a:pt x="2105" y="807"/>
                    <a:pt x="2117" y="901"/>
                  </a:cubicBezTo>
                  <a:cubicBezTo>
                    <a:pt x="2130" y="1002"/>
                    <a:pt x="2121" y="1102"/>
                    <a:pt x="2104" y="1201"/>
                  </a:cubicBezTo>
                  <a:cubicBezTo>
                    <a:pt x="2093" y="1262"/>
                    <a:pt x="2075" y="1322"/>
                    <a:pt x="2053" y="1379"/>
                  </a:cubicBezTo>
                  <a:cubicBezTo>
                    <a:pt x="2021" y="1459"/>
                    <a:pt x="1986" y="1539"/>
                    <a:pt x="1946" y="1616"/>
                  </a:cubicBezTo>
                  <a:cubicBezTo>
                    <a:pt x="1907" y="1691"/>
                    <a:pt x="1860" y="1762"/>
                    <a:pt x="1818" y="1835"/>
                  </a:cubicBezTo>
                  <a:cubicBezTo>
                    <a:pt x="1779" y="1903"/>
                    <a:pt x="1738" y="1969"/>
                    <a:pt x="1702" y="2039"/>
                  </a:cubicBezTo>
                  <a:cubicBezTo>
                    <a:pt x="1675" y="2091"/>
                    <a:pt x="1653" y="2146"/>
                    <a:pt x="1633" y="2201"/>
                  </a:cubicBezTo>
                  <a:cubicBezTo>
                    <a:pt x="1613" y="2258"/>
                    <a:pt x="1595" y="2317"/>
                    <a:pt x="1582" y="2376"/>
                  </a:cubicBezTo>
                  <a:cubicBezTo>
                    <a:pt x="1572" y="2424"/>
                    <a:pt x="1567" y="2473"/>
                    <a:pt x="1567" y="2521"/>
                  </a:cubicBezTo>
                  <a:cubicBezTo>
                    <a:pt x="1566" y="2739"/>
                    <a:pt x="1565" y="2957"/>
                    <a:pt x="1567" y="3175"/>
                  </a:cubicBezTo>
                  <a:cubicBezTo>
                    <a:pt x="1568" y="3220"/>
                    <a:pt x="1552" y="3256"/>
                    <a:pt x="1529" y="3292"/>
                  </a:cubicBezTo>
                  <a:cubicBezTo>
                    <a:pt x="1498" y="3341"/>
                    <a:pt x="1467" y="3392"/>
                    <a:pt x="1436" y="3442"/>
                  </a:cubicBezTo>
                  <a:cubicBezTo>
                    <a:pt x="1407" y="3490"/>
                    <a:pt x="1377" y="3537"/>
                    <a:pt x="1347" y="3585"/>
                  </a:cubicBezTo>
                  <a:cubicBezTo>
                    <a:pt x="1291" y="3676"/>
                    <a:pt x="1235" y="3768"/>
                    <a:pt x="1179" y="3859"/>
                  </a:cubicBezTo>
                  <a:cubicBezTo>
                    <a:pt x="1146" y="3911"/>
                    <a:pt x="1113" y="3963"/>
                    <a:pt x="1081" y="4015"/>
                  </a:cubicBezTo>
                  <a:cubicBezTo>
                    <a:pt x="1057" y="4054"/>
                    <a:pt x="1003" y="4055"/>
                    <a:pt x="979" y="4016"/>
                  </a:cubicBezTo>
                  <a:cubicBezTo>
                    <a:pt x="927" y="3930"/>
                    <a:pt x="876" y="3844"/>
                    <a:pt x="823" y="3758"/>
                  </a:cubicBezTo>
                  <a:cubicBezTo>
                    <a:pt x="781" y="3687"/>
                    <a:pt x="737" y="3617"/>
                    <a:pt x="694" y="3546"/>
                  </a:cubicBezTo>
                  <a:cubicBezTo>
                    <a:pt x="658" y="3486"/>
                    <a:pt x="623" y="3425"/>
                    <a:pt x="586" y="3365"/>
                  </a:cubicBezTo>
                  <a:cubicBezTo>
                    <a:pt x="564" y="3328"/>
                    <a:pt x="539" y="3292"/>
                    <a:pt x="519" y="3253"/>
                  </a:cubicBezTo>
                  <a:cubicBezTo>
                    <a:pt x="510" y="3237"/>
                    <a:pt x="506" y="3217"/>
                    <a:pt x="505" y="3198"/>
                  </a:cubicBezTo>
                  <a:cubicBezTo>
                    <a:pt x="504" y="3082"/>
                    <a:pt x="505" y="2966"/>
                    <a:pt x="505" y="2850"/>
                  </a:cubicBezTo>
                  <a:cubicBezTo>
                    <a:pt x="505" y="2850"/>
                    <a:pt x="504" y="2850"/>
                    <a:pt x="504" y="2850"/>
                  </a:cubicBezTo>
                  <a:close/>
                  <a:moveTo>
                    <a:pt x="1035" y="2418"/>
                  </a:moveTo>
                  <a:cubicBezTo>
                    <a:pt x="1156" y="2418"/>
                    <a:pt x="1278" y="2418"/>
                    <a:pt x="1399" y="2418"/>
                  </a:cubicBezTo>
                  <a:cubicBezTo>
                    <a:pt x="1432" y="2418"/>
                    <a:pt x="1433" y="2417"/>
                    <a:pt x="1434" y="2385"/>
                  </a:cubicBezTo>
                  <a:cubicBezTo>
                    <a:pt x="1435" y="2305"/>
                    <a:pt x="1453" y="2228"/>
                    <a:pt x="1482" y="2155"/>
                  </a:cubicBezTo>
                  <a:cubicBezTo>
                    <a:pt x="1507" y="2091"/>
                    <a:pt x="1537" y="2028"/>
                    <a:pt x="1571" y="1968"/>
                  </a:cubicBezTo>
                  <a:cubicBezTo>
                    <a:pt x="1624" y="1871"/>
                    <a:pt x="1682" y="1778"/>
                    <a:pt x="1737" y="1682"/>
                  </a:cubicBezTo>
                  <a:cubicBezTo>
                    <a:pt x="1773" y="1619"/>
                    <a:pt x="1811" y="1557"/>
                    <a:pt x="1843" y="1492"/>
                  </a:cubicBezTo>
                  <a:cubicBezTo>
                    <a:pt x="1870" y="1439"/>
                    <a:pt x="1892" y="1383"/>
                    <a:pt x="1915" y="1328"/>
                  </a:cubicBezTo>
                  <a:cubicBezTo>
                    <a:pt x="1943" y="1261"/>
                    <a:pt x="1961" y="1190"/>
                    <a:pt x="1969" y="1118"/>
                  </a:cubicBezTo>
                  <a:cubicBezTo>
                    <a:pt x="1984" y="962"/>
                    <a:pt x="1972" y="809"/>
                    <a:pt x="1914" y="661"/>
                  </a:cubicBezTo>
                  <a:cubicBezTo>
                    <a:pt x="1883" y="582"/>
                    <a:pt x="1842" y="509"/>
                    <a:pt x="1788" y="444"/>
                  </a:cubicBezTo>
                  <a:cubicBezTo>
                    <a:pt x="1725" y="367"/>
                    <a:pt x="1648" y="306"/>
                    <a:pt x="1559" y="260"/>
                  </a:cubicBezTo>
                  <a:cubicBezTo>
                    <a:pt x="1478" y="217"/>
                    <a:pt x="1392" y="189"/>
                    <a:pt x="1302" y="172"/>
                  </a:cubicBezTo>
                  <a:cubicBezTo>
                    <a:pt x="1215" y="156"/>
                    <a:pt x="1127" y="150"/>
                    <a:pt x="1038" y="151"/>
                  </a:cubicBezTo>
                  <a:cubicBezTo>
                    <a:pt x="928" y="154"/>
                    <a:pt x="821" y="171"/>
                    <a:pt x="719" y="208"/>
                  </a:cubicBezTo>
                  <a:cubicBezTo>
                    <a:pt x="633" y="239"/>
                    <a:pt x="554" y="282"/>
                    <a:pt x="482" y="339"/>
                  </a:cubicBezTo>
                  <a:cubicBezTo>
                    <a:pt x="379" y="418"/>
                    <a:pt x="301" y="517"/>
                    <a:pt x="244" y="633"/>
                  </a:cubicBezTo>
                  <a:cubicBezTo>
                    <a:pt x="213" y="696"/>
                    <a:pt x="191" y="762"/>
                    <a:pt x="175" y="831"/>
                  </a:cubicBezTo>
                  <a:cubicBezTo>
                    <a:pt x="158" y="898"/>
                    <a:pt x="152" y="966"/>
                    <a:pt x="152" y="1033"/>
                  </a:cubicBezTo>
                  <a:cubicBezTo>
                    <a:pt x="152" y="1130"/>
                    <a:pt x="163" y="1226"/>
                    <a:pt x="195" y="1318"/>
                  </a:cubicBezTo>
                  <a:cubicBezTo>
                    <a:pt x="212" y="1367"/>
                    <a:pt x="225" y="1419"/>
                    <a:pt x="247" y="1466"/>
                  </a:cubicBezTo>
                  <a:cubicBezTo>
                    <a:pt x="281" y="1545"/>
                    <a:pt x="320" y="1622"/>
                    <a:pt x="359" y="1698"/>
                  </a:cubicBezTo>
                  <a:cubicBezTo>
                    <a:pt x="398" y="1772"/>
                    <a:pt x="440" y="1844"/>
                    <a:pt x="480" y="1917"/>
                  </a:cubicBezTo>
                  <a:cubicBezTo>
                    <a:pt x="525" y="1998"/>
                    <a:pt x="564" y="2082"/>
                    <a:pt x="594" y="2171"/>
                  </a:cubicBezTo>
                  <a:cubicBezTo>
                    <a:pt x="619" y="2242"/>
                    <a:pt x="634" y="2314"/>
                    <a:pt x="638" y="2389"/>
                  </a:cubicBezTo>
                  <a:cubicBezTo>
                    <a:pt x="639" y="2415"/>
                    <a:pt x="642" y="2418"/>
                    <a:pt x="669" y="2418"/>
                  </a:cubicBezTo>
                  <a:cubicBezTo>
                    <a:pt x="791" y="2418"/>
                    <a:pt x="913" y="2418"/>
                    <a:pt x="1035" y="2418"/>
                  </a:cubicBezTo>
                  <a:close/>
                  <a:moveTo>
                    <a:pt x="1036" y="3269"/>
                  </a:moveTo>
                  <a:cubicBezTo>
                    <a:pt x="1036" y="3269"/>
                    <a:pt x="1036" y="3269"/>
                    <a:pt x="1036" y="3269"/>
                  </a:cubicBezTo>
                  <a:cubicBezTo>
                    <a:pt x="921" y="3269"/>
                    <a:pt x="805" y="3269"/>
                    <a:pt x="690" y="3270"/>
                  </a:cubicBezTo>
                  <a:cubicBezTo>
                    <a:pt x="684" y="3270"/>
                    <a:pt x="677" y="3274"/>
                    <a:pt x="671" y="3276"/>
                  </a:cubicBezTo>
                  <a:cubicBezTo>
                    <a:pt x="673" y="3282"/>
                    <a:pt x="674" y="3288"/>
                    <a:pt x="677" y="3294"/>
                  </a:cubicBezTo>
                  <a:cubicBezTo>
                    <a:pt x="689" y="3314"/>
                    <a:pt x="702" y="3335"/>
                    <a:pt x="714" y="3355"/>
                  </a:cubicBezTo>
                  <a:cubicBezTo>
                    <a:pt x="765" y="3441"/>
                    <a:pt x="817" y="3526"/>
                    <a:pt x="869" y="3612"/>
                  </a:cubicBezTo>
                  <a:cubicBezTo>
                    <a:pt x="876" y="3624"/>
                    <a:pt x="885" y="3629"/>
                    <a:pt x="900" y="3629"/>
                  </a:cubicBezTo>
                  <a:cubicBezTo>
                    <a:pt x="988" y="3629"/>
                    <a:pt x="1076" y="3629"/>
                    <a:pt x="1164" y="3629"/>
                  </a:cubicBezTo>
                  <a:cubicBezTo>
                    <a:pt x="1178" y="3629"/>
                    <a:pt x="1187" y="3625"/>
                    <a:pt x="1195" y="3612"/>
                  </a:cubicBezTo>
                  <a:cubicBezTo>
                    <a:pt x="1223" y="3567"/>
                    <a:pt x="1251" y="3521"/>
                    <a:pt x="1280" y="3476"/>
                  </a:cubicBezTo>
                  <a:cubicBezTo>
                    <a:pt x="1317" y="3416"/>
                    <a:pt x="1354" y="3357"/>
                    <a:pt x="1390" y="3297"/>
                  </a:cubicBezTo>
                  <a:cubicBezTo>
                    <a:pt x="1394" y="3290"/>
                    <a:pt x="1396" y="3282"/>
                    <a:pt x="1398" y="3274"/>
                  </a:cubicBezTo>
                  <a:cubicBezTo>
                    <a:pt x="1391" y="3272"/>
                    <a:pt x="1383" y="3269"/>
                    <a:pt x="1376" y="3269"/>
                  </a:cubicBezTo>
                  <a:cubicBezTo>
                    <a:pt x="1263" y="3269"/>
                    <a:pt x="1149" y="3269"/>
                    <a:pt x="1036" y="3269"/>
                  </a:cubicBezTo>
                  <a:close/>
                  <a:moveTo>
                    <a:pt x="1433" y="2860"/>
                  </a:moveTo>
                  <a:cubicBezTo>
                    <a:pt x="1433" y="2771"/>
                    <a:pt x="1433" y="2682"/>
                    <a:pt x="1434" y="2592"/>
                  </a:cubicBezTo>
                  <a:cubicBezTo>
                    <a:pt x="1434" y="2573"/>
                    <a:pt x="1429" y="2565"/>
                    <a:pt x="1408" y="2565"/>
                  </a:cubicBezTo>
                  <a:cubicBezTo>
                    <a:pt x="1362" y="2567"/>
                    <a:pt x="1316" y="2566"/>
                    <a:pt x="1270" y="2566"/>
                  </a:cubicBezTo>
                  <a:cubicBezTo>
                    <a:pt x="1252" y="2565"/>
                    <a:pt x="1245" y="2571"/>
                    <a:pt x="1245" y="2589"/>
                  </a:cubicBezTo>
                  <a:cubicBezTo>
                    <a:pt x="1245" y="2770"/>
                    <a:pt x="1245" y="2950"/>
                    <a:pt x="1245" y="3131"/>
                  </a:cubicBezTo>
                  <a:cubicBezTo>
                    <a:pt x="1245" y="3149"/>
                    <a:pt x="1252" y="3157"/>
                    <a:pt x="1271" y="3157"/>
                  </a:cubicBezTo>
                  <a:cubicBezTo>
                    <a:pt x="1315" y="3156"/>
                    <a:pt x="1359" y="3157"/>
                    <a:pt x="1403" y="3157"/>
                  </a:cubicBezTo>
                  <a:cubicBezTo>
                    <a:pt x="1431" y="3157"/>
                    <a:pt x="1433" y="3154"/>
                    <a:pt x="1433" y="3126"/>
                  </a:cubicBezTo>
                  <a:cubicBezTo>
                    <a:pt x="1434" y="3037"/>
                    <a:pt x="1433" y="2949"/>
                    <a:pt x="1433" y="2860"/>
                  </a:cubicBezTo>
                  <a:close/>
                  <a:moveTo>
                    <a:pt x="810" y="2861"/>
                  </a:moveTo>
                  <a:cubicBezTo>
                    <a:pt x="810" y="2770"/>
                    <a:pt x="810" y="2680"/>
                    <a:pt x="810" y="2589"/>
                  </a:cubicBezTo>
                  <a:cubicBezTo>
                    <a:pt x="810" y="2572"/>
                    <a:pt x="806" y="2565"/>
                    <a:pt x="788" y="2566"/>
                  </a:cubicBezTo>
                  <a:cubicBezTo>
                    <a:pt x="746" y="2567"/>
                    <a:pt x="704" y="2566"/>
                    <a:pt x="662" y="2566"/>
                  </a:cubicBezTo>
                  <a:cubicBezTo>
                    <a:pt x="645" y="2565"/>
                    <a:pt x="638" y="2571"/>
                    <a:pt x="638" y="2589"/>
                  </a:cubicBezTo>
                  <a:cubicBezTo>
                    <a:pt x="638" y="2770"/>
                    <a:pt x="638" y="2951"/>
                    <a:pt x="638" y="3133"/>
                  </a:cubicBezTo>
                  <a:cubicBezTo>
                    <a:pt x="638" y="3151"/>
                    <a:pt x="646" y="3157"/>
                    <a:pt x="663" y="3157"/>
                  </a:cubicBezTo>
                  <a:cubicBezTo>
                    <a:pt x="701" y="3156"/>
                    <a:pt x="739" y="3157"/>
                    <a:pt x="777" y="3157"/>
                  </a:cubicBezTo>
                  <a:cubicBezTo>
                    <a:pt x="810" y="3157"/>
                    <a:pt x="810" y="3157"/>
                    <a:pt x="810" y="3125"/>
                  </a:cubicBezTo>
                  <a:cubicBezTo>
                    <a:pt x="810" y="3037"/>
                    <a:pt x="810" y="2949"/>
                    <a:pt x="810" y="2861"/>
                  </a:cubicBezTo>
                  <a:close/>
                  <a:moveTo>
                    <a:pt x="945" y="2861"/>
                  </a:moveTo>
                  <a:cubicBezTo>
                    <a:pt x="945" y="2951"/>
                    <a:pt x="945" y="3041"/>
                    <a:pt x="946" y="3131"/>
                  </a:cubicBezTo>
                  <a:cubicBezTo>
                    <a:pt x="946" y="3155"/>
                    <a:pt x="947" y="3156"/>
                    <a:pt x="972" y="3157"/>
                  </a:cubicBezTo>
                  <a:cubicBezTo>
                    <a:pt x="1008" y="3157"/>
                    <a:pt x="1044" y="3157"/>
                    <a:pt x="1080" y="3157"/>
                  </a:cubicBezTo>
                  <a:cubicBezTo>
                    <a:pt x="1107" y="3157"/>
                    <a:pt x="1110" y="3154"/>
                    <a:pt x="1110" y="3126"/>
                  </a:cubicBezTo>
                  <a:cubicBezTo>
                    <a:pt x="1111" y="3063"/>
                    <a:pt x="1111" y="3000"/>
                    <a:pt x="1111" y="2938"/>
                  </a:cubicBezTo>
                  <a:cubicBezTo>
                    <a:pt x="1111" y="2824"/>
                    <a:pt x="1111" y="2710"/>
                    <a:pt x="1111" y="2596"/>
                  </a:cubicBezTo>
                  <a:cubicBezTo>
                    <a:pt x="1110" y="2567"/>
                    <a:pt x="1109" y="2566"/>
                    <a:pt x="1080" y="2566"/>
                  </a:cubicBezTo>
                  <a:cubicBezTo>
                    <a:pt x="1043" y="2566"/>
                    <a:pt x="1007" y="2567"/>
                    <a:pt x="970" y="2565"/>
                  </a:cubicBezTo>
                  <a:cubicBezTo>
                    <a:pt x="950" y="2565"/>
                    <a:pt x="945" y="2572"/>
                    <a:pt x="945" y="2591"/>
                  </a:cubicBezTo>
                  <a:cubicBezTo>
                    <a:pt x="946" y="2681"/>
                    <a:pt x="945" y="2771"/>
                    <a:pt x="945" y="2861"/>
                  </a:cubicBezTo>
                  <a:close/>
                  <a:moveTo>
                    <a:pt x="1031" y="3741"/>
                  </a:moveTo>
                  <a:cubicBezTo>
                    <a:pt x="1011" y="3741"/>
                    <a:pt x="990" y="3741"/>
                    <a:pt x="970" y="3741"/>
                  </a:cubicBezTo>
                  <a:cubicBezTo>
                    <a:pt x="960" y="3742"/>
                    <a:pt x="950" y="3745"/>
                    <a:pt x="956" y="3757"/>
                  </a:cubicBezTo>
                  <a:cubicBezTo>
                    <a:pt x="977" y="3792"/>
                    <a:pt x="999" y="3827"/>
                    <a:pt x="1020" y="3861"/>
                  </a:cubicBezTo>
                  <a:cubicBezTo>
                    <a:pt x="1028" y="3873"/>
                    <a:pt x="1036" y="3870"/>
                    <a:pt x="1042" y="3860"/>
                  </a:cubicBezTo>
                  <a:cubicBezTo>
                    <a:pt x="1062" y="3829"/>
                    <a:pt x="1082" y="3797"/>
                    <a:pt x="1101" y="3764"/>
                  </a:cubicBezTo>
                  <a:cubicBezTo>
                    <a:pt x="1110" y="3750"/>
                    <a:pt x="1106" y="3742"/>
                    <a:pt x="1089" y="3741"/>
                  </a:cubicBezTo>
                  <a:cubicBezTo>
                    <a:pt x="1070" y="3741"/>
                    <a:pt x="1051" y="3741"/>
                    <a:pt x="1031" y="37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8AB9D946-5AA1-4354-B33E-5DD44832EBB3}"/>
                </a:ext>
              </a:extLst>
            </p:cNvPr>
            <p:cNvSpPr>
              <a:spLocks/>
            </p:cNvSpPr>
            <p:nvPr/>
          </p:nvSpPr>
          <p:spPr bwMode="auto">
            <a:xfrm>
              <a:off x="4656973" y="3858847"/>
              <a:ext cx="519218" cy="458782"/>
            </a:xfrm>
            <a:custGeom>
              <a:avLst/>
              <a:gdLst>
                <a:gd name="T0" fmla="*/ 529 w 613"/>
                <a:gd name="T1" fmla="*/ 5 h 525"/>
                <a:gd name="T2" fmla="*/ 604 w 613"/>
                <a:gd name="T3" fmla="*/ 62 h 525"/>
                <a:gd name="T4" fmla="*/ 574 w 613"/>
                <a:gd name="T5" fmla="*/ 144 h 525"/>
                <a:gd name="T6" fmla="*/ 393 w 613"/>
                <a:gd name="T7" fmla="*/ 293 h 525"/>
                <a:gd name="T8" fmla="*/ 261 w 613"/>
                <a:gd name="T9" fmla="*/ 400 h 525"/>
                <a:gd name="T10" fmla="*/ 153 w 613"/>
                <a:gd name="T11" fmla="*/ 491 h 525"/>
                <a:gd name="T12" fmla="*/ 47 w 613"/>
                <a:gd name="T13" fmla="*/ 506 h 525"/>
                <a:gd name="T14" fmla="*/ 41 w 613"/>
                <a:gd name="T15" fmla="*/ 380 h 525"/>
                <a:gd name="T16" fmla="*/ 266 w 613"/>
                <a:gd name="T17" fmla="*/ 197 h 525"/>
                <a:gd name="T18" fmla="*/ 471 w 613"/>
                <a:gd name="T19" fmla="*/ 28 h 525"/>
                <a:gd name="T20" fmla="*/ 526 w 613"/>
                <a:gd name="T21" fmla="*/ 0 h 525"/>
                <a:gd name="T22" fmla="*/ 529 w 613"/>
                <a:gd name="T23" fmla="*/ 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25">
                  <a:moveTo>
                    <a:pt x="529" y="5"/>
                  </a:moveTo>
                  <a:cubicBezTo>
                    <a:pt x="565" y="2"/>
                    <a:pt x="593" y="29"/>
                    <a:pt x="604" y="62"/>
                  </a:cubicBezTo>
                  <a:cubicBezTo>
                    <a:pt x="613" y="88"/>
                    <a:pt x="598" y="125"/>
                    <a:pt x="574" y="144"/>
                  </a:cubicBezTo>
                  <a:cubicBezTo>
                    <a:pt x="513" y="193"/>
                    <a:pt x="453" y="243"/>
                    <a:pt x="393" y="293"/>
                  </a:cubicBezTo>
                  <a:cubicBezTo>
                    <a:pt x="349" y="329"/>
                    <a:pt x="305" y="364"/>
                    <a:pt x="261" y="400"/>
                  </a:cubicBezTo>
                  <a:cubicBezTo>
                    <a:pt x="225" y="430"/>
                    <a:pt x="188" y="460"/>
                    <a:pt x="153" y="491"/>
                  </a:cubicBezTo>
                  <a:cubicBezTo>
                    <a:pt x="118" y="521"/>
                    <a:pt x="76" y="525"/>
                    <a:pt x="47" y="506"/>
                  </a:cubicBezTo>
                  <a:cubicBezTo>
                    <a:pt x="3" y="477"/>
                    <a:pt x="0" y="413"/>
                    <a:pt x="41" y="380"/>
                  </a:cubicBezTo>
                  <a:cubicBezTo>
                    <a:pt x="116" y="319"/>
                    <a:pt x="191" y="258"/>
                    <a:pt x="266" y="197"/>
                  </a:cubicBezTo>
                  <a:cubicBezTo>
                    <a:pt x="335" y="140"/>
                    <a:pt x="402" y="83"/>
                    <a:pt x="471" y="28"/>
                  </a:cubicBezTo>
                  <a:cubicBezTo>
                    <a:pt x="487" y="15"/>
                    <a:pt x="508" y="9"/>
                    <a:pt x="526" y="0"/>
                  </a:cubicBezTo>
                  <a:cubicBezTo>
                    <a:pt x="527" y="2"/>
                    <a:pt x="528" y="3"/>
                    <a:pt x="529"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Freeform 8">
              <a:extLst>
                <a:ext uri="{FF2B5EF4-FFF2-40B4-BE49-F238E27FC236}">
                  <a16:creationId xmlns:a16="http://schemas.microsoft.com/office/drawing/2014/main" id="{001D5C10-AA1D-4389-A5D2-802608A39CA8}"/>
                </a:ext>
              </a:extLst>
            </p:cNvPr>
            <p:cNvSpPr>
              <a:spLocks/>
            </p:cNvSpPr>
            <p:nvPr/>
          </p:nvSpPr>
          <p:spPr bwMode="auto">
            <a:xfrm>
              <a:off x="6759416" y="1345460"/>
              <a:ext cx="391331" cy="571164"/>
            </a:xfrm>
            <a:custGeom>
              <a:avLst/>
              <a:gdLst>
                <a:gd name="T0" fmla="*/ 370 w 461"/>
                <a:gd name="T1" fmla="*/ 0 h 652"/>
                <a:gd name="T2" fmla="*/ 437 w 461"/>
                <a:gd name="T3" fmla="*/ 106 h 652"/>
                <a:gd name="T4" fmla="*/ 384 w 461"/>
                <a:gd name="T5" fmla="*/ 204 h 652"/>
                <a:gd name="T6" fmla="*/ 289 w 461"/>
                <a:gd name="T7" fmla="*/ 371 h 652"/>
                <a:gd name="T8" fmla="*/ 180 w 461"/>
                <a:gd name="T9" fmla="*/ 556 h 652"/>
                <a:gd name="T10" fmla="*/ 139 w 461"/>
                <a:gd name="T11" fmla="*/ 621 h 652"/>
                <a:gd name="T12" fmla="*/ 41 w 461"/>
                <a:gd name="T13" fmla="*/ 632 h 652"/>
                <a:gd name="T14" fmla="*/ 11 w 461"/>
                <a:gd name="T15" fmla="*/ 547 h 652"/>
                <a:gd name="T16" fmla="*/ 41 w 461"/>
                <a:gd name="T17" fmla="*/ 488 h 652"/>
                <a:gd name="T18" fmla="*/ 156 w 461"/>
                <a:gd name="T19" fmla="*/ 287 h 652"/>
                <a:gd name="T20" fmla="*/ 265 w 461"/>
                <a:gd name="T21" fmla="*/ 100 h 652"/>
                <a:gd name="T22" fmla="*/ 303 w 461"/>
                <a:gd name="T23" fmla="*/ 35 h 652"/>
                <a:gd name="T24" fmla="*/ 370 w 461"/>
                <a:gd name="T2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52">
                  <a:moveTo>
                    <a:pt x="370" y="0"/>
                  </a:moveTo>
                  <a:cubicBezTo>
                    <a:pt x="426" y="2"/>
                    <a:pt x="461" y="55"/>
                    <a:pt x="437" y="106"/>
                  </a:cubicBezTo>
                  <a:cubicBezTo>
                    <a:pt x="422" y="140"/>
                    <a:pt x="402" y="172"/>
                    <a:pt x="384" y="204"/>
                  </a:cubicBezTo>
                  <a:cubicBezTo>
                    <a:pt x="353" y="260"/>
                    <a:pt x="321" y="315"/>
                    <a:pt x="289" y="371"/>
                  </a:cubicBezTo>
                  <a:cubicBezTo>
                    <a:pt x="253" y="433"/>
                    <a:pt x="217" y="494"/>
                    <a:pt x="180" y="556"/>
                  </a:cubicBezTo>
                  <a:cubicBezTo>
                    <a:pt x="167" y="578"/>
                    <a:pt x="156" y="601"/>
                    <a:pt x="139" y="621"/>
                  </a:cubicBezTo>
                  <a:cubicBezTo>
                    <a:pt x="116" y="649"/>
                    <a:pt x="75" y="652"/>
                    <a:pt x="41" y="632"/>
                  </a:cubicBezTo>
                  <a:cubicBezTo>
                    <a:pt x="15" y="617"/>
                    <a:pt x="0" y="578"/>
                    <a:pt x="11" y="547"/>
                  </a:cubicBezTo>
                  <a:cubicBezTo>
                    <a:pt x="19" y="526"/>
                    <a:pt x="30" y="507"/>
                    <a:pt x="41" y="488"/>
                  </a:cubicBezTo>
                  <a:cubicBezTo>
                    <a:pt x="79" y="421"/>
                    <a:pt x="117" y="354"/>
                    <a:pt x="156" y="287"/>
                  </a:cubicBezTo>
                  <a:cubicBezTo>
                    <a:pt x="192" y="224"/>
                    <a:pt x="229" y="162"/>
                    <a:pt x="265" y="100"/>
                  </a:cubicBezTo>
                  <a:cubicBezTo>
                    <a:pt x="277" y="78"/>
                    <a:pt x="289" y="56"/>
                    <a:pt x="303" y="35"/>
                  </a:cubicBezTo>
                  <a:cubicBezTo>
                    <a:pt x="320" y="9"/>
                    <a:pt x="339" y="0"/>
                    <a:pt x="37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75B308AE-556B-4362-A5E9-8C09F14A7C91}"/>
                </a:ext>
              </a:extLst>
            </p:cNvPr>
            <p:cNvSpPr>
              <a:spLocks/>
            </p:cNvSpPr>
            <p:nvPr/>
          </p:nvSpPr>
          <p:spPr bwMode="auto">
            <a:xfrm>
              <a:off x="5178747" y="1378514"/>
              <a:ext cx="370870" cy="576453"/>
            </a:xfrm>
            <a:custGeom>
              <a:avLst/>
              <a:gdLst>
                <a:gd name="T0" fmla="*/ 81 w 438"/>
                <a:gd name="T1" fmla="*/ 4 h 660"/>
                <a:gd name="T2" fmla="*/ 152 w 438"/>
                <a:gd name="T3" fmla="*/ 45 h 660"/>
                <a:gd name="T4" fmla="*/ 285 w 438"/>
                <a:gd name="T5" fmla="*/ 281 h 660"/>
                <a:gd name="T6" fmla="*/ 410 w 438"/>
                <a:gd name="T7" fmla="*/ 509 h 660"/>
                <a:gd name="T8" fmla="*/ 434 w 438"/>
                <a:gd name="T9" fmla="*/ 575 h 660"/>
                <a:gd name="T10" fmla="*/ 379 w 438"/>
                <a:gd name="T11" fmla="*/ 651 h 660"/>
                <a:gd name="T12" fmla="*/ 289 w 438"/>
                <a:gd name="T13" fmla="*/ 610 h 660"/>
                <a:gd name="T14" fmla="*/ 200 w 438"/>
                <a:gd name="T15" fmla="*/ 449 h 660"/>
                <a:gd name="T16" fmla="*/ 108 w 438"/>
                <a:gd name="T17" fmla="*/ 282 h 660"/>
                <a:gd name="T18" fmla="*/ 17 w 438"/>
                <a:gd name="T19" fmla="*/ 122 h 660"/>
                <a:gd name="T20" fmla="*/ 16 w 438"/>
                <a:gd name="T21" fmla="*/ 40 h 660"/>
                <a:gd name="T22" fmla="*/ 81 w 438"/>
                <a:gd name="T23" fmla="*/ 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60">
                  <a:moveTo>
                    <a:pt x="81" y="4"/>
                  </a:moveTo>
                  <a:cubicBezTo>
                    <a:pt x="116" y="3"/>
                    <a:pt x="137" y="18"/>
                    <a:pt x="152" y="45"/>
                  </a:cubicBezTo>
                  <a:cubicBezTo>
                    <a:pt x="196" y="123"/>
                    <a:pt x="241" y="202"/>
                    <a:pt x="285" y="281"/>
                  </a:cubicBezTo>
                  <a:cubicBezTo>
                    <a:pt x="327" y="357"/>
                    <a:pt x="369" y="433"/>
                    <a:pt x="410" y="509"/>
                  </a:cubicBezTo>
                  <a:cubicBezTo>
                    <a:pt x="421" y="530"/>
                    <a:pt x="432" y="553"/>
                    <a:pt x="434" y="575"/>
                  </a:cubicBezTo>
                  <a:cubicBezTo>
                    <a:pt x="438" y="612"/>
                    <a:pt x="412" y="642"/>
                    <a:pt x="379" y="651"/>
                  </a:cubicBezTo>
                  <a:cubicBezTo>
                    <a:pt x="346" y="660"/>
                    <a:pt x="306" y="641"/>
                    <a:pt x="289" y="610"/>
                  </a:cubicBezTo>
                  <a:cubicBezTo>
                    <a:pt x="260" y="556"/>
                    <a:pt x="230" y="502"/>
                    <a:pt x="200" y="449"/>
                  </a:cubicBezTo>
                  <a:cubicBezTo>
                    <a:pt x="169" y="393"/>
                    <a:pt x="139" y="337"/>
                    <a:pt x="108" y="282"/>
                  </a:cubicBezTo>
                  <a:cubicBezTo>
                    <a:pt x="78" y="229"/>
                    <a:pt x="47" y="175"/>
                    <a:pt x="17" y="122"/>
                  </a:cubicBezTo>
                  <a:cubicBezTo>
                    <a:pt x="2" y="95"/>
                    <a:pt x="0" y="66"/>
                    <a:pt x="16" y="40"/>
                  </a:cubicBezTo>
                  <a:cubicBezTo>
                    <a:pt x="31" y="15"/>
                    <a:pt x="53" y="0"/>
                    <a:pt x="81"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1B74DAA6-E969-49FE-970A-35824B70F5D7}"/>
                </a:ext>
              </a:extLst>
            </p:cNvPr>
            <p:cNvSpPr>
              <a:spLocks/>
            </p:cNvSpPr>
            <p:nvPr/>
          </p:nvSpPr>
          <p:spPr bwMode="auto">
            <a:xfrm>
              <a:off x="7114940" y="3801994"/>
              <a:ext cx="521774" cy="452171"/>
            </a:xfrm>
            <a:custGeom>
              <a:avLst/>
              <a:gdLst>
                <a:gd name="T0" fmla="*/ 528 w 618"/>
                <a:gd name="T1" fmla="*/ 516 h 516"/>
                <a:gd name="T2" fmla="*/ 479 w 618"/>
                <a:gd name="T3" fmla="*/ 493 h 516"/>
                <a:gd name="T4" fmla="*/ 233 w 618"/>
                <a:gd name="T5" fmla="*/ 302 h 516"/>
                <a:gd name="T6" fmla="*/ 70 w 618"/>
                <a:gd name="T7" fmla="*/ 172 h 516"/>
                <a:gd name="T8" fmla="*/ 27 w 618"/>
                <a:gd name="T9" fmla="*/ 136 h 516"/>
                <a:gd name="T10" fmla="*/ 28 w 618"/>
                <a:gd name="T11" fmla="*/ 31 h 516"/>
                <a:gd name="T12" fmla="*/ 131 w 618"/>
                <a:gd name="T13" fmla="*/ 24 h 516"/>
                <a:gd name="T14" fmla="*/ 308 w 618"/>
                <a:gd name="T15" fmla="*/ 163 h 516"/>
                <a:gd name="T16" fmla="*/ 519 w 618"/>
                <a:gd name="T17" fmla="*/ 327 h 516"/>
                <a:gd name="T18" fmla="*/ 581 w 618"/>
                <a:gd name="T19" fmla="*/ 377 h 516"/>
                <a:gd name="T20" fmla="*/ 580 w 618"/>
                <a:gd name="T21" fmla="*/ 495 h 516"/>
                <a:gd name="T22" fmla="*/ 528 w 618"/>
                <a:gd name="T23"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16">
                  <a:moveTo>
                    <a:pt x="528" y="516"/>
                  </a:moveTo>
                  <a:cubicBezTo>
                    <a:pt x="511" y="508"/>
                    <a:pt x="493" y="504"/>
                    <a:pt x="479" y="493"/>
                  </a:cubicBezTo>
                  <a:cubicBezTo>
                    <a:pt x="397" y="430"/>
                    <a:pt x="315" y="366"/>
                    <a:pt x="233" y="302"/>
                  </a:cubicBezTo>
                  <a:cubicBezTo>
                    <a:pt x="179" y="259"/>
                    <a:pt x="125" y="216"/>
                    <a:pt x="70" y="172"/>
                  </a:cubicBezTo>
                  <a:cubicBezTo>
                    <a:pt x="55" y="160"/>
                    <a:pt x="39" y="149"/>
                    <a:pt x="27" y="136"/>
                  </a:cubicBezTo>
                  <a:cubicBezTo>
                    <a:pt x="0" y="106"/>
                    <a:pt x="1" y="60"/>
                    <a:pt x="28" y="31"/>
                  </a:cubicBezTo>
                  <a:cubicBezTo>
                    <a:pt x="54" y="4"/>
                    <a:pt x="100" y="0"/>
                    <a:pt x="131" y="24"/>
                  </a:cubicBezTo>
                  <a:cubicBezTo>
                    <a:pt x="190" y="70"/>
                    <a:pt x="249" y="117"/>
                    <a:pt x="308" y="163"/>
                  </a:cubicBezTo>
                  <a:cubicBezTo>
                    <a:pt x="378" y="217"/>
                    <a:pt x="449" y="272"/>
                    <a:pt x="519" y="327"/>
                  </a:cubicBezTo>
                  <a:cubicBezTo>
                    <a:pt x="540" y="343"/>
                    <a:pt x="560" y="361"/>
                    <a:pt x="581" y="377"/>
                  </a:cubicBezTo>
                  <a:cubicBezTo>
                    <a:pt x="613" y="403"/>
                    <a:pt x="618" y="463"/>
                    <a:pt x="580" y="495"/>
                  </a:cubicBezTo>
                  <a:cubicBezTo>
                    <a:pt x="566" y="506"/>
                    <a:pt x="547" y="509"/>
                    <a:pt x="528" y="5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Freeform 11">
              <a:extLst>
                <a:ext uri="{FF2B5EF4-FFF2-40B4-BE49-F238E27FC236}">
                  <a16:creationId xmlns:a16="http://schemas.microsoft.com/office/drawing/2014/main" id="{67FE553E-5115-4116-8AA7-9A6BCF6AC1A9}"/>
                </a:ext>
              </a:extLst>
            </p:cNvPr>
            <p:cNvSpPr>
              <a:spLocks/>
            </p:cNvSpPr>
            <p:nvPr/>
          </p:nvSpPr>
          <p:spPr bwMode="auto">
            <a:xfrm>
              <a:off x="7398845" y="2630579"/>
              <a:ext cx="608736" cy="239308"/>
            </a:xfrm>
            <a:custGeom>
              <a:avLst/>
              <a:gdLst>
                <a:gd name="T0" fmla="*/ 717 w 718"/>
                <a:gd name="T1" fmla="*/ 86 h 273"/>
                <a:gd name="T2" fmla="*/ 666 w 718"/>
                <a:gd name="T3" fmla="*/ 155 h 273"/>
                <a:gd name="T4" fmla="*/ 576 w 718"/>
                <a:gd name="T5" fmla="*/ 175 h 273"/>
                <a:gd name="T6" fmla="*/ 342 w 718"/>
                <a:gd name="T7" fmla="*/ 222 h 273"/>
                <a:gd name="T8" fmla="*/ 174 w 718"/>
                <a:gd name="T9" fmla="*/ 253 h 273"/>
                <a:gd name="T10" fmla="*/ 93 w 718"/>
                <a:gd name="T11" fmla="*/ 268 h 273"/>
                <a:gd name="T12" fmla="*/ 17 w 718"/>
                <a:gd name="T13" fmla="*/ 236 h 273"/>
                <a:gd name="T14" fmla="*/ 14 w 718"/>
                <a:gd name="T15" fmla="*/ 154 h 273"/>
                <a:gd name="T16" fmla="*/ 60 w 718"/>
                <a:gd name="T17" fmla="*/ 120 h 273"/>
                <a:gd name="T18" fmla="*/ 256 w 718"/>
                <a:gd name="T19" fmla="*/ 81 h 273"/>
                <a:gd name="T20" fmla="*/ 488 w 718"/>
                <a:gd name="T21" fmla="*/ 33 h 273"/>
                <a:gd name="T22" fmla="*/ 627 w 718"/>
                <a:gd name="T23" fmla="*/ 9 h 273"/>
                <a:gd name="T24" fmla="*/ 717 w 718"/>
                <a:gd name="T25" fmla="*/ 8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273">
                  <a:moveTo>
                    <a:pt x="717" y="86"/>
                  </a:moveTo>
                  <a:cubicBezTo>
                    <a:pt x="716" y="117"/>
                    <a:pt x="696" y="147"/>
                    <a:pt x="666" y="155"/>
                  </a:cubicBezTo>
                  <a:cubicBezTo>
                    <a:pt x="637" y="164"/>
                    <a:pt x="606" y="169"/>
                    <a:pt x="576" y="175"/>
                  </a:cubicBezTo>
                  <a:cubicBezTo>
                    <a:pt x="498" y="191"/>
                    <a:pt x="420" y="207"/>
                    <a:pt x="342" y="222"/>
                  </a:cubicBezTo>
                  <a:cubicBezTo>
                    <a:pt x="286" y="233"/>
                    <a:pt x="230" y="243"/>
                    <a:pt x="174" y="253"/>
                  </a:cubicBezTo>
                  <a:cubicBezTo>
                    <a:pt x="147" y="258"/>
                    <a:pt x="120" y="264"/>
                    <a:pt x="93" y="268"/>
                  </a:cubicBezTo>
                  <a:cubicBezTo>
                    <a:pt x="62" y="273"/>
                    <a:pt x="35" y="263"/>
                    <a:pt x="17" y="236"/>
                  </a:cubicBezTo>
                  <a:cubicBezTo>
                    <a:pt x="0" y="210"/>
                    <a:pt x="1" y="180"/>
                    <a:pt x="14" y="154"/>
                  </a:cubicBezTo>
                  <a:cubicBezTo>
                    <a:pt x="23" y="137"/>
                    <a:pt x="39" y="124"/>
                    <a:pt x="60" y="120"/>
                  </a:cubicBezTo>
                  <a:cubicBezTo>
                    <a:pt x="125" y="107"/>
                    <a:pt x="191" y="94"/>
                    <a:pt x="256" y="81"/>
                  </a:cubicBezTo>
                  <a:cubicBezTo>
                    <a:pt x="333" y="65"/>
                    <a:pt x="410" y="49"/>
                    <a:pt x="488" y="33"/>
                  </a:cubicBezTo>
                  <a:cubicBezTo>
                    <a:pt x="534" y="24"/>
                    <a:pt x="581" y="16"/>
                    <a:pt x="627" y="9"/>
                  </a:cubicBezTo>
                  <a:cubicBezTo>
                    <a:pt x="686" y="0"/>
                    <a:pt x="718" y="49"/>
                    <a:pt x="717"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6" name="Freeform 12">
              <a:extLst>
                <a:ext uri="{FF2B5EF4-FFF2-40B4-BE49-F238E27FC236}">
                  <a16:creationId xmlns:a16="http://schemas.microsoft.com/office/drawing/2014/main" id="{A2FC5CCE-E15D-4C65-A51B-39F2A1F9E8F9}"/>
                </a:ext>
              </a:extLst>
            </p:cNvPr>
            <p:cNvSpPr>
              <a:spLocks/>
            </p:cNvSpPr>
            <p:nvPr/>
          </p:nvSpPr>
          <p:spPr bwMode="auto">
            <a:xfrm>
              <a:off x="4301450" y="2692720"/>
              <a:ext cx="618968" cy="211542"/>
            </a:xfrm>
            <a:custGeom>
              <a:avLst/>
              <a:gdLst>
                <a:gd name="T0" fmla="*/ 632 w 728"/>
                <a:gd name="T1" fmla="*/ 242 h 242"/>
                <a:gd name="T2" fmla="*/ 531 w 728"/>
                <a:gd name="T3" fmla="*/ 226 h 242"/>
                <a:gd name="T4" fmla="*/ 466 w 728"/>
                <a:gd name="T5" fmla="*/ 215 h 242"/>
                <a:gd name="T6" fmla="*/ 298 w 728"/>
                <a:gd name="T7" fmla="*/ 192 h 242"/>
                <a:gd name="T8" fmla="*/ 64 w 728"/>
                <a:gd name="T9" fmla="*/ 154 h 242"/>
                <a:gd name="T10" fmla="*/ 4 w 728"/>
                <a:gd name="T11" fmla="*/ 88 h 242"/>
                <a:gd name="T12" fmla="*/ 46 w 728"/>
                <a:gd name="T13" fmla="*/ 11 h 242"/>
                <a:gd name="T14" fmla="*/ 98 w 728"/>
                <a:gd name="T15" fmla="*/ 2 h 242"/>
                <a:gd name="T16" fmla="*/ 346 w 728"/>
                <a:gd name="T17" fmla="*/ 40 h 242"/>
                <a:gd name="T18" fmla="*/ 553 w 728"/>
                <a:gd name="T19" fmla="*/ 74 h 242"/>
                <a:gd name="T20" fmla="*/ 654 w 728"/>
                <a:gd name="T21" fmla="*/ 89 h 242"/>
                <a:gd name="T22" fmla="*/ 716 w 728"/>
                <a:gd name="T23" fmla="*/ 190 h 242"/>
                <a:gd name="T24" fmla="*/ 632 w 72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242">
                  <a:moveTo>
                    <a:pt x="632" y="242"/>
                  </a:moveTo>
                  <a:cubicBezTo>
                    <a:pt x="605" y="238"/>
                    <a:pt x="568" y="232"/>
                    <a:pt x="531" y="226"/>
                  </a:cubicBezTo>
                  <a:cubicBezTo>
                    <a:pt x="509" y="223"/>
                    <a:pt x="487" y="218"/>
                    <a:pt x="466" y="215"/>
                  </a:cubicBezTo>
                  <a:cubicBezTo>
                    <a:pt x="410" y="207"/>
                    <a:pt x="354" y="200"/>
                    <a:pt x="298" y="192"/>
                  </a:cubicBezTo>
                  <a:cubicBezTo>
                    <a:pt x="220" y="180"/>
                    <a:pt x="142" y="167"/>
                    <a:pt x="64" y="154"/>
                  </a:cubicBezTo>
                  <a:cubicBezTo>
                    <a:pt x="37" y="149"/>
                    <a:pt x="9" y="118"/>
                    <a:pt x="4" y="88"/>
                  </a:cubicBezTo>
                  <a:cubicBezTo>
                    <a:pt x="0" y="59"/>
                    <a:pt x="18" y="22"/>
                    <a:pt x="46" y="11"/>
                  </a:cubicBezTo>
                  <a:cubicBezTo>
                    <a:pt x="62" y="4"/>
                    <a:pt x="81" y="0"/>
                    <a:pt x="98" y="2"/>
                  </a:cubicBezTo>
                  <a:cubicBezTo>
                    <a:pt x="181" y="14"/>
                    <a:pt x="263" y="27"/>
                    <a:pt x="346" y="40"/>
                  </a:cubicBezTo>
                  <a:cubicBezTo>
                    <a:pt x="415" y="51"/>
                    <a:pt x="484" y="63"/>
                    <a:pt x="553" y="74"/>
                  </a:cubicBezTo>
                  <a:cubicBezTo>
                    <a:pt x="586" y="80"/>
                    <a:pt x="620" y="85"/>
                    <a:pt x="654" y="89"/>
                  </a:cubicBezTo>
                  <a:cubicBezTo>
                    <a:pt x="707" y="97"/>
                    <a:pt x="728" y="145"/>
                    <a:pt x="716" y="190"/>
                  </a:cubicBezTo>
                  <a:cubicBezTo>
                    <a:pt x="707" y="222"/>
                    <a:pt x="679" y="242"/>
                    <a:pt x="632" y="2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19">
              <a:extLst>
                <a:ext uri="{FF2B5EF4-FFF2-40B4-BE49-F238E27FC236}">
                  <a16:creationId xmlns:a16="http://schemas.microsoft.com/office/drawing/2014/main" id="{265BB47C-24B7-4135-87C4-643A28ED5897}"/>
                </a:ext>
              </a:extLst>
            </p:cNvPr>
            <p:cNvSpPr>
              <a:spLocks/>
            </p:cNvSpPr>
            <p:nvPr/>
          </p:nvSpPr>
          <p:spPr bwMode="auto">
            <a:xfrm>
              <a:off x="5613559" y="2597526"/>
              <a:ext cx="363196" cy="879223"/>
            </a:xfrm>
            <a:custGeom>
              <a:avLst/>
              <a:gdLst>
                <a:gd name="T0" fmla="*/ 0 w 431"/>
                <a:gd name="T1" fmla="*/ 579 h 1005"/>
                <a:gd name="T2" fmla="*/ 45 w 431"/>
                <a:gd name="T3" fmla="*/ 334 h 1005"/>
                <a:gd name="T4" fmla="*/ 210 w 431"/>
                <a:gd name="T5" fmla="*/ 93 h 1005"/>
                <a:gd name="T6" fmla="*/ 338 w 431"/>
                <a:gd name="T7" fmla="*/ 13 h 1005"/>
                <a:gd name="T8" fmla="*/ 420 w 431"/>
                <a:gd name="T9" fmla="*/ 52 h 1005"/>
                <a:gd name="T10" fmla="*/ 385 w 431"/>
                <a:gd name="T11" fmla="*/ 128 h 1005"/>
                <a:gd name="T12" fmla="*/ 244 w 431"/>
                <a:gd name="T13" fmla="*/ 238 h 1005"/>
                <a:gd name="T14" fmla="*/ 153 w 431"/>
                <a:gd name="T15" fmla="*/ 399 h 1005"/>
                <a:gd name="T16" fmla="*/ 139 w 431"/>
                <a:gd name="T17" fmla="*/ 686 h 1005"/>
                <a:gd name="T18" fmla="*/ 259 w 431"/>
                <a:gd name="T19" fmla="*/ 895 h 1005"/>
                <a:gd name="T20" fmla="*/ 258 w 431"/>
                <a:gd name="T21" fmla="*/ 979 h 1005"/>
                <a:gd name="T22" fmla="*/ 170 w 431"/>
                <a:gd name="T23" fmla="*/ 982 h 1005"/>
                <a:gd name="T24" fmla="*/ 42 w 431"/>
                <a:gd name="T25" fmla="*/ 784 h 1005"/>
                <a:gd name="T26" fmla="*/ 0 w 431"/>
                <a:gd name="T27" fmla="*/ 57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1005">
                  <a:moveTo>
                    <a:pt x="0" y="579"/>
                  </a:moveTo>
                  <a:cubicBezTo>
                    <a:pt x="1" y="484"/>
                    <a:pt x="16" y="408"/>
                    <a:pt x="45" y="334"/>
                  </a:cubicBezTo>
                  <a:cubicBezTo>
                    <a:pt x="82" y="241"/>
                    <a:pt x="136" y="160"/>
                    <a:pt x="210" y="93"/>
                  </a:cubicBezTo>
                  <a:cubicBezTo>
                    <a:pt x="247" y="58"/>
                    <a:pt x="290" y="31"/>
                    <a:pt x="338" y="13"/>
                  </a:cubicBezTo>
                  <a:cubicBezTo>
                    <a:pt x="373" y="0"/>
                    <a:pt x="402" y="14"/>
                    <a:pt x="420" y="52"/>
                  </a:cubicBezTo>
                  <a:cubicBezTo>
                    <a:pt x="431" y="76"/>
                    <a:pt x="417" y="114"/>
                    <a:pt x="385" y="128"/>
                  </a:cubicBezTo>
                  <a:cubicBezTo>
                    <a:pt x="328" y="152"/>
                    <a:pt x="284" y="190"/>
                    <a:pt x="244" y="238"/>
                  </a:cubicBezTo>
                  <a:cubicBezTo>
                    <a:pt x="204" y="287"/>
                    <a:pt x="174" y="340"/>
                    <a:pt x="153" y="399"/>
                  </a:cubicBezTo>
                  <a:cubicBezTo>
                    <a:pt x="118" y="493"/>
                    <a:pt x="114" y="589"/>
                    <a:pt x="139" y="686"/>
                  </a:cubicBezTo>
                  <a:cubicBezTo>
                    <a:pt x="159" y="766"/>
                    <a:pt x="202" y="835"/>
                    <a:pt x="259" y="895"/>
                  </a:cubicBezTo>
                  <a:cubicBezTo>
                    <a:pt x="279" y="916"/>
                    <a:pt x="279" y="959"/>
                    <a:pt x="258" y="979"/>
                  </a:cubicBezTo>
                  <a:cubicBezTo>
                    <a:pt x="233" y="1004"/>
                    <a:pt x="192" y="1005"/>
                    <a:pt x="170" y="982"/>
                  </a:cubicBezTo>
                  <a:cubicBezTo>
                    <a:pt x="115" y="924"/>
                    <a:pt x="72" y="858"/>
                    <a:pt x="42" y="784"/>
                  </a:cubicBezTo>
                  <a:cubicBezTo>
                    <a:pt x="13" y="713"/>
                    <a:pt x="1" y="639"/>
                    <a:pt x="0" y="5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4CB51B94-506F-4380-A597-06AB89D66D77}"/>
              </a:ext>
            </a:extLst>
          </p:cNvPr>
          <p:cNvSpPr/>
          <p:nvPr/>
        </p:nvSpPr>
        <p:spPr>
          <a:xfrm>
            <a:off x="3295654" y="1235034"/>
            <a:ext cx="8478691" cy="538781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fr-FR" altLang="es-AR" sz="3600" dirty="0">
                <a:solidFill>
                  <a:schemeClr val="bg1"/>
                </a:solidFill>
              </a:rPr>
              <a:t>L’exploitation sexuelle désigne le </a:t>
            </a:r>
            <a:r>
              <a:rPr lang="fr-FR" altLang="es-AR" sz="3600" b="1" dirty="0">
                <a:solidFill>
                  <a:srgbClr val="FFFF00"/>
                </a:solidFill>
              </a:rPr>
              <a:t>fait</a:t>
            </a:r>
            <a:r>
              <a:rPr lang="fr-FR" altLang="es-AR" sz="3600" dirty="0">
                <a:solidFill>
                  <a:schemeClr val="bg1"/>
                </a:solidFill>
              </a:rPr>
              <a:t> d’abuser ou de </a:t>
            </a:r>
            <a:r>
              <a:rPr lang="fr-FR" altLang="es-AR" sz="3600" b="1" dirty="0">
                <a:solidFill>
                  <a:srgbClr val="FFFF00"/>
                </a:solidFill>
              </a:rPr>
              <a:t>tenter</a:t>
            </a:r>
            <a:r>
              <a:rPr lang="fr-FR" altLang="es-AR" sz="3600" dirty="0">
                <a:solidFill>
                  <a:srgbClr val="FFFF00"/>
                </a:solidFill>
              </a:rPr>
              <a:t> </a:t>
            </a:r>
            <a:r>
              <a:rPr lang="fr-FR" altLang="es-AR" sz="3600" dirty="0">
                <a:solidFill>
                  <a:schemeClr val="bg1"/>
                </a:solidFill>
              </a:rPr>
              <a:t>d’abuser de quelqu’un en profitant :</a:t>
            </a:r>
          </a:p>
          <a:p>
            <a:pPr marL="457200" indent="-457200">
              <a:buFont typeface="Wingdings" panose="05000000000000000000" pitchFamily="2" charset="2"/>
              <a:buChar char="§"/>
              <a:defRPr/>
            </a:pPr>
            <a:r>
              <a:rPr lang="fr-FR" altLang="es-AR" sz="3600" dirty="0">
                <a:solidFill>
                  <a:schemeClr val="bg1"/>
                </a:solidFill>
              </a:rPr>
              <a:t>D’un état de </a:t>
            </a:r>
            <a:r>
              <a:rPr lang="fr-FR" altLang="es-AR" sz="3600" b="1" dirty="0">
                <a:solidFill>
                  <a:srgbClr val="FFFF00"/>
                </a:solidFill>
              </a:rPr>
              <a:t>vulnérabilité,</a:t>
            </a:r>
          </a:p>
          <a:p>
            <a:pPr marL="457200" indent="-457200">
              <a:buFont typeface="Wingdings" panose="05000000000000000000" pitchFamily="2" charset="2"/>
              <a:buChar char="§"/>
              <a:defRPr/>
            </a:pPr>
            <a:r>
              <a:rPr lang="fr-FR" altLang="es-AR" sz="3600" dirty="0">
                <a:solidFill>
                  <a:schemeClr val="bg1"/>
                </a:solidFill>
              </a:rPr>
              <a:t>D’un rapport de </a:t>
            </a:r>
            <a:r>
              <a:rPr lang="fr-FR" altLang="es-AR" sz="3600" b="1" dirty="0">
                <a:solidFill>
                  <a:srgbClr val="FFFF00"/>
                </a:solidFill>
              </a:rPr>
              <a:t>pouvoir</a:t>
            </a:r>
            <a:r>
              <a:rPr lang="fr-FR" altLang="es-AR" sz="3600" b="1" dirty="0"/>
              <a:t> </a:t>
            </a:r>
            <a:r>
              <a:rPr lang="fr-FR" altLang="es-AR" sz="3600" dirty="0">
                <a:solidFill>
                  <a:schemeClr val="bg1"/>
                </a:solidFill>
              </a:rPr>
              <a:t>ou </a:t>
            </a:r>
          </a:p>
          <a:p>
            <a:pPr marL="457200" indent="-457200">
              <a:buFont typeface="Wingdings" panose="05000000000000000000" pitchFamily="2" charset="2"/>
              <a:buChar char="§"/>
              <a:defRPr/>
            </a:pPr>
            <a:r>
              <a:rPr lang="fr-FR" altLang="es-AR" sz="3600" dirty="0">
                <a:solidFill>
                  <a:schemeClr val="bg1"/>
                </a:solidFill>
              </a:rPr>
              <a:t>D’un rapport de </a:t>
            </a:r>
            <a:r>
              <a:rPr lang="fr-FR" altLang="es-AR" sz="3600" b="1" dirty="0">
                <a:solidFill>
                  <a:srgbClr val="FFFF00"/>
                </a:solidFill>
              </a:rPr>
              <a:t>confiance</a:t>
            </a:r>
          </a:p>
          <a:p>
            <a:pPr>
              <a:defRPr/>
            </a:pPr>
            <a:r>
              <a:rPr lang="fr-FR" altLang="es-AR" sz="3600" b="1" dirty="0">
                <a:solidFill>
                  <a:srgbClr val="FFFF00"/>
                </a:solidFill>
              </a:rPr>
              <a:t>à des fins sexuelles</a:t>
            </a:r>
            <a:r>
              <a:rPr lang="fr-FR" altLang="es-AR" sz="3600" dirty="0">
                <a:solidFill>
                  <a:schemeClr val="bg1"/>
                </a:solidFill>
              </a:rPr>
              <a:t>, y compris mais non exclusivement en vue d’en tirer un avantage pécuniaire, social ou politique.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5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176156"/>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a:latin typeface="Noto Sans" panose="020B0502040504020204" pitchFamily="34"/>
                <a:ea typeface="Noto Sans" panose="020B0502040504020204" pitchFamily="34"/>
                <a:cs typeface="Noto Sans" panose="020B0502040504020204" pitchFamily="34"/>
              </a:rPr>
              <a:t>Exemple de cas d’exploitation sexuelle</a:t>
            </a:r>
            <a:endParaRPr kumimoji="0" lang="fr-FR" sz="4000" b="1" i="0" u="none" strike="noStrike" kern="1200" cap="none" spc="0" normalizeH="0" baseline="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265471" y="963561"/>
            <a:ext cx="11697929" cy="549623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342900" indent="-342900">
              <a:buFont typeface="Wingdings" panose="05000000000000000000" pitchFamily="2" charset="2"/>
              <a:buChar char="§"/>
            </a:pPr>
            <a:r>
              <a:rPr lang="fr-FR" sz="2400" dirty="0"/>
              <a:t>Un directeur d'école, employé par une ONG, qui refuse d'autoriser un enfant déplacé à</a:t>
            </a:r>
          </a:p>
          <a:p>
            <a:r>
              <a:rPr lang="fr-FR" sz="2400" dirty="0"/>
              <a:t>entrer dans son école à moins que sa mère ne couche avec lui.</a:t>
            </a:r>
          </a:p>
          <a:p>
            <a:endParaRPr lang="fr-FR" sz="2400" dirty="0"/>
          </a:p>
          <a:p>
            <a:pPr marL="342900" indent="-342900">
              <a:buFont typeface="Wingdings" panose="05000000000000000000" pitchFamily="2" charset="2"/>
              <a:buChar char="§"/>
            </a:pPr>
            <a:r>
              <a:rPr lang="fr-FR" sz="2400" dirty="0"/>
              <a:t>Un chauffeur de votre organisation qui transporte régulièrement dans le véhicule officiel des jeunes écoliers pour se rendre à l'école dans une ville voisine, en échange de quoi il les prends en photo dénudés </a:t>
            </a:r>
          </a:p>
          <a:p>
            <a:endParaRPr lang="fr-FR" sz="2400" dirty="0"/>
          </a:p>
          <a:p>
            <a:r>
              <a:rPr lang="fr-FR" sz="2400" i="1" dirty="0">
                <a:solidFill>
                  <a:srgbClr val="FFFF00"/>
                </a:solidFill>
              </a:rPr>
              <a:t>Elle inclut également les situations dans lesquelles un membre du personnel ou un personnel apparenté facilite l’EAS, sans être directement impliqué dans l’EAS.</a:t>
            </a:r>
          </a:p>
          <a:p>
            <a:endParaRPr lang="fr-FR" sz="2400" dirty="0"/>
          </a:p>
          <a:p>
            <a:r>
              <a:rPr lang="fr-FR" sz="2400" dirty="0"/>
              <a:t>Par exemple : Un casque bleu est sollicité par son supérieur pour encourager une femme de la population locale à s'engager dans une relation sexuelle avec lui en échange d’une petite somme d'argent</a:t>
            </a:r>
          </a:p>
          <a:p>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72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235148"/>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err="1">
                <a:latin typeface="Noto Sans" panose="020B0502040504020204" pitchFamily="34"/>
                <a:ea typeface="Noto Sans" panose="020B0502040504020204" pitchFamily="34"/>
                <a:cs typeface="Noto Sans" panose="020B0502040504020204" pitchFamily="34"/>
              </a:rPr>
              <a:t>Abus</a:t>
            </a:r>
            <a:r>
              <a:rPr lang="en-US" sz="5000" b="1" dirty="0">
                <a:latin typeface="Noto Sans" panose="020B0502040504020204" pitchFamily="34"/>
                <a:ea typeface="Noto Sans" panose="020B0502040504020204" pitchFamily="34"/>
                <a:cs typeface="Noto Sans" panose="020B0502040504020204" pitchFamily="34"/>
              </a:rPr>
              <a:t> </a:t>
            </a:r>
            <a:r>
              <a:rPr lang="en-US" sz="5000" b="1" dirty="0" err="1">
                <a:latin typeface="Noto Sans" panose="020B0502040504020204" pitchFamily="34"/>
                <a:ea typeface="Noto Sans" panose="020B0502040504020204" pitchFamily="34"/>
                <a:cs typeface="Noto Sans" panose="020B0502040504020204" pitchFamily="34"/>
              </a:rPr>
              <a:t>sexuel</a:t>
            </a:r>
            <a:r>
              <a:rPr lang="en-US" sz="5000" b="1" dirty="0">
                <a:latin typeface="Noto Sans" panose="020B0502040504020204" pitchFamily="34"/>
                <a:ea typeface="Noto Sans" panose="020B0502040504020204" pitchFamily="34"/>
                <a:cs typeface="Noto Sans" panose="020B0502040504020204" pitchFamily="34"/>
              </a:rPr>
              <a:t> ?</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pSp>
        <p:nvGrpSpPr>
          <p:cNvPr id="27" name="Group 26">
            <a:extLst>
              <a:ext uri="{FF2B5EF4-FFF2-40B4-BE49-F238E27FC236}">
                <a16:creationId xmlns:a16="http://schemas.microsoft.com/office/drawing/2014/main" id="{45CAC6D0-4B2E-4D28-89C1-2FD3607CB28E}"/>
              </a:ext>
            </a:extLst>
          </p:cNvPr>
          <p:cNvGrpSpPr/>
          <p:nvPr/>
        </p:nvGrpSpPr>
        <p:grpSpPr>
          <a:xfrm>
            <a:off x="299670" y="2359742"/>
            <a:ext cx="2699172" cy="2727470"/>
            <a:chOff x="4301450" y="1345460"/>
            <a:chExt cx="3706131" cy="4352482"/>
          </a:xfrm>
        </p:grpSpPr>
        <p:sp>
          <p:nvSpPr>
            <p:cNvPr id="10" name="Freeform 6">
              <a:extLst>
                <a:ext uri="{FF2B5EF4-FFF2-40B4-BE49-F238E27FC236}">
                  <a16:creationId xmlns:a16="http://schemas.microsoft.com/office/drawing/2014/main" id="{15D20CA0-A5CF-4B38-926C-853822594E47}"/>
                </a:ext>
              </a:extLst>
            </p:cNvPr>
            <p:cNvSpPr>
              <a:spLocks noEditPoints="1"/>
            </p:cNvSpPr>
            <p:nvPr/>
          </p:nvSpPr>
          <p:spPr bwMode="auto">
            <a:xfrm>
              <a:off x="5237576" y="2150644"/>
              <a:ext cx="1805748" cy="3547298"/>
            </a:xfrm>
            <a:custGeom>
              <a:avLst/>
              <a:gdLst>
                <a:gd name="T0" fmla="*/ 503 w 2130"/>
                <a:gd name="T1" fmla="*/ 2507 h 4055"/>
                <a:gd name="T2" fmla="*/ 387 w 2130"/>
                <a:gd name="T3" fmla="*/ 2072 h 4055"/>
                <a:gd name="T4" fmla="*/ 172 w 2130"/>
                <a:gd name="T5" fmla="*/ 1655 h 4055"/>
                <a:gd name="T6" fmla="*/ 35 w 2130"/>
                <a:gd name="T7" fmla="*/ 1291 h 4055"/>
                <a:gd name="T8" fmla="*/ 24 w 2130"/>
                <a:gd name="T9" fmla="*/ 824 h 4055"/>
                <a:gd name="T10" fmla="*/ 81 w 2130"/>
                <a:gd name="T11" fmla="*/ 647 h 4055"/>
                <a:gd name="T12" fmla="*/ 341 w 2130"/>
                <a:gd name="T13" fmla="*/ 262 h 4055"/>
                <a:gd name="T14" fmla="*/ 640 w 2130"/>
                <a:gd name="T15" fmla="*/ 80 h 4055"/>
                <a:gd name="T16" fmla="*/ 1219 w 2130"/>
                <a:gd name="T17" fmla="*/ 12 h 4055"/>
                <a:gd name="T18" fmla="*/ 1728 w 2130"/>
                <a:gd name="T19" fmla="*/ 189 h 4055"/>
                <a:gd name="T20" fmla="*/ 2056 w 2130"/>
                <a:gd name="T21" fmla="*/ 625 h 4055"/>
                <a:gd name="T22" fmla="*/ 2104 w 2130"/>
                <a:gd name="T23" fmla="*/ 1201 h 4055"/>
                <a:gd name="T24" fmla="*/ 1946 w 2130"/>
                <a:gd name="T25" fmla="*/ 1616 h 4055"/>
                <a:gd name="T26" fmla="*/ 1702 w 2130"/>
                <a:gd name="T27" fmla="*/ 2039 h 4055"/>
                <a:gd name="T28" fmla="*/ 1582 w 2130"/>
                <a:gd name="T29" fmla="*/ 2376 h 4055"/>
                <a:gd name="T30" fmla="*/ 1567 w 2130"/>
                <a:gd name="T31" fmla="*/ 3175 h 4055"/>
                <a:gd name="T32" fmla="*/ 1436 w 2130"/>
                <a:gd name="T33" fmla="*/ 3442 h 4055"/>
                <a:gd name="T34" fmla="*/ 1179 w 2130"/>
                <a:gd name="T35" fmla="*/ 3859 h 4055"/>
                <a:gd name="T36" fmla="*/ 979 w 2130"/>
                <a:gd name="T37" fmla="*/ 4016 h 4055"/>
                <a:gd name="T38" fmla="*/ 694 w 2130"/>
                <a:gd name="T39" fmla="*/ 3546 h 4055"/>
                <a:gd name="T40" fmla="*/ 519 w 2130"/>
                <a:gd name="T41" fmla="*/ 3253 h 4055"/>
                <a:gd name="T42" fmla="*/ 505 w 2130"/>
                <a:gd name="T43" fmla="*/ 2850 h 4055"/>
                <a:gd name="T44" fmla="*/ 1035 w 2130"/>
                <a:gd name="T45" fmla="*/ 2418 h 4055"/>
                <a:gd name="T46" fmla="*/ 1434 w 2130"/>
                <a:gd name="T47" fmla="*/ 2385 h 4055"/>
                <a:gd name="T48" fmla="*/ 1571 w 2130"/>
                <a:gd name="T49" fmla="*/ 1968 h 4055"/>
                <a:gd name="T50" fmla="*/ 1843 w 2130"/>
                <a:gd name="T51" fmla="*/ 1492 h 4055"/>
                <a:gd name="T52" fmla="*/ 1969 w 2130"/>
                <a:gd name="T53" fmla="*/ 1118 h 4055"/>
                <a:gd name="T54" fmla="*/ 1788 w 2130"/>
                <a:gd name="T55" fmla="*/ 444 h 4055"/>
                <a:gd name="T56" fmla="*/ 1302 w 2130"/>
                <a:gd name="T57" fmla="*/ 172 h 4055"/>
                <a:gd name="T58" fmla="*/ 719 w 2130"/>
                <a:gd name="T59" fmla="*/ 208 h 4055"/>
                <a:gd name="T60" fmla="*/ 244 w 2130"/>
                <a:gd name="T61" fmla="*/ 633 h 4055"/>
                <a:gd name="T62" fmla="*/ 152 w 2130"/>
                <a:gd name="T63" fmla="*/ 1033 h 4055"/>
                <a:gd name="T64" fmla="*/ 247 w 2130"/>
                <a:gd name="T65" fmla="*/ 1466 h 4055"/>
                <a:gd name="T66" fmla="*/ 480 w 2130"/>
                <a:gd name="T67" fmla="*/ 1917 h 4055"/>
                <a:gd name="T68" fmla="*/ 638 w 2130"/>
                <a:gd name="T69" fmla="*/ 2389 h 4055"/>
                <a:gd name="T70" fmla="*/ 1035 w 2130"/>
                <a:gd name="T71" fmla="*/ 2418 h 4055"/>
                <a:gd name="T72" fmla="*/ 1036 w 2130"/>
                <a:gd name="T73" fmla="*/ 3269 h 4055"/>
                <a:gd name="T74" fmla="*/ 671 w 2130"/>
                <a:gd name="T75" fmla="*/ 3276 h 4055"/>
                <a:gd name="T76" fmla="*/ 714 w 2130"/>
                <a:gd name="T77" fmla="*/ 3355 h 4055"/>
                <a:gd name="T78" fmla="*/ 900 w 2130"/>
                <a:gd name="T79" fmla="*/ 3629 h 4055"/>
                <a:gd name="T80" fmla="*/ 1195 w 2130"/>
                <a:gd name="T81" fmla="*/ 3612 h 4055"/>
                <a:gd name="T82" fmla="*/ 1390 w 2130"/>
                <a:gd name="T83" fmla="*/ 3297 h 4055"/>
                <a:gd name="T84" fmla="*/ 1376 w 2130"/>
                <a:gd name="T85" fmla="*/ 3269 h 4055"/>
                <a:gd name="T86" fmla="*/ 1433 w 2130"/>
                <a:gd name="T87" fmla="*/ 2860 h 4055"/>
                <a:gd name="T88" fmla="*/ 1408 w 2130"/>
                <a:gd name="T89" fmla="*/ 2565 h 4055"/>
                <a:gd name="T90" fmla="*/ 1245 w 2130"/>
                <a:gd name="T91" fmla="*/ 2589 h 4055"/>
                <a:gd name="T92" fmla="*/ 1271 w 2130"/>
                <a:gd name="T93" fmla="*/ 3157 h 4055"/>
                <a:gd name="T94" fmla="*/ 1433 w 2130"/>
                <a:gd name="T95" fmla="*/ 3126 h 4055"/>
                <a:gd name="T96" fmla="*/ 810 w 2130"/>
                <a:gd name="T97" fmla="*/ 2861 h 4055"/>
                <a:gd name="T98" fmla="*/ 788 w 2130"/>
                <a:gd name="T99" fmla="*/ 2566 h 4055"/>
                <a:gd name="T100" fmla="*/ 638 w 2130"/>
                <a:gd name="T101" fmla="*/ 2589 h 4055"/>
                <a:gd name="T102" fmla="*/ 663 w 2130"/>
                <a:gd name="T103" fmla="*/ 3157 h 4055"/>
                <a:gd name="T104" fmla="*/ 810 w 2130"/>
                <a:gd name="T105" fmla="*/ 3125 h 4055"/>
                <a:gd name="T106" fmla="*/ 945 w 2130"/>
                <a:gd name="T107" fmla="*/ 2861 h 4055"/>
                <a:gd name="T108" fmla="*/ 972 w 2130"/>
                <a:gd name="T109" fmla="*/ 3157 h 4055"/>
                <a:gd name="T110" fmla="*/ 1110 w 2130"/>
                <a:gd name="T111" fmla="*/ 3126 h 4055"/>
                <a:gd name="T112" fmla="*/ 1111 w 2130"/>
                <a:gd name="T113" fmla="*/ 2596 h 4055"/>
                <a:gd name="T114" fmla="*/ 970 w 2130"/>
                <a:gd name="T115" fmla="*/ 2565 h 4055"/>
                <a:gd name="T116" fmla="*/ 945 w 2130"/>
                <a:gd name="T117" fmla="*/ 2861 h 4055"/>
                <a:gd name="T118" fmla="*/ 970 w 2130"/>
                <a:gd name="T119" fmla="*/ 3741 h 4055"/>
                <a:gd name="T120" fmla="*/ 1020 w 2130"/>
                <a:gd name="T121" fmla="*/ 3861 h 4055"/>
                <a:gd name="T122" fmla="*/ 1101 w 2130"/>
                <a:gd name="T123" fmla="*/ 3764 h 4055"/>
                <a:gd name="T124" fmla="*/ 1031 w 2130"/>
                <a:gd name="T125" fmla="*/ 3741 h 4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0" h="4055">
                  <a:moveTo>
                    <a:pt x="504" y="2850"/>
                  </a:moveTo>
                  <a:cubicBezTo>
                    <a:pt x="504" y="2736"/>
                    <a:pt x="507" y="2621"/>
                    <a:pt x="503" y="2507"/>
                  </a:cubicBezTo>
                  <a:cubicBezTo>
                    <a:pt x="500" y="2424"/>
                    <a:pt x="485" y="2343"/>
                    <a:pt x="457" y="2264"/>
                  </a:cubicBezTo>
                  <a:cubicBezTo>
                    <a:pt x="434" y="2200"/>
                    <a:pt x="414" y="2134"/>
                    <a:pt x="387" y="2072"/>
                  </a:cubicBezTo>
                  <a:cubicBezTo>
                    <a:pt x="355" y="2000"/>
                    <a:pt x="316" y="1930"/>
                    <a:pt x="280" y="1860"/>
                  </a:cubicBezTo>
                  <a:cubicBezTo>
                    <a:pt x="244" y="1791"/>
                    <a:pt x="206" y="1724"/>
                    <a:pt x="172" y="1655"/>
                  </a:cubicBezTo>
                  <a:cubicBezTo>
                    <a:pt x="140" y="1590"/>
                    <a:pt x="110" y="1524"/>
                    <a:pt x="84" y="1457"/>
                  </a:cubicBezTo>
                  <a:cubicBezTo>
                    <a:pt x="63" y="1403"/>
                    <a:pt x="49" y="1347"/>
                    <a:pt x="35" y="1291"/>
                  </a:cubicBezTo>
                  <a:cubicBezTo>
                    <a:pt x="13" y="1200"/>
                    <a:pt x="0" y="1107"/>
                    <a:pt x="4" y="1012"/>
                  </a:cubicBezTo>
                  <a:cubicBezTo>
                    <a:pt x="7" y="949"/>
                    <a:pt x="14" y="886"/>
                    <a:pt x="24" y="824"/>
                  </a:cubicBezTo>
                  <a:cubicBezTo>
                    <a:pt x="33" y="775"/>
                    <a:pt x="49" y="728"/>
                    <a:pt x="63" y="680"/>
                  </a:cubicBezTo>
                  <a:cubicBezTo>
                    <a:pt x="67" y="668"/>
                    <a:pt x="78" y="659"/>
                    <a:pt x="81" y="647"/>
                  </a:cubicBezTo>
                  <a:cubicBezTo>
                    <a:pt x="103" y="575"/>
                    <a:pt x="138" y="509"/>
                    <a:pt x="179" y="447"/>
                  </a:cubicBezTo>
                  <a:cubicBezTo>
                    <a:pt x="225" y="378"/>
                    <a:pt x="277" y="314"/>
                    <a:pt x="341" y="262"/>
                  </a:cubicBezTo>
                  <a:cubicBezTo>
                    <a:pt x="389" y="222"/>
                    <a:pt x="439" y="184"/>
                    <a:pt x="492" y="152"/>
                  </a:cubicBezTo>
                  <a:cubicBezTo>
                    <a:pt x="538" y="123"/>
                    <a:pt x="589" y="101"/>
                    <a:pt x="640" y="80"/>
                  </a:cubicBezTo>
                  <a:cubicBezTo>
                    <a:pt x="720" y="48"/>
                    <a:pt x="803" y="29"/>
                    <a:pt x="888" y="17"/>
                  </a:cubicBezTo>
                  <a:cubicBezTo>
                    <a:pt x="998" y="0"/>
                    <a:pt x="1109" y="4"/>
                    <a:pt x="1219" y="12"/>
                  </a:cubicBezTo>
                  <a:cubicBezTo>
                    <a:pt x="1290" y="17"/>
                    <a:pt x="1361" y="32"/>
                    <a:pt x="1430" y="51"/>
                  </a:cubicBezTo>
                  <a:cubicBezTo>
                    <a:pt x="1537" y="80"/>
                    <a:pt x="1637" y="125"/>
                    <a:pt x="1728" y="189"/>
                  </a:cubicBezTo>
                  <a:cubicBezTo>
                    <a:pt x="1814" y="249"/>
                    <a:pt x="1886" y="322"/>
                    <a:pt x="1945" y="408"/>
                  </a:cubicBezTo>
                  <a:cubicBezTo>
                    <a:pt x="1991" y="475"/>
                    <a:pt x="2028" y="548"/>
                    <a:pt x="2056" y="625"/>
                  </a:cubicBezTo>
                  <a:cubicBezTo>
                    <a:pt x="2088" y="715"/>
                    <a:pt x="2105" y="807"/>
                    <a:pt x="2117" y="901"/>
                  </a:cubicBezTo>
                  <a:cubicBezTo>
                    <a:pt x="2130" y="1002"/>
                    <a:pt x="2121" y="1102"/>
                    <a:pt x="2104" y="1201"/>
                  </a:cubicBezTo>
                  <a:cubicBezTo>
                    <a:pt x="2093" y="1262"/>
                    <a:pt x="2075" y="1322"/>
                    <a:pt x="2053" y="1379"/>
                  </a:cubicBezTo>
                  <a:cubicBezTo>
                    <a:pt x="2021" y="1459"/>
                    <a:pt x="1986" y="1539"/>
                    <a:pt x="1946" y="1616"/>
                  </a:cubicBezTo>
                  <a:cubicBezTo>
                    <a:pt x="1907" y="1691"/>
                    <a:pt x="1860" y="1762"/>
                    <a:pt x="1818" y="1835"/>
                  </a:cubicBezTo>
                  <a:cubicBezTo>
                    <a:pt x="1779" y="1903"/>
                    <a:pt x="1738" y="1969"/>
                    <a:pt x="1702" y="2039"/>
                  </a:cubicBezTo>
                  <a:cubicBezTo>
                    <a:pt x="1675" y="2091"/>
                    <a:pt x="1653" y="2146"/>
                    <a:pt x="1633" y="2201"/>
                  </a:cubicBezTo>
                  <a:cubicBezTo>
                    <a:pt x="1613" y="2258"/>
                    <a:pt x="1595" y="2317"/>
                    <a:pt x="1582" y="2376"/>
                  </a:cubicBezTo>
                  <a:cubicBezTo>
                    <a:pt x="1572" y="2424"/>
                    <a:pt x="1567" y="2473"/>
                    <a:pt x="1567" y="2521"/>
                  </a:cubicBezTo>
                  <a:cubicBezTo>
                    <a:pt x="1566" y="2739"/>
                    <a:pt x="1565" y="2957"/>
                    <a:pt x="1567" y="3175"/>
                  </a:cubicBezTo>
                  <a:cubicBezTo>
                    <a:pt x="1568" y="3220"/>
                    <a:pt x="1552" y="3256"/>
                    <a:pt x="1529" y="3292"/>
                  </a:cubicBezTo>
                  <a:cubicBezTo>
                    <a:pt x="1498" y="3341"/>
                    <a:pt x="1467" y="3392"/>
                    <a:pt x="1436" y="3442"/>
                  </a:cubicBezTo>
                  <a:cubicBezTo>
                    <a:pt x="1407" y="3490"/>
                    <a:pt x="1377" y="3537"/>
                    <a:pt x="1347" y="3585"/>
                  </a:cubicBezTo>
                  <a:cubicBezTo>
                    <a:pt x="1291" y="3676"/>
                    <a:pt x="1235" y="3768"/>
                    <a:pt x="1179" y="3859"/>
                  </a:cubicBezTo>
                  <a:cubicBezTo>
                    <a:pt x="1146" y="3911"/>
                    <a:pt x="1113" y="3963"/>
                    <a:pt x="1081" y="4015"/>
                  </a:cubicBezTo>
                  <a:cubicBezTo>
                    <a:pt x="1057" y="4054"/>
                    <a:pt x="1003" y="4055"/>
                    <a:pt x="979" y="4016"/>
                  </a:cubicBezTo>
                  <a:cubicBezTo>
                    <a:pt x="927" y="3930"/>
                    <a:pt x="876" y="3844"/>
                    <a:pt x="823" y="3758"/>
                  </a:cubicBezTo>
                  <a:cubicBezTo>
                    <a:pt x="781" y="3687"/>
                    <a:pt x="737" y="3617"/>
                    <a:pt x="694" y="3546"/>
                  </a:cubicBezTo>
                  <a:cubicBezTo>
                    <a:pt x="658" y="3486"/>
                    <a:pt x="623" y="3425"/>
                    <a:pt x="586" y="3365"/>
                  </a:cubicBezTo>
                  <a:cubicBezTo>
                    <a:pt x="564" y="3328"/>
                    <a:pt x="539" y="3292"/>
                    <a:pt x="519" y="3253"/>
                  </a:cubicBezTo>
                  <a:cubicBezTo>
                    <a:pt x="510" y="3237"/>
                    <a:pt x="506" y="3217"/>
                    <a:pt x="505" y="3198"/>
                  </a:cubicBezTo>
                  <a:cubicBezTo>
                    <a:pt x="504" y="3082"/>
                    <a:pt x="505" y="2966"/>
                    <a:pt x="505" y="2850"/>
                  </a:cubicBezTo>
                  <a:cubicBezTo>
                    <a:pt x="505" y="2850"/>
                    <a:pt x="504" y="2850"/>
                    <a:pt x="504" y="2850"/>
                  </a:cubicBezTo>
                  <a:close/>
                  <a:moveTo>
                    <a:pt x="1035" y="2418"/>
                  </a:moveTo>
                  <a:cubicBezTo>
                    <a:pt x="1156" y="2418"/>
                    <a:pt x="1278" y="2418"/>
                    <a:pt x="1399" y="2418"/>
                  </a:cubicBezTo>
                  <a:cubicBezTo>
                    <a:pt x="1432" y="2418"/>
                    <a:pt x="1433" y="2417"/>
                    <a:pt x="1434" y="2385"/>
                  </a:cubicBezTo>
                  <a:cubicBezTo>
                    <a:pt x="1435" y="2305"/>
                    <a:pt x="1453" y="2228"/>
                    <a:pt x="1482" y="2155"/>
                  </a:cubicBezTo>
                  <a:cubicBezTo>
                    <a:pt x="1507" y="2091"/>
                    <a:pt x="1537" y="2028"/>
                    <a:pt x="1571" y="1968"/>
                  </a:cubicBezTo>
                  <a:cubicBezTo>
                    <a:pt x="1624" y="1871"/>
                    <a:pt x="1682" y="1778"/>
                    <a:pt x="1737" y="1682"/>
                  </a:cubicBezTo>
                  <a:cubicBezTo>
                    <a:pt x="1773" y="1619"/>
                    <a:pt x="1811" y="1557"/>
                    <a:pt x="1843" y="1492"/>
                  </a:cubicBezTo>
                  <a:cubicBezTo>
                    <a:pt x="1870" y="1439"/>
                    <a:pt x="1892" y="1383"/>
                    <a:pt x="1915" y="1328"/>
                  </a:cubicBezTo>
                  <a:cubicBezTo>
                    <a:pt x="1943" y="1261"/>
                    <a:pt x="1961" y="1190"/>
                    <a:pt x="1969" y="1118"/>
                  </a:cubicBezTo>
                  <a:cubicBezTo>
                    <a:pt x="1984" y="962"/>
                    <a:pt x="1972" y="809"/>
                    <a:pt x="1914" y="661"/>
                  </a:cubicBezTo>
                  <a:cubicBezTo>
                    <a:pt x="1883" y="582"/>
                    <a:pt x="1842" y="509"/>
                    <a:pt x="1788" y="444"/>
                  </a:cubicBezTo>
                  <a:cubicBezTo>
                    <a:pt x="1725" y="367"/>
                    <a:pt x="1648" y="306"/>
                    <a:pt x="1559" y="260"/>
                  </a:cubicBezTo>
                  <a:cubicBezTo>
                    <a:pt x="1478" y="217"/>
                    <a:pt x="1392" y="189"/>
                    <a:pt x="1302" y="172"/>
                  </a:cubicBezTo>
                  <a:cubicBezTo>
                    <a:pt x="1215" y="156"/>
                    <a:pt x="1127" y="150"/>
                    <a:pt x="1038" y="151"/>
                  </a:cubicBezTo>
                  <a:cubicBezTo>
                    <a:pt x="928" y="154"/>
                    <a:pt x="821" y="171"/>
                    <a:pt x="719" y="208"/>
                  </a:cubicBezTo>
                  <a:cubicBezTo>
                    <a:pt x="633" y="239"/>
                    <a:pt x="554" y="282"/>
                    <a:pt x="482" y="339"/>
                  </a:cubicBezTo>
                  <a:cubicBezTo>
                    <a:pt x="379" y="418"/>
                    <a:pt x="301" y="517"/>
                    <a:pt x="244" y="633"/>
                  </a:cubicBezTo>
                  <a:cubicBezTo>
                    <a:pt x="213" y="696"/>
                    <a:pt x="191" y="762"/>
                    <a:pt x="175" y="831"/>
                  </a:cubicBezTo>
                  <a:cubicBezTo>
                    <a:pt x="158" y="898"/>
                    <a:pt x="152" y="966"/>
                    <a:pt x="152" y="1033"/>
                  </a:cubicBezTo>
                  <a:cubicBezTo>
                    <a:pt x="152" y="1130"/>
                    <a:pt x="163" y="1226"/>
                    <a:pt x="195" y="1318"/>
                  </a:cubicBezTo>
                  <a:cubicBezTo>
                    <a:pt x="212" y="1367"/>
                    <a:pt x="225" y="1419"/>
                    <a:pt x="247" y="1466"/>
                  </a:cubicBezTo>
                  <a:cubicBezTo>
                    <a:pt x="281" y="1545"/>
                    <a:pt x="320" y="1622"/>
                    <a:pt x="359" y="1698"/>
                  </a:cubicBezTo>
                  <a:cubicBezTo>
                    <a:pt x="398" y="1772"/>
                    <a:pt x="440" y="1844"/>
                    <a:pt x="480" y="1917"/>
                  </a:cubicBezTo>
                  <a:cubicBezTo>
                    <a:pt x="525" y="1998"/>
                    <a:pt x="564" y="2082"/>
                    <a:pt x="594" y="2171"/>
                  </a:cubicBezTo>
                  <a:cubicBezTo>
                    <a:pt x="619" y="2242"/>
                    <a:pt x="634" y="2314"/>
                    <a:pt x="638" y="2389"/>
                  </a:cubicBezTo>
                  <a:cubicBezTo>
                    <a:pt x="639" y="2415"/>
                    <a:pt x="642" y="2418"/>
                    <a:pt x="669" y="2418"/>
                  </a:cubicBezTo>
                  <a:cubicBezTo>
                    <a:pt x="791" y="2418"/>
                    <a:pt x="913" y="2418"/>
                    <a:pt x="1035" y="2418"/>
                  </a:cubicBezTo>
                  <a:close/>
                  <a:moveTo>
                    <a:pt x="1036" y="3269"/>
                  </a:moveTo>
                  <a:cubicBezTo>
                    <a:pt x="1036" y="3269"/>
                    <a:pt x="1036" y="3269"/>
                    <a:pt x="1036" y="3269"/>
                  </a:cubicBezTo>
                  <a:cubicBezTo>
                    <a:pt x="921" y="3269"/>
                    <a:pt x="805" y="3269"/>
                    <a:pt x="690" y="3270"/>
                  </a:cubicBezTo>
                  <a:cubicBezTo>
                    <a:pt x="684" y="3270"/>
                    <a:pt x="677" y="3274"/>
                    <a:pt x="671" y="3276"/>
                  </a:cubicBezTo>
                  <a:cubicBezTo>
                    <a:pt x="673" y="3282"/>
                    <a:pt x="674" y="3288"/>
                    <a:pt x="677" y="3294"/>
                  </a:cubicBezTo>
                  <a:cubicBezTo>
                    <a:pt x="689" y="3314"/>
                    <a:pt x="702" y="3335"/>
                    <a:pt x="714" y="3355"/>
                  </a:cubicBezTo>
                  <a:cubicBezTo>
                    <a:pt x="765" y="3441"/>
                    <a:pt x="817" y="3526"/>
                    <a:pt x="869" y="3612"/>
                  </a:cubicBezTo>
                  <a:cubicBezTo>
                    <a:pt x="876" y="3624"/>
                    <a:pt x="885" y="3629"/>
                    <a:pt x="900" y="3629"/>
                  </a:cubicBezTo>
                  <a:cubicBezTo>
                    <a:pt x="988" y="3629"/>
                    <a:pt x="1076" y="3629"/>
                    <a:pt x="1164" y="3629"/>
                  </a:cubicBezTo>
                  <a:cubicBezTo>
                    <a:pt x="1178" y="3629"/>
                    <a:pt x="1187" y="3625"/>
                    <a:pt x="1195" y="3612"/>
                  </a:cubicBezTo>
                  <a:cubicBezTo>
                    <a:pt x="1223" y="3567"/>
                    <a:pt x="1251" y="3521"/>
                    <a:pt x="1280" y="3476"/>
                  </a:cubicBezTo>
                  <a:cubicBezTo>
                    <a:pt x="1317" y="3416"/>
                    <a:pt x="1354" y="3357"/>
                    <a:pt x="1390" y="3297"/>
                  </a:cubicBezTo>
                  <a:cubicBezTo>
                    <a:pt x="1394" y="3290"/>
                    <a:pt x="1396" y="3282"/>
                    <a:pt x="1398" y="3274"/>
                  </a:cubicBezTo>
                  <a:cubicBezTo>
                    <a:pt x="1391" y="3272"/>
                    <a:pt x="1383" y="3269"/>
                    <a:pt x="1376" y="3269"/>
                  </a:cubicBezTo>
                  <a:cubicBezTo>
                    <a:pt x="1263" y="3269"/>
                    <a:pt x="1149" y="3269"/>
                    <a:pt x="1036" y="3269"/>
                  </a:cubicBezTo>
                  <a:close/>
                  <a:moveTo>
                    <a:pt x="1433" y="2860"/>
                  </a:moveTo>
                  <a:cubicBezTo>
                    <a:pt x="1433" y="2771"/>
                    <a:pt x="1433" y="2682"/>
                    <a:pt x="1434" y="2592"/>
                  </a:cubicBezTo>
                  <a:cubicBezTo>
                    <a:pt x="1434" y="2573"/>
                    <a:pt x="1429" y="2565"/>
                    <a:pt x="1408" y="2565"/>
                  </a:cubicBezTo>
                  <a:cubicBezTo>
                    <a:pt x="1362" y="2567"/>
                    <a:pt x="1316" y="2566"/>
                    <a:pt x="1270" y="2566"/>
                  </a:cubicBezTo>
                  <a:cubicBezTo>
                    <a:pt x="1252" y="2565"/>
                    <a:pt x="1245" y="2571"/>
                    <a:pt x="1245" y="2589"/>
                  </a:cubicBezTo>
                  <a:cubicBezTo>
                    <a:pt x="1245" y="2770"/>
                    <a:pt x="1245" y="2950"/>
                    <a:pt x="1245" y="3131"/>
                  </a:cubicBezTo>
                  <a:cubicBezTo>
                    <a:pt x="1245" y="3149"/>
                    <a:pt x="1252" y="3157"/>
                    <a:pt x="1271" y="3157"/>
                  </a:cubicBezTo>
                  <a:cubicBezTo>
                    <a:pt x="1315" y="3156"/>
                    <a:pt x="1359" y="3157"/>
                    <a:pt x="1403" y="3157"/>
                  </a:cubicBezTo>
                  <a:cubicBezTo>
                    <a:pt x="1431" y="3157"/>
                    <a:pt x="1433" y="3154"/>
                    <a:pt x="1433" y="3126"/>
                  </a:cubicBezTo>
                  <a:cubicBezTo>
                    <a:pt x="1434" y="3037"/>
                    <a:pt x="1433" y="2949"/>
                    <a:pt x="1433" y="2860"/>
                  </a:cubicBezTo>
                  <a:close/>
                  <a:moveTo>
                    <a:pt x="810" y="2861"/>
                  </a:moveTo>
                  <a:cubicBezTo>
                    <a:pt x="810" y="2770"/>
                    <a:pt x="810" y="2680"/>
                    <a:pt x="810" y="2589"/>
                  </a:cubicBezTo>
                  <a:cubicBezTo>
                    <a:pt x="810" y="2572"/>
                    <a:pt x="806" y="2565"/>
                    <a:pt x="788" y="2566"/>
                  </a:cubicBezTo>
                  <a:cubicBezTo>
                    <a:pt x="746" y="2567"/>
                    <a:pt x="704" y="2566"/>
                    <a:pt x="662" y="2566"/>
                  </a:cubicBezTo>
                  <a:cubicBezTo>
                    <a:pt x="645" y="2565"/>
                    <a:pt x="638" y="2571"/>
                    <a:pt x="638" y="2589"/>
                  </a:cubicBezTo>
                  <a:cubicBezTo>
                    <a:pt x="638" y="2770"/>
                    <a:pt x="638" y="2951"/>
                    <a:pt x="638" y="3133"/>
                  </a:cubicBezTo>
                  <a:cubicBezTo>
                    <a:pt x="638" y="3151"/>
                    <a:pt x="646" y="3157"/>
                    <a:pt x="663" y="3157"/>
                  </a:cubicBezTo>
                  <a:cubicBezTo>
                    <a:pt x="701" y="3156"/>
                    <a:pt x="739" y="3157"/>
                    <a:pt x="777" y="3157"/>
                  </a:cubicBezTo>
                  <a:cubicBezTo>
                    <a:pt x="810" y="3157"/>
                    <a:pt x="810" y="3157"/>
                    <a:pt x="810" y="3125"/>
                  </a:cubicBezTo>
                  <a:cubicBezTo>
                    <a:pt x="810" y="3037"/>
                    <a:pt x="810" y="2949"/>
                    <a:pt x="810" y="2861"/>
                  </a:cubicBezTo>
                  <a:close/>
                  <a:moveTo>
                    <a:pt x="945" y="2861"/>
                  </a:moveTo>
                  <a:cubicBezTo>
                    <a:pt x="945" y="2951"/>
                    <a:pt x="945" y="3041"/>
                    <a:pt x="946" y="3131"/>
                  </a:cubicBezTo>
                  <a:cubicBezTo>
                    <a:pt x="946" y="3155"/>
                    <a:pt x="947" y="3156"/>
                    <a:pt x="972" y="3157"/>
                  </a:cubicBezTo>
                  <a:cubicBezTo>
                    <a:pt x="1008" y="3157"/>
                    <a:pt x="1044" y="3157"/>
                    <a:pt x="1080" y="3157"/>
                  </a:cubicBezTo>
                  <a:cubicBezTo>
                    <a:pt x="1107" y="3157"/>
                    <a:pt x="1110" y="3154"/>
                    <a:pt x="1110" y="3126"/>
                  </a:cubicBezTo>
                  <a:cubicBezTo>
                    <a:pt x="1111" y="3063"/>
                    <a:pt x="1111" y="3000"/>
                    <a:pt x="1111" y="2938"/>
                  </a:cubicBezTo>
                  <a:cubicBezTo>
                    <a:pt x="1111" y="2824"/>
                    <a:pt x="1111" y="2710"/>
                    <a:pt x="1111" y="2596"/>
                  </a:cubicBezTo>
                  <a:cubicBezTo>
                    <a:pt x="1110" y="2567"/>
                    <a:pt x="1109" y="2566"/>
                    <a:pt x="1080" y="2566"/>
                  </a:cubicBezTo>
                  <a:cubicBezTo>
                    <a:pt x="1043" y="2566"/>
                    <a:pt x="1007" y="2567"/>
                    <a:pt x="970" y="2565"/>
                  </a:cubicBezTo>
                  <a:cubicBezTo>
                    <a:pt x="950" y="2565"/>
                    <a:pt x="945" y="2572"/>
                    <a:pt x="945" y="2591"/>
                  </a:cubicBezTo>
                  <a:cubicBezTo>
                    <a:pt x="946" y="2681"/>
                    <a:pt x="945" y="2771"/>
                    <a:pt x="945" y="2861"/>
                  </a:cubicBezTo>
                  <a:close/>
                  <a:moveTo>
                    <a:pt x="1031" y="3741"/>
                  </a:moveTo>
                  <a:cubicBezTo>
                    <a:pt x="1011" y="3741"/>
                    <a:pt x="990" y="3741"/>
                    <a:pt x="970" y="3741"/>
                  </a:cubicBezTo>
                  <a:cubicBezTo>
                    <a:pt x="960" y="3742"/>
                    <a:pt x="950" y="3745"/>
                    <a:pt x="956" y="3757"/>
                  </a:cubicBezTo>
                  <a:cubicBezTo>
                    <a:pt x="977" y="3792"/>
                    <a:pt x="999" y="3827"/>
                    <a:pt x="1020" y="3861"/>
                  </a:cubicBezTo>
                  <a:cubicBezTo>
                    <a:pt x="1028" y="3873"/>
                    <a:pt x="1036" y="3870"/>
                    <a:pt x="1042" y="3860"/>
                  </a:cubicBezTo>
                  <a:cubicBezTo>
                    <a:pt x="1062" y="3829"/>
                    <a:pt x="1082" y="3797"/>
                    <a:pt x="1101" y="3764"/>
                  </a:cubicBezTo>
                  <a:cubicBezTo>
                    <a:pt x="1110" y="3750"/>
                    <a:pt x="1106" y="3742"/>
                    <a:pt x="1089" y="3741"/>
                  </a:cubicBezTo>
                  <a:cubicBezTo>
                    <a:pt x="1070" y="3741"/>
                    <a:pt x="1051" y="3741"/>
                    <a:pt x="1031" y="37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8AB9D946-5AA1-4354-B33E-5DD44832EBB3}"/>
                </a:ext>
              </a:extLst>
            </p:cNvPr>
            <p:cNvSpPr>
              <a:spLocks/>
            </p:cNvSpPr>
            <p:nvPr/>
          </p:nvSpPr>
          <p:spPr bwMode="auto">
            <a:xfrm>
              <a:off x="4656973" y="3858847"/>
              <a:ext cx="519218" cy="458782"/>
            </a:xfrm>
            <a:custGeom>
              <a:avLst/>
              <a:gdLst>
                <a:gd name="T0" fmla="*/ 529 w 613"/>
                <a:gd name="T1" fmla="*/ 5 h 525"/>
                <a:gd name="T2" fmla="*/ 604 w 613"/>
                <a:gd name="T3" fmla="*/ 62 h 525"/>
                <a:gd name="T4" fmla="*/ 574 w 613"/>
                <a:gd name="T5" fmla="*/ 144 h 525"/>
                <a:gd name="T6" fmla="*/ 393 w 613"/>
                <a:gd name="T7" fmla="*/ 293 h 525"/>
                <a:gd name="T8" fmla="*/ 261 w 613"/>
                <a:gd name="T9" fmla="*/ 400 h 525"/>
                <a:gd name="T10" fmla="*/ 153 w 613"/>
                <a:gd name="T11" fmla="*/ 491 h 525"/>
                <a:gd name="T12" fmla="*/ 47 w 613"/>
                <a:gd name="T13" fmla="*/ 506 h 525"/>
                <a:gd name="T14" fmla="*/ 41 w 613"/>
                <a:gd name="T15" fmla="*/ 380 h 525"/>
                <a:gd name="T16" fmla="*/ 266 w 613"/>
                <a:gd name="T17" fmla="*/ 197 h 525"/>
                <a:gd name="T18" fmla="*/ 471 w 613"/>
                <a:gd name="T19" fmla="*/ 28 h 525"/>
                <a:gd name="T20" fmla="*/ 526 w 613"/>
                <a:gd name="T21" fmla="*/ 0 h 525"/>
                <a:gd name="T22" fmla="*/ 529 w 613"/>
                <a:gd name="T23" fmla="*/ 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25">
                  <a:moveTo>
                    <a:pt x="529" y="5"/>
                  </a:moveTo>
                  <a:cubicBezTo>
                    <a:pt x="565" y="2"/>
                    <a:pt x="593" y="29"/>
                    <a:pt x="604" y="62"/>
                  </a:cubicBezTo>
                  <a:cubicBezTo>
                    <a:pt x="613" y="88"/>
                    <a:pt x="598" y="125"/>
                    <a:pt x="574" y="144"/>
                  </a:cubicBezTo>
                  <a:cubicBezTo>
                    <a:pt x="513" y="193"/>
                    <a:pt x="453" y="243"/>
                    <a:pt x="393" y="293"/>
                  </a:cubicBezTo>
                  <a:cubicBezTo>
                    <a:pt x="349" y="329"/>
                    <a:pt x="305" y="364"/>
                    <a:pt x="261" y="400"/>
                  </a:cubicBezTo>
                  <a:cubicBezTo>
                    <a:pt x="225" y="430"/>
                    <a:pt x="188" y="460"/>
                    <a:pt x="153" y="491"/>
                  </a:cubicBezTo>
                  <a:cubicBezTo>
                    <a:pt x="118" y="521"/>
                    <a:pt x="76" y="525"/>
                    <a:pt x="47" y="506"/>
                  </a:cubicBezTo>
                  <a:cubicBezTo>
                    <a:pt x="3" y="477"/>
                    <a:pt x="0" y="413"/>
                    <a:pt x="41" y="380"/>
                  </a:cubicBezTo>
                  <a:cubicBezTo>
                    <a:pt x="116" y="319"/>
                    <a:pt x="191" y="258"/>
                    <a:pt x="266" y="197"/>
                  </a:cubicBezTo>
                  <a:cubicBezTo>
                    <a:pt x="335" y="140"/>
                    <a:pt x="402" y="83"/>
                    <a:pt x="471" y="28"/>
                  </a:cubicBezTo>
                  <a:cubicBezTo>
                    <a:pt x="487" y="15"/>
                    <a:pt x="508" y="9"/>
                    <a:pt x="526" y="0"/>
                  </a:cubicBezTo>
                  <a:cubicBezTo>
                    <a:pt x="527" y="2"/>
                    <a:pt x="528" y="3"/>
                    <a:pt x="529"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Freeform 8">
              <a:extLst>
                <a:ext uri="{FF2B5EF4-FFF2-40B4-BE49-F238E27FC236}">
                  <a16:creationId xmlns:a16="http://schemas.microsoft.com/office/drawing/2014/main" id="{001D5C10-AA1D-4389-A5D2-802608A39CA8}"/>
                </a:ext>
              </a:extLst>
            </p:cNvPr>
            <p:cNvSpPr>
              <a:spLocks/>
            </p:cNvSpPr>
            <p:nvPr/>
          </p:nvSpPr>
          <p:spPr bwMode="auto">
            <a:xfrm>
              <a:off x="6759416" y="1345460"/>
              <a:ext cx="391331" cy="571164"/>
            </a:xfrm>
            <a:custGeom>
              <a:avLst/>
              <a:gdLst>
                <a:gd name="T0" fmla="*/ 370 w 461"/>
                <a:gd name="T1" fmla="*/ 0 h 652"/>
                <a:gd name="T2" fmla="*/ 437 w 461"/>
                <a:gd name="T3" fmla="*/ 106 h 652"/>
                <a:gd name="T4" fmla="*/ 384 w 461"/>
                <a:gd name="T5" fmla="*/ 204 h 652"/>
                <a:gd name="T6" fmla="*/ 289 w 461"/>
                <a:gd name="T7" fmla="*/ 371 h 652"/>
                <a:gd name="T8" fmla="*/ 180 w 461"/>
                <a:gd name="T9" fmla="*/ 556 h 652"/>
                <a:gd name="T10" fmla="*/ 139 w 461"/>
                <a:gd name="T11" fmla="*/ 621 h 652"/>
                <a:gd name="T12" fmla="*/ 41 w 461"/>
                <a:gd name="T13" fmla="*/ 632 h 652"/>
                <a:gd name="T14" fmla="*/ 11 w 461"/>
                <a:gd name="T15" fmla="*/ 547 h 652"/>
                <a:gd name="T16" fmla="*/ 41 w 461"/>
                <a:gd name="T17" fmla="*/ 488 h 652"/>
                <a:gd name="T18" fmla="*/ 156 w 461"/>
                <a:gd name="T19" fmla="*/ 287 h 652"/>
                <a:gd name="T20" fmla="*/ 265 w 461"/>
                <a:gd name="T21" fmla="*/ 100 h 652"/>
                <a:gd name="T22" fmla="*/ 303 w 461"/>
                <a:gd name="T23" fmla="*/ 35 h 652"/>
                <a:gd name="T24" fmla="*/ 370 w 461"/>
                <a:gd name="T2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52">
                  <a:moveTo>
                    <a:pt x="370" y="0"/>
                  </a:moveTo>
                  <a:cubicBezTo>
                    <a:pt x="426" y="2"/>
                    <a:pt x="461" y="55"/>
                    <a:pt x="437" y="106"/>
                  </a:cubicBezTo>
                  <a:cubicBezTo>
                    <a:pt x="422" y="140"/>
                    <a:pt x="402" y="172"/>
                    <a:pt x="384" y="204"/>
                  </a:cubicBezTo>
                  <a:cubicBezTo>
                    <a:pt x="353" y="260"/>
                    <a:pt x="321" y="315"/>
                    <a:pt x="289" y="371"/>
                  </a:cubicBezTo>
                  <a:cubicBezTo>
                    <a:pt x="253" y="433"/>
                    <a:pt x="217" y="494"/>
                    <a:pt x="180" y="556"/>
                  </a:cubicBezTo>
                  <a:cubicBezTo>
                    <a:pt x="167" y="578"/>
                    <a:pt x="156" y="601"/>
                    <a:pt x="139" y="621"/>
                  </a:cubicBezTo>
                  <a:cubicBezTo>
                    <a:pt x="116" y="649"/>
                    <a:pt x="75" y="652"/>
                    <a:pt x="41" y="632"/>
                  </a:cubicBezTo>
                  <a:cubicBezTo>
                    <a:pt x="15" y="617"/>
                    <a:pt x="0" y="578"/>
                    <a:pt x="11" y="547"/>
                  </a:cubicBezTo>
                  <a:cubicBezTo>
                    <a:pt x="19" y="526"/>
                    <a:pt x="30" y="507"/>
                    <a:pt x="41" y="488"/>
                  </a:cubicBezTo>
                  <a:cubicBezTo>
                    <a:pt x="79" y="421"/>
                    <a:pt x="117" y="354"/>
                    <a:pt x="156" y="287"/>
                  </a:cubicBezTo>
                  <a:cubicBezTo>
                    <a:pt x="192" y="224"/>
                    <a:pt x="229" y="162"/>
                    <a:pt x="265" y="100"/>
                  </a:cubicBezTo>
                  <a:cubicBezTo>
                    <a:pt x="277" y="78"/>
                    <a:pt x="289" y="56"/>
                    <a:pt x="303" y="35"/>
                  </a:cubicBezTo>
                  <a:cubicBezTo>
                    <a:pt x="320" y="9"/>
                    <a:pt x="339" y="0"/>
                    <a:pt x="37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75B308AE-556B-4362-A5E9-8C09F14A7C91}"/>
                </a:ext>
              </a:extLst>
            </p:cNvPr>
            <p:cNvSpPr>
              <a:spLocks/>
            </p:cNvSpPr>
            <p:nvPr/>
          </p:nvSpPr>
          <p:spPr bwMode="auto">
            <a:xfrm>
              <a:off x="5178747" y="1378514"/>
              <a:ext cx="370870" cy="576453"/>
            </a:xfrm>
            <a:custGeom>
              <a:avLst/>
              <a:gdLst>
                <a:gd name="T0" fmla="*/ 81 w 438"/>
                <a:gd name="T1" fmla="*/ 4 h 660"/>
                <a:gd name="T2" fmla="*/ 152 w 438"/>
                <a:gd name="T3" fmla="*/ 45 h 660"/>
                <a:gd name="T4" fmla="*/ 285 w 438"/>
                <a:gd name="T5" fmla="*/ 281 h 660"/>
                <a:gd name="T6" fmla="*/ 410 w 438"/>
                <a:gd name="T7" fmla="*/ 509 h 660"/>
                <a:gd name="T8" fmla="*/ 434 w 438"/>
                <a:gd name="T9" fmla="*/ 575 h 660"/>
                <a:gd name="T10" fmla="*/ 379 w 438"/>
                <a:gd name="T11" fmla="*/ 651 h 660"/>
                <a:gd name="T12" fmla="*/ 289 w 438"/>
                <a:gd name="T13" fmla="*/ 610 h 660"/>
                <a:gd name="T14" fmla="*/ 200 w 438"/>
                <a:gd name="T15" fmla="*/ 449 h 660"/>
                <a:gd name="T16" fmla="*/ 108 w 438"/>
                <a:gd name="T17" fmla="*/ 282 h 660"/>
                <a:gd name="T18" fmla="*/ 17 w 438"/>
                <a:gd name="T19" fmla="*/ 122 h 660"/>
                <a:gd name="T20" fmla="*/ 16 w 438"/>
                <a:gd name="T21" fmla="*/ 40 h 660"/>
                <a:gd name="T22" fmla="*/ 81 w 438"/>
                <a:gd name="T23" fmla="*/ 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60">
                  <a:moveTo>
                    <a:pt x="81" y="4"/>
                  </a:moveTo>
                  <a:cubicBezTo>
                    <a:pt x="116" y="3"/>
                    <a:pt x="137" y="18"/>
                    <a:pt x="152" y="45"/>
                  </a:cubicBezTo>
                  <a:cubicBezTo>
                    <a:pt x="196" y="123"/>
                    <a:pt x="241" y="202"/>
                    <a:pt x="285" y="281"/>
                  </a:cubicBezTo>
                  <a:cubicBezTo>
                    <a:pt x="327" y="357"/>
                    <a:pt x="369" y="433"/>
                    <a:pt x="410" y="509"/>
                  </a:cubicBezTo>
                  <a:cubicBezTo>
                    <a:pt x="421" y="530"/>
                    <a:pt x="432" y="553"/>
                    <a:pt x="434" y="575"/>
                  </a:cubicBezTo>
                  <a:cubicBezTo>
                    <a:pt x="438" y="612"/>
                    <a:pt x="412" y="642"/>
                    <a:pt x="379" y="651"/>
                  </a:cubicBezTo>
                  <a:cubicBezTo>
                    <a:pt x="346" y="660"/>
                    <a:pt x="306" y="641"/>
                    <a:pt x="289" y="610"/>
                  </a:cubicBezTo>
                  <a:cubicBezTo>
                    <a:pt x="260" y="556"/>
                    <a:pt x="230" y="502"/>
                    <a:pt x="200" y="449"/>
                  </a:cubicBezTo>
                  <a:cubicBezTo>
                    <a:pt x="169" y="393"/>
                    <a:pt x="139" y="337"/>
                    <a:pt x="108" y="282"/>
                  </a:cubicBezTo>
                  <a:cubicBezTo>
                    <a:pt x="78" y="229"/>
                    <a:pt x="47" y="175"/>
                    <a:pt x="17" y="122"/>
                  </a:cubicBezTo>
                  <a:cubicBezTo>
                    <a:pt x="2" y="95"/>
                    <a:pt x="0" y="66"/>
                    <a:pt x="16" y="40"/>
                  </a:cubicBezTo>
                  <a:cubicBezTo>
                    <a:pt x="31" y="15"/>
                    <a:pt x="53" y="0"/>
                    <a:pt x="81"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1B74DAA6-E969-49FE-970A-35824B70F5D7}"/>
                </a:ext>
              </a:extLst>
            </p:cNvPr>
            <p:cNvSpPr>
              <a:spLocks/>
            </p:cNvSpPr>
            <p:nvPr/>
          </p:nvSpPr>
          <p:spPr bwMode="auto">
            <a:xfrm>
              <a:off x="7114940" y="3801994"/>
              <a:ext cx="521774" cy="452171"/>
            </a:xfrm>
            <a:custGeom>
              <a:avLst/>
              <a:gdLst>
                <a:gd name="T0" fmla="*/ 528 w 618"/>
                <a:gd name="T1" fmla="*/ 516 h 516"/>
                <a:gd name="T2" fmla="*/ 479 w 618"/>
                <a:gd name="T3" fmla="*/ 493 h 516"/>
                <a:gd name="T4" fmla="*/ 233 w 618"/>
                <a:gd name="T5" fmla="*/ 302 h 516"/>
                <a:gd name="T6" fmla="*/ 70 w 618"/>
                <a:gd name="T7" fmla="*/ 172 h 516"/>
                <a:gd name="T8" fmla="*/ 27 w 618"/>
                <a:gd name="T9" fmla="*/ 136 h 516"/>
                <a:gd name="T10" fmla="*/ 28 w 618"/>
                <a:gd name="T11" fmla="*/ 31 h 516"/>
                <a:gd name="T12" fmla="*/ 131 w 618"/>
                <a:gd name="T13" fmla="*/ 24 h 516"/>
                <a:gd name="T14" fmla="*/ 308 w 618"/>
                <a:gd name="T15" fmla="*/ 163 h 516"/>
                <a:gd name="T16" fmla="*/ 519 w 618"/>
                <a:gd name="T17" fmla="*/ 327 h 516"/>
                <a:gd name="T18" fmla="*/ 581 w 618"/>
                <a:gd name="T19" fmla="*/ 377 h 516"/>
                <a:gd name="T20" fmla="*/ 580 w 618"/>
                <a:gd name="T21" fmla="*/ 495 h 516"/>
                <a:gd name="T22" fmla="*/ 528 w 618"/>
                <a:gd name="T23"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16">
                  <a:moveTo>
                    <a:pt x="528" y="516"/>
                  </a:moveTo>
                  <a:cubicBezTo>
                    <a:pt x="511" y="508"/>
                    <a:pt x="493" y="504"/>
                    <a:pt x="479" y="493"/>
                  </a:cubicBezTo>
                  <a:cubicBezTo>
                    <a:pt x="397" y="430"/>
                    <a:pt x="315" y="366"/>
                    <a:pt x="233" y="302"/>
                  </a:cubicBezTo>
                  <a:cubicBezTo>
                    <a:pt x="179" y="259"/>
                    <a:pt x="125" y="216"/>
                    <a:pt x="70" y="172"/>
                  </a:cubicBezTo>
                  <a:cubicBezTo>
                    <a:pt x="55" y="160"/>
                    <a:pt x="39" y="149"/>
                    <a:pt x="27" y="136"/>
                  </a:cubicBezTo>
                  <a:cubicBezTo>
                    <a:pt x="0" y="106"/>
                    <a:pt x="1" y="60"/>
                    <a:pt x="28" y="31"/>
                  </a:cubicBezTo>
                  <a:cubicBezTo>
                    <a:pt x="54" y="4"/>
                    <a:pt x="100" y="0"/>
                    <a:pt x="131" y="24"/>
                  </a:cubicBezTo>
                  <a:cubicBezTo>
                    <a:pt x="190" y="70"/>
                    <a:pt x="249" y="117"/>
                    <a:pt x="308" y="163"/>
                  </a:cubicBezTo>
                  <a:cubicBezTo>
                    <a:pt x="378" y="217"/>
                    <a:pt x="449" y="272"/>
                    <a:pt x="519" y="327"/>
                  </a:cubicBezTo>
                  <a:cubicBezTo>
                    <a:pt x="540" y="343"/>
                    <a:pt x="560" y="361"/>
                    <a:pt x="581" y="377"/>
                  </a:cubicBezTo>
                  <a:cubicBezTo>
                    <a:pt x="613" y="403"/>
                    <a:pt x="618" y="463"/>
                    <a:pt x="580" y="495"/>
                  </a:cubicBezTo>
                  <a:cubicBezTo>
                    <a:pt x="566" y="506"/>
                    <a:pt x="547" y="509"/>
                    <a:pt x="528" y="5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Freeform 11">
              <a:extLst>
                <a:ext uri="{FF2B5EF4-FFF2-40B4-BE49-F238E27FC236}">
                  <a16:creationId xmlns:a16="http://schemas.microsoft.com/office/drawing/2014/main" id="{67FE553E-5115-4116-8AA7-9A6BCF6AC1A9}"/>
                </a:ext>
              </a:extLst>
            </p:cNvPr>
            <p:cNvSpPr>
              <a:spLocks/>
            </p:cNvSpPr>
            <p:nvPr/>
          </p:nvSpPr>
          <p:spPr bwMode="auto">
            <a:xfrm>
              <a:off x="7398845" y="2630579"/>
              <a:ext cx="608736" cy="239308"/>
            </a:xfrm>
            <a:custGeom>
              <a:avLst/>
              <a:gdLst>
                <a:gd name="T0" fmla="*/ 717 w 718"/>
                <a:gd name="T1" fmla="*/ 86 h 273"/>
                <a:gd name="T2" fmla="*/ 666 w 718"/>
                <a:gd name="T3" fmla="*/ 155 h 273"/>
                <a:gd name="T4" fmla="*/ 576 w 718"/>
                <a:gd name="T5" fmla="*/ 175 h 273"/>
                <a:gd name="T6" fmla="*/ 342 w 718"/>
                <a:gd name="T7" fmla="*/ 222 h 273"/>
                <a:gd name="T8" fmla="*/ 174 w 718"/>
                <a:gd name="T9" fmla="*/ 253 h 273"/>
                <a:gd name="T10" fmla="*/ 93 w 718"/>
                <a:gd name="T11" fmla="*/ 268 h 273"/>
                <a:gd name="T12" fmla="*/ 17 w 718"/>
                <a:gd name="T13" fmla="*/ 236 h 273"/>
                <a:gd name="T14" fmla="*/ 14 w 718"/>
                <a:gd name="T15" fmla="*/ 154 h 273"/>
                <a:gd name="T16" fmla="*/ 60 w 718"/>
                <a:gd name="T17" fmla="*/ 120 h 273"/>
                <a:gd name="T18" fmla="*/ 256 w 718"/>
                <a:gd name="T19" fmla="*/ 81 h 273"/>
                <a:gd name="T20" fmla="*/ 488 w 718"/>
                <a:gd name="T21" fmla="*/ 33 h 273"/>
                <a:gd name="T22" fmla="*/ 627 w 718"/>
                <a:gd name="T23" fmla="*/ 9 h 273"/>
                <a:gd name="T24" fmla="*/ 717 w 718"/>
                <a:gd name="T25" fmla="*/ 8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273">
                  <a:moveTo>
                    <a:pt x="717" y="86"/>
                  </a:moveTo>
                  <a:cubicBezTo>
                    <a:pt x="716" y="117"/>
                    <a:pt x="696" y="147"/>
                    <a:pt x="666" y="155"/>
                  </a:cubicBezTo>
                  <a:cubicBezTo>
                    <a:pt x="637" y="164"/>
                    <a:pt x="606" y="169"/>
                    <a:pt x="576" y="175"/>
                  </a:cubicBezTo>
                  <a:cubicBezTo>
                    <a:pt x="498" y="191"/>
                    <a:pt x="420" y="207"/>
                    <a:pt x="342" y="222"/>
                  </a:cubicBezTo>
                  <a:cubicBezTo>
                    <a:pt x="286" y="233"/>
                    <a:pt x="230" y="243"/>
                    <a:pt x="174" y="253"/>
                  </a:cubicBezTo>
                  <a:cubicBezTo>
                    <a:pt x="147" y="258"/>
                    <a:pt x="120" y="264"/>
                    <a:pt x="93" y="268"/>
                  </a:cubicBezTo>
                  <a:cubicBezTo>
                    <a:pt x="62" y="273"/>
                    <a:pt x="35" y="263"/>
                    <a:pt x="17" y="236"/>
                  </a:cubicBezTo>
                  <a:cubicBezTo>
                    <a:pt x="0" y="210"/>
                    <a:pt x="1" y="180"/>
                    <a:pt x="14" y="154"/>
                  </a:cubicBezTo>
                  <a:cubicBezTo>
                    <a:pt x="23" y="137"/>
                    <a:pt x="39" y="124"/>
                    <a:pt x="60" y="120"/>
                  </a:cubicBezTo>
                  <a:cubicBezTo>
                    <a:pt x="125" y="107"/>
                    <a:pt x="191" y="94"/>
                    <a:pt x="256" y="81"/>
                  </a:cubicBezTo>
                  <a:cubicBezTo>
                    <a:pt x="333" y="65"/>
                    <a:pt x="410" y="49"/>
                    <a:pt x="488" y="33"/>
                  </a:cubicBezTo>
                  <a:cubicBezTo>
                    <a:pt x="534" y="24"/>
                    <a:pt x="581" y="16"/>
                    <a:pt x="627" y="9"/>
                  </a:cubicBezTo>
                  <a:cubicBezTo>
                    <a:pt x="686" y="0"/>
                    <a:pt x="718" y="49"/>
                    <a:pt x="717"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6" name="Freeform 12">
              <a:extLst>
                <a:ext uri="{FF2B5EF4-FFF2-40B4-BE49-F238E27FC236}">
                  <a16:creationId xmlns:a16="http://schemas.microsoft.com/office/drawing/2014/main" id="{A2FC5CCE-E15D-4C65-A51B-39F2A1F9E8F9}"/>
                </a:ext>
              </a:extLst>
            </p:cNvPr>
            <p:cNvSpPr>
              <a:spLocks/>
            </p:cNvSpPr>
            <p:nvPr/>
          </p:nvSpPr>
          <p:spPr bwMode="auto">
            <a:xfrm>
              <a:off x="4301450" y="2692720"/>
              <a:ext cx="618968" cy="211542"/>
            </a:xfrm>
            <a:custGeom>
              <a:avLst/>
              <a:gdLst>
                <a:gd name="T0" fmla="*/ 632 w 728"/>
                <a:gd name="T1" fmla="*/ 242 h 242"/>
                <a:gd name="T2" fmla="*/ 531 w 728"/>
                <a:gd name="T3" fmla="*/ 226 h 242"/>
                <a:gd name="T4" fmla="*/ 466 w 728"/>
                <a:gd name="T5" fmla="*/ 215 h 242"/>
                <a:gd name="T6" fmla="*/ 298 w 728"/>
                <a:gd name="T7" fmla="*/ 192 h 242"/>
                <a:gd name="T8" fmla="*/ 64 w 728"/>
                <a:gd name="T9" fmla="*/ 154 h 242"/>
                <a:gd name="T10" fmla="*/ 4 w 728"/>
                <a:gd name="T11" fmla="*/ 88 h 242"/>
                <a:gd name="T12" fmla="*/ 46 w 728"/>
                <a:gd name="T13" fmla="*/ 11 h 242"/>
                <a:gd name="T14" fmla="*/ 98 w 728"/>
                <a:gd name="T15" fmla="*/ 2 h 242"/>
                <a:gd name="T16" fmla="*/ 346 w 728"/>
                <a:gd name="T17" fmla="*/ 40 h 242"/>
                <a:gd name="T18" fmla="*/ 553 w 728"/>
                <a:gd name="T19" fmla="*/ 74 h 242"/>
                <a:gd name="T20" fmla="*/ 654 w 728"/>
                <a:gd name="T21" fmla="*/ 89 h 242"/>
                <a:gd name="T22" fmla="*/ 716 w 728"/>
                <a:gd name="T23" fmla="*/ 190 h 242"/>
                <a:gd name="T24" fmla="*/ 632 w 72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242">
                  <a:moveTo>
                    <a:pt x="632" y="242"/>
                  </a:moveTo>
                  <a:cubicBezTo>
                    <a:pt x="605" y="238"/>
                    <a:pt x="568" y="232"/>
                    <a:pt x="531" y="226"/>
                  </a:cubicBezTo>
                  <a:cubicBezTo>
                    <a:pt x="509" y="223"/>
                    <a:pt x="487" y="218"/>
                    <a:pt x="466" y="215"/>
                  </a:cubicBezTo>
                  <a:cubicBezTo>
                    <a:pt x="410" y="207"/>
                    <a:pt x="354" y="200"/>
                    <a:pt x="298" y="192"/>
                  </a:cubicBezTo>
                  <a:cubicBezTo>
                    <a:pt x="220" y="180"/>
                    <a:pt x="142" y="167"/>
                    <a:pt x="64" y="154"/>
                  </a:cubicBezTo>
                  <a:cubicBezTo>
                    <a:pt x="37" y="149"/>
                    <a:pt x="9" y="118"/>
                    <a:pt x="4" y="88"/>
                  </a:cubicBezTo>
                  <a:cubicBezTo>
                    <a:pt x="0" y="59"/>
                    <a:pt x="18" y="22"/>
                    <a:pt x="46" y="11"/>
                  </a:cubicBezTo>
                  <a:cubicBezTo>
                    <a:pt x="62" y="4"/>
                    <a:pt x="81" y="0"/>
                    <a:pt x="98" y="2"/>
                  </a:cubicBezTo>
                  <a:cubicBezTo>
                    <a:pt x="181" y="14"/>
                    <a:pt x="263" y="27"/>
                    <a:pt x="346" y="40"/>
                  </a:cubicBezTo>
                  <a:cubicBezTo>
                    <a:pt x="415" y="51"/>
                    <a:pt x="484" y="63"/>
                    <a:pt x="553" y="74"/>
                  </a:cubicBezTo>
                  <a:cubicBezTo>
                    <a:pt x="586" y="80"/>
                    <a:pt x="620" y="85"/>
                    <a:pt x="654" y="89"/>
                  </a:cubicBezTo>
                  <a:cubicBezTo>
                    <a:pt x="707" y="97"/>
                    <a:pt x="728" y="145"/>
                    <a:pt x="716" y="190"/>
                  </a:cubicBezTo>
                  <a:cubicBezTo>
                    <a:pt x="707" y="222"/>
                    <a:pt x="679" y="242"/>
                    <a:pt x="632" y="2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19">
              <a:extLst>
                <a:ext uri="{FF2B5EF4-FFF2-40B4-BE49-F238E27FC236}">
                  <a16:creationId xmlns:a16="http://schemas.microsoft.com/office/drawing/2014/main" id="{265BB47C-24B7-4135-87C4-643A28ED5897}"/>
                </a:ext>
              </a:extLst>
            </p:cNvPr>
            <p:cNvSpPr>
              <a:spLocks/>
            </p:cNvSpPr>
            <p:nvPr/>
          </p:nvSpPr>
          <p:spPr bwMode="auto">
            <a:xfrm>
              <a:off x="5613559" y="2597526"/>
              <a:ext cx="363196" cy="879223"/>
            </a:xfrm>
            <a:custGeom>
              <a:avLst/>
              <a:gdLst>
                <a:gd name="T0" fmla="*/ 0 w 431"/>
                <a:gd name="T1" fmla="*/ 579 h 1005"/>
                <a:gd name="T2" fmla="*/ 45 w 431"/>
                <a:gd name="T3" fmla="*/ 334 h 1005"/>
                <a:gd name="T4" fmla="*/ 210 w 431"/>
                <a:gd name="T5" fmla="*/ 93 h 1005"/>
                <a:gd name="T6" fmla="*/ 338 w 431"/>
                <a:gd name="T7" fmla="*/ 13 h 1005"/>
                <a:gd name="T8" fmla="*/ 420 w 431"/>
                <a:gd name="T9" fmla="*/ 52 h 1005"/>
                <a:gd name="T10" fmla="*/ 385 w 431"/>
                <a:gd name="T11" fmla="*/ 128 h 1005"/>
                <a:gd name="T12" fmla="*/ 244 w 431"/>
                <a:gd name="T13" fmla="*/ 238 h 1005"/>
                <a:gd name="T14" fmla="*/ 153 w 431"/>
                <a:gd name="T15" fmla="*/ 399 h 1005"/>
                <a:gd name="T16" fmla="*/ 139 w 431"/>
                <a:gd name="T17" fmla="*/ 686 h 1005"/>
                <a:gd name="T18" fmla="*/ 259 w 431"/>
                <a:gd name="T19" fmla="*/ 895 h 1005"/>
                <a:gd name="T20" fmla="*/ 258 w 431"/>
                <a:gd name="T21" fmla="*/ 979 h 1005"/>
                <a:gd name="T22" fmla="*/ 170 w 431"/>
                <a:gd name="T23" fmla="*/ 982 h 1005"/>
                <a:gd name="T24" fmla="*/ 42 w 431"/>
                <a:gd name="T25" fmla="*/ 784 h 1005"/>
                <a:gd name="T26" fmla="*/ 0 w 431"/>
                <a:gd name="T27" fmla="*/ 57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1005">
                  <a:moveTo>
                    <a:pt x="0" y="579"/>
                  </a:moveTo>
                  <a:cubicBezTo>
                    <a:pt x="1" y="484"/>
                    <a:pt x="16" y="408"/>
                    <a:pt x="45" y="334"/>
                  </a:cubicBezTo>
                  <a:cubicBezTo>
                    <a:pt x="82" y="241"/>
                    <a:pt x="136" y="160"/>
                    <a:pt x="210" y="93"/>
                  </a:cubicBezTo>
                  <a:cubicBezTo>
                    <a:pt x="247" y="58"/>
                    <a:pt x="290" y="31"/>
                    <a:pt x="338" y="13"/>
                  </a:cubicBezTo>
                  <a:cubicBezTo>
                    <a:pt x="373" y="0"/>
                    <a:pt x="402" y="14"/>
                    <a:pt x="420" y="52"/>
                  </a:cubicBezTo>
                  <a:cubicBezTo>
                    <a:pt x="431" y="76"/>
                    <a:pt x="417" y="114"/>
                    <a:pt x="385" y="128"/>
                  </a:cubicBezTo>
                  <a:cubicBezTo>
                    <a:pt x="328" y="152"/>
                    <a:pt x="284" y="190"/>
                    <a:pt x="244" y="238"/>
                  </a:cubicBezTo>
                  <a:cubicBezTo>
                    <a:pt x="204" y="287"/>
                    <a:pt x="174" y="340"/>
                    <a:pt x="153" y="399"/>
                  </a:cubicBezTo>
                  <a:cubicBezTo>
                    <a:pt x="118" y="493"/>
                    <a:pt x="114" y="589"/>
                    <a:pt x="139" y="686"/>
                  </a:cubicBezTo>
                  <a:cubicBezTo>
                    <a:pt x="159" y="766"/>
                    <a:pt x="202" y="835"/>
                    <a:pt x="259" y="895"/>
                  </a:cubicBezTo>
                  <a:cubicBezTo>
                    <a:pt x="279" y="916"/>
                    <a:pt x="279" y="959"/>
                    <a:pt x="258" y="979"/>
                  </a:cubicBezTo>
                  <a:cubicBezTo>
                    <a:pt x="233" y="1004"/>
                    <a:pt x="192" y="1005"/>
                    <a:pt x="170" y="982"/>
                  </a:cubicBezTo>
                  <a:cubicBezTo>
                    <a:pt x="115" y="924"/>
                    <a:pt x="72" y="858"/>
                    <a:pt x="42" y="784"/>
                  </a:cubicBezTo>
                  <a:cubicBezTo>
                    <a:pt x="13" y="713"/>
                    <a:pt x="1" y="639"/>
                    <a:pt x="0" y="5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4CB51B94-506F-4380-A597-06AB89D66D77}"/>
              </a:ext>
            </a:extLst>
          </p:cNvPr>
          <p:cNvSpPr/>
          <p:nvPr/>
        </p:nvSpPr>
        <p:spPr>
          <a:xfrm>
            <a:off x="3255907" y="1425676"/>
            <a:ext cx="8518439" cy="44288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fr-FR" sz="4000" dirty="0">
                <a:solidFill>
                  <a:schemeClr val="bg1"/>
                </a:solidFill>
                <a:latin typeface="Calibri" pitchFamily="34" charset="0"/>
              </a:rPr>
              <a:t>On entend par « abus sexuel » toute atteinte sexuelle </a:t>
            </a:r>
            <a:r>
              <a:rPr lang="fr-FR" sz="4000" b="1" dirty="0">
                <a:solidFill>
                  <a:srgbClr val="FFFF00"/>
                </a:solidFill>
                <a:latin typeface="Calibri" pitchFamily="34" charset="0"/>
              </a:rPr>
              <a:t>réelle</a:t>
            </a:r>
            <a:r>
              <a:rPr lang="fr-FR" sz="4000" b="1" dirty="0">
                <a:latin typeface="Calibri" pitchFamily="34" charset="0"/>
              </a:rPr>
              <a:t> </a:t>
            </a:r>
            <a:r>
              <a:rPr lang="fr-FR" sz="4000" dirty="0">
                <a:solidFill>
                  <a:schemeClr val="bg1"/>
                </a:solidFill>
                <a:latin typeface="Calibri" pitchFamily="34" charset="0"/>
              </a:rPr>
              <a:t>ou</a:t>
            </a:r>
            <a:r>
              <a:rPr lang="fr-FR" sz="4000" b="1" dirty="0">
                <a:solidFill>
                  <a:schemeClr val="bg1"/>
                </a:solidFill>
                <a:latin typeface="Calibri" pitchFamily="34" charset="0"/>
              </a:rPr>
              <a:t> </a:t>
            </a:r>
            <a:r>
              <a:rPr lang="fr-FR" sz="4000" b="1" dirty="0">
                <a:solidFill>
                  <a:srgbClr val="FFFF00"/>
                </a:solidFill>
                <a:latin typeface="Calibri" pitchFamily="34" charset="0"/>
              </a:rPr>
              <a:t>menacée </a:t>
            </a:r>
            <a:r>
              <a:rPr lang="fr-FR" sz="4000" dirty="0">
                <a:solidFill>
                  <a:schemeClr val="bg1"/>
                </a:solidFill>
                <a:latin typeface="Calibri" pitchFamily="34" charset="0"/>
              </a:rPr>
              <a:t>commise</a:t>
            </a:r>
          </a:p>
          <a:p>
            <a:pPr indent="96838">
              <a:defRPr/>
            </a:pPr>
            <a:r>
              <a:rPr lang="fr-FR" sz="4000" dirty="0">
                <a:solidFill>
                  <a:schemeClr val="bg1"/>
                </a:solidFill>
                <a:latin typeface="Calibri" pitchFamily="34" charset="0"/>
              </a:rPr>
              <a:t>  avec </a:t>
            </a:r>
            <a:r>
              <a:rPr lang="fr-FR" sz="4000" b="1" dirty="0">
                <a:solidFill>
                  <a:srgbClr val="FFFF00"/>
                </a:solidFill>
                <a:latin typeface="Calibri" pitchFamily="34" charset="0"/>
              </a:rPr>
              <a:t>force </a:t>
            </a:r>
          </a:p>
          <a:p>
            <a:pPr indent="96838">
              <a:defRPr/>
            </a:pPr>
            <a:r>
              <a:rPr lang="fr-FR" sz="4000" dirty="0">
                <a:solidFill>
                  <a:schemeClr val="bg1"/>
                </a:solidFill>
                <a:latin typeface="Calibri" pitchFamily="34" charset="0"/>
              </a:rPr>
              <a:t>  avec</a:t>
            </a:r>
            <a:r>
              <a:rPr lang="fr-FR" sz="4000" dirty="0">
                <a:solidFill>
                  <a:srgbClr val="FFFF00"/>
                </a:solidFill>
                <a:latin typeface="Calibri" pitchFamily="34" charset="0"/>
              </a:rPr>
              <a:t> </a:t>
            </a:r>
            <a:r>
              <a:rPr lang="fr-FR" sz="4000" b="1" dirty="0">
                <a:solidFill>
                  <a:srgbClr val="FFFF00"/>
                </a:solidFill>
                <a:latin typeface="Calibri" pitchFamily="34" charset="0"/>
              </a:rPr>
              <a:t>contrainte</a:t>
            </a:r>
            <a:r>
              <a:rPr lang="fr-FR" sz="4000" dirty="0">
                <a:solidFill>
                  <a:srgbClr val="FFFF00"/>
                </a:solidFill>
                <a:latin typeface="Calibri" pitchFamily="34" charset="0"/>
              </a:rPr>
              <a:t>, </a:t>
            </a:r>
            <a:r>
              <a:rPr lang="fr-FR" sz="4000" dirty="0">
                <a:solidFill>
                  <a:schemeClr val="bg1"/>
                </a:solidFill>
                <a:latin typeface="Calibri" pitchFamily="34" charset="0"/>
              </a:rPr>
              <a:t>ou</a:t>
            </a:r>
            <a:endParaRPr lang="en-US" sz="4000" dirty="0">
              <a:solidFill>
                <a:schemeClr val="bg1"/>
              </a:solidFill>
              <a:latin typeface="Calibri" pitchFamily="34" charset="0"/>
            </a:endParaRPr>
          </a:p>
          <a:p>
            <a:pPr indent="96838">
              <a:defRPr/>
            </a:pPr>
            <a:r>
              <a:rPr lang="fr-FR" sz="4000" dirty="0">
                <a:solidFill>
                  <a:schemeClr val="bg1"/>
                </a:solidFill>
                <a:latin typeface="Calibri" pitchFamily="34" charset="0"/>
              </a:rPr>
              <a:t>  à la faveur d’un </a:t>
            </a:r>
            <a:r>
              <a:rPr lang="fr-FR" sz="4000" b="1" dirty="0">
                <a:solidFill>
                  <a:srgbClr val="FFFF00"/>
                </a:solidFill>
                <a:latin typeface="Calibri" pitchFamily="34" charset="0"/>
              </a:rPr>
              <a:t>rapport inégal</a:t>
            </a:r>
            <a:r>
              <a:rPr lang="fr-FR" sz="4000" b="1" dirty="0">
                <a:solidFill>
                  <a:schemeClr val="bg1"/>
                </a:solidFill>
                <a:latin typeface="Calibri"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1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176156"/>
            <a:ext cx="9673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dirty="0">
                <a:latin typeface="Noto Sans" panose="020B0502040504020204" pitchFamily="34"/>
                <a:ea typeface="Noto Sans" panose="020B0502040504020204" pitchFamily="34"/>
                <a:cs typeface="Noto Sans" panose="020B0502040504020204" pitchFamily="34"/>
              </a:rPr>
              <a:t>Exemples de cas d’abus sexuels</a:t>
            </a:r>
            <a:endParaRPr kumimoji="0" lang="fr-FR" sz="4000" b="1"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265471" y="963560"/>
            <a:ext cx="11697929" cy="571828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457200" indent="-457200">
              <a:buFont typeface="Wingdings" panose="05000000000000000000" pitchFamily="2" charset="2"/>
              <a:buChar char="§"/>
            </a:pPr>
            <a:r>
              <a:rPr lang="fr-FR" sz="3600" dirty="0"/>
              <a:t>Un réfugié, qui est employé par le PAM en tant qu'agent de mobilisation communautaire, attire une femme réfugiée dans un entrepôt désert et la viole, en la menaçant de tout révéler a son mari qu’ils ont une liaison si elle tente de le dénoncer.</a:t>
            </a:r>
          </a:p>
          <a:p>
            <a:endParaRPr lang="fr-FR" sz="3600" dirty="0"/>
          </a:p>
          <a:p>
            <a:pPr marL="457200" indent="-457200">
              <a:buFont typeface="Wingdings" panose="05000000000000000000" pitchFamily="2" charset="2"/>
              <a:buChar char="§"/>
            </a:pPr>
            <a:r>
              <a:rPr lang="fr-FR" sz="3600" dirty="0"/>
              <a:t>Un employé de la Croix-Rouge locale touche une fillette de 6 ans de manière inappropriée en jouant avec elle comme dans le cadre d'une intervention psycho-sociale.</a:t>
            </a:r>
          </a:p>
          <a:p>
            <a:endParaRPr lang="en-US" sz="2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0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202749" y="140146"/>
            <a:ext cx="967370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err="1">
                <a:latin typeface="Noto Sans" panose="020B0502040504020204" pitchFamily="34"/>
                <a:ea typeface="Noto Sans" panose="020B0502040504020204" pitchFamily="34"/>
                <a:cs typeface="Noto Sans" panose="020B0502040504020204" pitchFamily="34"/>
              </a:rPr>
              <a:t>Harcellement</a:t>
            </a:r>
            <a:r>
              <a:rPr lang="en-US" sz="5000" b="1" dirty="0">
                <a:latin typeface="Noto Sans" panose="020B0502040504020204" pitchFamily="34"/>
                <a:ea typeface="Noto Sans" panose="020B0502040504020204" pitchFamily="34"/>
                <a:cs typeface="Noto Sans" panose="020B0502040504020204" pitchFamily="34"/>
              </a:rPr>
              <a:t> </a:t>
            </a:r>
            <a:r>
              <a:rPr lang="en-US" sz="5000" b="1" dirty="0" err="1">
                <a:latin typeface="Noto Sans" panose="020B0502040504020204" pitchFamily="34"/>
                <a:ea typeface="Noto Sans" panose="020B0502040504020204" pitchFamily="34"/>
                <a:cs typeface="Noto Sans" panose="020B0502040504020204" pitchFamily="34"/>
              </a:rPr>
              <a:t>sexuel</a:t>
            </a:r>
            <a:r>
              <a:rPr lang="en-US" sz="5000" b="1" dirty="0">
                <a:latin typeface="Noto Sans" panose="020B0502040504020204" pitchFamily="34"/>
                <a:ea typeface="Noto Sans" panose="020B0502040504020204" pitchFamily="34"/>
                <a:cs typeface="Noto Sans" panose="020B0502040504020204" pitchFamily="34"/>
              </a:rPr>
              <a:t> ?</a:t>
            </a:r>
            <a:endParaRPr kumimoji="0" lang="en-US" sz="50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grpSp>
        <p:nvGrpSpPr>
          <p:cNvPr id="27" name="Group 26">
            <a:extLst>
              <a:ext uri="{FF2B5EF4-FFF2-40B4-BE49-F238E27FC236}">
                <a16:creationId xmlns:a16="http://schemas.microsoft.com/office/drawing/2014/main" id="{45CAC6D0-4B2E-4D28-89C1-2FD3607CB28E}"/>
              </a:ext>
            </a:extLst>
          </p:cNvPr>
          <p:cNvGrpSpPr/>
          <p:nvPr/>
        </p:nvGrpSpPr>
        <p:grpSpPr>
          <a:xfrm>
            <a:off x="299670" y="2359742"/>
            <a:ext cx="2699172" cy="2727470"/>
            <a:chOff x="4301450" y="1345460"/>
            <a:chExt cx="3706131" cy="4352482"/>
          </a:xfrm>
        </p:grpSpPr>
        <p:sp>
          <p:nvSpPr>
            <p:cNvPr id="10" name="Freeform 6">
              <a:extLst>
                <a:ext uri="{FF2B5EF4-FFF2-40B4-BE49-F238E27FC236}">
                  <a16:creationId xmlns:a16="http://schemas.microsoft.com/office/drawing/2014/main" id="{15D20CA0-A5CF-4B38-926C-853822594E47}"/>
                </a:ext>
              </a:extLst>
            </p:cNvPr>
            <p:cNvSpPr>
              <a:spLocks noEditPoints="1"/>
            </p:cNvSpPr>
            <p:nvPr/>
          </p:nvSpPr>
          <p:spPr bwMode="auto">
            <a:xfrm>
              <a:off x="5237576" y="2150644"/>
              <a:ext cx="1805748" cy="3547298"/>
            </a:xfrm>
            <a:custGeom>
              <a:avLst/>
              <a:gdLst>
                <a:gd name="T0" fmla="*/ 503 w 2130"/>
                <a:gd name="T1" fmla="*/ 2507 h 4055"/>
                <a:gd name="T2" fmla="*/ 387 w 2130"/>
                <a:gd name="T3" fmla="*/ 2072 h 4055"/>
                <a:gd name="T4" fmla="*/ 172 w 2130"/>
                <a:gd name="T5" fmla="*/ 1655 h 4055"/>
                <a:gd name="T6" fmla="*/ 35 w 2130"/>
                <a:gd name="T7" fmla="*/ 1291 h 4055"/>
                <a:gd name="T8" fmla="*/ 24 w 2130"/>
                <a:gd name="T9" fmla="*/ 824 h 4055"/>
                <a:gd name="T10" fmla="*/ 81 w 2130"/>
                <a:gd name="T11" fmla="*/ 647 h 4055"/>
                <a:gd name="T12" fmla="*/ 341 w 2130"/>
                <a:gd name="T13" fmla="*/ 262 h 4055"/>
                <a:gd name="T14" fmla="*/ 640 w 2130"/>
                <a:gd name="T15" fmla="*/ 80 h 4055"/>
                <a:gd name="T16" fmla="*/ 1219 w 2130"/>
                <a:gd name="T17" fmla="*/ 12 h 4055"/>
                <a:gd name="T18" fmla="*/ 1728 w 2130"/>
                <a:gd name="T19" fmla="*/ 189 h 4055"/>
                <a:gd name="T20" fmla="*/ 2056 w 2130"/>
                <a:gd name="T21" fmla="*/ 625 h 4055"/>
                <a:gd name="T22" fmla="*/ 2104 w 2130"/>
                <a:gd name="T23" fmla="*/ 1201 h 4055"/>
                <a:gd name="T24" fmla="*/ 1946 w 2130"/>
                <a:gd name="T25" fmla="*/ 1616 h 4055"/>
                <a:gd name="T26" fmla="*/ 1702 w 2130"/>
                <a:gd name="T27" fmla="*/ 2039 h 4055"/>
                <a:gd name="T28" fmla="*/ 1582 w 2130"/>
                <a:gd name="T29" fmla="*/ 2376 h 4055"/>
                <a:gd name="T30" fmla="*/ 1567 w 2130"/>
                <a:gd name="T31" fmla="*/ 3175 h 4055"/>
                <a:gd name="T32" fmla="*/ 1436 w 2130"/>
                <a:gd name="T33" fmla="*/ 3442 h 4055"/>
                <a:gd name="T34" fmla="*/ 1179 w 2130"/>
                <a:gd name="T35" fmla="*/ 3859 h 4055"/>
                <a:gd name="T36" fmla="*/ 979 w 2130"/>
                <a:gd name="T37" fmla="*/ 4016 h 4055"/>
                <a:gd name="T38" fmla="*/ 694 w 2130"/>
                <a:gd name="T39" fmla="*/ 3546 h 4055"/>
                <a:gd name="T40" fmla="*/ 519 w 2130"/>
                <a:gd name="T41" fmla="*/ 3253 h 4055"/>
                <a:gd name="T42" fmla="*/ 505 w 2130"/>
                <a:gd name="T43" fmla="*/ 2850 h 4055"/>
                <a:gd name="T44" fmla="*/ 1035 w 2130"/>
                <a:gd name="T45" fmla="*/ 2418 h 4055"/>
                <a:gd name="T46" fmla="*/ 1434 w 2130"/>
                <a:gd name="T47" fmla="*/ 2385 h 4055"/>
                <a:gd name="T48" fmla="*/ 1571 w 2130"/>
                <a:gd name="T49" fmla="*/ 1968 h 4055"/>
                <a:gd name="T50" fmla="*/ 1843 w 2130"/>
                <a:gd name="T51" fmla="*/ 1492 h 4055"/>
                <a:gd name="T52" fmla="*/ 1969 w 2130"/>
                <a:gd name="T53" fmla="*/ 1118 h 4055"/>
                <a:gd name="T54" fmla="*/ 1788 w 2130"/>
                <a:gd name="T55" fmla="*/ 444 h 4055"/>
                <a:gd name="T56" fmla="*/ 1302 w 2130"/>
                <a:gd name="T57" fmla="*/ 172 h 4055"/>
                <a:gd name="T58" fmla="*/ 719 w 2130"/>
                <a:gd name="T59" fmla="*/ 208 h 4055"/>
                <a:gd name="T60" fmla="*/ 244 w 2130"/>
                <a:gd name="T61" fmla="*/ 633 h 4055"/>
                <a:gd name="T62" fmla="*/ 152 w 2130"/>
                <a:gd name="T63" fmla="*/ 1033 h 4055"/>
                <a:gd name="T64" fmla="*/ 247 w 2130"/>
                <a:gd name="T65" fmla="*/ 1466 h 4055"/>
                <a:gd name="T66" fmla="*/ 480 w 2130"/>
                <a:gd name="T67" fmla="*/ 1917 h 4055"/>
                <a:gd name="T68" fmla="*/ 638 w 2130"/>
                <a:gd name="T69" fmla="*/ 2389 h 4055"/>
                <a:gd name="T70" fmla="*/ 1035 w 2130"/>
                <a:gd name="T71" fmla="*/ 2418 h 4055"/>
                <a:gd name="T72" fmla="*/ 1036 w 2130"/>
                <a:gd name="T73" fmla="*/ 3269 h 4055"/>
                <a:gd name="T74" fmla="*/ 671 w 2130"/>
                <a:gd name="T75" fmla="*/ 3276 h 4055"/>
                <a:gd name="T76" fmla="*/ 714 w 2130"/>
                <a:gd name="T77" fmla="*/ 3355 h 4055"/>
                <a:gd name="T78" fmla="*/ 900 w 2130"/>
                <a:gd name="T79" fmla="*/ 3629 h 4055"/>
                <a:gd name="T80" fmla="*/ 1195 w 2130"/>
                <a:gd name="T81" fmla="*/ 3612 h 4055"/>
                <a:gd name="T82" fmla="*/ 1390 w 2130"/>
                <a:gd name="T83" fmla="*/ 3297 h 4055"/>
                <a:gd name="T84" fmla="*/ 1376 w 2130"/>
                <a:gd name="T85" fmla="*/ 3269 h 4055"/>
                <a:gd name="T86" fmla="*/ 1433 w 2130"/>
                <a:gd name="T87" fmla="*/ 2860 h 4055"/>
                <a:gd name="T88" fmla="*/ 1408 w 2130"/>
                <a:gd name="T89" fmla="*/ 2565 h 4055"/>
                <a:gd name="T90" fmla="*/ 1245 w 2130"/>
                <a:gd name="T91" fmla="*/ 2589 h 4055"/>
                <a:gd name="T92" fmla="*/ 1271 w 2130"/>
                <a:gd name="T93" fmla="*/ 3157 h 4055"/>
                <a:gd name="T94" fmla="*/ 1433 w 2130"/>
                <a:gd name="T95" fmla="*/ 3126 h 4055"/>
                <a:gd name="T96" fmla="*/ 810 w 2130"/>
                <a:gd name="T97" fmla="*/ 2861 h 4055"/>
                <a:gd name="T98" fmla="*/ 788 w 2130"/>
                <a:gd name="T99" fmla="*/ 2566 h 4055"/>
                <a:gd name="T100" fmla="*/ 638 w 2130"/>
                <a:gd name="T101" fmla="*/ 2589 h 4055"/>
                <a:gd name="T102" fmla="*/ 663 w 2130"/>
                <a:gd name="T103" fmla="*/ 3157 h 4055"/>
                <a:gd name="T104" fmla="*/ 810 w 2130"/>
                <a:gd name="T105" fmla="*/ 3125 h 4055"/>
                <a:gd name="T106" fmla="*/ 945 w 2130"/>
                <a:gd name="T107" fmla="*/ 2861 h 4055"/>
                <a:gd name="T108" fmla="*/ 972 w 2130"/>
                <a:gd name="T109" fmla="*/ 3157 h 4055"/>
                <a:gd name="T110" fmla="*/ 1110 w 2130"/>
                <a:gd name="T111" fmla="*/ 3126 h 4055"/>
                <a:gd name="T112" fmla="*/ 1111 w 2130"/>
                <a:gd name="T113" fmla="*/ 2596 h 4055"/>
                <a:gd name="T114" fmla="*/ 970 w 2130"/>
                <a:gd name="T115" fmla="*/ 2565 h 4055"/>
                <a:gd name="T116" fmla="*/ 945 w 2130"/>
                <a:gd name="T117" fmla="*/ 2861 h 4055"/>
                <a:gd name="T118" fmla="*/ 970 w 2130"/>
                <a:gd name="T119" fmla="*/ 3741 h 4055"/>
                <a:gd name="T120" fmla="*/ 1020 w 2130"/>
                <a:gd name="T121" fmla="*/ 3861 h 4055"/>
                <a:gd name="T122" fmla="*/ 1101 w 2130"/>
                <a:gd name="T123" fmla="*/ 3764 h 4055"/>
                <a:gd name="T124" fmla="*/ 1031 w 2130"/>
                <a:gd name="T125" fmla="*/ 3741 h 4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0" h="4055">
                  <a:moveTo>
                    <a:pt x="504" y="2850"/>
                  </a:moveTo>
                  <a:cubicBezTo>
                    <a:pt x="504" y="2736"/>
                    <a:pt x="507" y="2621"/>
                    <a:pt x="503" y="2507"/>
                  </a:cubicBezTo>
                  <a:cubicBezTo>
                    <a:pt x="500" y="2424"/>
                    <a:pt x="485" y="2343"/>
                    <a:pt x="457" y="2264"/>
                  </a:cubicBezTo>
                  <a:cubicBezTo>
                    <a:pt x="434" y="2200"/>
                    <a:pt x="414" y="2134"/>
                    <a:pt x="387" y="2072"/>
                  </a:cubicBezTo>
                  <a:cubicBezTo>
                    <a:pt x="355" y="2000"/>
                    <a:pt x="316" y="1930"/>
                    <a:pt x="280" y="1860"/>
                  </a:cubicBezTo>
                  <a:cubicBezTo>
                    <a:pt x="244" y="1791"/>
                    <a:pt x="206" y="1724"/>
                    <a:pt x="172" y="1655"/>
                  </a:cubicBezTo>
                  <a:cubicBezTo>
                    <a:pt x="140" y="1590"/>
                    <a:pt x="110" y="1524"/>
                    <a:pt x="84" y="1457"/>
                  </a:cubicBezTo>
                  <a:cubicBezTo>
                    <a:pt x="63" y="1403"/>
                    <a:pt x="49" y="1347"/>
                    <a:pt x="35" y="1291"/>
                  </a:cubicBezTo>
                  <a:cubicBezTo>
                    <a:pt x="13" y="1200"/>
                    <a:pt x="0" y="1107"/>
                    <a:pt x="4" y="1012"/>
                  </a:cubicBezTo>
                  <a:cubicBezTo>
                    <a:pt x="7" y="949"/>
                    <a:pt x="14" y="886"/>
                    <a:pt x="24" y="824"/>
                  </a:cubicBezTo>
                  <a:cubicBezTo>
                    <a:pt x="33" y="775"/>
                    <a:pt x="49" y="728"/>
                    <a:pt x="63" y="680"/>
                  </a:cubicBezTo>
                  <a:cubicBezTo>
                    <a:pt x="67" y="668"/>
                    <a:pt x="78" y="659"/>
                    <a:pt x="81" y="647"/>
                  </a:cubicBezTo>
                  <a:cubicBezTo>
                    <a:pt x="103" y="575"/>
                    <a:pt x="138" y="509"/>
                    <a:pt x="179" y="447"/>
                  </a:cubicBezTo>
                  <a:cubicBezTo>
                    <a:pt x="225" y="378"/>
                    <a:pt x="277" y="314"/>
                    <a:pt x="341" y="262"/>
                  </a:cubicBezTo>
                  <a:cubicBezTo>
                    <a:pt x="389" y="222"/>
                    <a:pt x="439" y="184"/>
                    <a:pt x="492" y="152"/>
                  </a:cubicBezTo>
                  <a:cubicBezTo>
                    <a:pt x="538" y="123"/>
                    <a:pt x="589" y="101"/>
                    <a:pt x="640" y="80"/>
                  </a:cubicBezTo>
                  <a:cubicBezTo>
                    <a:pt x="720" y="48"/>
                    <a:pt x="803" y="29"/>
                    <a:pt x="888" y="17"/>
                  </a:cubicBezTo>
                  <a:cubicBezTo>
                    <a:pt x="998" y="0"/>
                    <a:pt x="1109" y="4"/>
                    <a:pt x="1219" y="12"/>
                  </a:cubicBezTo>
                  <a:cubicBezTo>
                    <a:pt x="1290" y="17"/>
                    <a:pt x="1361" y="32"/>
                    <a:pt x="1430" y="51"/>
                  </a:cubicBezTo>
                  <a:cubicBezTo>
                    <a:pt x="1537" y="80"/>
                    <a:pt x="1637" y="125"/>
                    <a:pt x="1728" y="189"/>
                  </a:cubicBezTo>
                  <a:cubicBezTo>
                    <a:pt x="1814" y="249"/>
                    <a:pt x="1886" y="322"/>
                    <a:pt x="1945" y="408"/>
                  </a:cubicBezTo>
                  <a:cubicBezTo>
                    <a:pt x="1991" y="475"/>
                    <a:pt x="2028" y="548"/>
                    <a:pt x="2056" y="625"/>
                  </a:cubicBezTo>
                  <a:cubicBezTo>
                    <a:pt x="2088" y="715"/>
                    <a:pt x="2105" y="807"/>
                    <a:pt x="2117" y="901"/>
                  </a:cubicBezTo>
                  <a:cubicBezTo>
                    <a:pt x="2130" y="1002"/>
                    <a:pt x="2121" y="1102"/>
                    <a:pt x="2104" y="1201"/>
                  </a:cubicBezTo>
                  <a:cubicBezTo>
                    <a:pt x="2093" y="1262"/>
                    <a:pt x="2075" y="1322"/>
                    <a:pt x="2053" y="1379"/>
                  </a:cubicBezTo>
                  <a:cubicBezTo>
                    <a:pt x="2021" y="1459"/>
                    <a:pt x="1986" y="1539"/>
                    <a:pt x="1946" y="1616"/>
                  </a:cubicBezTo>
                  <a:cubicBezTo>
                    <a:pt x="1907" y="1691"/>
                    <a:pt x="1860" y="1762"/>
                    <a:pt x="1818" y="1835"/>
                  </a:cubicBezTo>
                  <a:cubicBezTo>
                    <a:pt x="1779" y="1903"/>
                    <a:pt x="1738" y="1969"/>
                    <a:pt x="1702" y="2039"/>
                  </a:cubicBezTo>
                  <a:cubicBezTo>
                    <a:pt x="1675" y="2091"/>
                    <a:pt x="1653" y="2146"/>
                    <a:pt x="1633" y="2201"/>
                  </a:cubicBezTo>
                  <a:cubicBezTo>
                    <a:pt x="1613" y="2258"/>
                    <a:pt x="1595" y="2317"/>
                    <a:pt x="1582" y="2376"/>
                  </a:cubicBezTo>
                  <a:cubicBezTo>
                    <a:pt x="1572" y="2424"/>
                    <a:pt x="1567" y="2473"/>
                    <a:pt x="1567" y="2521"/>
                  </a:cubicBezTo>
                  <a:cubicBezTo>
                    <a:pt x="1566" y="2739"/>
                    <a:pt x="1565" y="2957"/>
                    <a:pt x="1567" y="3175"/>
                  </a:cubicBezTo>
                  <a:cubicBezTo>
                    <a:pt x="1568" y="3220"/>
                    <a:pt x="1552" y="3256"/>
                    <a:pt x="1529" y="3292"/>
                  </a:cubicBezTo>
                  <a:cubicBezTo>
                    <a:pt x="1498" y="3341"/>
                    <a:pt x="1467" y="3392"/>
                    <a:pt x="1436" y="3442"/>
                  </a:cubicBezTo>
                  <a:cubicBezTo>
                    <a:pt x="1407" y="3490"/>
                    <a:pt x="1377" y="3537"/>
                    <a:pt x="1347" y="3585"/>
                  </a:cubicBezTo>
                  <a:cubicBezTo>
                    <a:pt x="1291" y="3676"/>
                    <a:pt x="1235" y="3768"/>
                    <a:pt x="1179" y="3859"/>
                  </a:cubicBezTo>
                  <a:cubicBezTo>
                    <a:pt x="1146" y="3911"/>
                    <a:pt x="1113" y="3963"/>
                    <a:pt x="1081" y="4015"/>
                  </a:cubicBezTo>
                  <a:cubicBezTo>
                    <a:pt x="1057" y="4054"/>
                    <a:pt x="1003" y="4055"/>
                    <a:pt x="979" y="4016"/>
                  </a:cubicBezTo>
                  <a:cubicBezTo>
                    <a:pt x="927" y="3930"/>
                    <a:pt x="876" y="3844"/>
                    <a:pt x="823" y="3758"/>
                  </a:cubicBezTo>
                  <a:cubicBezTo>
                    <a:pt x="781" y="3687"/>
                    <a:pt x="737" y="3617"/>
                    <a:pt x="694" y="3546"/>
                  </a:cubicBezTo>
                  <a:cubicBezTo>
                    <a:pt x="658" y="3486"/>
                    <a:pt x="623" y="3425"/>
                    <a:pt x="586" y="3365"/>
                  </a:cubicBezTo>
                  <a:cubicBezTo>
                    <a:pt x="564" y="3328"/>
                    <a:pt x="539" y="3292"/>
                    <a:pt x="519" y="3253"/>
                  </a:cubicBezTo>
                  <a:cubicBezTo>
                    <a:pt x="510" y="3237"/>
                    <a:pt x="506" y="3217"/>
                    <a:pt x="505" y="3198"/>
                  </a:cubicBezTo>
                  <a:cubicBezTo>
                    <a:pt x="504" y="3082"/>
                    <a:pt x="505" y="2966"/>
                    <a:pt x="505" y="2850"/>
                  </a:cubicBezTo>
                  <a:cubicBezTo>
                    <a:pt x="505" y="2850"/>
                    <a:pt x="504" y="2850"/>
                    <a:pt x="504" y="2850"/>
                  </a:cubicBezTo>
                  <a:close/>
                  <a:moveTo>
                    <a:pt x="1035" y="2418"/>
                  </a:moveTo>
                  <a:cubicBezTo>
                    <a:pt x="1156" y="2418"/>
                    <a:pt x="1278" y="2418"/>
                    <a:pt x="1399" y="2418"/>
                  </a:cubicBezTo>
                  <a:cubicBezTo>
                    <a:pt x="1432" y="2418"/>
                    <a:pt x="1433" y="2417"/>
                    <a:pt x="1434" y="2385"/>
                  </a:cubicBezTo>
                  <a:cubicBezTo>
                    <a:pt x="1435" y="2305"/>
                    <a:pt x="1453" y="2228"/>
                    <a:pt x="1482" y="2155"/>
                  </a:cubicBezTo>
                  <a:cubicBezTo>
                    <a:pt x="1507" y="2091"/>
                    <a:pt x="1537" y="2028"/>
                    <a:pt x="1571" y="1968"/>
                  </a:cubicBezTo>
                  <a:cubicBezTo>
                    <a:pt x="1624" y="1871"/>
                    <a:pt x="1682" y="1778"/>
                    <a:pt x="1737" y="1682"/>
                  </a:cubicBezTo>
                  <a:cubicBezTo>
                    <a:pt x="1773" y="1619"/>
                    <a:pt x="1811" y="1557"/>
                    <a:pt x="1843" y="1492"/>
                  </a:cubicBezTo>
                  <a:cubicBezTo>
                    <a:pt x="1870" y="1439"/>
                    <a:pt x="1892" y="1383"/>
                    <a:pt x="1915" y="1328"/>
                  </a:cubicBezTo>
                  <a:cubicBezTo>
                    <a:pt x="1943" y="1261"/>
                    <a:pt x="1961" y="1190"/>
                    <a:pt x="1969" y="1118"/>
                  </a:cubicBezTo>
                  <a:cubicBezTo>
                    <a:pt x="1984" y="962"/>
                    <a:pt x="1972" y="809"/>
                    <a:pt x="1914" y="661"/>
                  </a:cubicBezTo>
                  <a:cubicBezTo>
                    <a:pt x="1883" y="582"/>
                    <a:pt x="1842" y="509"/>
                    <a:pt x="1788" y="444"/>
                  </a:cubicBezTo>
                  <a:cubicBezTo>
                    <a:pt x="1725" y="367"/>
                    <a:pt x="1648" y="306"/>
                    <a:pt x="1559" y="260"/>
                  </a:cubicBezTo>
                  <a:cubicBezTo>
                    <a:pt x="1478" y="217"/>
                    <a:pt x="1392" y="189"/>
                    <a:pt x="1302" y="172"/>
                  </a:cubicBezTo>
                  <a:cubicBezTo>
                    <a:pt x="1215" y="156"/>
                    <a:pt x="1127" y="150"/>
                    <a:pt x="1038" y="151"/>
                  </a:cubicBezTo>
                  <a:cubicBezTo>
                    <a:pt x="928" y="154"/>
                    <a:pt x="821" y="171"/>
                    <a:pt x="719" y="208"/>
                  </a:cubicBezTo>
                  <a:cubicBezTo>
                    <a:pt x="633" y="239"/>
                    <a:pt x="554" y="282"/>
                    <a:pt x="482" y="339"/>
                  </a:cubicBezTo>
                  <a:cubicBezTo>
                    <a:pt x="379" y="418"/>
                    <a:pt x="301" y="517"/>
                    <a:pt x="244" y="633"/>
                  </a:cubicBezTo>
                  <a:cubicBezTo>
                    <a:pt x="213" y="696"/>
                    <a:pt x="191" y="762"/>
                    <a:pt x="175" y="831"/>
                  </a:cubicBezTo>
                  <a:cubicBezTo>
                    <a:pt x="158" y="898"/>
                    <a:pt x="152" y="966"/>
                    <a:pt x="152" y="1033"/>
                  </a:cubicBezTo>
                  <a:cubicBezTo>
                    <a:pt x="152" y="1130"/>
                    <a:pt x="163" y="1226"/>
                    <a:pt x="195" y="1318"/>
                  </a:cubicBezTo>
                  <a:cubicBezTo>
                    <a:pt x="212" y="1367"/>
                    <a:pt x="225" y="1419"/>
                    <a:pt x="247" y="1466"/>
                  </a:cubicBezTo>
                  <a:cubicBezTo>
                    <a:pt x="281" y="1545"/>
                    <a:pt x="320" y="1622"/>
                    <a:pt x="359" y="1698"/>
                  </a:cubicBezTo>
                  <a:cubicBezTo>
                    <a:pt x="398" y="1772"/>
                    <a:pt x="440" y="1844"/>
                    <a:pt x="480" y="1917"/>
                  </a:cubicBezTo>
                  <a:cubicBezTo>
                    <a:pt x="525" y="1998"/>
                    <a:pt x="564" y="2082"/>
                    <a:pt x="594" y="2171"/>
                  </a:cubicBezTo>
                  <a:cubicBezTo>
                    <a:pt x="619" y="2242"/>
                    <a:pt x="634" y="2314"/>
                    <a:pt x="638" y="2389"/>
                  </a:cubicBezTo>
                  <a:cubicBezTo>
                    <a:pt x="639" y="2415"/>
                    <a:pt x="642" y="2418"/>
                    <a:pt x="669" y="2418"/>
                  </a:cubicBezTo>
                  <a:cubicBezTo>
                    <a:pt x="791" y="2418"/>
                    <a:pt x="913" y="2418"/>
                    <a:pt x="1035" y="2418"/>
                  </a:cubicBezTo>
                  <a:close/>
                  <a:moveTo>
                    <a:pt x="1036" y="3269"/>
                  </a:moveTo>
                  <a:cubicBezTo>
                    <a:pt x="1036" y="3269"/>
                    <a:pt x="1036" y="3269"/>
                    <a:pt x="1036" y="3269"/>
                  </a:cubicBezTo>
                  <a:cubicBezTo>
                    <a:pt x="921" y="3269"/>
                    <a:pt x="805" y="3269"/>
                    <a:pt x="690" y="3270"/>
                  </a:cubicBezTo>
                  <a:cubicBezTo>
                    <a:pt x="684" y="3270"/>
                    <a:pt x="677" y="3274"/>
                    <a:pt x="671" y="3276"/>
                  </a:cubicBezTo>
                  <a:cubicBezTo>
                    <a:pt x="673" y="3282"/>
                    <a:pt x="674" y="3288"/>
                    <a:pt x="677" y="3294"/>
                  </a:cubicBezTo>
                  <a:cubicBezTo>
                    <a:pt x="689" y="3314"/>
                    <a:pt x="702" y="3335"/>
                    <a:pt x="714" y="3355"/>
                  </a:cubicBezTo>
                  <a:cubicBezTo>
                    <a:pt x="765" y="3441"/>
                    <a:pt x="817" y="3526"/>
                    <a:pt x="869" y="3612"/>
                  </a:cubicBezTo>
                  <a:cubicBezTo>
                    <a:pt x="876" y="3624"/>
                    <a:pt x="885" y="3629"/>
                    <a:pt x="900" y="3629"/>
                  </a:cubicBezTo>
                  <a:cubicBezTo>
                    <a:pt x="988" y="3629"/>
                    <a:pt x="1076" y="3629"/>
                    <a:pt x="1164" y="3629"/>
                  </a:cubicBezTo>
                  <a:cubicBezTo>
                    <a:pt x="1178" y="3629"/>
                    <a:pt x="1187" y="3625"/>
                    <a:pt x="1195" y="3612"/>
                  </a:cubicBezTo>
                  <a:cubicBezTo>
                    <a:pt x="1223" y="3567"/>
                    <a:pt x="1251" y="3521"/>
                    <a:pt x="1280" y="3476"/>
                  </a:cubicBezTo>
                  <a:cubicBezTo>
                    <a:pt x="1317" y="3416"/>
                    <a:pt x="1354" y="3357"/>
                    <a:pt x="1390" y="3297"/>
                  </a:cubicBezTo>
                  <a:cubicBezTo>
                    <a:pt x="1394" y="3290"/>
                    <a:pt x="1396" y="3282"/>
                    <a:pt x="1398" y="3274"/>
                  </a:cubicBezTo>
                  <a:cubicBezTo>
                    <a:pt x="1391" y="3272"/>
                    <a:pt x="1383" y="3269"/>
                    <a:pt x="1376" y="3269"/>
                  </a:cubicBezTo>
                  <a:cubicBezTo>
                    <a:pt x="1263" y="3269"/>
                    <a:pt x="1149" y="3269"/>
                    <a:pt x="1036" y="3269"/>
                  </a:cubicBezTo>
                  <a:close/>
                  <a:moveTo>
                    <a:pt x="1433" y="2860"/>
                  </a:moveTo>
                  <a:cubicBezTo>
                    <a:pt x="1433" y="2771"/>
                    <a:pt x="1433" y="2682"/>
                    <a:pt x="1434" y="2592"/>
                  </a:cubicBezTo>
                  <a:cubicBezTo>
                    <a:pt x="1434" y="2573"/>
                    <a:pt x="1429" y="2565"/>
                    <a:pt x="1408" y="2565"/>
                  </a:cubicBezTo>
                  <a:cubicBezTo>
                    <a:pt x="1362" y="2567"/>
                    <a:pt x="1316" y="2566"/>
                    <a:pt x="1270" y="2566"/>
                  </a:cubicBezTo>
                  <a:cubicBezTo>
                    <a:pt x="1252" y="2565"/>
                    <a:pt x="1245" y="2571"/>
                    <a:pt x="1245" y="2589"/>
                  </a:cubicBezTo>
                  <a:cubicBezTo>
                    <a:pt x="1245" y="2770"/>
                    <a:pt x="1245" y="2950"/>
                    <a:pt x="1245" y="3131"/>
                  </a:cubicBezTo>
                  <a:cubicBezTo>
                    <a:pt x="1245" y="3149"/>
                    <a:pt x="1252" y="3157"/>
                    <a:pt x="1271" y="3157"/>
                  </a:cubicBezTo>
                  <a:cubicBezTo>
                    <a:pt x="1315" y="3156"/>
                    <a:pt x="1359" y="3157"/>
                    <a:pt x="1403" y="3157"/>
                  </a:cubicBezTo>
                  <a:cubicBezTo>
                    <a:pt x="1431" y="3157"/>
                    <a:pt x="1433" y="3154"/>
                    <a:pt x="1433" y="3126"/>
                  </a:cubicBezTo>
                  <a:cubicBezTo>
                    <a:pt x="1434" y="3037"/>
                    <a:pt x="1433" y="2949"/>
                    <a:pt x="1433" y="2860"/>
                  </a:cubicBezTo>
                  <a:close/>
                  <a:moveTo>
                    <a:pt x="810" y="2861"/>
                  </a:moveTo>
                  <a:cubicBezTo>
                    <a:pt x="810" y="2770"/>
                    <a:pt x="810" y="2680"/>
                    <a:pt x="810" y="2589"/>
                  </a:cubicBezTo>
                  <a:cubicBezTo>
                    <a:pt x="810" y="2572"/>
                    <a:pt x="806" y="2565"/>
                    <a:pt x="788" y="2566"/>
                  </a:cubicBezTo>
                  <a:cubicBezTo>
                    <a:pt x="746" y="2567"/>
                    <a:pt x="704" y="2566"/>
                    <a:pt x="662" y="2566"/>
                  </a:cubicBezTo>
                  <a:cubicBezTo>
                    <a:pt x="645" y="2565"/>
                    <a:pt x="638" y="2571"/>
                    <a:pt x="638" y="2589"/>
                  </a:cubicBezTo>
                  <a:cubicBezTo>
                    <a:pt x="638" y="2770"/>
                    <a:pt x="638" y="2951"/>
                    <a:pt x="638" y="3133"/>
                  </a:cubicBezTo>
                  <a:cubicBezTo>
                    <a:pt x="638" y="3151"/>
                    <a:pt x="646" y="3157"/>
                    <a:pt x="663" y="3157"/>
                  </a:cubicBezTo>
                  <a:cubicBezTo>
                    <a:pt x="701" y="3156"/>
                    <a:pt x="739" y="3157"/>
                    <a:pt x="777" y="3157"/>
                  </a:cubicBezTo>
                  <a:cubicBezTo>
                    <a:pt x="810" y="3157"/>
                    <a:pt x="810" y="3157"/>
                    <a:pt x="810" y="3125"/>
                  </a:cubicBezTo>
                  <a:cubicBezTo>
                    <a:pt x="810" y="3037"/>
                    <a:pt x="810" y="2949"/>
                    <a:pt x="810" y="2861"/>
                  </a:cubicBezTo>
                  <a:close/>
                  <a:moveTo>
                    <a:pt x="945" y="2861"/>
                  </a:moveTo>
                  <a:cubicBezTo>
                    <a:pt x="945" y="2951"/>
                    <a:pt x="945" y="3041"/>
                    <a:pt x="946" y="3131"/>
                  </a:cubicBezTo>
                  <a:cubicBezTo>
                    <a:pt x="946" y="3155"/>
                    <a:pt x="947" y="3156"/>
                    <a:pt x="972" y="3157"/>
                  </a:cubicBezTo>
                  <a:cubicBezTo>
                    <a:pt x="1008" y="3157"/>
                    <a:pt x="1044" y="3157"/>
                    <a:pt x="1080" y="3157"/>
                  </a:cubicBezTo>
                  <a:cubicBezTo>
                    <a:pt x="1107" y="3157"/>
                    <a:pt x="1110" y="3154"/>
                    <a:pt x="1110" y="3126"/>
                  </a:cubicBezTo>
                  <a:cubicBezTo>
                    <a:pt x="1111" y="3063"/>
                    <a:pt x="1111" y="3000"/>
                    <a:pt x="1111" y="2938"/>
                  </a:cubicBezTo>
                  <a:cubicBezTo>
                    <a:pt x="1111" y="2824"/>
                    <a:pt x="1111" y="2710"/>
                    <a:pt x="1111" y="2596"/>
                  </a:cubicBezTo>
                  <a:cubicBezTo>
                    <a:pt x="1110" y="2567"/>
                    <a:pt x="1109" y="2566"/>
                    <a:pt x="1080" y="2566"/>
                  </a:cubicBezTo>
                  <a:cubicBezTo>
                    <a:pt x="1043" y="2566"/>
                    <a:pt x="1007" y="2567"/>
                    <a:pt x="970" y="2565"/>
                  </a:cubicBezTo>
                  <a:cubicBezTo>
                    <a:pt x="950" y="2565"/>
                    <a:pt x="945" y="2572"/>
                    <a:pt x="945" y="2591"/>
                  </a:cubicBezTo>
                  <a:cubicBezTo>
                    <a:pt x="946" y="2681"/>
                    <a:pt x="945" y="2771"/>
                    <a:pt x="945" y="2861"/>
                  </a:cubicBezTo>
                  <a:close/>
                  <a:moveTo>
                    <a:pt x="1031" y="3741"/>
                  </a:moveTo>
                  <a:cubicBezTo>
                    <a:pt x="1011" y="3741"/>
                    <a:pt x="990" y="3741"/>
                    <a:pt x="970" y="3741"/>
                  </a:cubicBezTo>
                  <a:cubicBezTo>
                    <a:pt x="960" y="3742"/>
                    <a:pt x="950" y="3745"/>
                    <a:pt x="956" y="3757"/>
                  </a:cubicBezTo>
                  <a:cubicBezTo>
                    <a:pt x="977" y="3792"/>
                    <a:pt x="999" y="3827"/>
                    <a:pt x="1020" y="3861"/>
                  </a:cubicBezTo>
                  <a:cubicBezTo>
                    <a:pt x="1028" y="3873"/>
                    <a:pt x="1036" y="3870"/>
                    <a:pt x="1042" y="3860"/>
                  </a:cubicBezTo>
                  <a:cubicBezTo>
                    <a:pt x="1062" y="3829"/>
                    <a:pt x="1082" y="3797"/>
                    <a:pt x="1101" y="3764"/>
                  </a:cubicBezTo>
                  <a:cubicBezTo>
                    <a:pt x="1110" y="3750"/>
                    <a:pt x="1106" y="3742"/>
                    <a:pt x="1089" y="3741"/>
                  </a:cubicBezTo>
                  <a:cubicBezTo>
                    <a:pt x="1070" y="3741"/>
                    <a:pt x="1051" y="3741"/>
                    <a:pt x="1031" y="37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8AB9D946-5AA1-4354-B33E-5DD44832EBB3}"/>
                </a:ext>
              </a:extLst>
            </p:cNvPr>
            <p:cNvSpPr>
              <a:spLocks/>
            </p:cNvSpPr>
            <p:nvPr/>
          </p:nvSpPr>
          <p:spPr bwMode="auto">
            <a:xfrm>
              <a:off x="4656973" y="3858847"/>
              <a:ext cx="519218" cy="458782"/>
            </a:xfrm>
            <a:custGeom>
              <a:avLst/>
              <a:gdLst>
                <a:gd name="T0" fmla="*/ 529 w 613"/>
                <a:gd name="T1" fmla="*/ 5 h 525"/>
                <a:gd name="T2" fmla="*/ 604 w 613"/>
                <a:gd name="T3" fmla="*/ 62 h 525"/>
                <a:gd name="T4" fmla="*/ 574 w 613"/>
                <a:gd name="T5" fmla="*/ 144 h 525"/>
                <a:gd name="T6" fmla="*/ 393 w 613"/>
                <a:gd name="T7" fmla="*/ 293 h 525"/>
                <a:gd name="T8" fmla="*/ 261 w 613"/>
                <a:gd name="T9" fmla="*/ 400 h 525"/>
                <a:gd name="T10" fmla="*/ 153 w 613"/>
                <a:gd name="T11" fmla="*/ 491 h 525"/>
                <a:gd name="T12" fmla="*/ 47 w 613"/>
                <a:gd name="T13" fmla="*/ 506 h 525"/>
                <a:gd name="T14" fmla="*/ 41 w 613"/>
                <a:gd name="T15" fmla="*/ 380 h 525"/>
                <a:gd name="T16" fmla="*/ 266 w 613"/>
                <a:gd name="T17" fmla="*/ 197 h 525"/>
                <a:gd name="T18" fmla="*/ 471 w 613"/>
                <a:gd name="T19" fmla="*/ 28 h 525"/>
                <a:gd name="T20" fmla="*/ 526 w 613"/>
                <a:gd name="T21" fmla="*/ 0 h 525"/>
                <a:gd name="T22" fmla="*/ 529 w 613"/>
                <a:gd name="T23" fmla="*/ 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25">
                  <a:moveTo>
                    <a:pt x="529" y="5"/>
                  </a:moveTo>
                  <a:cubicBezTo>
                    <a:pt x="565" y="2"/>
                    <a:pt x="593" y="29"/>
                    <a:pt x="604" y="62"/>
                  </a:cubicBezTo>
                  <a:cubicBezTo>
                    <a:pt x="613" y="88"/>
                    <a:pt x="598" y="125"/>
                    <a:pt x="574" y="144"/>
                  </a:cubicBezTo>
                  <a:cubicBezTo>
                    <a:pt x="513" y="193"/>
                    <a:pt x="453" y="243"/>
                    <a:pt x="393" y="293"/>
                  </a:cubicBezTo>
                  <a:cubicBezTo>
                    <a:pt x="349" y="329"/>
                    <a:pt x="305" y="364"/>
                    <a:pt x="261" y="400"/>
                  </a:cubicBezTo>
                  <a:cubicBezTo>
                    <a:pt x="225" y="430"/>
                    <a:pt x="188" y="460"/>
                    <a:pt x="153" y="491"/>
                  </a:cubicBezTo>
                  <a:cubicBezTo>
                    <a:pt x="118" y="521"/>
                    <a:pt x="76" y="525"/>
                    <a:pt x="47" y="506"/>
                  </a:cubicBezTo>
                  <a:cubicBezTo>
                    <a:pt x="3" y="477"/>
                    <a:pt x="0" y="413"/>
                    <a:pt x="41" y="380"/>
                  </a:cubicBezTo>
                  <a:cubicBezTo>
                    <a:pt x="116" y="319"/>
                    <a:pt x="191" y="258"/>
                    <a:pt x="266" y="197"/>
                  </a:cubicBezTo>
                  <a:cubicBezTo>
                    <a:pt x="335" y="140"/>
                    <a:pt x="402" y="83"/>
                    <a:pt x="471" y="28"/>
                  </a:cubicBezTo>
                  <a:cubicBezTo>
                    <a:pt x="487" y="15"/>
                    <a:pt x="508" y="9"/>
                    <a:pt x="526" y="0"/>
                  </a:cubicBezTo>
                  <a:cubicBezTo>
                    <a:pt x="527" y="2"/>
                    <a:pt x="528" y="3"/>
                    <a:pt x="529"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Freeform 8">
              <a:extLst>
                <a:ext uri="{FF2B5EF4-FFF2-40B4-BE49-F238E27FC236}">
                  <a16:creationId xmlns:a16="http://schemas.microsoft.com/office/drawing/2014/main" id="{001D5C10-AA1D-4389-A5D2-802608A39CA8}"/>
                </a:ext>
              </a:extLst>
            </p:cNvPr>
            <p:cNvSpPr>
              <a:spLocks/>
            </p:cNvSpPr>
            <p:nvPr/>
          </p:nvSpPr>
          <p:spPr bwMode="auto">
            <a:xfrm>
              <a:off x="6759416" y="1345460"/>
              <a:ext cx="391331" cy="571164"/>
            </a:xfrm>
            <a:custGeom>
              <a:avLst/>
              <a:gdLst>
                <a:gd name="T0" fmla="*/ 370 w 461"/>
                <a:gd name="T1" fmla="*/ 0 h 652"/>
                <a:gd name="T2" fmla="*/ 437 w 461"/>
                <a:gd name="T3" fmla="*/ 106 h 652"/>
                <a:gd name="T4" fmla="*/ 384 w 461"/>
                <a:gd name="T5" fmla="*/ 204 h 652"/>
                <a:gd name="T6" fmla="*/ 289 w 461"/>
                <a:gd name="T7" fmla="*/ 371 h 652"/>
                <a:gd name="T8" fmla="*/ 180 w 461"/>
                <a:gd name="T9" fmla="*/ 556 h 652"/>
                <a:gd name="T10" fmla="*/ 139 w 461"/>
                <a:gd name="T11" fmla="*/ 621 h 652"/>
                <a:gd name="T12" fmla="*/ 41 w 461"/>
                <a:gd name="T13" fmla="*/ 632 h 652"/>
                <a:gd name="T14" fmla="*/ 11 w 461"/>
                <a:gd name="T15" fmla="*/ 547 h 652"/>
                <a:gd name="T16" fmla="*/ 41 w 461"/>
                <a:gd name="T17" fmla="*/ 488 h 652"/>
                <a:gd name="T18" fmla="*/ 156 w 461"/>
                <a:gd name="T19" fmla="*/ 287 h 652"/>
                <a:gd name="T20" fmla="*/ 265 w 461"/>
                <a:gd name="T21" fmla="*/ 100 h 652"/>
                <a:gd name="T22" fmla="*/ 303 w 461"/>
                <a:gd name="T23" fmla="*/ 35 h 652"/>
                <a:gd name="T24" fmla="*/ 370 w 461"/>
                <a:gd name="T2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52">
                  <a:moveTo>
                    <a:pt x="370" y="0"/>
                  </a:moveTo>
                  <a:cubicBezTo>
                    <a:pt x="426" y="2"/>
                    <a:pt x="461" y="55"/>
                    <a:pt x="437" y="106"/>
                  </a:cubicBezTo>
                  <a:cubicBezTo>
                    <a:pt x="422" y="140"/>
                    <a:pt x="402" y="172"/>
                    <a:pt x="384" y="204"/>
                  </a:cubicBezTo>
                  <a:cubicBezTo>
                    <a:pt x="353" y="260"/>
                    <a:pt x="321" y="315"/>
                    <a:pt x="289" y="371"/>
                  </a:cubicBezTo>
                  <a:cubicBezTo>
                    <a:pt x="253" y="433"/>
                    <a:pt x="217" y="494"/>
                    <a:pt x="180" y="556"/>
                  </a:cubicBezTo>
                  <a:cubicBezTo>
                    <a:pt x="167" y="578"/>
                    <a:pt x="156" y="601"/>
                    <a:pt x="139" y="621"/>
                  </a:cubicBezTo>
                  <a:cubicBezTo>
                    <a:pt x="116" y="649"/>
                    <a:pt x="75" y="652"/>
                    <a:pt x="41" y="632"/>
                  </a:cubicBezTo>
                  <a:cubicBezTo>
                    <a:pt x="15" y="617"/>
                    <a:pt x="0" y="578"/>
                    <a:pt x="11" y="547"/>
                  </a:cubicBezTo>
                  <a:cubicBezTo>
                    <a:pt x="19" y="526"/>
                    <a:pt x="30" y="507"/>
                    <a:pt x="41" y="488"/>
                  </a:cubicBezTo>
                  <a:cubicBezTo>
                    <a:pt x="79" y="421"/>
                    <a:pt x="117" y="354"/>
                    <a:pt x="156" y="287"/>
                  </a:cubicBezTo>
                  <a:cubicBezTo>
                    <a:pt x="192" y="224"/>
                    <a:pt x="229" y="162"/>
                    <a:pt x="265" y="100"/>
                  </a:cubicBezTo>
                  <a:cubicBezTo>
                    <a:pt x="277" y="78"/>
                    <a:pt x="289" y="56"/>
                    <a:pt x="303" y="35"/>
                  </a:cubicBezTo>
                  <a:cubicBezTo>
                    <a:pt x="320" y="9"/>
                    <a:pt x="339" y="0"/>
                    <a:pt x="37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75B308AE-556B-4362-A5E9-8C09F14A7C91}"/>
                </a:ext>
              </a:extLst>
            </p:cNvPr>
            <p:cNvSpPr>
              <a:spLocks/>
            </p:cNvSpPr>
            <p:nvPr/>
          </p:nvSpPr>
          <p:spPr bwMode="auto">
            <a:xfrm>
              <a:off x="5178747" y="1378514"/>
              <a:ext cx="370870" cy="576453"/>
            </a:xfrm>
            <a:custGeom>
              <a:avLst/>
              <a:gdLst>
                <a:gd name="T0" fmla="*/ 81 w 438"/>
                <a:gd name="T1" fmla="*/ 4 h 660"/>
                <a:gd name="T2" fmla="*/ 152 w 438"/>
                <a:gd name="T3" fmla="*/ 45 h 660"/>
                <a:gd name="T4" fmla="*/ 285 w 438"/>
                <a:gd name="T5" fmla="*/ 281 h 660"/>
                <a:gd name="T6" fmla="*/ 410 w 438"/>
                <a:gd name="T7" fmla="*/ 509 h 660"/>
                <a:gd name="T8" fmla="*/ 434 w 438"/>
                <a:gd name="T9" fmla="*/ 575 h 660"/>
                <a:gd name="T10" fmla="*/ 379 w 438"/>
                <a:gd name="T11" fmla="*/ 651 h 660"/>
                <a:gd name="T12" fmla="*/ 289 w 438"/>
                <a:gd name="T13" fmla="*/ 610 h 660"/>
                <a:gd name="T14" fmla="*/ 200 w 438"/>
                <a:gd name="T15" fmla="*/ 449 h 660"/>
                <a:gd name="T16" fmla="*/ 108 w 438"/>
                <a:gd name="T17" fmla="*/ 282 h 660"/>
                <a:gd name="T18" fmla="*/ 17 w 438"/>
                <a:gd name="T19" fmla="*/ 122 h 660"/>
                <a:gd name="T20" fmla="*/ 16 w 438"/>
                <a:gd name="T21" fmla="*/ 40 h 660"/>
                <a:gd name="T22" fmla="*/ 81 w 438"/>
                <a:gd name="T23" fmla="*/ 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60">
                  <a:moveTo>
                    <a:pt x="81" y="4"/>
                  </a:moveTo>
                  <a:cubicBezTo>
                    <a:pt x="116" y="3"/>
                    <a:pt x="137" y="18"/>
                    <a:pt x="152" y="45"/>
                  </a:cubicBezTo>
                  <a:cubicBezTo>
                    <a:pt x="196" y="123"/>
                    <a:pt x="241" y="202"/>
                    <a:pt x="285" y="281"/>
                  </a:cubicBezTo>
                  <a:cubicBezTo>
                    <a:pt x="327" y="357"/>
                    <a:pt x="369" y="433"/>
                    <a:pt x="410" y="509"/>
                  </a:cubicBezTo>
                  <a:cubicBezTo>
                    <a:pt x="421" y="530"/>
                    <a:pt x="432" y="553"/>
                    <a:pt x="434" y="575"/>
                  </a:cubicBezTo>
                  <a:cubicBezTo>
                    <a:pt x="438" y="612"/>
                    <a:pt x="412" y="642"/>
                    <a:pt x="379" y="651"/>
                  </a:cubicBezTo>
                  <a:cubicBezTo>
                    <a:pt x="346" y="660"/>
                    <a:pt x="306" y="641"/>
                    <a:pt x="289" y="610"/>
                  </a:cubicBezTo>
                  <a:cubicBezTo>
                    <a:pt x="260" y="556"/>
                    <a:pt x="230" y="502"/>
                    <a:pt x="200" y="449"/>
                  </a:cubicBezTo>
                  <a:cubicBezTo>
                    <a:pt x="169" y="393"/>
                    <a:pt x="139" y="337"/>
                    <a:pt x="108" y="282"/>
                  </a:cubicBezTo>
                  <a:cubicBezTo>
                    <a:pt x="78" y="229"/>
                    <a:pt x="47" y="175"/>
                    <a:pt x="17" y="122"/>
                  </a:cubicBezTo>
                  <a:cubicBezTo>
                    <a:pt x="2" y="95"/>
                    <a:pt x="0" y="66"/>
                    <a:pt x="16" y="40"/>
                  </a:cubicBezTo>
                  <a:cubicBezTo>
                    <a:pt x="31" y="15"/>
                    <a:pt x="53" y="0"/>
                    <a:pt x="81"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1B74DAA6-E969-49FE-970A-35824B70F5D7}"/>
                </a:ext>
              </a:extLst>
            </p:cNvPr>
            <p:cNvSpPr>
              <a:spLocks/>
            </p:cNvSpPr>
            <p:nvPr/>
          </p:nvSpPr>
          <p:spPr bwMode="auto">
            <a:xfrm>
              <a:off x="7114940" y="3801994"/>
              <a:ext cx="521774" cy="452171"/>
            </a:xfrm>
            <a:custGeom>
              <a:avLst/>
              <a:gdLst>
                <a:gd name="T0" fmla="*/ 528 w 618"/>
                <a:gd name="T1" fmla="*/ 516 h 516"/>
                <a:gd name="T2" fmla="*/ 479 w 618"/>
                <a:gd name="T3" fmla="*/ 493 h 516"/>
                <a:gd name="T4" fmla="*/ 233 w 618"/>
                <a:gd name="T5" fmla="*/ 302 h 516"/>
                <a:gd name="T6" fmla="*/ 70 w 618"/>
                <a:gd name="T7" fmla="*/ 172 h 516"/>
                <a:gd name="T8" fmla="*/ 27 w 618"/>
                <a:gd name="T9" fmla="*/ 136 h 516"/>
                <a:gd name="T10" fmla="*/ 28 w 618"/>
                <a:gd name="T11" fmla="*/ 31 h 516"/>
                <a:gd name="T12" fmla="*/ 131 w 618"/>
                <a:gd name="T13" fmla="*/ 24 h 516"/>
                <a:gd name="T14" fmla="*/ 308 w 618"/>
                <a:gd name="T15" fmla="*/ 163 h 516"/>
                <a:gd name="T16" fmla="*/ 519 w 618"/>
                <a:gd name="T17" fmla="*/ 327 h 516"/>
                <a:gd name="T18" fmla="*/ 581 w 618"/>
                <a:gd name="T19" fmla="*/ 377 h 516"/>
                <a:gd name="T20" fmla="*/ 580 w 618"/>
                <a:gd name="T21" fmla="*/ 495 h 516"/>
                <a:gd name="T22" fmla="*/ 528 w 618"/>
                <a:gd name="T23"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16">
                  <a:moveTo>
                    <a:pt x="528" y="516"/>
                  </a:moveTo>
                  <a:cubicBezTo>
                    <a:pt x="511" y="508"/>
                    <a:pt x="493" y="504"/>
                    <a:pt x="479" y="493"/>
                  </a:cubicBezTo>
                  <a:cubicBezTo>
                    <a:pt x="397" y="430"/>
                    <a:pt x="315" y="366"/>
                    <a:pt x="233" y="302"/>
                  </a:cubicBezTo>
                  <a:cubicBezTo>
                    <a:pt x="179" y="259"/>
                    <a:pt x="125" y="216"/>
                    <a:pt x="70" y="172"/>
                  </a:cubicBezTo>
                  <a:cubicBezTo>
                    <a:pt x="55" y="160"/>
                    <a:pt x="39" y="149"/>
                    <a:pt x="27" y="136"/>
                  </a:cubicBezTo>
                  <a:cubicBezTo>
                    <a:pt x="0" y="106"/>
                    <a:pt x="1" y="60"/>
                    <a:pt x="28" y="31"/>
                  </a:cubicBezTo>
                  <a:cubicBezTo>
                    <a:pt x="54" y="4"/>
                    <a:pt x="100" y="0"/>
                    <a:pt x="131" y="24"/>
                  </a:cubicBezTo>
                  <a:cubicBezTo>
                    <a:pt x="190" y="70"/>
                    <a:pt x="249" y="117"/>
                    <a:pt x="308" y="163"/>
                  </a:cubicBezTo>
                  <a:cubicBezTo>
                    <a:pt x="378" y="217"/>
                    <a:pt x="449" y="272"/>
                    <a:pt x="519" y="327"/>
                  </a:cubicBezTo>
                  <a:cubicBezTo>
                    <a:pt x="540" y="343"/>
                    <a:pt x="560" y="361"/>
                    <a:pt x="581" y="377"/>
                  </a:cubicBezTo>
                  <a:cubicBezTo>
                    <a:pt x="613" y="403"/>
                    <a:pt x="618" y="463"/>
                    <a:pt x="580" y="495"/>
                  </a:cubicBezTo>
                  <a:cubicBezTo>
                    <a:pt x="566" y="506"/>
                    <a:pt x="547" y="509"/>
                    <a:pt x="528" y="5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Freeform 11">
              <a:extLst>
                <a:ext uri="{FF2B5EF4-FFF2-40B4-BE49-F238E27FC236}">
                  <a16:creationId xmlns:a16="http://schemas.microsoft.com/office/drawing/2014/main" id="{67FE553E-5115-4116-8AA7-9A6BCF6AC1A9}"/>
                </a:ext>
              </a:extLst>
            </p:cNvPr>
            <p:cNvSpPr>
              <a:spLocks/>
            </p:cNvSpPr>
            <p:nvPr/>
          </p:nvSpPr>
          <p:spPr bwMode="auto">
            <a:xfrm>
              <a:off x="7398845" y="2630579"/>
              <a:ext cx="608736" cy="239308"/>
            </a:xfrm>
            <a:custGeom>
              <a:avLst/>
              <a:gdLst>
                <a:gd name="T0" fmla="*/ 717 w 718"/>
                <a:gd name="T1" fmla="*/ 86 h 273"/>
                <a:gd name="T2" fmla="*/ 666 w 718"/>
                <a:gd name="T3" fmla="*/ 155 h 273"/>
                <a:gd name="T4" fmla="*/ 576 w 718"/>
                <a:gd name="T5" fmla="*/ 175 h 273"/>
                <a:gd name="T6" fmla="*/ 342 w 718"/>
                <a:gd name="T7" fmla="*/ 222 h 273"/>
                <a:gd name="T8" fmla="*/ 174 w 718"/>
                <a:gd name="T9" fmla="*/ 253 h 273"/>
                <a:gd name="T10" fmla="*/ 93 w 718"/>
                <a:gd name="T11" fmla="*/ 268 h 273"/>
                <a:gd name="T12" fmla="*/ 17 w 718"/>
                <a:gd name="T13" fmla="*/ 236 h 273"/>
                <a:gd name="T14" fmla="*/ 14 w 718"/>
                <a:gd name="T15" fmla="*/ 154 h 273"/>
                <a:gd name="T16" fmla="*/ 60 w 718"/>
                <a:gd name="T17" fmla="*/ 120 h 273"/>
                <a:gd name="T18" fmla="*/ 256 w 718"/>
                <a:gd name="T19" fmla="*/ 81 h 273"/>
                <a:gd name="T20" fmla="*/ 488 w 718"/>
                <a:gd name="T21" fmla="*/ 33 h 273"/>
                <a:gd name="T22" fmla="*/ 627 w 718"/>
                <a:gd name="T23" fmla="*/ 9 h 273"/>
                <a:gd name="T24" fmla="*/ 717 w 718"/>
                <a:gd name="T25" fmla="*/ 8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273">
                  <a:moveTo>
                    <a:pt x="717" y="86"/>
                  </a:moveTo>
                  <a:cubicBezTo>
                    <a:pt x="716" y="117"/>
                    <a:pt x="696" y="147"/>
                    <a:pt x="666" y="155"/>
                  </a:cubicBezTo>
                  <a:cubicBezTo>
                    <a:pt x="637" y="164"/>
                    <a:pt x="606" y="169"/>
                    <a:pt x="576" y="175"/>
                  </a:cubicBezTo>
                  <a:cubicBezTo>
                    <a:pt x="498" y="191"/>
                    <a:pt x="420" y="207"/>
                    <a:pt x="342" y="222"/>
                  </a:cubicBezTo>
                  <a:cubicBezTo>
                    <a:pt x="286" y="233"/>
                    <a:pt x="230" y="243"/>
                    <a:pt x="174" y="253"/>
                  </a:cubicBezTo>
                  <a:cubicBezTo>
                    <a:pt x="147" y="258"/>
                    <a:pt x="120" y="264"/>
                    <a:pt x="93" y="268"/>
                  </a:cubicBezTo>
                  <a:cubicBezTo>
                    <a:pt x="62" y="273"/>
                    <a:pt x="35" y="263"/>
                    <a:pt x="17" y="236"/>
                  </a:cubicBezTo>
                  <a:cubicBezTo>
                    <a:pt x="0" y="210"/>
                    <a:pt x="1" y="180"/>
                    <a:pt x="14" y="154"/>
                  </a:cubicBezTo>
                  <a:cubicBezTo>
                    <a:pt x="23" y="137"/>
                    <a:pt x="39" y="124"/>
                    <a:pt x="60" y="120"/>
                  </a:cubicBezTo>
                  <a:cubicBezTo>
                    <a:pt x="125" y="107"/>
                    <a:pt x="191" y="94"/>
                    <a:pt x="256" y="81"/>
                  </a:cubicBezTo>
                  <a:cubicBezTo>
                    <a:pt x="333" y="65"/>
                    <a:pt x="410" y="49"/>
                    <a:pt x="488" y="33"/>
                  </a:cubicBezTo>
                  <a:cubicBezTo>
                    <a:pt x="534" y="24"/>
                    <a:pt x="581" y="16"/>
                    <a:pt x="627" y="9"/>
                  </a:cubicBezTo>
                  <a:cubicBezTo>
                    <a:pt x="686" y="0"/>
                    <a:pt x="718" y="49"/>
                    <a:pt x="717"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6" name="Freeform 12">
              <a:extLst>
                <a:ext uri="{FF2B5EF4-FFF2-40B4-BE49-F238E27FC236}">
                  <a16:creationId xmlns:a16="http://schemas.microsoft.com/office/drawing/2014/main" id="{A2FC5CCE-E15D-4C65-A51B-39F2A1F9E8F9}"/>
                </a:ext>
              </a:extLst>
            </p:cNvPr>
            <p:cNvSpPr>
              <a:spLocks/>
            </p:cNvSpPr>
            <p:nvPr/>
          </p:nvSpPr>
          <p:spPr bwMode="auto">
            <a:xfrm>
              <a:off x="4301450" y="2692720"/>
              <a:ext cx="618968" cy="211542"/>
            </a:xfrm>
            <a:custGeom>
              <a:avLst/>
              <a:gdLst>
                <a:gd name="T0" fmla="*/ 632 w 728"/>
                <a:gd name="T1" fmla="*/ 242 h 242"/>
                <a:gd name="T2" fmla="*/ 531 w 728"/>
                <a:gd name="T3" fmla="*/ 226 h 242"/>
                <a:gd name="T4" fmla="*/ 466 w 728"/>
                <a:gd name="T5" fmla="*/ 215 h 242"/>
                <a:gd name="T6" fmla="*/ 298 w 728"/>
                <a:gd name="T7" fmla="*/ 192 h 242"/>
                <a:gd name="T8" fmla="*/ 64 w 728"/>
                <a:gd name="T9" fmla="*/ 154 h 242"/>
                <a:gd name="T10" fmla="*/ 4 w 728"/>
                <a:gd name="T11" fmla="*/ 88 h 242"/>
                <a:gd name="T12" fmla="*/ 46 w 728"/>
                <a:gd name="T13" fmla="*/ 11 h 242"/>
                <a:gd name="T14" fmla="*/ 98 w 728"/>
                <a:gd name="T15" fmla="*/ 2 h 242"/>
                <a:gd name="T16" fmla="*/ 346 w 728"/>
                <a:gd name="T17" fmla="*/ 40 h 242"/>
                <a:gd name="T18" fmla="*/ 553 w 728"/>
                <a:gd name="T19" fmla="*/ 74 h 242"/>
                <a:gd name="T20" fmla="*/ 654 w 728"/>
                <a:gd name="T21" fmla="*/ 89 h 242"/>
                <a:gd name="T22" fmla="*/ 716 w 728"/>
                <a:gd name="T23" fmla="*/ 190 h 242"/>
                <a:gd name="T24" fmla="*/ 632 w 72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242">
                  <a:moveTo>
                    <a:pt x="632" y="242"/>
                  </a:moveTo>
                  <a:cubicBezTo>
                    <a:pt x="605" y="238"/>
                    <a:pt x="568" y="232"/>
                    <a:pt x="531" y="226"/>
                  </a:cubicBezTo>
                  <a:cubicBezTo>
                    <a:pt x="509" y="223"/>
                    <a:pt x="487" y="218"/>
                    <a:pt x="466" y="215"/>
                  </a:cubicBezTo>
                  <a:cubicBezTo>
                    <a:pt x="410" y="207"/>
                    <a:pt x="354" y="200"/>
                    <a:pt x="298" y="192"/>
                  </a:cubicBezTo>
                  <a:cubicBezTo>
                    <a:pt x="220" y="180"/>
                    <a:pt x="142" y="167"/>
                    <a:pt x="64" y="154"/>
                  </a:cubicBezTo>
                  <a:cubicBezTo>
                    <a:pt x="37" y="149"/>
                    <a:pt x="9" y="118"/>
                    <a:pt x="4" y="88"/>
                  </a:cubicBezTo>
                  <a:cubicBezTo>
                    <a:pt x="0" y="59"/>
                    <a:pt x="18" y="22"/>
                    <a:pt x="46" y="11"/>
                  </a:cubicBezTo>
                  <a:cubicBezTo>
                    <a:pt x="62" y="4"/>
                    <a:pt x="81" y="0"/>
                    <a:pt x="98" y="2"/>
                  </a:cubicBezTo>
                  <a:cubicBezTo>
                    <a:pt x="181" y="14"/>
                    <a:pt x="263" y="27"/>
                    <a:pt x="346" y="40"/>
                  </a:cubicBezTo>
                  <a:cubicBezTo>
                    <a:pt x="415" y="51"/>
                    <a:pt x="484" y="63"/>
                    <a:pt x="553" y="74"/>
                  </a:cubicBezTo>
                  <a:cubicBezTo>
                    <a:pt x="586" y="80"/>
                    <a:pt x="620" y="85"/>
                    <a:pt x="654" y="89"/>
                  </a:cubicBezTo>
                  <a:cubicBezTo>
                    <a:pt x="707" y="97"/>
                    <a:pt x="728" y="145"/>
                    <a:pt x="716" y="190"/>
                  </a:cubicBezTo>
                  <a:cubicBezTo>
                    <a:pt x="707" y="222"/>
                    <a:pt x="679" y="242"/>
                    <a:pt x="632" y="2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19">
              <a:extLst>
                <a:ext uri="{FF2B5EF4-FFF2-40B4-BE49-F238E27FC236}">
                  <a16:creationId xmlns:a16="http://schemas.microsoft.com/office/drawing/2014/main" id="{265BB47C-24B7-4135-87C4-643A28ED5897}"/>
                </a:ext>
              </a:extLst>
            </p:cNvPr>
            <p:cNvSpPr>
              <a:spLocks/>
            </p:cNvSpPr>
            <p:nvPr/>
          </p:nvSpPr>
          <p:spPr bwMode="auto">
            <a:xfrm>
              <a:off x="5613559" y="2597526"/>
              <a:ext cx="363196" cy="879223"/>
            </a:xfrm>
            <a:custGeom>
              <a:avLst/>
              <a:gdLst>
                <a:gd name="T0" fmla="*/ 0 w 431"/>
                <a:gd name="T1" fmla="*/ 579 h 1005"/>
                <a:gd name="T2" fmla="*/ 45 w 431"/>
                <a:gd name="T3" fmla="*/ 334 h 1005"/>
                <a:gd name="T4" fmla="*/ 210 w 431"/>
                <a:gd name="T5" fmla="*/ 93 h 1005"/>
                <a:gd name="T6" fmla="*/ 338 w 431"/>
                <a:gd name="T7" fmla="*/ 13 h 1005"/>
                <a:gd name="T8" fmla="*/ 420 w 431"/>
                <a:gd name="T9" fmla="*/ 52 h 1005"/>
                <a:gd name="T10" fmla="*/ 385 w 431"/>
                <a:gd name="T11" fmla="*/ 128 h 1005"/>
                <a:gd name="T12" fmla="*/ 244 w 431"/>
                <a:gd name="T13" fmla="*/ 238 h 1005"/>
                <a:gd name="T14" fmla="*/ 153 w 431"/>
                <a:gd name="T15" fmla="*/ 399 h 1005"/>
                <a:gd name="T16" fmla="*/ 139 w 431"/>
                <a:gd name="T17" fmla="*/ 686 h 1005"/>
                <a:gd name="T18" fmla="*/ 259 w 431"/>
                <a:gd name="T19" fmla="*/ 895 h 1005"/>
                <a:gd name="T20" fmla="*/ 258 w 431"/>
                <a:gd name="T21" fmla="*/ 979 h 1005"/>
                <a:gd name="T22" fmla="*/ 170 w 431"/>
                <a:gd name="T23" fmla="*/ 982 h 1005"/>
                <a:gd name="T24" fmla="*/ 42 w 431"/>
                <a:gd name="T25" fmla="*/ 784 h 1005"/>
                <a:gd name="T26" fmla="*/ 0 w 431"/>
                <a:gd name="T27" fmla="*/ 57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1005">
                  <a:moveTo>
                    <a:pt x="0" y="579"/>
                  </a:moveTo>
                  <a:cubicBezTo>
                    <a:pt x="1" y="484"/>
                    <a:pt x="16" y="408"/>
                    <a:pt x="45" y="334"/>
                  </a:cubicBezTo>
                  <a:cubicBezTo>
                    <a:pt x="82" y="241"/>
                    <a:pt x="136" y="160"/>
                    <a:pt x="210" y="93"/>
                  </a:cubicBezTo>
                  <a:cubicBezTo>
                    <a:pt x="247" y="58"/>
                    <a:pt x="290" y="31"/>
                    <a:pt x="338" y="13"/>
                  </a:cubicBezTo>
                  <a:cubicBezTo>
                    <a:pt x="373" y="0"/>
                    <a:pt x="402" y="14"/>
                    <a:pt x="420" y="52"/>
                  </a:cubicBezTo>
                  <a:cubicBezTo>
                    <a:pt x="431" y="76"/>
                    <a:pt x="417" y="114"/>
                    <a:pt x="385" y="128"/>
                  </a:cubicBezTo>
                  <a:cubicBezTo>
                    <a:pt x="328" y="152"/>
                    <a:pt x="284" y="190"/>
                    <a:pt x="244" y="238"/>
                  </a:cubicBezTo>
                  <a:cubicBezTo>
                    <a:pt x="204" y="287"/>
                    <a:pt x="174" y="340"/>
                    <a:pt x="153" y="399"/>
                  </a:cubicBezTo>
                  <a:cubicBezTo>
                    <a:pt x="118" y="493"/>
                    <a:pt x="114" y="589"/>
                    <a:pt x="139" y="686"/>
                  </a:cubicBezTo>
                  <a:cubicBezTo>
                    <a:pt x="159" y="766"/>
                    <a:pt x="202" y="835"/>
                    <a:pt x="259" y="895"/>
                  </a:cubicBezTo>
                  <a:cubicBezTo>
                    <a:pt x="279" y="916"/>
                    <a:pt x="279" y="959"/>
                    <a:pt x="258" y="979"/>
                  </a:cubicBezTo>
                  <a:cubicBezTo>
                    <a:pt x="233" y="1004"/>
                    <a:pt x="192" y="1005"/>
                    <a:pt x="170" y="982"/>
                  </a:cubicBezTo>
                  <a:cubicBezTo>
                    <a:pt x="115" y="924"/>
                    <a:pt x="72" y="858"/>
                    <a:pt x="42" y="784"/>
                  </a:cubicBezTo>
                  <a:cubicBezTo>
                    <a:pt x="13" y="713"/>
                    <a:pt x="1" y="639"/>
                    <a:pt x="0" y="5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4CB51B94-506F-4380-A597-06AB89D66D77}"/>
              </a:ext>
            </a:extLst>
          </p:cNvPr>
          <p:cNvSpPr/>
          <p:nvPr/>
        </p:nvSpPr>
        <p:spPr>
          <a:xfrm>
            <a:off x="3177671" y="1096922"/>
            <a:ext cx="8596675" cy="531575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altLang="en-US" sz="4000" b="1" dirty="0">
                <a:solidFill>
                  <a:schemeClr val="bg1"/>
                </a:solidFill>
              </a:rPr>
              <a:t>Le harcèlement sexuel fait référence à une conduite interdite dans le </a:t>
            </a:r>
            <a:r>
              <a:rPr lang="fr-FR" altLang="en-US" sz="4000" b="1" dirty="0">
                <a:solidFill>
                  <a:srgbClr val="FFFF00"/>
                </a:solidFill>
              </a:rPr>
              <a:t>contexte du travail </a:t>
            </a:r>
            <a:r>
              <a:rPr lang="fr-FR" altLang="en-US" sz="4000" b="1" dirty="0">
                <a:solidFill>
                  <a:schemeClr val="bg1"/>
                </a:solidFill>
              </a:rPr>
              <a:t>et peut être commis à l'encontre du </a:t>
            </a:r>
            <a:r>
              <a:rPr lang="fr-FR" altLang="en-US" sz="4000" b="1" dirty="0">
                <a:solidFill>
                  <a:srgbClr val="FFFF00"/>
                </a:solidFill>
              </a:rPr>
              <a:t>personnel de l‘ONU </a:t>
            </a:r>
            <a:r>
              <a:rPr lang="fr-FR" altLang="en-US" sz="4000" b="1" dirty="0">
                <a:solidFill>
                  <a:schemeClr val="bg1"/>
                </a:solidFill>
              </a:rPr>
              <a:t>et</a:t>
            </a:r>
            <a:r>
              <a:rPr lang="fr-FR" altLang="en-US" sz="4000" b="1" dirty="0">
                <a:solidFill>
                  <a:srgbClr val="FFFF00"/>
                </a:solidFill>
              </a:rPr>
              <a:t> des partenaires </a:t>
            </a:r>
            <a:r>
              <a:rPr lang="fr-FR" altLang="en-US" sz="4000" b="1" dirty="0">
                <a:solidFill>
                  <a:schemeClr val="bg1"/>
                </a:solidFill>
              </a:rPr>
              <a:t>de mise en œuvre. Il peut également inclure des ressortissants </a:t>
            </a:r>
            <a:r>
              <a:rPr lang="fr-FR" altLang="en-US" sz="4000" b="1" dirty="0">
                <a:solidFill>
                  <a:srgbClr val="FFFF00"/>
                </a:solidFill>
              </a:rPr>
              <a:t>locaux</a:t>
            </a:r>
            <a:r>
              <a:rPr lang="fr-FR" altLang="en-US" sz="4000" b="1" dirty="0">
                <a:solidFill>
                  <a:schemeClr val="bg1"/>
                </a:solidFill>
              </a:rPr>
              <a:t> et des travailleurs </a:t>
            </a:r>
            <a:r>
              <a:rPr lang="fr-FR" altLang="en-US" sz="4000" b="1" dirty="0">
                <a:solidFill>
                  <a:srgbClr val="FFFF00"/>
                </a:solidFill>
              </a:rPr>
              <a:t>internationaux</a:t>
            </a:r>
            <a:r>
              <a:rPr lang="fr-FR" altLang="en-US" sz="4000" dirty="0">
                <a:solidFill>
                  <a:schemeClr val="bg1"/>
                </a:solidFill>
              </a:rPr>
              <a:t>.</a:t>
            </a:r>
            <a:endParaRPr lang="en-US" altLang="en-US" sz="40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4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theme/theme1.xml><?xml version="1.0" encoding="utf-8"?>
<a:theme xmlns:a="http://schemas.openxmlformats.org/drawingml/2006/main" name="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4301</TotalTime>
  <Words>898</Words>
  <Application>Microsoft Office PowerPoint</Application>
  <PresentationFormat>Grand écran</PresentationFormat>
  <Paragraphs>112</Paragraphs>
  <Slides>28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Calibri Light</vt:lpstr>
      <vt:lpstr>Noto Sans</vt:lpstr>
      <vt:lpstr>Open Sans</vt:lpstr>
      <vt:lpstr>Times New Roman</vt:lpstr>
      <vt:lpstr>Wingdings</vt:lpstr>
      <vt:lpstr>Office Theme</vt:lpstr>
      <vt:lpstr>COMPRENDRE LA PROTECTION CONTRE L’EXPLOITATION ET LES ABUS SEXUELS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conséquences de l’EAS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Fabrice Nempe Mangoua</dc:creator>
  <cp:lastModifiedBy>HP</cp:lastModifiedBy>
  <cp:revision>59</cp:revision>
  <dcterms:created xsi:type="dcterms:W3CDTF">2020-11-23T13:25:59Z</dcterms:created>
  <dcterms:modified xsi:type="dcterms:W3CDTF">2022-01-28T06:24:09Z</dcterms:modified>
</cp:coreProperties>
</file>