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66" r:id="rId5"/>
    <p:sldId id="267" r:id="rId6"/>
    <p:sldId id="268" r:id="rId7"/>
    <p:sldId id="258" r:id="rId8"/>
    <p:sldId id="269" r:id="rId9"/>
    <p:sldId id="270" r:id="rId10"/>
    <p:sldId id="271" r:id="rId11"/>
    <p:sldId id="272" r:id="rId12"/>
    <p:sldId id="259" r:id="rId13"/>
    <p:sldId id="260" r:id="rId14"/>
    <p:sldId id="261" r:id="rId15"/>
    <p:sldId id="263" r:id="rId16"/>
    <p:sldId id="264" r:id="rId17"/>
    <p:sldId id="265"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CDB576D6-AB1C-4AE9-ACC2-778487C7B5CE}" type="datetimeFigureOut">
              <a:rPr lang="fr-FR" smtClean="0"/>
              <a:t>28/01/2022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F16F6D1-553F-47C4-83D7-CB0EB3F0C31B}" type="slidenum">
              <a:rPr lang="fr-FR" smtClean="0"/>
              <a:t>‹N°›</a:t>
            </a:fld>
            <a:endParaRPr lang="fr-FR"/>
          </a:p>
        </p:txBody>
      </p:sp>
    </p:spTree>
    <p:extLst>
      <p:ext uri="{BB962C8B-B14F-4D97-AF65-F5344CB8AC3E}">
        <p14:creationId xmlns:p14="http://schemas.microsoft.com/office/powerpoint/2010/main" val="3324433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CDB576D6-AB1C-4AE9-ACC2-778487C7B5CE}" type="datetimeFigureOut">
              <a:rPr lang="fr-FR" smtClean="0"/>
              <a:t>28/01/2022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F16F6D1-553F-47C4-83D7-CB0EB3F0C31B}" type="slidenum">
              <a:rPr lang="fr-FR" smtClean="0"/>
              <a:t>‹N°›</a:t>
            </a:fld>
            <a:endParaRPr lang="fr-FR"/>
          </a:p>
        </p:txBody>
      </p:sp>
    </p:spTree>
    <p:extLst>
      <p:ext uri="{BB962C8B-B14F-4D97-AF65-F5344CB8AC3E}">
        <p14:creationId xmlns:p14="http://schemas.microsoft.com/office/powerpoint/2010/main" val="2131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CDB576D6-AB1C-4AE9-ACC2-778487C7B5CE}" type="datetimeFigureOut">
              <a:rPr lang="fr-FR" smtClean="0"/>
              <a:t>28/01/2022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F16F6D1-553F-47C4-83D7-CB0EB3F0C31B}"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080476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CDB576D6-AB1C-4AE9-ACC2-778487C7B5CE}" type="datetimeFigureOut">
              <a:rPr lang="fr-FR" smtClean="0"/>
              <a:t>28/01/2022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F16F6D1-553F-47C4-83D7-CB0EB3F0C31B}" type="slidenum">
              <a:rPr lang="fr-FR" smtClean="0"/>
              <a:t>‹N°›</a:t>
            </a:fld>
            <a:endParaRPr lang="fr-FR"/>
          </a:p>
        </p:txBody>
      </p:sp>
    </p:spTree>
    <p:extLst>
      <p:ext uri="{BB962C8B-B14F-4D97-AF65-F5344CB8AC3E}">
        <p14:creationId xmlns:p14="http://schemas.microsoft.com/office/powerpoint/2010/main" val="3234867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CDB576D6-AB1C-4AE9-ACC2-778487C7B5CE}" type="datetimeFigureOut">
              <a:rPr lang="fr-FR" smtClean="0"/>
              <a:t>28/01/2022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F16F6D1-553F-47C4-83D7-CB0EB3F0C31B}"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516427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CDB576D6-AB1C-4AE9-ACC2-778487C7B5CE}" type="datetimeFigureOut">
              <a:rPr lang="fr-FR" smtClean="0"/>
              <a:t>28/01/2022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F16F6D1-553F-47C4-83D7-CB0EB3F0C31B}" type="slidenum">
              <a:rPr lang="fr-FR" smtClean="0"/>
              <a:t>‹N°›</a:t>
            </a:fld>
            <a:endParaRPr lang="fr-FR"/>
          </a:p>
        </p:txBody>
      </p:sp>
    </p:spTree>
    <p:extLst>
      <p:ext uri="{BB962C8B-B14F-4D97-AF65-F5344CB8AC3E}">
        <p14:creationId xmlns:p14="http://schemas.microsoft.com/office/powerpoint/2010/main" val="2338006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DB576D6-AB1C-4AE9-ACC2-778487C7B5CE}" type="datetimeFigureOut">
              <a:rPr lang="fr-FR" smtClean="0"/>
              <a:t>28/01/2022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F16F6D1-553F-47C4-83D7-CB0EB3F0C31B}" type="slidenum">
              <a:rPr lang="fr-FR" smtClean="0"/>
              <a:t>‹N°›</a:t>
            </a:fld>
            <a:endParaRPr lang="fr-FR"/>
          </a:p>
        </p:txBody>
      </p:sp>
    </p:spTree>
    <p:extLst>
      <p:ext uri="{BB962C8B-B14F-4D97-AF65-F5344CB8AC3E}">
        <p14:creationId xmlns:p14="http://schemas.microsoft.com/office/powerpoint/2010/main" val="40313826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DB576D6-AB1C-4AE9-ACC2-778487C7B5CE}" type="datetimeFigureOut">
              <a:rPr lang="fr-FR" smtClean="0"/>
              <a:t>28/01/2022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F16F6D1-553F-47C4-83D7-CB0EB3F0C31B}" type="slidenum">
              <a:rPr lang="fr-FR" smtClean="0"/>
              <a:t>‹N°›</a:t>
            </a:fld>
            <a:endParaRPr lang="fr-FR"/>
          </a:p>
        </p:txBody>
      </p:sp>
    </p:spTree>
    <p:extLst>
      <p:ext uri="{BB962C8B-B14F-4D97-AF65-F5344CB8AC3E}">
        <p14:creationId xmlns:p14="http://schemas.microsoft.com/office/powerpoint/2010/main" val="1661861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DB576D6-AB1C-4AE9-ACC2-778487C7B5CE}" type="datetimeFigureOut">
              <a:rPr lang="fr-FR" smtClean="0"/>
              <a:t>28/01/2022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F16F6D1-553F-47C4-83D7-CB0EB3F0C31B}" type="slidenum">
              <a:rPr lang="fr-FR" smtClean="0"/>
              <a:t>‹N°›</a:t>
            </a:fld>
            <a:endParaRPr lang="fr-FR"/>
          </a:p>
        </p:txBody>
      </p:sp>
    </p:spTree>
    <p:extLst>
      <p:ext uri="{BB962C8B-B14F-4D97-AF65-F5344CB8AC3E}">
        <p14:creationId xmlns:p14="http://schemas.microsoft.com/office/powerpoint/2010/main" val="4150397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CDB576D6-AB1C-4AE9-ACC2-778487C7B5CE}" type="datetimeFigureOut">
              <a:rPr lang="fr-FR" smtClean="0"/>
              <a:t>28/01/2022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F16F6D1-553F-47C4-83D7-CB0EB3F0C31B}" type="slidenum">
              <a:rPr lang="fr-FR" smtClean="0"/>
              <a:t>‹N°›</a:t>
            </a:fld>
            <a:endParaRPr lang="fr-FR"/>
          </a:p>
        </p:txBody>
      </p:sp>
    </p:spTree>
    <p:extLst>
      <p:ext uri="{BB962C8B-B14F-4D97-AF65-F5344CB8AC3E}">
        <p14:creationId xmlns:p14="http://schemas.microsoft.com/office/powerpoint/2010/main" val="464080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CDB576D6-AB1C-4AE9-ACC2-778487C7B5CE}" type="datetimeFigureOut">
              <a:rPr lang="fr-FR" smtClean="0"/>
              <a:t>28/01/2022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F16F6D1-553F-47C4-83D7-CB0EB3F0C31B}" type="slidenum">
              <a:rPr lang="fr-FR" smtClean="0"/>
              <a:t>‹N°›</a:t>
            </a:fld>
            <a:endParaRPr lang="fr-FR"/>
          </a:p>
        </p:txBody>
      </p:sp>
    </p:spTree>
    <p:extLst>
      <p:ext uri="{BB962C8B-B14F-4D97-AF65-F5344CB8AC3E}">
        <p14:creationId xmlns:p14="http://schemas.microsoft.com/office/powerpoint/2010/main" val="185718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CDB576D6-AB1C-4AE9-ACC2-778487C7B5CE}" type="datetimeFigureOut">
              <a:rPr lang="fr-FR" smtClean="0"/>
              <a:t>28/01/2022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F16F6D1-553F-47C4-83D7-CB0EB3F0C31B}" type="slidenum">
              <a:rPr lang="fr-FR" smtClean="0"/>
              <a:t>‹N°›</a:t>
            </a:fld>
            <a:endParaRPr lang="fr-FR"/>
          </a:p>
        </p:txBody>
      </p:sp>
    </p:spTree>
    <p:extLst>
      <p:ext uri="{BB962C8B-B14F-4D97-AF65-F5344CB8AC3E}">
        <p14:creationId xmlns:p14="http://schemas.microsoft.com/office/powerpoint/2010/main" val="1853723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DB576D6-AB1C-4AE9-ACC2-778487C7B5CE}" type="datetimeFigureOut">
              <a:rPr lang="fr-FR" smtClean="0"/>
              <a:t>28/01/2022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F16F6D1-553F-47C4-83D7-CB0EB3F0C31B}" type="slidenum">
              <a:rPr lang="fr-FR" smtClean="0"/>
              <a:t>‹N°›</a:t>
            </a:fld>
            <a:endParaRPr lang="fr-FR"/>
          </a:p>
        </p:txBody>
      </p:sp>
    </p:spTree>
    <p:extLst>
      <p:ext uri="{BB962C8B-B14F-4D97-AF65-F5344CB8AC3E}">
        <p14:creationId xmlns:p14="http://schemas.microsoft.com/office/powerpoint/2010/main" val="978917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B576D6-AB1C-4AE9-ACC2-778487C7B5CE}" type="datetimeFigureOut">
              <a:rPr lang="fr-FR" smtClean="0"/>
              <a:t>28/01/2022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F16F6D1-553F-47C4-83D7-CB0EB3F0C31B}" type="slidenum">
              <a:rPr lang="fr-FR" smtClean="0"/>
              <a:t>‹N°›</a:t>
            </a:fld>
            <a:endParaRPr lang="fr-FR"/>
          </a:p>
        </p:txBody>
      </p:sp>
    </p:spTree>
    <p:extLst>
      <p:ext uri="{BB962C8B-B14F-4D97-AF65-F5344CB8AC3E}">
        <p14:creationId xmlns:p14="http://schemas.microsoft.com/office/powerpoint/2010/main" val="649929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CDB576D6-AB1C-4AE9-ACC2-778487C7B5CE}" type="datetimeFigureOut">
              <a:rPr lang="fr-FR" smtClean="0"/>
              <a:t>28/01/2022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F16F6D1-553F-47C4-83D7-CB0EB3F0C31B}" type="slidenum">
              <a:rPr lang="fr-FR" smtClean="0"/>
              <a:t>‹N°›</a:t>
            </a:fld>
            <a:endParaRPr lang="fr-FR"/>
          </a:p>
        </p:txBody>
      </p:sp>
    </p:spTree>
    <p:extLst>
      <p:ext uri="{BB962C8B-B14F-4D97-AF65-F5344CB8AC3E}">
        <p14:creationId xmlns:p14="http://schemas.microsoft.com/office/powerpoint/2010/main" val="2356987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CDB576D6-AB1C-4AE9-ACC2-778487C7B5CE}" type="datetimeFigureOut">
              <a:rPr lang="fr-FR" smtClean="0"/>
              <a:t>28/01/2022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F16F6D1-553F-47C4-83D7-CB0EB3F0C31B}" type="slidenum">
              <a:rPr lang="fr-FR" smtClean="0"/>
              <a:t>‹N°›</a:t>
            </a:fld>
            <a:endParaRPr lang="fr-FR"/>
          </a:p>
        </p:txBody>
      </p:sp>
    </p:spTree>
    <p:extLst>
      <p:ext uri="{BB962C8B-B14F-4D97-AF65-F5344CB8AC3E}">
        <p14:creationId xmlns:p14="http://schemas.microsoft.com/office/powerpoint/2010/main" val="4277116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DB576D6-AB1C-4AE9-ACC2-778487C7B5CE}" type="datetimeFigureOut">
              <a:rPr lang="fr-FR" smtClean="0"/>
              <a:t>28/01/2022</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F16F6D1-553F-47C4-83D7-CB0EB3F0C31B}" type="slidenum">
              <a:rPr lang="fr-FR" smtClean="0"/>
              <a:t>‹N°›</a:t>
            </a:fld>
            <a:endParaRPr lang="fr-FR"/>
          </a:p>
        </p:txBody>
      </p:sp>
    </p:spTree>
    <p:extLst>
      <p:ext uri="{BB962C8B-B14F-4D97-AF65-F5344CB8AC3E}">
        <p14:creationId xmlns:p14="http://schemas.microsoft.com/office/powerpoint/2010/main" val="2010619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7646" y="1254034"/>
            <a:ext cx="10110651" cy="2796802"/>
          </a:xfrm>
        </p:spPr>
        <p:txBody>
          <a:bodyPr/>
          <a:lstStyle/>
          <a:p>
            <a:pPr algn="ctr"/>
            <a:r>
              <a:rPr lang="fr-FR" sz="6600" dirty="0" smtClean="0"/>
              <a:t>MODULE </a:t>
            </a:r>
            <a:r>
              <a:rPr lang="fr-FR" sz="6600" smtClean="0"/>
              <a:t>1:</a:t>
            </a:r>
            <a:br>
              <a:rPr lang="fr-FR" sz="6600" smtClean="0"/>
            </a:br>
            <a:r>
              <a:rPr lang="fr-FR" sz="6600" smtClean="0"/>
              <a:t> </a:t>
            </a:r>
            <a:r>
              <a:rPr lang="fr-FR" sz="6600" dirty="0" smtClean="0"/>
              <a:t>LA </a:t>
            </a:r>
            <a:r>
              <a:rPr lang="fr-FR" sz="7200" dirty="0" smtClean="0"/>
              <a:t>REDEVABILITE</a:t>
            </a:r>
            <a:endParaRPr lang="fr-FR" sz="6600" dirty="0"/>
          </a:p>
        </p:txBody>
      </p:sp>
    </p:spTree>
    <p:extLst>
      <p:ext uri="{BB962C8B-B14F-4D97-AF65-F5344CB8AC3E}">
        <p14:creationId xmlns:p14="http://schemas.microsoft.com/office/powerpoint/2010/main" val="1221830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10961672" cy="1320800"/>
          </a:xfrm>
        </p:spPr>
        <p:txBody>
          <a:bodyPr/>
          <a:lstStyle/>
          <a:p>
            <a:r>
              <a:rPr lang="fr-FR" dirty="0" smtClean="0"/>
              <a:t>LA REDEVABILITE: UNE APPROCHE FONDEE SUR LE DROIT</a:t>
            </a:r>
            <a:endParaRPr lang="fr-FR" dirty="0"/>
          </a:p>
        </p:txBody>
      </p:sp>
      <p:sp>
        <p:nvSpPr>
          <p:cNvPr id="3" name="Espace réservé du contenu 2"/>
          <p:cNvSpPr>
            <a:spLocks noGrp="1"/>
          </p:cNvSpPr>
          <p:nvPr>
            <p:ph idx="1"/>
          </p:nvPr>
        </p:nvSpPr>
        <p:spPr>
          <a:xfrm>
            <a:off x="677334" y="2160589"/>
            <a:ext cx="10961672" cy="4331651"/>
          </a:xfrm>
        </p:spPr>
        <p:txBody>
          <a:bodyPr>
            <a:noAutofit/>
          </a:bodyPr>
          <a:lstStyle/>
          <a:p>
            <a:pPr marL="0" indent="0">
              <a:buNone/>
            </a:pPr>
            <a:r>
              <a:rPr lang="fr-FR" sz="2400" dirty="0" smtClean="0"/>
              <a:t>Les bénéficiaires des aides humanitaires </a:t>
            </a:r>
            <a:r>
              <a:rPr lang="fr-FR" sz="2400" dirty="0"/>
              <a:t>disposent de droits fondamentaux, notamment :</a:t>
            </a:r>
          </a:p>
          <a:p>
            <a:r>
              <a:rPr lang="fr-FR" sz="2400" dirty="0" smtClean="0"/>
              <a:t>Participer </a:t>
            </a:r>
            <a:r>
              <a:rPr lang="fr-FR" sz="2400" dirty="0"/>
              <a:t>aux décisions qui affectent leur existence ;</a:t>
            </a:r>
          </a:p>
          <a:p>
            <a:r>
              <a:rPr lang="fr-FR" sz="2400" dirty="0" smtClean="0"/>
              <a:t>Recevoir </a:t>
            </a:r>
            <a:r>
              <a:rPr lang="fr-FR" sz="2400" dirty="0"/>
              <a:t>les informations dont ils ont besoin pour prendre des décisions éclairées ;</a:t>
            </a:r>
          </a:p>
          <a:p>
            <a:r>
              <a:rPr lang="fr-FR" sz="2400" dirty="0" smtClean="0"/>
              <a:t>Être </a:t>
            </a:r>
            <a:r>
              <a:rPr lang="fr-FR" sz="2400" dirty="0"/>
              <a:t>entendus s’ils estiment que l’aide qu’ils reçoivent n’est pas adaptée ou a des conséquences indésirables ; et</a:t>
            </a:r>
          </a:p>
          <a:p>
            <a:r>
              <a:rPr lang="fr-FR" sz="2400" dirty="0" smtClean="0"/>
              <a:t> </a:t>
            </a:r>
            <a:r>
              <a:rPr lang="fr-FR" sz="2400" dirty="0"/>
              <a:t>Être informés de l’action des organisations dans leur communauté et de la manière dont l’argent est dépensé</a:t>
            </a:r>
            <a:endParaRPr lang="fr-FR" sz="2400" dirty="0"/>
          </a:p>
        </p:txBody>
      </p:sp>
    </p:spTree>
    <p:extLst>
      <p:ext uri="{BB962C8B-B14F-4D97-AF65-F5344CB8AC3E}">
        <p14:creationId xmlns:p14="http://schemas.microsoft.com/office/powerpoint/2010/main" val="2067263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10961672" cy="1320800"/>
          </a:xfrm>
        </p:spPr>
        <p:txBody>
          <a:bodyPr/>
          <a:lstStyle/>
          <a:p>
            <a:r>
              <a:rPr lang="fr-FR" dirty="0" smtClean="0"/>
              <a:t>LA REDEVABILITE: UNE APPROCHE FONDEE SUR LE DROIT</a:t>
            </a:r>
            <a:endParaRPr lang="fr-FR" dirty="0"/>
          </a:p>
        </p:txBody>
      </p:sp>
      <p:sp>
        <p:nvSpPr>
          <p:cNvPr id="3" name="Espace réservé du contenu 2"/>
          <p:cNvSpPr>
            <a:spLocks noGrp="1"/>
          </p:cNvSpPr>
          <p:nvPr>
            <p:ph idx="1"/>
          </p:nvPr>
        </p:nvSpPr>
        <p:spPr>
          <a:xfrm>
            <a:off x="677334" y="2160589"/>
            <a:ext cx="10961672" cy="4331651"/>
          </a:xfrm>
        </p:spPr>
        <p:txBody>
          <a:bodyPr>
            <a:noAutofit/>
          </a:bodyPr>
          <a:lstStyle/>
          <a:p>
            <a:pPr marL="0" indent="0">
              <a:buNone/>
            </a:pPr>
            <a:r>
              <a:rPr lang="fr-FR" sz="3200" dirty="0"/>
              <a:t>La redevabilité envers les populations affectées n’est pas uniquement un devoir moral : la coopération </a:t>
            </a:r>
            <a:r>
              <a:rPr lang="fr-FR" sz="3200" dirty="0" smtClean="0"/>
              <a:t>systémique avec </a:t>
            </a:r>
            <a:r>
              <a:rPr lang="fr-FR" sz="3200" dirty="0"/>
              <a:t>les personnes qui bénéficient de nos services contribue progressivement à réduire leur vulnérabilité, à </a:t>
            </a:r>
            <a:r>
              <a:rPr lang="fr-FR" sz="3200" dirty="0" smtClean="0"/>
              <a:t>accroître leur </a:t>
            </a:r>
            <a:r>
              <a:rPr lang="fr-FR" sz="3200" dirty="0"/>
              <a:t>résilience et à renforcer la cohésion sociale. À terme, cela améliorera la qualité et l’efficacité de nos </a:t>
            </a:r>
            <a:r>
              <a:rPr lang="fr-FR" sz="3200" dirty="0" smtClean="0"/>
              <a:t>programmes humanitaires </a:t>
            </a:r>
            <a:r>
              <a:rPr lang="fr-FR" sz="3200" dirty="0"/>
              <a:t>et de développement. Il s’agit donc vraiment d’un cercle vertueux.</a:t>
            </a:r>
            <a:endParaRPr lang="fr-FR" sz="4000" dirty="0"/>
          </a:p>
        </p:txBody>
      </p:sp>
    </p:spTree>
    <p:extLst>
      <p:ext uri="{BB962C8B-B14F-4D97-AF65-F5344CB8AC3E}">
        <p14:creationId xmlns:p14="http://schemas.microsoft.com/office/powerpoint/2010/main" val="3047765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BON A RETENIR</a:t>
            </a:r>
            <a:endParaRPr lang="fr-FR" dirty="0"/>
          </a:p>
        </p:txBody>
      </p:sp>
      <p:sp>
        <p:nvSpPr>
          <p:cNvPr id="3" name="Espace réservé du contenu 2"/>
          <p:cNvSpPr>
            <a:spLocks noGrp="1"/>
          </p:cNvSpPr>
          <p:nvPr>
            <p:ph idx="1"/>
          </p:nvPr>
        </p:nvSpPr>
        <p:spPr/>
        <p:txBody>
          <a:bodyPr/>
          <a:lstStyle/>
          <a:p>
            <a:pPr>
              <a:buFont typeface="Wingdings" panose="05000000000000000000" pitchFamily="2" charset="2"/>
              <a:buChar char="v"/>
            </a:pPr>
            <a:r>
              <a:rPr lang="fr-FR" dirty="0"/>
              <a:t>Les populations touchées ont le droit d’être informées, de participer et d’influencer nos </a:t>
            </a:r>
            <a:r>
              <a:rPr lang="fr-FR" dirty="0" smtClean="0"/>
              <a:t>actions.</a:t>
            </a:r>
          </a:p>
          <a:p>
            <a:pPr>
              <a:buFont typeface="Wingdings" panose="05000000000000000000" pitchFamily="2" charset="2"/>
              <a:buChar char="v"/>
            </a:pPr>
            <a:r>
              <a:rPr lang="fr-FR" dirty="0" smtClean="0"/>
              <a:t>La </a:t>
            </a:r>
            <a:r>
              <a:rPr lang="fr-FR" dirty="0"/>
              <a:t>redevabilité améliore la qualité de notre intervention </a:t>
            </a:r>
            <a:r>
              <a:rPr lang="fr-FR" dirty="0" smtClean="0"/>
              <a:t>humanitaire.</a:t>
            </a:r>
          </a:p>
          <a:p>
            <a:pPr>
              <a:buFont typeface="Wingdings" panose="05000000000000000000" pitchFamily="2" charset="2"/>
              <a:buChar char="v"/>
            </a:pPr>
            <a:r>
              <a:rPr lang="fr-FR" dirty="0" smtClean="0"/>
              <a:t>L’expérience </a:t>
            </a:r>
            <a:r>
              <a:rPr lang="fr-FR" dirty="0"/>
              <a:t>acquise au niveau mondial montre que la plupart des gens veulent être informés et </a:t>
            </a:r>
            <a:r>
              <a:rPr lang="fr-FR" dirty="0" smtClean="0"/>
              <a:t>influencer la </a:t>
            </a:r>
            <a:r>
              <a:rPr lang="fr-FR" dirty="0"/>
              <a:t>manière dont ils reçoivent l’assistance. </a:t>
            </a:r>
            <a:endParaRPr lang="fr-FR" dirty="0" smtClean="0"/>
          </a:p>
          <a:p>
            <a:pPr>
              <a:buFont typeface="Wingdings" panose="05000000000000000000" pitchFamily="2" charset="2"/>
              <a:buChar char="v"/>
            </a:pPr>
            <a:r>
              <a:rPr lang="fr-FR" dirty="0" smtClean="0"/>
              <a:t>Parallèlement</a:t>
            </a:r>
            <a:r>
              <a:rPr lang="fr-FR" dirty="0"/>
              <a:t>, les enfants et les jeunes sont souvent oubliés,</a:t>
            </a:r>
            <a:br>
              <a:rPr lang="fr-FR" dirty="0"/>
            </a:br>
            <a:r>
              <a:rPr lang="fr-FR" dirty="0"/>
              <a:t>car on ne leur accorde pas forcément le droit ou la possibilité d’être informés, de participer ou de </a:t>
            </a:r>
            <a:r>
              <a:rPr lang="fr-FR" dirty="0" smtClean="0"/>
              <a:t>faire un </a:t>
            </a:r>
            <a:r>
              <a:rPr lang="fr-FR" dirty="0"/>
              <a:t>retour d’information</a:t>
            </a:r>
          </a:p>
        </p:txBody>
      </p:sp>
    </p:spTree>
    <p:extLst>
      <p:ext uri="{BB962C8B-B14F-4D97-AF65-F5344CB8AC3E}">
        <p14:creationId xmlns:p14="http://schemas.microsoft.com/office/powerpoint/2010/main" val="3051793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piliers principaux de la structure de </a:t>
            </a:r>
            <a:r>
              <a:rPr lang="fr-FR" dirty="0" smtClean="0"/>
              <a:t>redevabilité dans l’action humanitaire</a:t>
            </a:r>
            <a:endParaRPr lang="fr-FR" dirty="0"/>
          </a:p>
        </p:txBody>
      </p:sp>
      <p:sp>
        <p:nvSpPr>
          <p:cNvPr id="3" name="Espace réservé du contenu 2"/>
          <p:cNvSpPr>
            <a:spLocks noGrp="1"/>
          </p:cNvSpPr>
          <p:nvPr>
            <p:ph idx="1"/>
          </p:nvPr>
        </p:nvSpPr>
        <p:spPr>
          <a:xfrm>
            <a:off x="677333" y="2160589"/>
            <a:ext cx="11235993" cy="4579845"/>
          </a:xfrm>
        </p:spPr>
        <p:txBody>
          <a:bodyPr>
            <a:noAutofit/>
          </a:bodyPr>
          <a:lstStyle/>
          <a:p>
            <a:r>
              <a:rPr lang="fr-FR" sz="2400" dirty="0" smtClean="0"/>
              <a:t>La transparence se rapporte à la mise à disposition d’informations adaptées aux enfants, accessibles et dans les délais, concernant l’organisation, notre travail, nos résultats et les mesures prises pour répondre au retour d’information.</a:t>
            </a:r>
            <a:endParaRPr lang="fr-FR" sz="2400" dirty="0"/>
          </a:p>
          <a:p>
            <a:r>
              <a:rPr lang="fr-FR" sz="2400" dirty="0" smtClean="0"/>
              <a:t>La participation concerne les interactions en continu avec les enfants, les jeunes et les adultes. Elle implique une écoute active et un engagement dans un dialogue inclusif continu avec les enfants, les jeunes et les communautés tout au long du programme/projet. Il est essentiel que la participation se fasse sur une base volontaire, respectueuse, pertinente, inclusive, sûre, transparente et informative. Il est important   de garantir que les groupes les plus vulnérables soient représentés et aient de l’influence.</a:t>
            </a:r>
            <a:br>
              <a:rPr lang="fr-FR" sz="2400" dirty="0" smtClean="0"/>
            </a:br>
            <a:endParaRPr lang="fr-FR" sz="2400" dirty="0"/>
          </a:p>
        </p:txBody>
      </p:sp>
    </p:spTree>
    <p:extLst>
      <p:ext uri="{BB962C8B-B14F-4D97-AF65-F5344CB8AC3E}">
        <p14:creationId xmlns:p14="http://schemas.microsoft.com/office/powerpoint/2010/main" val="3255300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piliers principaux de la structure de </a:t>
            </a:r>
            <a:r>
              <a:rPr lang="fr-FR" dirty="0" smtClean="0"/>
              <a:t>redevabilité dans l’action humanitaire</a:t>
            </a:r>
            <a:endParaRPr lang="fr-FR" dirty="0"/>
          </a:p>
        </p:txBody>
      </p:sp>
      <p:sp>
        <p:nvSpPr>
          <p:cNvPr id="3" name="Espace réservé du contenu 2"/>
          <p:cNvSpPr>
            <a:spLocks noGrp="1"/>
          </p:cNvSpPr>
          <p:nvPr>
            <p:ph idx="1"/>
          </p:nvPr>
        </p:nvSpPr>
        <p:spPr>
          <a:xfrm>
            <a:off x="677333" y="2160589"/>
            <a:ext cx="10530597" cy="4122645"/>
          </a:xfrm>
        </p:spPr>
        <p:txBody>
          <a:bodyPr>
            <a:normAutofit/>
          </a:bodyPr>
          <a:lstStyle/>
          <a:p>
            <a:pPr marL="0" indent="0">
              <a:buNone/>
            </a:pPr>
            <a:r>
              <a:rPr lang="fr-FR" sz="2800" dirty="0" smtClean="0"/>
              <a:t>• Le devoir de réponse fait référence à la recherche active de feedback et à la réponse efficace aux plaintes.</a:t>
            </a:r>
            <a:br>
              <a:rPr lang="fr-FR" sz="2800" dirty="0" smtClean="0"/>
            </a:br>
            <a:r>
              <a:rPr lang="fr-FR" sz="2800" dirty="0" smtClean="0"/>
              <a:t>Un des objectifs clés de la recherche de feedback et de la gestion des plaintes est de garantir que le principe de ne causer aucun préjudice est respecté, et que les insatisfactions ou les infractions aux politiques organisationnelles (telles que le code de conduite et la politique de sauvegarde des enfants) sont identifiées et prises en charge.</a:t>
            </a:r>
            <a:endParaRPr lang="fr-FR" sz="2800" dirty="0"/>
          </a:p>
        </p:txBody>
      </p:sp>
    </p:spTree>
    <p:extLst>
      <p:ext uri="{BB962C8B-B14F-4D97-AF65-F5344CB8AC3E}">
        <p14:creationId xmlns:p14="http://schemas.microsoft.com/office/powerpoint/2010/main" val="3255300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ELEMENTS FONDAMENTALES</a:t>
            </a:r>
            <a:endParaRPr lang="fr-FR" dirty="0"/>
          </a:p>
        </p:txBody>
      </p:sp>
      <p:sp>
        <p:nvSpPr>
          <p:cNvPr id="3" name="Espace réservé du contenu 2"/>
          <p:cNvSpPr>
            <a:spLocks noGrp="1"/>
          </p:cNvSpPr>
          <p:nvPr>
            <p:ph idx="1"/>
          </p:nvPr>
        </p:nvSpPr>
        <p:spPr>
          <a:xfrm>
            <a:off x="677333" y="1397726"/>
            <a:ext cx="11262117" cy="4976947"/>
          </a:xfrm>
        </p:spPr>
        <p:txBody>
          <a:bodyPr>
            <a:noAutofit/>
          </a:bodyPr>
          <a:lstStyle/>
          <a:p>
            <a:pPr marL="0" indent="0">
              <a:buNone/>
            </a:pPr>
            <a:r>
              <a:rPr lang="fr-FR" sz="2800" dirty="0"/>
              <a:t>La redevabilité à l’égard des populations touchées (AAP) est une responsabilité fondamentale pour </a:t>
            </a:r>
            <a:r>
              <a:rPr lang="fr-FR" sz="2800" dirty="0" smtClean="0"/>
              <a:t>tous</a:t>
            </a:r>
            <a:r>
              <a:rPr lang="fr-FR" sz="2800" dirty="0"/>
              <a:t> </a:t>
            </a:r>
            <a:r>
              <a:rPr lang="fr-FR" sz="2800" dirty="0" smtClean="0"/>
              <a:t>les </a:t>
            </a:r>
            <a:r>
              <a:rPr lang="fr-FR" sz="2800" dirty="0"/>
              <a:t>travailleurs humanitaires : elle représente le droit pour quiconque étant affecté par l’exercice de </a:t>
            </a:r>
            <a:r>
              <a:rPr lang="fr-FR" sz="2800" dirty="0" smtClean="0"/>
              <a:t>l’autorité</a:t>
            </a:r>
            <a:r>
              <a:rPr lang="fr-FR" sz="2800" dirty="0"/>
              <a:t> </a:t>
            </a:r>
            <a:r>
              <a:rPr lang="fr-FR" sz="2800" dirty="0" smtClean="0"/>
              <a:t>ou </a:t>
            </a:r>
            <a:r>
              <a:rPr lang="fr-FR" sz="2800" dirty="0"/>
              <a:t>le pouvoir, de nous demander des comptes pour ce que nous faisons.</a:t>
            </a:r>
            <a:r>
              <a:rPr lang="fr-FR" sz="2800" dirty="0" smtClean="0"/>
              <a:t/>
            </a:r>
            <a:br>
              <a:rPr lang="fr-FR" sz="2800" dirty="0" smtClean="0"/>
            </a:br>
            <a:r>
              <a:rPr lang="fr-FR" sz="2800" dirty="0" smtClean="0"/>
              <a:t>La </a:t>
            </a:r>
            <a:r>
              <a:rPr lang="fr-FR" sz="2800" dirty="0"/>
              <a:t>structure de redevabilité </a:t>
            </a:r>
            <a:r>
              <a:rPr lang="fr-FR" sz="2800" dirty="0" smtClean="0"/>
              <a:t>apporte </a:t>
            </a:r>
            <a:r>
              <a:rPr lang="fr-FR" sz="2800" dirty="0"/>
              <a:t>de la clarté et des conseils concernant les </a:t>
            </a:r>
            <a:r>
              <a:rPr lang="fr-FR" sz="2800" dirty="0" smtClean="0"/>
              <a:t>piliers</a:t>
            </a:r>
            <a:r>
              <a:rPr lang="fr-FR" sz="2800" dirty="0"/>
              <a:t> </a:t>
            </a:r>
            <a:r>
              <a:rPr lang="fr-FR" sz="2800" dirty="0" smtClean="0"/>
              <a:t>fondamentaux </a:t>
            </a:r>
            <a:r>
              <a:rPr lang="fr-FR" sz="2800" dirty="0"/>
              <a:t>que </a:t>
            </a:r>
            <a:r>
              <a:rPr lang="fr-FR" sz="2800" dirty="0" smtClean="0"/>
              <a:t>les organisations humanitaires doivent </a:t>
            </a:r>
            <a:r>
              <a:rPr lang="fr-FR" sz="2800" dirty="0"/>
              <a:t>mettre en place dans toute intervention humanitaire. Tous ces </a:t>
            </a:r>
            <a:r>
              <a:rPr lang="fr-FR" sz="2800" dirty="0" smtClean="0"/>
              <a:t>piliers</a:t>
            </a:r>
            <a:r>
              <a:rPr lang="fr-FR" sz="2800" dirty="0"/>
              <a:t> </a:t>
            </a:r>
            <a:r>
              <a:rPr lang="fr-FR" sz="2800" dirty="0" smtClean="0"/>
              <a:t>viennent </a:t>
            </a:r>
            <a:r>
              <a:rPr lang="fr-FR" sz="2800" dirty="0"/>
              <a:t>se renforcer mutuellement et peuvent également être utilisés dans des programmes </a:t>
            </a:r>
            <a:r>
              <a:rPr lang="fr-FR" sz="2800" dirty="0" smtClean="0"/>
              <a:t>de</a:t>
            </a:r>
            <a:r>
              <a:rPr lang="fr-FR" sz="2800" dirty="0"/>
              <a:t> </a:t>
            </a:r>
            <a:r>
              <a:rPr lang="fr-FR" sz="2800" dirty="0" smtClean="0"/>
              <a:t>développement</a:t>
            </a:r>
            <a:r>
              <a:rPr lang="fr-FR" sz="2800" dirty="0"/>
              <a:t>.</a:t>
            </a:r>
            <a:r>
              <a:rPr lang="fr-FR" sz="2800" dirty="0" smtClean="0"/>
              <a:t/>
            </a:r>
            <a:br>
              <a:rPr lang="fr-FR" sz="2800" dirty="0" smtClean="0"/>
            </a:br>
            <a:endParaRPr lang="fr-FR" sz="2800" dirty="0"/>
          </a:p>
        </p:txBody>
      </p:sp>
    </p:spTree>
    <p:extLst>
      <p:ext uri="{BB962C8B-B14F-4D97-AF65-F5344CB8AC3E}">
        <p14:creationId xmlns:p14="http://schemas.microsoft.com/office/powerpoint/2010/main" val="1047888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idx="1"/>
          </p:nvPr>
        </p:nvSpPr>
        <p:spPr>
          <a:xfrm>
            <a:off x="677333" y="1632857"/>
            <a:ext cx="10648163" cy="4754880"/>
          </a:xfrm>
        </p:spPr>
        <p:txBody>
          <a:bodyPr>
            <a:noAutofit/>
          </a:bodyPr>
          <a:lstStyle/>
          <a:p>
            <a:r>
              <a:rPr lang="fr-FR" sz="2800" dirty="0" smtClean="0"/>
              <a:t>L’exploitation </a:t>
            </a:r>
            <a:r>
              <a:rPr lang="fr-FR" sz="2800" dirty="0"/>
              <a:t>et abus sexuels sont une grave infraction à la politique de sauvegarde (des enfants et des</a:t>
            </a:r>
            <a:r>
              <a:rPr lang="fr-FR" sz="2800" dirty="0" smtClean="0"/>
              <a:t/>
            </a:r>
            <a:br>
              <a:rPr lang="fr-FR" sz="2800" dirty="0" smtClean="0"/>
            </a:br>
            <a:r>
              <a:rPr lang="fr-FR" sz="2800" dirty="0"/>
              <a:t>jeunes) et le code de conduite de Plan International (pour les adultes), et représente également une des plus</a:t>
            </a:r>
            <a:r>
              <a:rPr lang="fr-FR" sz="2800" dirty="0" smtClean="0"/>
              <a:t/>
            </a:r>
            <a:br>
              <a:rPr lang="fr-FR" sz="2800" dirty="0" smtClean="0"/>
            </a:br>
            <a:r>
              <a:rPr lang="fr-FR" sz="2800" dirty="0"/>
              <a:t>graves violations de la redevabilité humanitaire, lourde de conséquences pour l’individu et l’organisation</a:t>
            </a:r>
            <a:r>
              <a:rPr lang="fr-FR" sz="2800" dirty="0" smtClean="0"/>
              <a:t>.</a:t>
            </a:r>
          </a:p>
          <a:p>
            <a:r>
              <a:rPr lang="fr-FR" sz="2800" dirty="0" smtClean="0"/>
              <a:t>La </a:t>
            </a:r>
            <a:r>
              <a:rPr lang="fr-FR" sz="2800" dirty="0"/>
              <a:t>légalité ou la tolérance de la prostitution dans un pays, ou l’ignorance de l’âge d’une jeune personne</a:t>
            </a:r>
            <a:r>
              <a:rPr lang="fr-FR" sz="2800" dirty="0" smtClean="0"/>
              <a:t/>
            </a:r>
            <a:br>
              <a:rPr lang="fr-FR" sz="2800" dirty="0" smtClean="0"/>
            </a:br>
            <a:r>
              <a:rPr lang="fr-FR" sz="2800" dirty="0"/>
              <a:t>ne constituent pas une excuse pour commettre des actes </a:t>
            </a:r>
            <a:r>
              <a:rPr lang="fr-FR" sz="2800" dirty="0" smtClean="0"/>
              <a:t>d’EAS.</a:t>
            </a:r>
            <a:endParaRPr lang="fr-FR" sz="2800" dirty="0"/>
          </a:p>
        </p:txBody>
      </p:sp>
    </p:spTree>
    <p:extLst>
      <p:ext uri="{BB962C8B-B14F-4D97-AF65-F5344CB8AC3E}">
        <p14:creationId xmlns:p14="http://schemas.microsoft.com/office/powerpoint/2010/main" val="30660472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idx="1"/>
          </p:nvPr>
        </p:nvSpPr>
        <p:spPr>
          <a:xfrm>
            <a:off x="677333" y="1528355"/>
            <a:ext cx="10439157" cy="4513008"/>
          </a:xfrm>
        </p:spPr>
        <p:txBody>
          <a:bodyPr>
            <a:noAutofit/>
          </a:bodyPr>
          <a:lstStyle/>
          <a:p>
            <a:r>
              <a:rPr lang="fr-FR" sz="2000" dirty="0" smtClean="0"/>
              <a:t>Les </a:t>
            </a:r>
            <a:r>
              <a:rPr lang="fr-FR" sz="2000" dirty="0"/>
              <a:t>normes opérationnelles minimales de l’IASC pour la PEAS représentent les standards </a:t>
            </a:r>
            <a:r>
              <a:rPr lang="fr-FR" sz="2000" dirty="0" smtClean="0"/>
              <a:t>internationaux</a:t>
            </a:r>
            <a:r>
              <a:rPr lang="fr-FR" sz="2000" dirty="0"/>
              <a:t> </a:t>
            </a:r>
            <a:r>
              <a:rPr lang="fr-FR" sz="2000" dirty="0" smtClean="0"/>
              <a:t>fondamentaux </a:t>
            </a:r>
            <a:r>
              <a:rPr lang="fr-FR" sz="2000" dirty="0"/>
              <a:t>de la PEAS. L’engagement 5 de la CHS définit les mécanismes de retour </a:t>
            </a:r>
            <a:r>
              <a:rPr lang="fr-FR" sz="2000" dirty="0" smtClean="0"/>
              <a:t>d’information</a:t>
            </a:r>
            <a:r>
              <a:rPr lang="fr-FR" sz="2000" dirty="0"/>
              <a:t> </a:t>
            </a:r>
            <a:r>
              <a:rPr lang="fr-FR" sz="2000" dirty="0" smtClean="0"/>
              <a:t>répondant </a:t>
            </a:r>
            <a:r>
              <a:rPr lang="fr-FR" sz="2000" dirty="0"/>
              <a:t>aux plaintes d’EAS comme une exigence </a:t>
            </a:r>
            <a:r>
              <a:rPr lang="fr-FR" sz="2000" dirty="0" smtClean="0"/>
              <a:t>clé.</a:t>
            </a:r>
            <a:endParaRPr lang="fr-FR" sz="2000" dirty="0"/>
          </a:p>
          <a:p>
            <a:r>
              <a:rPr lang="fr-FR" sz="2000" dirty="0" smtClean="0"/>
              <a:t>L’une </a:t>
            </a:r>
            <a:r>
              <a:rPr lang="fr-FR" sz="2000" dirty="0"/>
              <a:t>des étapes les plus importantes de la PEAS est la sensibilisation, aussi bien en interne qu’en </a:t>
            </a:r>
            <a:r>
              <a:rPr lang="fr-FR" sz="2000" dirty="0" smtClean="0"/>
              <a:t>externe.</a:t>
            </a:r>
            <a:r>
              <a:rPr lang="fr-FR" sz="2000" dirty="0"/>
              <a:t> </a:t>
            </a:r>
            <a:r>
              <a:rPr lang="fr-FR" sz="2000" dirty="0" smtClean="0"/>
              <a:t>Il </a:t>
            </a:r>
            <a:r>
              <a:rPr lang="fr-FR" sz="2000" dirty="0"/>
              <a:t>est essentiel de faire participer les communautés dans la création de messages concernant la PEAS,</a:t>
            </a:r>
            <a:r>
              <a:rPr lang="fr-FR" sz="2000" dirty="0" smtClean="0"/>
              <a:t/>
            </a:r>
            <a:br>
              <a:rPr lang="fr-FR" sz="2000" dirty="0" smtClean="0"/>
            </a:br>
            <a:r>
              <a:rPr lang="fr-FR" sz="2000" dirty="0"/>
              <a:t>ainsi que dans la conception des canaux de communication les plus confidentiels et sûrs permettant </a:t>
            </a:r>
            <a:r>
              <a:rPr lang="fr-FR" sz="2000" dirty="0" smtClean="0"/>
              <a:t>de</a:t>
            </a:r>
            <a:r>
              <a:rPr lang="fr-FR" sz="2000" dirty="0"/>
              <a:t> </a:t>
            </a:r>
            <a:r>
              <a:rPr lang="fr-FR" sz="2000" dirty="0" smtClean="0"/>
              <a:t>partager </a:t>
            </a:r>
            <a:r>
              <a:rPr lang="fr-FR" sz="2000" dirty="0"/>
              <a:t>les plaintes à ce </a:t>
            </a:r>
            <a:r>
              <a:rPr lang="fr-FR" sz="2000" dirty="0" smtClean="0"/>
              <a:t>sujet.</a:t>
            </a:r>
            <a:endParaRPr lang="fr-FR" sz="2000" dirty="0"/>
          </a:p>
          <a:p>
            <a:r>
              <a:rPr lang="fr-FR" sz="2000" dirty="0" smtClean="0"/>
              <a:t>Des </a:t>
            </a:r>
            <a:r>
              <a:rPr lang="fr-FR" sz="2000" dirty="0"/>
              <a:t>activités spécifiques d’information, de communication et autres formes de sensibilisation des enfants</a:t>
            </a:r>
            <a:r>
              <a:rPr lang="fr-FR" sz="2000" dirty="0" smtClean="0"/>
              <a:t/>
            </a:r>
            <a:br>
              <a:rPr lang="fr-FR" sz="2000" dirty="0" smtClean="0"/>
            </a:br>
            <a:r>
              <a:rPr lang="fr-FR" sz="2000" dirty="0"/>
              <a:t>et des jeunes devraient être identifiées et le langage utilisé devrait être approprié et adapté aux </a:t>
            </a:r>
            <a:r>
              <a:rPr lang="fr-FR" sz="2000" dirty="0" smtClean="0"/>
              <a:t>bénéficiaires</a:t>
            </a:r>
            <a:endParaRPr lang="fr-FR" sz="2000" dirty="0"/>
          </a:p>
        </p:txBody>
      </p:sp>
    </p:spTree>
    <p:extLst>
      <p:ext uri="{BB962C8B-B14F-4D97-AF65-F5344CB8AC3E}">
        <p14:creationId xmlns:p14="http://schemas.microsoft.com/office/powerpoint/2010/main" val="3066047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DU MODULE</a:t>
            </a:r>
            <a:endParaRPr lang="fr-FR" dirty="0"/>
          </a:p>
        </p:txBody>
      </p:sp>
      <p:sp>
        <p:nvSpPr>
          <p:cNvPr id="3" name="Espace réservé du contenu 2"/>
          <p:cNvSpPr>
            <a:spLocks noGrp="1"/>
          </p:cNvSpPr>
          <p:nvPr>
            <p:ph idx="1"/>
          </p:nvPr>
        </p:nvSpPr>
        <p:spPr>
          <a:xfrm>
            <a:off x="677334" y="1658983"/>
            <a:ext cx="10909420" cy="4382379"/>
          </a:xfrm>
        </p:spPr>
        <p:txBody>
          <a:bodyPr>
            <a:normAutofit/>
          </a:bodyPr>
          <a:lstStyle/>
          <a:p>
            <a:pPr marL="0" indent="0">
              <a:buNone/>
            </a:pPr>
            <a:r>
              <a:rPr lang="fr-FR" sz="2800" dirty="0" smtClean="0"/>
              <a:t/>
            </a:r>
            <a:br>
              <a:rPr lang="fr-FR" sz="2800" dirty="0" smtClean="0"/>
            </a:br>
            <a:r>
              <a:rPr lang="fr-FR" sz="2800" dirty="0"/>
              <a:t>Objectifs d’apprentissage</a:t>
            </a:r>
            <a:r>
              <a:rPr lang="fr-FR" sz="2800" dirty="0" smtClean="0"/>
              <a:t/>
            </a:r>
            <a:br>
              <a:rPr lang="fr-FR" sz="2800" dirty="0" smtClean="0"/>
            </a:br>
            <a:r>
              <a:rPr lang="fr-FR" sz="2800" dirty="0"/>
              <a:t>1. Les participants ont développé une compréhension commune de la redevabilité et appris pourquoi elle est</a:t>
            </a:r>
            <a:r>
              <a:rPr lang="fr-FR" sz="2800" dirty="0" smtClean="0"/>
              <a:t/>
            </a:r>
            <a:br>
              <a:rPr lang="fr-FR" sz="2800" dirty="0" smtClean="0"/>
            </a:br>
            <a:r>
              <a:rPr lang="fr-FR" sz="2800" dirty="0"/>
              <a:t>importante dans le cadre de l’intervention humanitaire.</a:t>
            </a:r>
            <a:r>
              <a:rPr lang="fr-FR" sz="2800" dirty="0" smtClean="0"/>
              <a:t/>
            </a:r>
            <a:br>
              <a:rPr lang="fr-FR" sz="2800" dirty="0" smtClean="0"/>
            </a:br>
            <a:r>
              <a:rPr lang="fr-FR" sz="2800" dirty="0"/>
              <a:t>2. Les participants sont au fait de la structure de redevabilité </a:t>
            </a:r>
            <a:r>
              <a:rPr lang="fr-FR" sz="2800" dirty="0" smtClean="0"/>
              <a:t>et </a:t>
            </a:r>
            <a:r>
              <a:rPr lang="fr-FR" sz="2800" dirty="0"/>
              <a:t>des concepts </a:t>
            </a:r>
            <a:r>
              <a:rPr lang="fr-FR" sz="2800" dirty="0" smtClean="0"/>
              <a:t>clés</a:t>
            </a:r>
            <a:r>
              <a:rPr lang="fr-FR" sz="2800" dirty="0"/>
              <a:t> </a:t>
            </a:r>
            <a:r>
              <a:rPr lang="fr-FR" sz="2800" dirty="0" smtClean="0"/>
              <a:t>associés</a:t>
            </a:r>
            <a:r>
              <a:rPr lang="fr-FR" sz="2800" dirty="0"/>
              <a:t>.</a:t>
            </a:r>
            <a:r>
              <a:rPr lang="fr-FR" sz="2800" dirty="0" smtClean="0"/>
              <a:t/>
            </a:r>
            <a:br>
              <a:rPr lang="fr-FR" sz="2800" dirty="0" smtClean="0"/>
            </a:br>
            <a:r>
              <a:rPr lang="fr-FR" sz="2800" dirty="0"/>
              <a:t>3. Les participants connaissent la norme humanitaire </a:t>
            </a:r>
            <a:r>
              <a:rPr lang="fr-FR" sz="2800" dirty="0" smtClean="0"/>
              <a:t>fondamentale</a:t>
            </a:r>
            <a:endParaRPr lang="fr-FR" sz="2800" dirty="0"/>
          </a:p>
        </p:txBody>
      </p:sp>
    </p:spTree>
    <p:extLst>
      <p:ext uri="{BB962C8B-B14F-4D97-AF65-F5344CB8AC3E}">
        <p14:creationId xmlns:p14="http://schemas.microsoft.com/office/powerpoint/2010/main" val="204470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concepts clés de la redevabilité</a:t>
            </a:r>
            <a:endParaRPr lang="fr-FR" dirty="0"/>
          </a:p>
        </p:txBody>
      </p:sp>
      <p:sp>
        <p:nvSpPr>
          <p:cNvPr id="3" name="Espace réservé du contenu 2"/>
          <p:cNvSpPr>
            <a:spLocks noGrp="1"/>
          </p:cNvSpPr>
          <p:nvPr>
            <p:ph idx="1"/>
          </p:nvPr>
        </p:nvSpPr>
        <p:spPr>
          <a:xfrm>
            <a:off x="677333" y="1737361"/>
            <a:ext cx="10857169" cy="4304002"/>
          </a:xfrm>
        </p:spPr>
        <p:txBody>
          <a:bodyPr>
            <a:noAutofit/>
          </a:bodyPr>
          <a:lstStyle/>
          <a:p>
            <a:r>
              <a:rPr lang="fr-FR" sz="2800" dirty="0"/>
              <a:t>Mécanismes de retour </a:t>
            </a:r>
            <a:r>
              <a:rPr lang="fr-FR" sz="2800" dirty="0" smtClean="0"/>
              <a:t>d’information </a:t>
            </a:r>
          </a:p>
          <a:p>
            <a:r>
              <a:rPr lang="fr-FR" sz="2800" dirty="0"/>
              <a:t>Retour d’information ou </a:t>
            </a:r>
            <a:r>
              <a:rPr lang="fr-FR" sz="2800" dirty="0" smtClean="0"/>
              <a:t>plainte</a:t>
            </a:r>
          </a:p>
          <a:p>
            <a:r>
              <a:rPr lang="fr-FR" sz="2800" dirty="0"/>
              <a:t>Les mécanismes de retour d’information au service de la </a:t>
            </a:r>
            <a:r>
              <a:rPr lang="fr-FR" sz="2800" dirty="0" smtClean="0"/>
              <a:t>redevabilité</a:t>
            </a:r>
          </a:p>
          <a:p>
            <a:r>
              <a:rPr lang="fr-FR" sz="2800" dirty="0" smtClean="0"/>
              <a:t>PEAS </a:t>
            </a:r>
            <a:r>
              <a:rPr lang="fr-FR" sz="2800" dirty="0"/>
              <a:t>: les écarts de conduite de la part de l’équipe, dont l’exploitation et les abus sexuels (EAS), peuvent</a:t>
            </a:r>
            <a:r>
              <a:rPr lang="fr-FR" sz="2800" dirty="0" smtClean="0"/>
              <a:t/>
            </a:r>
            <a:br>
              <a:rPr lang="fr-FR" sz="2800" dirty="0" smtClean="0"/>
            </a:br>
            <a:r>
              <a:rPr lang="fr-FR" sz="2800" dirty="0"/>
              <a:t>engendrer de graves préjudices et ébranler la confiance des pays et communautés touchés envers </a:t>
            </a:r>
            <a:r>
              <a:rPr lang="fr-FR" sz="2800" dirty="0" smtClean="0"/>
              <a:t>le </a:t>
            </a:r>
            <a:r>
              <a:rPr lang="fr-FR" sz="2800" dirty="0"/>
              <a:t>personnel fournissant l’assistance. </a:t>
            </a:r>
          </a:p>
        </p:txBody>
      </p:sp>
    </p:spTree>
    <p:extLst>
      <p:ext uri="{BB962C8B-B14F-4D97-AF65-F5344CB8AC3E}">
        <p14:creationId xmlns:p14="http://schemas.microsoft.com/office/powerpoint/2010/main" val="3287691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CONCEPTS CLES</a:t>
            </a:r>
            <a:endParaRPr lang="fr-FR" dirty="0"/>
          </a:p>
        </p:txBody>
      </p:sp>
      <p:sp>
        <p:nvSpPr>
          <p:cNvPr id="3" name="Espace réservé du contenu 2"/>
          <p:cNvSpPr>
            <a:spLocks noGrp="1"/>
          </p:cNvSpPr>
          <p:nvPr>
            <p:ph idx="1"/>
          </p:nvPr>
        </p:nvSpPr>
        <p:spPr>
          <a:xfrm>
            <a:off x="677333" y="1528355"/>
            <a:ext cx="10713477" cy="5159828"/>
          </a:xfrm>
        </p:spPr>
        <p:txBody>
          <a:bodyPr>
            <a:normAutofit/>
          </a:bodyPr>
          <a:lstStyle/>
          <a:p>
            <a:r>
              <a:rPr lang="fr-FR" b="1" dirty="0"/>
              <a:t>Engagement communautaire</a:t>
            </a:r>
          </a:p>
          <a:p>
            <a:pPr marL="0" indent="0">
              <a:buNone/>
            </a:pPr>
            <a:r>
              <a:rPr lang="fr-FR" dirty="0"/>
              <a:t>Le principe de l’engagement communautaire consiste à impliquer activement les personnes et les communautés </a:t>
            </a:r>
            <a:r>
              <a:rPr lang="fr-FR" dirty="0" smtClean="0"/>
              <a:t>de façon </a:t>
            </a:r>
            <a:r>
              <a:rPr lang="fr-FR" dirty="0"/>
              <a:t>à ce que leur opinion soit prise en compte et à ce qu’elles puissent contribuer au processus décisionnel de </a:t>
            </a:r>
            <a:r>
              <a:rPr lang="fr-FR" dirty="0" smtClean="0"/>
              <a:t>manière équitable</a:t>
            </a:r>
            <a:r>
              <a:rPr lang="fr-FR" dirty="0"/>
              <a:t>, efficace et sûre, l’objectif étant de faire </a:t>
            </a:r>
            <a:r>
              <a:rPr lang="fr-FR" i="1" dirty="0"/>
              <a:t>avec elles</a:t>
            </a:r>
            <a:r>
              <a:rPr lang="fr-FR" dirty="0"/>
              <a:t>, et non </a:t>
            </a:r>
            <a:r>
              <a:rPr lang="fr-FR" i="1" dirty="0"/>
              <a:t>pour elles</a:t>
            </a:r>
            <a:r>
              <a:rPr lang="fr-FR" dirty="0"/>
              <a:t>. Il convient pour cela d’être à l’écoute </a:t>
            </a:r>
            <a:r>
              <a:rPr lang="fr-FR" dirty="0" smtClean="0"/>
              <a:t>des personnes </a:t>
            </a:r>
            <a:r>
              <a:rPr lang="fr-FR" dirty="0"/>
              <a:t>concernées et de communiquer avec elles afin de mieux comprendre leurs besoins, leurs vulnérabilités </a:t>
            </a:r>
            <a:r>
              <a:rPr lang="fr-FR" dirty="0" smtClean="0"/>
              <a:t>et leurs </a:t>
            </a:r>
            <a:r>
              <a:rPr lang="fr-FR" dirty="0"/>
              <a:t>capacités, mais également de recueillir leurs retours d’informations, d’y répondre et d’y donner suite</a:t>
            </a:r>
            <a:r>
              <a:rPr lang="fr-FR" dirty="0" smtClean="0"/>
              <a:t>.</a:t>
            </a:r>
          </a:p>
          <a:p>
            <a:r>
              <a:rPr lang="fr-FR" b="1" dirty="0"/>
              <a:t>Mécanismes de traitement des plaintes et de retour d’informations</a:t>
            </a:r>
          </a:p>
          <a:p>
            <a:pPr marL="0" indent="0">
              <a:buNone/>
            </a:pPr>
            <a:r>
              <a:rPr lang="fr-FR" dirty="0"/>
              <a:t>Les mécanismes de traitement des plaintes et de retour d’informations sont des systèmes permettant aux </a:t>
            </a:r>
            <a:r>
              <a:rPr lang="fr-FR" dirty="0" smtClean="0"/>
              <a:t>populations affectées </a:t>
            </a:r>
            <a:r>
              <a:rPr lang="fr-FR" dirty="0"/>
              <a:t>de faire savoir ce qu’elles pensent du travail d’une organisation humanitaire ou du système </a:t>
            </a:r>
            <a:r>
              <a:rPr lang="fr-FR" dirty="0" smtClean="0"/>
              <a:t>humanitaire en </a:t>
            </a:r>
            <a:r>
              <a:rPr lang="fr-FR" dirty="0"/>
              <a:t>général. Lorsqu’un mécanisme est géré par un organisme donné mais qu’il porte sur le mandat de </a:t>
            </a:r>
            <a:r>
              <a:rPr lang="fr-FR" dirty="0" smtClean="0"/>
              <a:t>plusieurs organisations</a:t>
            </a:r>
            <a:r>
              <a:rPr lang="fr-FR" dirty="0"/>
              <a:t>, on parle de mécanisme « commun ». S’il a été mis en place par plusieurs organisations qui le </a:t>
            </a:r>
            <a:r>
              <a:rPr lang="fr-FR" dirty="0" err="1" smtClean="0"/>
              <a:t>gèrentconjointement</a:t>
            </a:r>
            <a:r>
              <a:rPr lang="fr-FR" dirty="0"/>
              <a:t>, il s’agit d’un mécanisme « collectif ».</a:t>
            </a:r>
            <a:endParaRPr lang="fr-FR" dirty="0"/>
          </a:p>
        </p:txBody>
      </p:sp>
    </p:spTree>
    <p:extLst>
      <p:ext uri="{BB962C8B-B14F-4D97-AF65-F5344CB8AC3E}">
        <p14:creationId xmlns:p14="http://schemas.microsoft.com/office/powerpoint/2010/main" val="4144189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CONCEPTS CLES</a:t>
            </a:r>
            <a:endParaRPr lang="fr-FR" dirty="0"/>
          </a:p>
        </p:txBody>
      </p:sp>
      <p:sp>
        <p:nvSpPr>
          <p:cNvPr id="3" name="Espace réservé du contenu 2"/>
          <p:cNvSpPr>
            <a:spLocks noGrp="1"/>
          </p:cNvSpPr>
          <p:nvPr>
            <p:ph idx="1"/>
          </p:nvPr>
        </p:nvSpPr>
        <p:spPr>
          <a:xfrm>
            <a:off x="677333" y="1528355"/>
            <a:ext cx="10713477" cy="5159828"/>
          </a:xfrm>
        </p:spPr>
        <p:txBody>
          <a:bodyPr>
            <a:normAutofit fontScale="92500" lnSpcReduction="20000"/>
          </a:bodyPr>
          <a:lstStyle/>
          <a:p>
            <a:r>
              <a:rPr lang="fr-FR" b="1" dirty="0" smtClean="0"/>
              <a:t>Participation</a:t>
            </a:r>
          </a:p>
          <a:p>
            <a:pPr marL="0" indent="0">
              <a:buNone/>
            </a:pPr>
            <a:r>
              <a:rPr lang="fr-FR" dirty="0" smtClean="0"/>
              <a:t>La </a:t>
            </a:r>
            <a:r>
              <a:rPr lang="fr-FR" dirty="0"/>
              <a:t>participation désigne une implication volontaire dans les opérations et activités menées par des </a:t>
            </a:r>
            <a:r>
              <a:rPr lang="fr-FR" dirty="0" smtClean="0"/>
              <a:t>organisations humanitaires</a:t>
            </a:r>
            <a:r>
              <a:rPr lang="fr-FR" dirty="0"/>
              <a:t>. Pour favoriser la participation, il est essentiel que chacun, y compris les personnes les plus </a:t>
            </a:r>
            <a:r>
              <a:rPr lang="fr-FR" dirty="0" smtClean="0"/>
              <a:t>vulnérables et </a:t>
            </a:r>
            <a:r>
              <a:rPr lang="fr-FR" dirty="0"/>
              <a:t>les plus défavorisées, ait le droit d’exprimer et de faire valoir son opinion et d’être associé aux décisions qui </a:t>
            </a:r>
            <a:r>
              <a:rPr lang="fr-FR" dirty="0" smtClean="0"/>
              <a:t>le concernent </a:t>
            </a:r>
            <a:r>
              <a:rPr lang="fr-FR" dirty="0"/>
              <a:t>ou qui concernent sa communauté.</a:t>
            </a:r>
          </a:p>
          <a:p>
            <a:r>
              <a:rPr lang="fr-FR" b="1" dirty="0" smtClean="0"/>
              <a:t>Plaintes </a:t>
            </a:r>
          </a:p>
          <a:p>
            <a:pPr marL="0" indent="0">
              <a:buNone/>
            </a:pPr>
            <a:r>
              <a:rPr lang="fr-FR" dirty="0" smtClean="0"/>
              <a:t>Une </a:t>
            </a:r>
            <a:r>
              <a:rPr lang="fr-FR" dirty="0"/>
              <a:t>plainte officielle est un retour d’information spécifique d’une personne qui a été lésée par l’intervention d’une </a:t>
            </a:r>
            <a:r>
              <a:rPr lang="fr-FR" dirty="0" smtClean="0"/>
              <a:t>organisation ou </a:t>
            </a:r>
            <a:r>
              <a:rPr lang="fr-FR" dirty="0"/>
              <a:t>qui estime que l’organisation n’a pas respecté l’un de ses engagements. Il convient d’y donner suite de façon prioritaire</a:t>
            </a:r>
            <a:r>
              <a:rPr lang="fr-FR" dirty="0" smtClean="0"/>
              <a:t>.</a:t>
            </a:r>
          </a:p>
          <a:p>
            <a:r>
              <a:rPr lang="fr-FR" b="1" dirty="0"/>
              <a:t>Populations affectées</a:t>
            </a:r>
          </a:p>
          <a:p>
            <a:pPr marL="0" indent="0">
              <a:buNone/>
            </a:pPr>
            <a:r>
              <a:rPr lang="fr-FR" dirty="0"/>
              <a:t>Les populations affectées sont les filles, les garçons, les femmes et les hommes connaissant des niveaux de </a:t>
            </a:r>
            <a:r>
              <a:rPr lang="fr-FR" dirty="0" smtClean="0"/>
              <a:t>fragilité, capacités </a:t>
            </a:r>
            <a:r>
              <a:rPr lang="fr-FR" dirty="0"/>
              <a:t>et besoins différents qui se trouvent dans des situations de vulnérabilité et/ou sont confrontés à la pauvreté, </a:t>
            </a:r>
            <a:r>
              <a:rPr lang="fr-FR" dirty="0" smtClean="0"/>
              <a:t>à un </a:t>
            </a:r>
            <a:r>
              <a:rPr lang="fr-FR" dirty="0"/>
              <a:t>conflit, à une catastrophe ou à d’autres crises.</a:t>
            </a:r>
          </a:p>
          <a:p>
            <a:r>
              <a:rPr lang="fr-FR" b="1" dirty="0"/>
              <a:t>Protection contre l’exploitation et les abus </a:t>
            </a:r>
            <a:r>
              <a:rPr lang="fr-FR" b="1" dirty="0" smtClean="0"/>
              <a:t>sexuels</a:t>
            </a:r>
          </a:p>
          <a:p>
            <a:pPr marL="0" indent="0">
              <a:buNone/>
            </a:pPr>
            <a:r>
              <a:rPr lang="fr-FR" dirty="0" smtClean="0"/>
              <a:t>La </a:t>
            </a:r>
            <a:r>
              <a:rPr lang="fr-FR" dirty="0"/>
              <a:t>protection contre l’exploitation et les abus sexuels désigne les mesures prises pour prévenir et </a:t>
            </a:r>
            <a:r>
              <a:rPr lang="fr-FR" dirty="0" smtClean="0"/>
              <a:t>combattre l’exploitation </a:t>
            </a:r>
            <a:r>
              <a:rPr lang="fr-FR" dirty="0"/>
              <a:t>et les abus sexuels. Ces mesures visent à assurer la sécurité et l’accessibilité des mécanismes </a:t>
            </a:r>
            <a:r>
              <a:rPr lang="fr-FR" dirty="0" smtClean="0"/>
              <a:t>de signalement</a:t>
            </a:r>
            <a:r>
              <a:rPr lang="fr-FR" dirty="0"/>
              <a:t>, à garantir la qualité de l’aide apportée aux survivants et à renforcer la redevabilité au sein des </a:t>
            </a:r>
            <a:r>
              <a:rPr lang="fr-FR" dirty="0" smtClean="0"/>
              <a:t>organisations, notamment </a:t>
            </a:r>
            <a:r>
              <a:rPr lang="fr-FR" dirty="0"/>
              <a:t>en enquêtant sur les allégations d’exploitation et d’abus sexuels</a:t>
            </a:r>
            <a:r>
              <a:rPr lang="fr-FR" dirty="0" smtClean="0"/>
              <a:t>.</a:t>
            </a:r>
            <a:endParaRPr lang="fr-FR" dirty="0"/>
          </a:p>
        </p:txBody>
      </p:sp>
    </p:spTree>
    <p:extLst>
      <p:ext uri="{BB962C8B-B14F-4D97-AF65-F5344CB8AC3E}">
        <p14:creationId xmlns:p14="http://schemas.microsoft.com/office/powerpoint/2010/main" val="1326379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COMPRENDRE LA REDEVABILITE</a:t>
            </a:r>
            <a:endParaRPr lang="fr-FR" dirty="0"/>
          </a:p>
        </p:txBody>
      </p:sp>
      <p:sp>
        <p:nvSpPr>
          <p:cNvPr id="3" name="Espace réservé du contenu 2"/>
          <p:cNvSpPr>
            <a:spLocks noGrp="1"/>
          </p:cNvSpPr>
          <p:nvPr>
            <p:ph idx="1"/>
          </p:nvPr>
        </p:nvSpPr>
        <p:spPr>
          <a:xfrm>
            <a:off x="677334" y="1502230"/>
            <a:ext cx="10713477" cy="5159828"/>
          </a:xfrm>
        </p:spPr>
        <p:txBody>
          <a:bodyPr>
            <a:normAutofit fontScale="92500" lnSpcReduction="10000"/>
          </a:bodyPr>
          <a:lstStyle/>
          <a:p>
            <a:r>
              <a:rPr lang="fr-FR" b="1" dirty="0"/>
              <a:t>Redevabilité collective</a:t>
            </a:r>
          </a:p>
          <a:p>
            <a:pPr marL="0" indent="0">
              <a:buNone/>
            </a:pPr>
            <a:r>
              <a:rPr lang="fr-FR" dirty="0"/>
              <a:t>La redevabilité collective est la démarche de plusieurs organismes humanitaires et de développement faisant </a:t>
            </a:r>
            <a:r>
              <a:rPr lang="fr-FR" dirty="0" smtClean="0"/>
              <a:t>preuve d’un </a:t>
            </a:r>
            <a:r>
              <a:rPr lang="fr-FR" dirty="0"/>
              <a:t>même engagement en matière de redevabilité qui coordonnent et harmonisent leurs politiques, pratiques </a:t>
            </a:r>
            <a:r>
              <a:rPr lang="fr-FR" dirty="0" smtClean="0"/>
              <a:t>et activités.de </a:t>
            </a:r>
            <a:r>
              <a:rPr lang="fr-FR" dirty="0"/>
              <a:t>manière </a:t>
            </a:r>
            <a:r>
              <a:rPr lang="fr-FR" dirty="0" smtClean="0"/>
              <a:t>générale, </a:t>
            </a:r>
            <a:r>
              <a:rPr lang="fr-FR" dirty="0"/>
              <a:t>La redevabilité collective ne remplace pas la redevabilité individuelle de chaque organisme, mais elle </a:t>
            </a:r>
            <a:r>
              <a:rPr lang="fr-FR" dirty="0" smtClean="0"/>
              <a:t>est complémentaire </a:t>
            </a:r>
            <a:r>
              <a:rPr lang="fr-FR" dirty="0"/>
              <a:t>dans le sens où elle appuie leur travail et garantit une approche exhaustive, prévisible et </a:t>
            </a:r>
            <a:r>
              <a:rPr lang="fr-FR" dirty="0" smtClean="0"/>
              <a:t>cohérente.</a:t>
            </a:r>
          </a:p>
          <a:p>
            <a:r>
              <a:rPr lang="fr-FR" b="1" dirty="0"/>
              <a:t>Redevabilité sociale</a:t>
            </a:r>
          </a:p>
          <a:p>
            <a:pPr marL="0" indent="0">
              <a:buNone/>
            </a:pPr>
            <a:r>
              <a:rPr lang="fr-FR" dirty="0"/>
              <a:t>La redevabilité sociale est un processus ascendant, à l’initiative des citoyens, qui consiste à obliger les institutions </a:t>
            </a:r>
            <a:r>
              <a:rPr lang="fr-FR" dirty="0" smtClean="0"/>
              <a:t>publiques (notamment </a:t>
            </a:r>
            <a:r>
              <a:rPr lang="fr-FR" dirty="0"/>
              <a:t>les prestataires non étatiques qui fournissent des services pour des organismes gouvernementaux) à </a:t>
            </a:r>
            <a:r>
              <a:rPr lang="fr-FR" dirty="0" smtClean="0"/>
              <a:t>rendre des </a:t>
            </a:r>
            <a:r>
              <a:rPr lang="fr-FR" dirty="0"/>
              <a:t>comptes. Elle passe par une participation concrète aux prises de décisions afin d’orienter les politiques, les plans et </a:t>
            </a:r>
            <a:r>
              <a:rPr lang="fr-FR" dirty="0" smtClean="0"/>
              <a:t>les budgets</a:t>
            </a:r>
            <a:r>
              <a:rPr lang="fr-FR" dirty="0"/>
              <a:t>, et par des initiatives qui permettent aux communautés de demander des comptes aux porteurs de devoirs</a:t>
            </a:r>
            <a:r>
              <a:rPr lang="fr-FR" dirty="0" smtClean="0"/>
              <a:t>.</a:t>
            </a:r>
          </a:p>
          <a:p>
            <a:r>
              <a:rPr lang="fr-FR" b="1" dirty="0"/>
              <a:t>Redevabilité envers les populations affectées (AAP pour son sigle en anglais)</a:t>
            </a:r>
          </a:p>
          <a:p>
            <a:pPr marL="0" indent="0">
              <a:buNone/>
            </a:pPr>
            <a:r>
              <a:rPr lang="fr-FR" dirty="0"/>
              <a:t>La redevabilité envers les populations affectées implique une utilisation éthique et responsable du pouvoir et </a:t>
            </a:r>
            <a:r>
              <a:rPr lang="fr-FR" dirty="0" smtClean="0"/>
              <a:t>des ressources</a:t>
            </a:r>
            <a:r>
              <a:rPr lang="fr-FR" dirty="0"/>
              <a:t>. Ce principe consiste à placer les besoins et les intérêts des personnes et des communautés </a:t>
            </a:r>
            <a:r>
              <a:rPr lang="fr-FR" dirty="0" smtClean="0"/>
              <a:t>desservies par </a:t>
            </a:r>
            <a:r>
              <a:rPr lang="fr-FR" dirty="0"/>
              <a:t>les organisations au </a:t>
            </a:r>
            <a:r>
              <a:rPr lang="fr-FR" dirty="0" err="1"/>
              <a:t>coeur</a:t>
            </a:r>
            <a:r>
              <a:rPr lang="fr-FR" dirty="0"/>
              <a:t> du processus de décision et à obtenir les résultats les plus adaptés et les plus utiles </a:t>
            </a:r>
            <a:r>
              <a:rPr lang="fr-FR" dirty="0" smtClean="0"/>
              <a:t>pour  elles</a:t>
            </a:r>
            <a:r>
              <a:rPr lang="fr-FR" dirty="0"/>
              <a:t>, tout en préservant leurs droits et leur dignité et en améliorant leur résilience face à des situations de </a:t>
            </a:r>
            <a:r>
              <a:rPr lang="fr-FR" dirty="0" smtClean="0"/>
              <a:t>vulnérabilité et </a:t>
            </a:r>
            <a:r>
              <a:rPr lang="fr-FR" dirty="0"/>
              <a:t>de crise.</a:t>
            </a:r>
          </a:p>
        </p:txBody>
      </p:sp>
    </p:spTree>
    <p:extLst>
      <p:ext uri="{BB962C8B-B14F-4D97-AF65-F5344CB8AC3E}">
        <p14:creationId xmlns:p14="http://schemas.microsoft.com/office/powerpoint/2010/main" val="2500217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69817"/>
            <a:ext cx="10515600" cy="1520871"/>
          </a:xfrm>
        </p:spPr>
        <p:txBody>
          <a:bodyPr>
            <a:normAutofit fontScale="90000"/>
          </a:bodyPr>
          <a:lstStyle/>
          <a:p>
            <a:r>
              <a:rPr lang="fr-FR" dirty="0" smtClean="0"/>
              <a:t>EXO PRATIQUE: </a:t>
            </a:r>
            <a:r>
              <a:rPr lang="fr-FR" dirty="0"/>
              <a:t>1.1 Qu’est-ce que la redevabilité et pourquoi a-t-elle de l’importance </a:t>
            </a:r>
            <a:r>
              <a:rPr lang="fr-FR" dirty="0" smtClean="0"/>
              <a:t>dans l’intervention humanitaire </a:t>
            </a:r>
            <a:r>
              <a:rPr lang="fr-FR" dirty="0"/>
              <a:t>?</a:t>
            </a:r>
          </a:p>
        </p:txBody>
      </p:sp>
      <p:sp>
        <p:nvSpPr>
          <p:cNvPr id="3" name="Espace réservé du contenu 2"/>
          <p:cNvSpPr>
            <a:spLocks noGrp="1"/>
          </p:cNvSpPr>
          <p:nvPr>
            <p:ph idx="1"/>
          </p:nvPr>
        </p:nvSpPr>
        <p:spPr>
          <a:xfrm>
            <a:off x="677333" y="1789611"/>
            <a:ext cx="10676467" cy="4715692"/>
          </a:xfrm>
        </p:spPr>
        <p:txBody>
          <a:bodyPr>
            <a:normAutofit/>
          </a:bodyPr>
          <a:lstStyle/>
          <a:p>
            <a:pPr marL="0" indent="0">
              <a:buNone/>
            </a:pPr>
            <a:r>
              <a:rPr lang="fr-FR" dirty="0"/>
              <a:t>Exercice : Jeu d’association des définitions </a:t>
            </a:r>
            <a:r>
              <a:rPr lang="fr-FR" dirty="0" smtClean="0"/>
              <a:t>(20 </a:t>
            </a:r>
            <a:r>
              <a:rPr lang="fr-FR" dirty="0"/>
              <a:t>minutes)</a:t>
            </a:r>
            <a:r>
              <a:rPr lang="fr-FR" dirty="0" smtClean="0"/>
              <a:t/>
            </a:r>
            <a:br>
              <a:rPr lang="fr-FR" dirty="0" smtClean="0"/>
            </a:br>
            <a:r>
              <a:rPr lang="fr-FR" dirty="0"/>
              <a:t>1. Divisez les participants en petits groupes de 5. Donnez à chaque groupe une enveloppe fermée </a:t>
            </a:r>
            <a:r>
              <a:rPr lang="fr-FR" dirty="0" smtClean="0"/>
              <a:t>contenant</a:t>
            </a:r>
            <a:r>
              <a:rPr lang="fr-FR" dirty="0"/>
              <a:t> </a:t>
            </a:r>
            <a:r>
              <a:rPr lang="fr-FR" dirty="0" smtClean="0"/>
              <a:t>les </a:t>
            </a:r>
            <a:r>
              <a:rPr lang="fr-FR" dirty="0"/>
              <a:t>termes et définitions mélangés.</a:t>
            </a:r>
            <a:r>
              <a:rPr lang="fr-FR" dirty="0" smtClean="0"/>
              <a:t/>
            </a:r>
            <a:br>
              <a:rPr lang="fr-FR" dirty="0" smtClean="0"/>
            </a:br>
            <a:r>
              <a:rPr lang="fr-FR" dirty="0"/>
              <a:t>2. Comptez jusqu’à 3, et tous les groupes ouvrent leur enveloppe. Les groupes sont en compétition </a:t>
            </a:r>
            <a:r>
              <a:rPr lang="fr-FR" dirty="0" smtClean="0"/>
              <a:t>pour</a:t>
            </a:r>
            <a:r>
              <a:rPr lang="fr-FR" dirty="0"/>
              <a:t> </a:t>
            </a:r>
            <a:r>
              <a:rPr lang="fr-FR" dirty="0" smtClean="0"/>
              <a:t>associer </a:t>
            </a:r>
            <a:r>
              <a:rPr lang="fr-FR" dirty="0"/>
              <a:t>les termes avec leurs définitions le plus vite possible. L’équipe complétant toutes ses paires </a:t>
            </a:r>
            <a:r>
              <a:rPr lang="fr-FR" dirty="0" smtClean="0"/>
              <a:t>le</a:t>
            </a:r>
            <a:r>
              <a:rPr lang="fr-FR" dirty="0"/>
              <a:t> </a:t>
            </a:r>
            <a:r>
              <a:rPr lang="fr-FR" dirty="0" smtClean="0"/>
              <a:t>premier </a:t>
            </a:r>
            <a:r>
              <a:rPr lang="fr-FR" dirty="0"/>
              <a:t>remporte une récompense</a:t>
            </a:r>
            <a:r>
              <a:rPr lang="fr-FR" dirty="0" smtClean="0"/>
              <a:t>.</a:t>
            </a:r>
          </a:p>
          <a:p>
            <a:pPr marL="0" indent="0">
              <a:buNone/>
            </a:pPr>
            <a:r>
              <a:rPr lang="fr-FR" dirty="0"/>
              <a:t>Demandez aux participants de discuter avec leur voisin de la question suivante : que signifie la redevabilité</a:t>
            </a:r>
            <a:r>
              <a:rPr lang="fr-FR" dirty="0" smtClean="0"/>
              <a:t/>
            </a:r>
            <a:br>
              <a:rPr lang="fr-FR" dirty="0" smtClean="0"/>
            </a:br>
            <a:r>
              <a:rPr lang="fr-FR" dirty="0"/>
              <a:t>pour vous? Laissez les participants partager ce que la redevabilité signifie pour eux avec leurs propres mots.</a:t>
            </a:r>
            <a:r>
              <a:rPr lang="fr-FR" dirty="0" smtClean="0"/>
              <a:t/>
            </a:r>
            <a:br>
              <a:rPr lang="fr-FR" dirty="0" smtClean="0"/>
            </a:br>
            <a:r>
              <a:rPr lang="fr-FR" dirty="0"/>
              <a:t>• Exposez les définitions de la « redevabilité » et de la « redevabilité à l’égard des populations touchées </a:t>
            </a:r>
            <a:r>
              <a:rPr lang="fr-FR" dirty="0" smtClean="0"/>
              <a:t>»</a:t>
            </a:r>
            <a:r>
              <a:rPr lang="fr-FR" dirty="0"/>
              <a:t> </a:t>
            </a:r>
            <a:r>
              <a:rPr lang="fr-FR" dirty="0" smtClean="0"/>
              <a:t>(</a:t>
            </a:r>
            <a:r>
              <a:rPr lang="fr-FR" dirty="0"/>
              <a:t>AAP). Expliquez qu’au sein du secteur humanitaire, la redevabilité a été décrite et interprétée de </a:t>
            </a:r>
            <a:r>
              <a:rPr lang="fr-FR" dirty="0" smtClean="0"/>
              <a:t>différentes</a:t>
            </a:r>
            <a:r>
              <a:rPr lang="fr-FR" dirty="0"/>
              <a:t> </a:t>
            </a:r>
            <a:r>
              <a:rPr lang="fr-FR" dirty="0" smtClean="0"/>
              <a:t>manières </a:t>
            </a:r>
            <a:r>
              <a:rPr lang="fr-FR" dirty="0"/>
              <a:t>selon les organisations au fil des années</a:t>
            </a:r>
            <a:r>
              <a:rPr lang="fr-FR" dirty="0" smtClean="0"/>
              <a:t>.</a:t>
            </a:r>
          </a:p>
          <a:p>
            <a:pPr marL="0" indent="0">
              <a:buNone/>
            </a:pPr>
            <a:r>
              <a:rPr lang="fr-FR" dirty="0"/>
              <a:t>Demandez au groupe : en quoi la redevabilité à l’égard des populations touchées est-elle </a:t>
            </a:r>
            <a:r>
              <a:rPr lang="fr-FR" dirty="0" smtClean="0"/>
              <a:t>importante?</a:t>
            </a:r>
            <a:br>
              <a:rPr lang="fr-FR" dirty="0" smtClean="0"/>
            </a:br>
            <a:r>
              <a:rPr lang="fr-FR" dirty="0"/>
              <a:t>Facilitez une courte discussion.</a:t>
            </a:r>
          </a:p>
        </p:txBody>
      </p:sp>
    </p:spTree>
    <p:extLst>
      <p:ext uri="{BB962C8B-B14F-4D97-AF65-F5344CB8AC3E}">
        <p14:creationId xmlns:p14="http://schemas.microsoft.com/office/powerpoint/2010/main" val="2256717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10413032" cy="1320800"/>
          </a:xfrm>
        </p:spPr>
        <p:txBody>
          <a:bodyPr/>
          <a:lstStyle/>
          <a:p>
            <a:r>
              <a:rPr lang="fr-FR" dirty="0" smtClean="0"/>
              <a:t>QUESTIONS ESSENTIELLES</a:t>
            </a:r>
            <a:endParaRPr lang="fr-FR" dirty="0"/>
          </a:p>
        </p:txBody>
      </p:sp>
      <p:sp>
        <p:nvSpPr>
          <p:cNvPr id="3" name="Espace réservé du contenu 2"/>
          <p:cNvSpPr>
            <a:spLocks noGrp="1"/>
          </p:cNvSpPr>
          <p:nvPr>
            <p:ph idx="1"/>
          </p:nvPr>
        </p:nvSpPr>
        <p:spPr>
          <a:xfrm>
            <a:off x="677334" y="2160589"/>
            <a:ext cx="10413032" cy="4462280"/>
          </a:xfrm>
        </p:spPr>
        <p:txBody>
          <a:bodyPr/>
          <a:lstStyle/>
          <a:p>
            <a:r>
              <a:rPr lang="fr-FR" dirty="0"/>
              <a:t>Qu’est-ce que la redevabilité envers les populations affectées (AAP) ? </a:t>
            </a:r>
            <a:endParaRPr lang="fr-FR" dirty="0" smtClean="0"/>
          </a:p>
          <a:p>
            <a:r>
              <a:rPr lang="fr-FR" dirty="0" smtClean="0"/>
              <a:t>D’où </a:t>
            </a:r>
            <a:r>
              <a:rPr lang="fr-FR" dirty="0"/>
              <a:t>vient cette notion et pourquoi </a:t>
            </a:r>
            <a:r>
              <a:rPr lang="fr-FR" dirty="0" smtClean="0"/>
              <a:t>est-elle si </a:t>
            </a:r>
            <a:r>
              <a:rPr lang="fr-FR" dirty="0"/>
              <a:t>importante à l’heure actuelle ? </a:t>
            </a:r>
            <a:endParaRPr lang="fr-FR" dirty="0" smtClean="0"/>
          </a:p>
          <a:p>
            <a:r>
              <a:rPr lang="fr-FR" dirty="0" smtClean="0"/>
              <a:t>Comment </a:t>
            </a:r>
            <a:r>
              <a:rPr lang="fr-FR" dirty="0"/>
              <a:t>s’articule-t-elle avec les autres engagements mondiaux pris dans </a:t>
            </a:r>
            <a:r>
              <a:rPr lang="fr-FR" dirty="0" smtClean="0"/>
              <a:t>notre secteur </a:t>
            </a:r>
            <a:r>
              <a:rPr lang="fr-FR" dirty="0"/>
              <a:t>? </a:t>
            </a:r>
            <a:endParaRPr lang="fr-FR" dirty="0" smtClean="0"/>
          </a:p>
          <a:p>
            <a:r>
              <a:rPr lang="fr-FR" dirty="0" smtClean="0"/>
              <a:t>Ce Module </a:t>
            </a:r>
            <a:r>
              <a:rPr lang="fr-FR" dirty="0"/>
              <a:t>vous présentera les grands principes de la redevabilité envers les populations affectées</a:t>
            </a:r>
            <a:endParaRPr lang="fr-FR" dirty="0"/>
          </a:p>
        </p:txBody>
      </p:sp>
    </p:spTree>
    <p:extLst>
      <p:ext uri="{BB962C8B-B14F-4D97-AF65-F5344CB8AC3E}">
        <p14:creationId xmlns:p14="http://schemas.microsoft.com/office/powerpoint/2010/main" val="3960273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10413032" cy="1320800"/>
          </a:xfrm>
        </p:spPr>
        <p:txBody>
          <a:bodyPr/>
          <a:lstStyle/>
          <a:p>
            <a:r>
              <a:rPr lang="fr-FR" dirty="0" smtClean="0"/>
              <a:t>QUESTIONS ESSENTIELLES</a:t>
            </a:r>
            <a:endParaRPr lang="fr-FR" dirty="0"/>
          </a:p>
        </p:txBody>
      </p:sp>
      <p:sp>
        <p:nvSpPr>
          <p:cNvPr id="3" name="Espace réservé du contenu 2"/>
          <p:cNvSpPr>
            <a:spLocks noGrp="1"/>
          </p:cNvSpPr>
          <p:nvPr>
            <p:ph idx="1"/>
          </p:nvPr>
        </p:nvSpPr>
        <p:spPr>
          <a:xfrm>
            <a:off x="677334" y="1476103"/>
            <a:ext cx="10413032" cy="5146766"/>
          </a:xfrm>
        </p:spPr>
        <p:txBody>
          <a:bodyPr>
            <a:noAutofit/>
          </a:bodyPr>
          <a:lstStyle/>
          <a:p>
            <a:pPr marL="0" indent="0">
              <a:buNone/>
            </a:pPr>
            <a:r>
              <a:rPr lang="fr-FR" sz="2800" dirty="0"/>
              <a:t>La redevabilité envers les populations affectées (AAP) est une notion relativement transparente : les acteurs de </a:t>
            </a:r>
            <a:r>
              <a:rPr lang="fr-FR" sz="2800" dirty="0" smtClean="0"/>
              <a:t>l’aide humanitaire </a:t>
            </a:r>
            <a:r>
              <a:rPr lang="fr-FR" sz="2800" dirty="0"/>
              <a:t>et du développement sont en effet tenus de rendre des comptes aux personnes qu’ils aident, y compris </a:t>
            </a:r>
            <a:r>
              <a:rPr lang="fr-FR" sz="2800" dirty="0" smtClean="0"/>
              <a:t>en temps </a:t>
            </a:r>
            <a:r>
              <a:rPr lang="fr-FR" sz="2800" dirty="0"/>
              <a:t>de crise. En pratique, cela signifie que dans le cadre de notre organisation et à titre individuel, nous devons </a:t>
            </a:r>
            <a:r>
              <a:rPr lang="fr-FR" sz="2800" dirty="0" smtClean="0"/>
              <a:t>nous comporter </a:t>
            </a:r>
            <a:r>
              <a:rPr lang="fr-FR" sz="2800" dirty="0"/>
              <a:t>de manière éthique à l’égard des communautés et des personnes bénéficiaires, et coopérer réellement </a:t>
            </a:r>
            <a:r>
              <a:rPr lang="fr-FR" sz="2800" dirty="0" smtClean="0"/>
              <a:t>et de </a:t>
            </a:r>
            <a:r>
              <a:rPr lang="fr-FR" sz="2800" dirty="0"/>
              <a:t>façon globale avec elles afin de connaître leur avis et leurs retours d’informations, mais également de leur </a:t>
            </a:r>
            <a:r>
              <a:rPr lang="fr-FR" sz="2800" dirty="0" smtClean="0"/>
              <a:t>apporter rapidement </a:t>
            </a:r>
            <a:r>
              <a:rPr lang="fr-FR" sz="2800" dirty="0"/>
              <a:t>une aide appropriée, utile et répondant aux véritables besoins exprimés.</a:t>
            </a:r>
            <a:endParaRPr lang="fr-FR" sz="2800" dirty="0"/>
          </a:p>
        </p:txBody>
      </p:sp>
    </p:spTree>
    <p:extLst>
      <p:ext uri="{BB962C8B-B14F-4D97-AF65-F5344CB8AC3E}">
        <p14:creationId xmlns:p14="http://schemas.microsoft.com/office/powerpoint/2010/main" val="3492897655"/>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29</TotalTime>
  <Words>1451</Words>
  <Application>Microsoft Office PowerPoint</Application>
  <PresentationFormat>Grand écran</PresentationFormat>
  <Paragraphs>67</Paragraphs>
  <Slides>17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17</vt:i4>
      </vt:variant>
    </vt:vector>
  </HeadingPairs>
  <TitlesOfParts>
    <vt:vector size="22" baseType="lpstr">
      <vt:lpstr>Arial</vt:lpstr>
      <vt:lpstr>Trebuchet MS</vt:lpstr>
      <vt:lpstr>Wingdings</vt:lpstr>
      <vt:lpstr>Wingdings 3</vt:lpstr>
      <vt:lpstr>Facette</vt:lpstr>
      <vt:lpstr>MODULE 1:  LA REDEVABILITE</vt:lpstr>
      <vt:lpstr>OBJECTIFS DU MODULE</vt:lpstr>
      <vt:lpstr>Les concepts clés de la redevabilité</vt:lpstr>
      <vt:lpstr>CONCEPTS CLES</vt:lpstr>
      <vt:lpstr>CONCEPTS CLES</vt:lpstr>
      <vt:lpstr>COMPRENDRE LA REDEVABILITE</vt:lpstr>
      <vt:lpstr>EXO PRATIQUE: 1.1 Qu’est-ce que la redevabilité et pourquoi a-t-elle de l’importance dans l’intervention humanitaire ?</vt:lpstr>
      <vt:lpstr>QUESTIONS ESSENTIELLES</vt:lpstr>
      <vt:lpstr>QUESTIONS ESSENTIELLES</vt:lpstr>
      <vt:lpstr>LA REDEVABILITE: UNE APPROCHE FONDEE SUR LE DROIT</vt:lpstr>
      <vt:lpstr>LA REDEVABILITE: UNE APPROCHE FONDEE SUR LE DROIT</vt:lpstr>
      <vt:lpstr>BON A RETENIR</vt:lpstr>
      <vt:lpstr>Les piliers principaux de la structure de redevabilité dans l’action humanitaire</vt:lpstr>
      <vt:lpstr>Les piliers principaux de la structure de redevabilité dans l’action humanitaire</vt:lpstr>
      <vt:lpstr>ELEMENTS FONDAMENTALES</vt:lpstr>
      <vt:lpstr>CONCLUSION</vt:lpstr>
      <vt:lpstr>CONCLUSION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 LA REDEVABILITE</dc:title>
  <dc:creator>HP</dc:creator>
  <cp:lastModifiedBy>HP</cp:lastModifiedBy>
  <cp:revision>5</cp:revision>
  <dcterms:created xsi:type="dcterms:W3CDTF">2022-01-26T15:52:13Z</dcterms:created>
  <dcterms:modified xsi:type="dcterms:W3CDTF">2022-01-28T07:23:30Z</dcterms:modified>
</cp:coreProperties>
</file>