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0" r:id="rId4"/>
    <p:sldId id="273" r:id="rId5"/>
    <p:sldId id="289" r:id="rId6"/>
    <p:sldId id="288" r:id="rId7"/>
    <p:sldId id="287" r:id="rId8"/>
    <p:sldId id="286" r:id="rId9"/>
    <p:sldId id="284" r:id="rId10"/>
    <p:sldId id="285" r:id="rId11"/>
    <p:sldId id="283" r:id="rId12"/>
    <p:sldId id="282" r:id="rId13"/>
    <p:sldId id="281" r:id="rId14"/>
    <p:sldId id="280" r:id="rId15"/>
    <p:sldId id="279" r:id="rId16"/>
    <p:sldId id="278" r:id="rId17"/>
    <p:sldId id="29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14FB-1583-4D6E-B5D9-ECEC1F952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041D0-10A5-4FF6-9388-DD1B93CEF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8EB2-26B5-4A93-A422-BE951A90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918D8-8243-41D2-8DD8-8EA65307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5BCB-A8F9-452E-8A0D-BD49AA23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81CC-25F6-4073-8653-88657F32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6ECF9-1BF2-48D7-B627-47BCC058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FA6FF-A06A-4B8E-B3B9-674CC39C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8264-2519-42C1-AB79-195FC5C3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D3367-48D8-4D21-AD71-A0919FE0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8DA03-447A-4C2A-92A0-E9D32681B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1F036-6935-4D5A-AF8A-6EC5519AD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FDFB-B5D8-4F4D-AAF3-CBCFEF4C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6EC5C-AB85-47F6-B21E-D9234968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6E6B6-F296-4C5D-809D-51D0ADB5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1DE-916B-4354-91A0-BFC2B5DD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B606-57EA-4874-A7AB-23A70DE1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7D0FE-AE58-40BB-BE42-CD52704F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9243C-3779-4BB3-8BF8-2815ADE1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CD0B5-D37B-441E-9668-9E720C2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C1C7-5B68-4EE9-AD03-528B3E13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6AFE-BCE2-40EA-9F1B-F4E0AA723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BBBE-075A-475C-A642-55CFE2DF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B270-E880-488F-92F3-2F959D62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D0B9-F7CD-4794-BA2E-70B2A96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CB21-A01C-4476-AABF-07C80705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62F9-042A-49C2-A670-A8CFCFEB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620D3-4466-4326-B56C-6298FB030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D7EFE-4E46-42C8-B499-16E83884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90288-A7D0-4BCE-BCCD-C0C65860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ED090-ED0D-4AF5-B4F6-77079623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5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283-1900-4A87-8BC2-0C6938FE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6471F-5810-4EC4-A449-671A0B75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EB947-293B-4A6A-9C7D-C9FB7394C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B6F64-EEEC-4DE8-BECE-A95C06832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D5D85-7AEE-4CCA-801B-A26097E62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D3991-1C1F-4F45-89A9-4BC8E2EB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33654-22EA-4471-8F24-4C6BA18D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8B081-07DD-4CC9-9CA6-76789BA2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DD7C-A932-4F84-AB30-3C89B03A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39018-C220-43F5-86E0-EFEA36DA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3017F-0CE4-480F-B008-35784BCE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3982E-1A17-4EFE-9A5F-E58B120C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7A6DD-122A-4577-878B-0F8D7B53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DBD3A-FF22-4C5C-B6C4-C23AF6C7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AFE36-0C9F-4BFA-960B-CBDA8837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8591-71B3-4A9D-A823-6FEB90AB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6978-9820-4A0A-9DB8-04152DEF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3B9EF-2EC1-425E-B1F8-8E7A26CC1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58B5A-9118-4904-B829-FE11BD52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4DA48-537C-4564-81E3-61F580BE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05CFF-5875-45C9-9DEB-6D99C9BD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850A-A145-413D-B07F-8A4E9160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56A7F-A3C2-464C-9395-79049E547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0EF89-8EB5-4FE7-B5DD-83382313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AD486-1809-46EF-996A-FAFA718C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CF115-F760-4585-AC3E-E478C08F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D3D5A-EDCC-49D1-9F79-5493382C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063E0-118B-4F22-A3B3-E5BBAD82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AC436-93E7-4B30-A13C-87DC5EE0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8B54-0743-4A93-BA28-927FB5C23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4EA9-E136-46AD-A35A-81B92687A7B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906F-7F07-432A-BAE2-A17CB6555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9325-D336-4D58-B3E9-CB0602AE3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ACCE-42EE-4EC5-B297-E1B7F9CAE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20E458AF-5694-495B-AF1C-CCBD5D2E8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84864"/>
            <a:ext cx="7531510" cy="44343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Politique de sauvegarde: zoom </a:t>
            </a:r>
            <a:r>
              <a:rPr lang="en-US" b="1" dirty="0" err="1">
                <a:solidFill>
                  <a:schemeClr val="bg1"/>
                </a:solidFill>
              </a:rPr>
              <a:t>sur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fr-FR" b="1" dirty="0">
                <a:solidFill>
                  <a:schemeClr val="bg1"/>
                </a:solidFill>
              </a:rPr>
              <a:t>prévention de l’exploitation et abus sexuels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2B9D0360-AB89-409D-8018-5C4293AE0F29}"/>
              </a:ext>
            </a:extLst>
          </p:cNvPr>
          <p:cNvSpPr txBox="1">
            <a:spLocks/>
          </p:cNvSpPr>
          <p:nvPr/>
        </p:nvSpPr>
        <p:spPr>
          <a:xfrm>
            <a:off x="599423" y="112155"/>
            <a:ext cx="10515600" cy="1886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L’AIDE </a:t>
            </a:r>
            <a:r>
              <a:rPr lang="en-US" sz="7200" b="1" dirty="0" smtClean="0"/>
              <a:t>HUMANITAIRE  EST GRATUITE</a:t>
            </a:r>
            <a:endParaRPr lang="en-US" sz="7200" b="1" dirty="0"/>
          </a:p>
        </p:txBody>
      </p:sp>
      <p:pic>
        <p:nvPicPr>
          <p:cNvPr id="57" name="Picture 56" descr="Résultat de recherche d'images pour &quot;action humanitaire&quot;">
            <a:extLst>
              <a:ext uri="{FF2B5EF4-FFF2-40B4-BE49-F238E27FC236}">
                <a16:creationId xmlns:a16="http://schemas.microsoft.com/office/drawing/2014/main" id="{86E4F575-7D2D-43BB-97B8-76F35B2E70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616"/>
            <a:ext cx="12192000" cy="4859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02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4DD7D0-1619-4147-ACFE-E57364053F6C}"/>
              </a:ext>
            </a:extLst>
          </p:cNvPr>
          <p:cNvSpPr/>
          <p:nvPr/>
        </p:nvSpPr>
        <p:spPr>
          <a:xfrm>
            <a:off x="0" y="0"/>
            <a:ext cx="12192000" cy="658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L'objectif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en-US" sz="4400" b="1" dirty="0" err="1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</a:t>
            </a:r>
            <a:r>
              <a:rPr lang="en-US" sz="4400" b="1" dirty="0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4400" b="1" dirty="0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d'assurer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assistance et protection aux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personnes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vulnérables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de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répondre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besoins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populations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danger. Elle vise à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préserver</a:t>
            </a:r>
            <a:r>
              <a:rPr lang="en-US" sz="44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vie dans le respect de la </a:t>
            </a:r>
            <a:r>
              <a:rPr lang="en-US" sz="44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dignité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L'assistance</a:t>
            </a:r>
            <a:r>
              <a:rPr lang="en-US" sz="4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trouve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raison d'être dans 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universellement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reconnu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lequel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tout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humain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jouit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droit à la vie. Elle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remédier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détresse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plus grave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2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F7C30B-DEAB-47DF-AA0A-F850198BDCCD}"/>
              </a:ext>
            </a:extLst>
          </p:cNvPr>
          <p:cNvSpPr/>
          <p:nvPr/>
        </p:nvSpPr>
        <p:spPr>
          <a:xfrm>
            <a:off x="0" y="0"/>
            <a:ext cx="12192000" cy="699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US" sz="4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</a:t>
            </a:r>
            <a:r>
              <a:rPr lang="en-US" sz="4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international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composé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nombreux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acteurs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compris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s'y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limiter, les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gouvernements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nationaux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organismes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Nations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gouvernementales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(ONG), le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Mouvement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Croix-Rouge et du Croissant-Rouge, les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militaires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donateurs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 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et la promotion de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l'assistance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populations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détresse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4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9ECDF-C8A7-4E85-8C53-EA56211DE649}"/>
              </a:ext>
            </a:extLst>
          </p:cNvPr>
          <p:cNvSpPr/>
          <p:nvPr/>
        </p:nvSpPr>
        <p:spPr>
          <a:xfrm>
            <a:off x="0" y="0"/>
            <a:ext cx="12192000" cy="716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L'aide</a:t>
            </a:r>
            <a:r>
              <a:rPr lang="en-US" sz="5400" b="1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devra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fournie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ceux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sans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aucune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distinction de race, de couleur, de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langue, de religion, de naissance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d'autre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situation. </a:t>
            </a:r>
            <a:r>
              <a:rPr lang="en-US" sz="5400" b="1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L'aide</a:t>
            </a:r>
            <a:r>
              <a:rPr lang="en-US" sz="5400" b="1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devra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fournie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manière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prioritaire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les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détresse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plus </a:t>
            </a:r>
            <a:r>
              <a:rPr lang="en-US" sz="54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urgents</a:t>
            </a:r>
            <a:r>
              <a:rPr lang="en-US" sz="54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4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9BA847-4145-46F0-9762-01EAA942DC22}"/>
              </a:ext>
            </a:extLst>
          </p:cNvPr>
          <p:cNvSpPr/>
          <p:nvPr/>
        </p:nvSpPr>
        <p:spPr>
          <a:xfrm>
            <a:off x="0" y="0"/>
            <a:ext cx="12192000" cy="696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en-US" sz="6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prendre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diverses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forms  : don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d'argent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envoi de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marchandises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équipements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première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nécessité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envoi de personnel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faisant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interventions sur place,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renforcement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acteurs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locaux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... </a:t>
            </a:r>
          </a:p>
        </p:txBody>
      </p:sp>
    </p:spTree>
    <p:extLst>
      <p:ext uri="{BB962C8B-B14F-4D97-AF65-F5344CB8AC3E}">
        <p14:creationId xmlns:p14="http://schemas.microsoft.com/office/powerpoint/2010/main" val="1116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777BCE-921A-41B8-BF8A-0E403B9030FE}"/>
              </a:ext>
            </a:extLst>
          </p:cNvPr>
          <p:cNvSpPr/>
          <p:nvPr/>
        </p:nvSpPr>
        <p:spPr>
          <a:xfrm>
            <a:off x="0" y="0"/>
            <a:ext cx="12192000" cy="696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</a:t>
            </a:r>
            <a:r>
              <a:rPr lang="en-US" sz="60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dons </a:t>
            </a:r>
            <a:r>
              <a:rPr lang="en-US" sz="6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variables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de la situation du pays. Dans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possible que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santé, la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nourriture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reconstruction après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sinistre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protection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d'enfants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l'éducation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49105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EFD7C9-FB7C-46D5-85AA-09CF059AAD80}"/>
              </a:ext>
            </a:extLst>
          </p:cNvPr>
          <p:cNvSpPr/>
          <p:nvPr/>
        </p:nvSpPr>
        <p:spPr>
          <a:xfrm>
            <a:off x="0" y="0"/>
            <a:ext cx="12192000" cy="687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 </a:t>
            </a:r>
            <a:r>
              <a:rPr lang="en-US" sz="6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types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d'approche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6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Urgence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US" sz="6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urgence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6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7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FDD03D7A-1089-4CE8-8357-56FD13E3FDD9}"/>
              </a:ext>
            </a:extLst>
          </p:cNvPr>
          <p:cNvSpPr/>
          <p:nvPr/>
        </p:nvSpPr>
        <p:spPr>
          <a:xfrm>
            <a:off x="1073425" y="798082"/>
            <a:ext cx="2266121" cy="980661"/>
          </a:xfrm>
          <a:prstGeom prst="rightArrow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Humanisme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F4F57E-E21C-45F8-84E6-18357F915F7B}"/>
              </a:ext>
            </a:extLst>
          </p:cNvPr>
          <p:cNvSpPr/>
          <p:nvPr/>
        </p:nvSpPr>
        <p:spPr>
          <a:xfrm>
            <a:off x="3339546" y="596348"/>
            <a:ext cx="3737115" cy="1603514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Alléger les souffrances humaines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Protéger la vie et la santé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les droits humains 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B5A767E-7063-4510-AEC1-6496F411E390}"/>
              </a:ext>
            </a:extLst>
          </p:cNvPr>
          <p:cNvSpPr/>
          <p:nvPr/>
        </p:nvSpPr>
        <p:spPr>
          <a:xfrm>
            <a:off x="1073425" y="2927567"/>
            <a:ext cx="2266120" cy="940905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Neutralité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495233-1ED4-4BE0-A351-2DFA3715EAAE}"/>
              </a:ext>
            </a:extLst>
          </p:cNvPr>
          <p:cNvSpPr/>
          <p:nvPr/>
        </p:nvSpPr>
        <p:spPr>
          <a:xfrm>
            <a:off x="3339545" y="2703443"/>
            <a:ext cx="3578090" cy="1610863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discussion politique, religieuses, idéologique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parti prise lors des hostilités  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A0EBAEA-9454-476D-97F7-75583903048E}"/>
              </a:ext>
            </a:extLst>
          </p:cNvPr>
          <p:cNvSpPr/>
          <p:nvPr/>
        </p:nvSpPr>
        <p:spPr>
          <a:xfrm>
            <a:off x="1073425" y="4596176"/>
            <a:ext cx="2385392" cy="994117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Impartialité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4956A8-B5AA-48CB-B5A3-EF7AD01C48C5}"/>
              </a:ext>
            </a:extLst>
          </p:cNvPr>
          <p:cNvSpPr/>
          <p:nvPr/>
        </p:nvSpPr>
        <p:spPr>
          <a:xfrm>
            <a:off x="3458816" y="4479235"/>
            <a:ext cx="3843131" cy="1563756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 de distinction de nationalité d’ethnie, de genre, de croyances, de classe ou d’opinion politique dans l’action humanitaire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ECCC9D6-C21F-4ECA-BCD7-C90EE6EF9205}"/>
              </a:ext>
            </a:extLst>
          </p:cNvPr>
          <p:cNvSpPr/>
          <p:nvPr/>
        </p:nvSpPr>
        <p:spPr>
          <a:xfrm>
            <a:off x="7871791" y="3233530"/>
            <a:ext cx="3154018" cy="2703443"/>
          </a:xfrm>
          <a:prstGeom prst="upArrow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Indépendance opérationnelle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AA9FE7-5B42-4A2E-8463-EFA36C3FACB8}"/>
              </a:ext>
            </a:extLst>
          </p:cNvPr>
          <p:cNvSpPr/>
          <p:nvPr/>
        </p:nvSpPr>
        <p:spPr>
          <a:xfrm>
            <a:off x="8123581" y="1154413"/>
            <a:ext cx="2902227" cy="2027584"/>
          </a:xfrm>
          <a:prstGeom prst="ellips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L’action humanitaire doit être indépendante de toute visée politique, économique militaire…</a:t>
            </a:r>
          </a:p>
        </p:txBody>
      </p:sp>
      <p:sp>
        <p:nvSpPr>
          <p:cNvPr id="13" name="Arrow: Right 8">
            <a:extLst>
              <a:ext uri="{FF2B5EF4-FFF2-40B4-BE49-F238E27FC236}">
                <a16:creationId xmlns:a16="http://schemas.microsoft.com/office/drawing/2014/main" id="{DA0EBAEA-9454-476D-97F7-75583903048E}"/>
              </a:ext>
            </a:extLst>
          </p:cNvPr>
          <p:cNvSpPr/>
          <p:nvPr/>
        </p:nvSpPr>
        <p:spPr>
          <a:xfrm>
            <a:off x="1789042" y="5936973"/>
            <a:ext cx="9236766" cy="994117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4000" kern="0" dirty="0" smtClean="0">
                <a:solidFill>
                  <a:prstClr val="white"/>
                </a:solidFill>
                <a:latin typeface="Calibri" panose="020F0502020204030204"/>
              </a:rPr>
              <a:t>GRATUITE</a:t>
            </a:r>
            <a:endParaRPr kumimoji="0" lang="fr-CM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39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FDD03D7A-1089-4CE8-8357-56FD13E3FDD9}"/>
              </a:ext>
            </a:extLst>
          </p:cNvPr>
          <p:cNvSpPr/>
          <p:nvPr/>
        </p:nvSpPr>
        <p:spPr>
          <a:xfrm>
            <a:off x="2523401" y="720804"/>
            <a:ext cx="6868793" cy="980661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GRATUITE</a:t>
            </a:r>
            <a:endParaRPr kumimoji="0" lang="fr-CM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F4F57E-E21C-45F8-84E6-18357F915F7B}"/>
              </a:ext>
            </a:extLst>
          </p:cNvPr>
          <p:cNvSpPr/>
          <p:nvPr/>
        </p:nvSpPr>
        <p:spPr>
          <a:xfrm>
            <a:off x="6555806" y="1701465"/>
            <a:ext cx="4338617" cy="213901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L’assistance humanitaire est essentiellement gratuite</a:t>
            </a:r>
            <a:endParaRPr kumimoji="0" lang="fr-CM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AA9FE7-5B42-4A2E-8463-EFA36C3FACB8}"/>
              </a:ext>
            </a:extLst>
          </p:cNvPr>
          <p:cNvSpPr/>
          <p:nvPr/>
        </p:nvSpPr>
        <p:spPr>
          <a:xfrm>
            <a:off x="6865383" y="3941682"/>
            <a:ext cx="4185794" cy="26489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 ne doit jamais être</a:t>
            </a:r>
            <a:r>
              <a:rPr kumimoji="0" lang="fr-CM" sz="28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conditionnée par quoique ce soit</a:t>
            </a:r>
            <a:endParaRPr kumimoji="0" lang="fr-CM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L&amp;#39;aide publique au développement fragilise l&amp;#39;Afrique | Libre Afrique"/>
          <p:cNvSpPr>
            <a:spLocks noChangeAspect="1" noChangeArrowheads="1"/>
          </p:cNvSpPr>
          <p:nvPr/>
        </p:nvSpPr>
        <p:spPr bwMode="auto">
          <a:xfrm>
            <a:off x="155575" y="-144463"/>
            <a:ext cx="1845922" cy="18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Le libre, le part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90" y="1701466"/>
            <a:ext cx="4258229" cy="266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0" y="4454791"/>
            <a:ext cx="4258229" cy="21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E36B216-0971-4595-8C4B-356B900170D6}"/>
              </a:ext>
            </a:extLst>
          </p:cNvPr>
          <p:cNvSpPr/>
          <p:nvPr/>
        </p:nvSpPr>
        <p:spPr>
          <a:xfrm rot="21115072">
            <a:off x="2586152" y="2324329"/>
            <a:ext cx="2596249" cy="2349500"/>
          </a:xfrm>
          <a:prstGeom prst="wedgeRoundRectCallout">
            <a:avLst>
              <a:gd name="adj1" fmla="val 43999"/>
              <a:gd name="adj2" fmla="val 75815"/>
              <a:gd name="adj3" fmla="val 16667"/>
            </a:avLst>
          </a:prstGeom>
          <a:solidFill>
            <a:srgbClr val="FCB4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E6C9D3BC-0060-41DA-A1FA-E7A27ABBF63D}"/>
              </a:ext>
            </a:extLst>
          </p:cNvPr>
          <p:cNvSpPr/>
          <p:nvPr/>
        </p:nvSpPr>
        <p:spPr>
          <a:xfrm rot="659947">
            <a:off x="7539601" y="2324329"/>
            <a:ext cx="2504459" cy="2309017"/>
          </a:xfrm>
          <a:prstGeom prst="wedgeRectCallout">
            <a:avLst>
              <a:gd name="adj1" fmla="val -48738"/>
              <a:gd name="adj2" fmla="val 80005"/>
            </a:avLst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9D4868C4-0FF7-4D34-B4A9-9D588D6F4CE9}"/>
              </a:ext>
            </a:extLst>
          </p:cNvPr>
          <p:cNvSpPr/>
          <p:nvPr/>
        </p:nvSpPr>
        <p:spPr>
          <a:xfrm>
            <a:off x="4698013" y="1748962"/>
            <a:ext cx="3413402" cy="2750302"/>
          </a:xfrm>
          <a:prstGeom prst="wedgeEllipseCallout">
            <a:avLst>
              <a:gd name="adj1" fmla="val -6977"/>
              <a:gd name="adj2" fmla="val 74203"/>
            </a:avLst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286EA5-A281-43C3-8E4E-86807A2CF28F}"/>
              </a:ext>
            </a:extLst>
          </p:cNvPr>
          <p:cNvGrpSpPr/>
          <p:nvPr/>
        </p:nvGrpSpPr>
        <p:grpSpPr>
          <a:xfrm>
            <a:off x="5861001" y="2977754"/>
            <a:ext cx="1467640" cy="866836"/>
            <a:chOff x="7582599" y="4457958"/>
            <a:chExt cx="347389" cy="205179"/>
          </a:xfrm>
          <a:solidFill>
            <a:srgbClr val="00B050"/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7C0178B-9477-42E7-8DA4-921A29FFF2D5}"/>
                </a:ext>
              </a:extLst>
            </p:cNvPr>
            <p:cNvSpPr/>
            <p:nvPr/>
          </p:nvSpPr>
          <p:spPr>
            <a:xfrm rot="2700000">
              <a:off x="7527711" y="4512846"/>
              <a:ext cx="205179" cy="9540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508558A-3E5F-41B7-AAEE-CA0D6F9439DF}"/>
                </a:ext>
              </a:extLst>
            </p:cNvPr>
            <p:cNvSpPr/>
            <p:nvPr/>
          </p:nvSpPr>
          <p:spPr>
            <a:xfrm rot="8100000">
              <a:off x="7590361" y="4465313"/>
              <a:ext cx="339627" cy="95402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8CDB19E-C8C7-41B2-A2A4-529026A66E47}"/>
              </a:ext>
            </a:extLst>
          </p:cNvPr>
          <p:cNvSpPr txBox="1"/>
          <p:nvPr/>
        </p:nvSpPr>
        <p:spPr>
          <a:xfrm rot="656027">
            <a:off x="7494554" y="2149192"/>
            <a:ext cx="25691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7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  <a:endParaRPr lang="en-US" sz="17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809FDD-2332-4F2D-97BF-4189F4A50C36}"/>
              </a:ext>
            </a:extLst>
          </p:cNvPr>
          <p:cNvSpPr txBox="1"/>
          <p:nvPr/>
        </p:nvSpPr>
        <p:spPr>
          <a:xfrm rot="21154896">
            <a:off x="2623669" y="2213739"/>
            <a:ext cx="25691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7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C3313B-F638-4D6D-B782-027CCF52D66E}"/>
              </a:ext>
            </a:extLst>
          </p:cNvPr>
          <p:cNvSpPr/>
          <p:nvPr/>
        </p:nvSpPr>
        <p:spPr>
          <a:xfrm>
            <a:off x="4193336" y="5451717"/>
            <a:ext cx="4226764" cy="421868"/>
          </a:xfrm>
          <a:prstGeom prst="ellipse">
            <a:avLst/>
          </a:prstGeom>
          <a:solidFill>
            <a:srgbClr val="00000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F4E1FB-63DD-4042-B39A-AD9A0954AEBB}"/>
              </a:ext>
            </a:extLst>
          </p:cNvPr>
          <p:cNvSpPr txBox="1"/>
          <p:nvPr/>
        </p:nvSpPr>
        <p:spPr>
          <a:xfrm>
            <a:off x="457200" y="235148"/>
            <a:ext cx="1136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Question, </a:t>
            </a:r>
            <a:r>
              <a:rPr lang="en-US" sz="54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commentaire</a:t>
            </a:r>
            <a:r>
              <a:rPr lang="en-US" sz="54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contribution</a:t>
            </a:r>
          </a:p>
        </p:txBody>
      </p:sp>
    </p:spTree>
    <p:extLst>
      <p:ext uri="{BB962C8B-B14F-4D97-AF65-F5344CB8AC3E}">
        <p14:creationId xmlns:p14="http://schemas.microsoft.com/office/powerpoint/2010/main" val="38622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umanitarian aid for East Africa Drought">
            <a:extLst>
              <a:ext uri="{FF2B5EF4-FFF2-40B4-BE49-F238E27FC236}">
                <a16:creationId xmlns:a16="http://schemas.microsoft.com/office/drawing/2014/main" id="{A12C1F73-A96E-4543-BBD8-55E99E313B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59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Huit orientations décisives pour mieux répondre aux besoins humanitaires en 2019">
            <a:extLst>
              <a:ext uri="{FF2B5EF4-FFF2-40B4-BE49-F238E27FC236}">
                <a16:creationId xmlns:a16="http://schemas.microsoft.com/office/drawing/2014/main" id="{F67D1D43-51C9-4F54-8296-58D23CF4DE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1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https://www.un.org/ruleoflaw/fr/wp-content/uploads/sites/8/2015/03/Assistance-humanitaire.jpg">
            <a:extLst>
              <a:ext uri="{FF2B5EF4-FFF2-40B4-BE49-F238E27FC236}">
                <a16:creationId xmlns:a16="http://schemas.microsoft.com/office/drawing/2014/main" id="{798528D4-CDAE-44DC-9609-49002F0A33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21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bel Cossa, un travailleur humanitaire employé par le PAM, aide à distribuer de l'assistance.">
            <a:extLst>
              <a:ext uri="{FF2B5EF4-FFF2-40B4-BE49-F238E27FC236}">
                <a16:creationId xmlns:a16="http://schemas.microsoft.com/office/drawing/2014/main" id="{BC25742C-C1BD-442A-A505-D531BC582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76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 groupe de personnes, ayant fui la violence dans plusieurs districts de Cabo Delgado, arrive dans la capitale provinciale, Pebma.">
            <a:extLst>
              <a:ext uri="{FF2B5EF4-FFF2-40B4-BE49-F238E27FC236}">
                <a16:creationId xmlns:a16="http://schemas.microsoft.com/office/drawing/2014/main" id="{FF71DE19-D6BF-4D7D-837B-9B4D8D2FCE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76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s femmes et des enfants font la queue à un point d’eau du camp de réfugiés de Jamam, au Soudan du Sud © John Ferguson/Oxfam">
            <a:extLst>
              <a:ext uri="{FF2B5EF4-FFF2-40B4-BE49-F238E27FC236}">
                <a16:creationId xmlns:a16="http://schemas.microsoft.com/office/drawing/2014/main" id="{BDDBCE5A-DB41-4FF2-AFF7-92629562A6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64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kaiptc.org/wp-content/uploads/2017/04/Humanitarian-Assistance.jpg">
            <a:extLst>
              <a:ext uri="{FF2B5EF4-FFF2-40B4-BE49-F238E27FC236}">
                <a16:creationId xmlns:a16="http://schemas.microsoft.com/office/drawing/2014/main" id="{2C36924C-0D8D-4352-AEEF-0C5A17195E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91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B9FC80-1551-49D6-A3A3-F37FA7E6562B}"/>
              </a:ext>
            </a:extLst>
          </p:cNvPr>
          <p:cNvSpPr/>
          <p:nvPr/>
        </p:nvSpPr>
        <p:spPr>
          <a:xfrm>
            <a:off x="659219" y="574159"/>
            <a:ext cx="10419907" cy="5970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en-US" sz="6000" b="1" dirty="0" err="1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</a:t>
            </a:r>
            <a:r>
              <a:rPr lang="en-US" sz="6000" b="1" dirty="0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humanitaire</a:t>
            </a:r>
            <a:r>
              <a:rPr lang="en-US" sz="6000" b="1" dirty="0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000" b="1" dirty="0">
                <a:solidFill>
                  <a:srgbClr val="5F63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d'urgence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ponctuelle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mise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d'une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situation de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exceptionnelle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6000" dirty="0">
                <a:solidFill>
                  <a:srgbClr val="4D515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catastrophe naturelle.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4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126</Words>
  <Application>Microsoft Office PowerPoint</Application>
  <PresentationFormat>Grand écran</PresentationFormat>
  <Paragraphs>30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Noto Sans</vt:lpstr>
      <vt:lpstr>Times New Roman</vt:lpstr>
      <vt:lpstr>Office Theme</vt:lpstr>
      <vt:lpstr>Politique de sauvegarde: zoom sur la prévention de l’exploitation et abus sexuels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Lemotieu, Dieudonne</dc:creator>
  <cp:lastModifiedBy>HP</cp:lastModifiedBy>
  <cp:revision>13</cp:revision>
  <dcterms:created xsi:type="dcterms:W3CDTF">2021-10-20T06:01:23Z</dcterms:created>
  <dcterms:modified xsi:type="dcterms:W3CDTF">2021-11-05T15:05:33Z</dcterms:modified>
</cp:coreProperties>
</file>