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3" r:id="rId5"/>
    <p:sldId id="259" r:id="rId6"/>
    <p:sldId id="260" r:id="rId7"/>
    <p:sldId id="264" r:id="rId8"/>
    <p:sldId id="261"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11/12/2020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11/12/2020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11/12/2020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F9A0C1C-8ABC-401B-8FE9-AC9327C4C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E0108-2EB7-4A49-A557-16AF1BAAFB43}"/>
              </a:ext>
            </a:extLst>
          </p:cNvPr>
          <p:cNvSpPr>
            <a:spLocks noGrp="1"/>
          </p:cNvSpPr>
          <p:nvPr>
            <p:ph type="ctrTitle"/>
          </p:nvPr>
        </p:nvSpPr>
        <p:spPr>
          <a:xfrm>
            <a:off x="8154186" y="634028"/>
            <a:ext cx="3355942" cy="3732835"/>
          </a:xfrm>
        </p:spPr>
        <p:txBody>
          <a:bodyPr>
            <a:normAutofit/>
          </a:bodyPr>
          <a:lstStyle/>
          <a:p>
            <a:r>
              <a:rPr lang="ar-YE" sz="6000"/>
              <a:t>الوحدة الثانية</a:t>
            </a:r>
            <a:endParaRPr lang="en-US" sz="6000"/>
          </a:p>
        </p:txBody>
      </p:sp>
      <p:sp>
        <p:nvSpPr>
          <p:cNvPr id="3" name="Subtitle 2">
            <a:extLst>
              <a:ext uri="{FF2B5EF4-FFF2-40B4-BE49-F238E27FC236}">
                <a16:creationId xmlns:a16="http://schemas.microsoft.com/office/drawing/2014/main" id="{D78EB425-0AD2-45AD-BAC7-795FD70329E4}"/>
              </a:ext>
            </a:extLst>
          </p:cNvPr>
          <p:cNvSpPr>
            <a:spLocks noGrp="1"/>
          </p:cNvSpPr>
          <p:nvPr>
            <p:ph type="subTitle" idx="1"/>
          </p:nvPr>
        </p:nvSpPr>
        <p:spPr>
          <a:xfrm>
            <a:off x="8154186" y="4436462"/>
            <a:ext cx="3355942" cy="1794656"/>
          </a:xfrm>
        </p:spPr>
        <p:txBody>
          <a:bodyPr>
            <a:normAutofit/>
          </a:bodyPr>
          <a:lstStyle/>
          <a:p>
            <a:pPr>
              <a:spcAft>
                <a:spcPts val="600"/>
              </a:spcAft>
            </a:pPr>
            <a:r>
              <a:rPr lang="ar-YE"/>
              <a:t>مدونة السلوك للعاملين الانسانيين </a:t>
            </a:r>
            <a:endParaRPr lang="en-US"/>
          </a:p>
        </p:txBody>
      </p:sp>
      <p:sp>
        <p:nvSpPr>
          <p:cNvPr id="12" name="Freeform 6">
            <a:extLst>
              <a:ext uri="{FF2B5EF4-FFF2-40B4-BE49-F238E27FC236}">
                <a16:creationId xmlns:a16="http://schemas.microsoft.com/office/drawing/2014/main" id="{BA5783C3-2F96-40A7-A24F-30CB07AA3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49163" y="634028"/>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14" name="Freeform 6">
            <a:extLst>
              <a:ext uri="{FF2B5EF4-FFF2-40B4-BE49-F238E27FC236}">
                <a16:creationId xmlns:a16="http://schemas.microsoft.com/office/drawing/2014/main" id="{A9D08DBA-0326-4C4E-ACFB-576F3ABDD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94670" y="2016617"/>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pic>
        <p:nvPicPr>
          <p:cNvPr id="5" name="Picture 4" descr="A picture containing diagram&#10;&#10;Description automatically generated">
            <a:extLst>
              <a:ext uri="{FF2B5EF4-FFF2-40B4-BE49-F238E27FC236}">
                <a16:creationId xmlns:a16="http://schemas.microsoft.com/office/drawing/2014/main" id="{D1F97084-125F-4A72-AFBA-DFF7ECA8DF7E}"/>
              </a:ext>
            </a:extLst>
          </p:cNvPr>
          <p:cNvPicPr>
            <a:picLocks noChangeAspect="1"/>
          </p:cNvPicPr>
          <p:nvPr/>
        </p:nvPicPr>
        <p:blipFill>
          <a:blip r:embed="rId2"/>
          <a:stretch>
            <a:fillRect/>
          </a:stretch>
        </p:blipFill>
        <p:spPr>
          <a:xfrm>
            <a:off x="1379023" y="1436202"/>
            <a:ext cx="5659222" cy="4184788"/>
          </a:xfrm>
          <a:prstGeom prst="rect">
            <a:avLst/>
          </a:prstGeom>
        </p:spPr>
      </p:pic>
    </p:spTree>
    <p:extLst>
      <p:ext uri="{BB962C8B-B14F-4D97-AF65-F5344CB8AC3E}">
        <p14:creationId xmlns:p14="http://schemas.microsoft.com/office/powerpoint/2010/main" val="3759097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F471B-2027-42CD-8037-71C7BC3DBA7E}"/>
              </a:ext>
            </a:extLst>
          </p:cNvPr>
          <p:cNvSpPr>
            <a:spLocks noGrp="1"/>
          </p:cNvSpPr>
          <p:nvPr>
            <p:ph type="title"/>
          </p:nvPr>
        </p:nvSpPr>
        <p:spPr/>
        <p:txBody>
          <a:bodyPr/>
          <a:lstStyle/>
          <a:p>
            <a:pPr algn="ctr"/>
            <a:r>
              <a:rPr lang="ar-YE" dirty="0"/>
              <a:t>مخرجات الوحدة التدريبية الثانية </a:t>
            </a:r>
            <a:endParaRPr lang="en-US" dirty="0"/>
          </a:p>
        </p:txBody>
      </p:sp>
      <p:sp>
        <p:nvSpPr>
          <p:cNvPr id="3" name="Content Placeholder 2">
            <a:extLst>
              <a:ext uri="{FF2B5EF4-FFF2-40B4-BE49-F238E27FC236}">
                <a16:creationId xmlns:a16="http://schemas.microsoft.com/office/drawing/2014/main" id="{17B13EAD-2DE7-4EF6-BDE0-68A511A8DDF6}"/>
              </a:ext>
            </a:extLst>
          </p:cNvPr>
          <p:cNvSpPr>
            <a:spLocks noGrp="1"/>
          </p:cNvSpPr>
          <p:nvPr>
            <p:ph idx="1"/>
          </p:nvPr>
        </p:nvSpPr>
        <p:spPr/>
        <p:txBody>
          <a:bodyPr>
            <a:normAutofit/>
          </a:bodyPr>
          <a:lstStyle/>
          <a:p>
            <a:pPr algn="r" rtl="1"/>
            <a:r>
              <a:rPr lang="ar-YE" sz="3600" dirty="0"/>
              <a:t>في نهاية التدريب سيكون بمقدور المشاركين التالي :</a:t>
            </a:r>
          </a:p>
          <a:p>
            <a:pPr algn="r" rtl="1"/>
            <a:r>
              <a:rPr lang="ar-YE" sz="3600" dirty="0"/>
              <a:t>التعرف على مبادئ مدونة السلوك المتفق عليها بين الوكالات </a:t>
            </a:r>
          </a:p>
          <a:p>
            <a:pPr algn="r" rtl="1"/>
            <a:r>
              <a:rPr lang="ar-YE" sz="3600" dirty="0"/>
              <a:t>التعرف على </a:t>
            </a:r>
            <a:r>
              <a:rPr lang="ar-YE" sz="3600" dirty="0">
                <a:solidFill>
                  <a:srgbClr val="000000"/>
                </a:solidFill>
                <a:effectLst/>
                <a:latin typeface="AdobeArabic-Regular"/>
                <a:ea typeface="Calibri" panose="020F0502020204030204" pitchFamily="34" charset="0"/>
                <a:cs typeface="AdobeArabic-Regular"/>
              </a:rPr>
              <a:t>اهداف مدونة قواعد السلوك فيما يخص الية تقديم الشكاوى المجتمعية</a:t>
            </a:r>
            <a:endParaRPr lang="en-US" sz="3600" dirty="0"/>
          </a:p>
        </p:txBody>
      </p:sp>
    </p:spTree>
    <p:extLst>
      <p:ext uri="{BB962C8B-B14F-4D97-AF65-F5344CB8AC3E}">
        <p14:creationId xmlns:p14="http://schemas.microsoft.com/office/powerpoint/2010/main" val="2447152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098" name="Picture 2" descr="أهمية السلوك الوظيفي في العمل ـ مايا الحـــفّار | سفير برس">
            <a:extLst>
              <a:ext uri="{FF2B5EF4-FFF2-40B4-BE49-F238E27FC236}">
                <a16:creationId xmlns:a16="http://schemas.microsoft.com/office/drawing/2014/main" id="{C37BD248-A64F-492F-84A2-EBD5F69CABD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031" r="1" b="10614"/>
          <a:stretch/>
        </p:blipFill>
        <p:spPr bwMode="auto">
          <a:xfrm>
            <a:off x="-1" y="10"/>
            <a:ext cx="12188652" cy="6857990"/>
          </a:xfrm>
          <a:prstGeom prst="rect">
            <a:avLst/>
          </a:prstGeom>
          <a:noFill/>
          <a:extLst>
            <a:ext uri="{909E8E84-426E-40DD-AFC4-6F175D3DCCD1}">
              <a14:hiddenFill xmlns:a14="http://schemas.microsoft.com/office/drawing/2010/main">
                <a:solidFill>
                  <a:srgbClr val="FFFFFF"/>
                </a:solidFill>
              </a14:hiddenFill>
            </a:ext>
          </a:extLst>
        </p:spPr>
      </p:pic>
      <p:sp>
        <p:nvSpPr>
          <p:cNvPr id="4100" name="Rectangle 70">
            <a:extLst>
              <a:ext uri="{FF2B5EF4-FFF2-40B4-BE49-F238E27FC236}">
                <a16:creationId xmlns:a16="http://schemas.microsoft.com/office/drawing/2014/main" id="{BC46CD03-D076-40A3-9AA4-2B7BB288B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8" y="0"/>
            <a:ext cx="12192000" cy="6858000"/>
          </a:xfrm>
          <a:prstGeom prst="rect">
            <a:avLst/>
          </a:prstGeom>
          <a:gradFill flip="none" rotWithShape="1">
            <a:gsLst>
              <a:gs pos="30000">
                <a:schemeClr val="bg2">
                  <a:alpha val="75000"/>
                </a:schemeClr>
              </a:gs>
              <a:gs pos="100000">
                <a:schemeClr val="bg2"/>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339927-CD42-4895-A56F-2CCF7FDFB8FB}"/>
              </a:ext>
            </a:extLst>
          </p:cNvPr>
          <p:cNvSpPr>
            <a:spLocks noGrp="1"/>
          </p:cNvSpPr>
          <p:nvPr>
            <p:ph type="title"/>
          </p:nvPr>
        </p:nvSpPr>
        <p:spPr>
          <a:xfrm>
            <a:off x="1371600" y="685800"/>
            <a:ext cx="9601200" cy="1485900"/>
          </a:xfrm>
        </p:spPr>
        <p:txBody>
          <a:bodyPr>
            <a:normAutofit/>
          </a:bodyPr>
          <a:lstStyle/>
          <a:p>
            <a:pPr algn="ctr"/>
            <a:r>
              <a:rPr lang="ar-YE" dirty="0"/>
              <a:t>تعريف مدونة السلوك للعاملين في المجال الانساني </a:t>
            </a:r>
            <a:endParaRPr lang="en-US" dirty="0"/>
          </a:p>
        </p:txBody>
      </p:sp>
      <p:sp>
        <p:nvSpPr>
          <p:cNvPr id="73" name="Rectangle 72">
            <a:extLst>
              <a:ext uri="{FF2B5EF4-FFF2-40B4-BE49-F238E27FC236}">
                <a16:creationId xmlns:a16="http://schemas.microsoft.com/office/drawing/2014/main" id="{88D28697-83F7-4C09-A9B2-6CAA58855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047965F2-C69E-494E-A587-DB8F362C7E08}"/>
              </a:ext>
            </a:extLst>
          </p:cNvPr>
          <p:cNvSpPr>
            <a:spLocks noGrp="1"/>
          </p:cNvSpPr>
          <p:nvPr>
            <p:ph idx="1"/>
          </p:nvPr>
        </p:nvSpPr>
        <p:spPr>
          <a:xfrm>
            <a:off x="1371600" y="2286000"/>
            <a:ext cx="9601200" cy="3581400"/>
          </a:xfrm>
        </p:spPr>
        <p:txBody>
          <a:bodyPr>
            <a:normAutofit/>
          </a:bodyPr>
          <a:lstStyle/>
          <a:p>
            <a:pPr algn="r" rtl="1"/>
            <a:r>
              <a:rPr lang="ar-YE" sz="4400" dirty="0">
                <a:latin typeface="AdobeArabic-Regular"/>
              </a:rPr>
              <a:t>هي</a:t>
            </a:r>
            <a:r>
              <a:rPr lang="ar-SA" sz="4400" dirty="0">
                <a:latin typeface="AdobeArabic-Regular"/>
              </a:rPr>
              <a:t> </a:t>
            </a:r>
            <a:r>
              <a:rPr lang="ar-SA" sz="4400" dirty="0">
                <a:effectLst/>
                <a:latin typeface="AdobeArabic-Regular"/>
                <a:ea typeface="Calibri" panose="020F0502020204030204" pitchFamily="34" charset="0"/>
                <a:cs typeface="AdobeArabic-Regular"/>
              </a:rPr>
              <a:t> مجموعة من معايير السلوك التي يجب على موظفي المؤسسة الالتزام بها.</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rtl="1"/>
            <a:endParaRPr lang="en-US" dirty="0"/>
          </a:p>
        </p:txBody>
      </p:sp>
    </p:spTree>
    <p:extLst>
      <p:ext uri="{BB962C8B-B14F-4D97-AF65-F5344CB8AC3E}">
        <p14:creationId xmlns:p14="http://schemas.microsoft.com/office/powerpoint/2010/main" val="3957713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6B898-D8EE-412C-B86D-D05242636DC0}"/>
              </a:ext>
            </a:extLst>
          </p:cNvPr>
          <p:cNvSpPr>
            <a:spLocks noGrp="1"/>
          </p:cNvSpPr>
          <p:nvPr>
            <p:ph type="title"/>
          </p:nvPr>
        </p:nvSpPr>
        <p:spPr/>
        <p:txBody>
          <a:bodyPr/>
          <a:lstStyle/>
          <a:p>
            <a:pPr algn="ctr"/>
            <a:r>
              <a:rPr lang="ar-YE" dirty="0"/>
              <a:t>ماهي مبادئ </a:t>
            </a:r>
            <a:r>
              <a:rPr lang="ar-SA" dirty="0">
                <a:effectLst/>
                <a:latin typeface="AdobeArabic-Regular"/>
                <a:ea typeface="Calibri" panose="020F0502020204030204" pitchFamily="34" charset="0"/>
                <a:cs typeface="AdobeArabic-Regular"/>
              </a:rPr>
              <a:t>مدونه قواعد السلوك التي تعتمدها الوكالات</a:t>
            </a:r>
            <a:r>
              <a:rPr lang="ar-YE" dirty="0">
                <a:effectLst/>
                <a:latin typeface="AdobeArabic-Regular"/>
                <a:ea typeface="Calibri" panose="020F0502020204030204" pitchFamily="34" charset="0"/>
                <a:cs typeface="AdobeArabic-Regular"/>
              </a:rPr>
              <a:t>؟</a:t>
            </a:r>
            <a:endParaRPr lang="en-US" dirty="0"/>
          </a:p>
        </p:txBody>
      </p:sp>
    </p:spTree>
    <p:extLst>
      <p:ext uri="{BB962C8B-B14F-4D97-AF65-F5344CB8AC3E}">
        <p14:creationId xmlns:p14="http://schemas.microsoft.com/office/powerpoint/2010/main" val="1643233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B1693-392F-4734-B579-C1FAC01F6132}"/>
              </a:ext>
            </a:extLst>
          </p:cNvPr>
          <p:cNvSpPr>
            <a:spLocks noGrp="1"/>
          </p:cNvSpPr>
          <p:nvPr>
            <p:ph type="title"/>
          </p:nvPr>
        </p:nvSpPr>
        <p:spPr>
          <a:xfrm>
            <a:off x="1023562" y="685800"/>
            <a:ext cx="10493524" cy="1485900"/>
          </a:xfrm>
        </p:spPr>
        <p:txBody>
          <a:bodyPr>
            <a:normAutofit/>
          </a:bodyPr>
          <a:lstStyle/>
          <a:p>
            <a:r>
              <a:rPr lang="ar-YE" dirty="0"/>
              <a:t>مبادئ </a:t>
            </a:r>
            <a:r>
              <a:rPr lang="ar-SA" dirty="0">
                <a:effectLst/>
                <a:latin typeface="AdobeArabic-Regular"/>
                <a:ea typeface="Calibri" panose="020F0502020204030204" pitchFamily="34" charset="0"/>
                <a:cs typeface="AdobeArabic-Regular"/>
              </a:rPr>
              <a:t>مدونه قواعد السلوك التي تعتمدها الوكالات</a:t>
            </a:r>
            <a:endParaRPr lang="en-US" dirty="0"/>
          </a:p>
        </p:txBody>
      </p:sp>
      <p:sp>
        <p:nvSpPr>
          <p:cNvPr id="71" name="Rectangle 70">
            <a:extLst>
              <a:ext uri="{FF2B5EF4-FFF2-40B4-BE49-F238E27FC236}">
                <a16:creationId xmlns:a16="http://schemas.microsoft.com/office/drawing/2014/main" id="{B9F89C22-0475-4427-B7C8-0269AD40E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75C356D-AD4A-4BCF-AF6F-9002ABE7D6B5}"/>
              </a:ext>
            </a:extLst>
          </p:cNvPr>
          <p:cNvSpPr>
            <a:spLocks noGrp="1"/>
          </p:cNvSpPr>
          <p:nvPr>
            <p:ph idx="1"/>
          </p:nvPr>
        </p:nvSpPr>
        <p:spPr>
          <a:xfrm>
            <a:off x="706695" y="2054087"/>
            <a:ext cx="6648261" cy="4585252"/>
          </a:xfrm>
        </p:spPr>
        <p:txBody>
          <a:bodyPr>
            <a:normAutofit/>
          </a:bodyPr>
          <a:lstStyle/>
          <a:p>
            <a:pPr algn="r" rtl="1"/>
            <a:r>
              <a:rPr lang="ar-SA" sz="2400" dirty="0">
                <a:effectLst/>
                <a:latin typeface="AdobeArabic-Regular"/>
                <a:ea typeface="Calibri" panose="020F0502020204030204" pitchFamily="34" charset="0"/>
                <a:cs typeface="AdobeArabic-Regular"/>
              </a:rPr>
              <a:t>قيام العاملين في مجال المساعده الانسانيه بالاستغلال والاعتداء يشكل فعلا جسيما من افعال سوء السلوك ويشكل بالتالي سببا لانهاء عقد العمل.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2400" dirty="0">
                <a:effectLst/>
                <a:latin typeface="AdobeArabic-Regular"/>
                <a:ea typeface="Calibri" panose="020F0502020204030204" pitchFamily="34" charset="0"/>
                <a:cs typeface="AdobeArabic-Regular"/>
              </a:rPr>
              <a:t>تحظر ممارسة اي نشاط </a:t>
            </a:r>
            <a:r>
              <a:rPr lang="ar-YE" sz="2400" dirty="0">
                <a:effectLst/>
                <a:latin typeface="AdobeArabic-Regular"/>
                <a:ea typeface="Calibri" panose="020F0502020204030204" pitchFamily="34" charset="0"/>
                <a:cs typeface="AdobeArabic-Regular"/>
              </a:rPr>
              <a:t>مرتبط بسوءالسلوك</a:t>
            </a:r>
            <a:r>
              <a:rPr lang="ar-SA" sz="2400" dirty="0">
                <a:effectLst/>
                <a:latin typeface="AdobeArabic-Regular"/>
                <a:ea typeface="Calibri" panose="020F0502020204030204" pitchFamily="34" charset="0"/>
                <a:cs typeface="AdobeArabic-Regular"/>
              </a:rPr>
              <a:t> مع الاطفال (الاشخاص الذين تقل اعمارهم عن 18 سنه ) بغض النظر عن سن الرشد او سن الادراك المقررة محليا . ولا يعتد بالتعلل بإساة تقدير سن الطفل</a:t>
            </a:r>
            <a:endParaRPr lang="ar-YE" sz="2400" dirty="0">
              <a:effectLst/>
              <a:latin typeface="AdobeArabic-Regular"/>
              <a:ea typeface="Calibri" panose="020F0502020204030204" pitchFamily="34" charset="0"/>
              <a:cs typeface="AdobeArabic-Regular"/>
            </a:endParaRPr>
          </a:p>
          <a:p>
            <a:pPr algn="r" rtl="1"/>
            <a:r>
              <a:rPr lang="ar-SA" sz="2400" dirty="0">
                <a:effectLst/>
                <a:latin typeface="AdobeArabic-Regular"/>
                <a:ea typeface="Calibri" panose="020F0502020204030204" pitchFamily="34" charset="0"/>
                <a:cs typeface="AdobeArabic-Regular"/>
              </a:rPr>
              <a:t>تحظرمبادله النقود او العماله او السلع او الخدمات مقابل </a:t>
            </a:r>
            <a:r>
              <a:rPr lang="ar-YE" sz="2400" dirty="0">
                <a:effectLst/>
                <a:latin typeface="AdobeArabic-Regular"/>
                <a:ea typeface="Calibri" panose="020F0502020204030204" pitchFamily="34" charset="0"/>
                <a:cs typeface="AdobeArabic-Regular"/>
              </a:rPr>
              <a:t>السلوكيات غير المقبولة</a:t>
            </a:r>
            <a:r>
              <a:rPr lang="ar-SA" sz="2400" dirty="0">
                <a:effectLst/>
                <a:latin typeface="AdobeArabic-Regular"/>
                <a:ea typeface="Calibri" panose="020F0502020204030204" pitchFamily="34" charset="0"/>
                <a:cs typeface="AdobeArabic-Regular"/>
              </a:rPr>
              <a:t> بما في ذلك طلب الخدمه </a:t>
            </a:r>
            <a:r>
              <a:rPr lang="ar-YE" sz="2400" dirty="0">
                <a:effectLst/>
                <a:latin typeface="AdobeArabic-Regular"/>
                <a:ea typeface="Calibri" panose="020F0502020204030204" pitchFamily="34" charset="0"/>
                <a:cs typeface="AdobeArabic-Regular"/>
              </a:rPr>
              <a:t>مقابل تنفيذ السلوكيات غير المقبولة </a:t>
            </a:r>
            <a:r>
              <a:rPr lang="ar-SA" sz="2400" dirty="0">
                <a:effectLst/>
                <a:latin typeface="AdobeArabic-Regular"/>
                <a:ea typeface="Calibri" panose="020F0502020204030204" pitchFamily="34" charset="0"/>
                <a:cs typeface="AdobeArabic-Regular"/>
              </a:rPr>
              <a:t>  اوغير ذلك من اشكال السلوك  المهين او المحط بالكرامه او الاستغلالي.  ويشمل ذلك  مبادله مساعدات مستحقه للمستفيدين</a:t>
            </a:r>
            <a:endParaRPr lang="en-US" sz="2400" dirty="0"/>
          </a:p>
          <a:p>
            <a:pPr marL="0" indent="0">
              <a:buNone/>
            </a:pPr>
            <a:endParaRPr lang="en-US" sz="1800" dirty="0"/>
          </a:p>
        </p:txBody>
      </p:sp>
      <p:pic>
        <p:nvPicPr>
          <p:cNvPr id="2050" name="Picture 2" descr="منها “الذمة المالية” و”التعامل مع المسؤولين”: إصدار قواعد لسلوك الموظفين  الحكوميين – صحيفة أثير الإلكترونية">
            <a:extLst>
              <a:ext uri="{FF2B5EF4-FFF2-40B4-BE49-F238E27FC236}">
                <a16:creationId xmlns:a16="http://schemas.microsoft.com/office/drawing/2014/main" id="{477252C6-AE2F-4623-A8DE-C207E0D1CD7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354957" y="2796092"/>
            <a:ext cx="4162129" cy="2650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18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3933-833F-440D-899F-84403861831B}"/>
              </a:ext>
            </a:extLst>
          </p:cNvPr>
          <p:cNvSpPr>
            <a:spLocks noGrp="1"/>
          </p:cNvSpPr>
          <p:nvPr>
            <p:ph type="title"/>
          </p:nvPr>
        </p:nvSpPr>
        <p:spPr>
          <a:xfrm>
            <a:off x="1390650" y="685800"/>
            <a:ext cx="9886950" cy="1485900"/>
          </a:xfrm>
        </p:spPr>
        <p:txBody>
          <a:bodyPr>
            <a:normAutofit/>
          </a:bodyPr>
          <a:lstStyle/>
          <a:p>
            <a:r>
              <a:rPr lang="ar-YE" dirty="0"/>
              <a:t>يتبع مبادئ مدونة السلوك </a:t>
            </a:r>
            <a:endParaRPr lang="en-US" dirty="0"/>
          </a:p>
        </p:txBody>
      </p:sp>
      <p:sp>
        <p:nvSpPr>
          <p:cNvPr id="3" name="Content Placeholder 2">
            <a:extLst>
              <a:ext uri="{FF2B5EF4-FFF2-40B4-BE49-F238E27FC236}">
                <a16:creationId xmlns:a16="http://schemas.microsoft.com/office/drawing/2014/main" id="{F8698840-33BC-4C9E-9061-475BB3CC9BEB}"/>
              </a:ext>
            </a:extLst>
          </p:cNvPr>
          <p:cNvSpPr>
            <a:spLocks noGrp="1"/>
          </p:cNvSpPr>
          <p:nvPr>
            <p:ph idx="1"/>
          </p:nvPr>
        </p:nvSpPr>
        <p:spPr>
          <a:xfrm>
            <a:off x="1390649" y="2067338"/>
            <a:ext cx="6176776" cy="4505739"/>
          </a:xfrm>
        </p:spPr>
        <p:txBody>
          <a:bodyPr>
            <a:normAutofit fontScale="85000" lnSpcReduction="20000"/>
          </a:bodyPr>
          <a:lstStyle/>
          <a:p>
            <a:pPr marL="342900" marR="0" lvl="0" indent="-342900" algn="r" rtl="1" fontAlgn="base">
              <a:spcBef>
                <a:spcPts val="0"/>
              </a:spcBef>
              <a:spcAft>
                <a:spcPts val="0"/>
              </a:spcAft>
              <a:buSzPts val="1000"/>
              <a:buFont typeface="Symbol" panose="05050102010706020507" pitchFamily="18" charset="2"/>
              <a:buChar char=""/>
              <a:tabLst>
                <a:tab pos="457200" algn="l"/>
              </a:tabLst>
            </a:pPr>
            <a:r>
              <a:rPr lang="ar-SA" sz="2800" b="1" dirty="0">
                <a:effectLst/>
                <a:latin typeface="AdobeArabic-Regular"/>
                <a:ea typeface="Calibri" panose="020F0502020204030204" pitchFamily="34" charset="0"/>
                <a:cs typeface="AdobeArabic-Regular"/>
              </a:rPr>
              <a:t>لا يحبذ على الاطلاق قيام علاقه اخلاقية غير لائقة بين العاملين في مجال المساعده الانسانيه والمستفيدين من هذه المساعده لانها تقوم على ديناميات  قوى غير متكافئه والعلاقات من هذا القبيل تنال من مصداقيه ونزاهه اعمال المساعده الانسانيه.</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fontAlgn="base">
              <a:spcBef>
                <a:spcPts val="0"/>
              </a:spcBef>
              <a:spcAft>
                <a:spcPts val="0"/>
              </a:spcAft>
              <a:buSzPts val="1000"/>
              <a:buFont typeface="Symbol" panose="05050102010706020507" pitchFamily="18" charset="2"/>
              <a:buChar char=""/>
              <a:tabLst>
                <a:tab pos="457200" algn="l"/>
              </a:tabLst>
            </a:pPr>
            <a:r>
              <a:rPr lang="ar-SA" sz="2800" b="1" dirty="0">
                <a:effectLst/>
                <a:latin typeface="AdobeArabic-Regular"/>
                <a:ea typeface="Calibri" panose="020F0502020204030204" pitchFamily="34" charset="0"/>
                <a:cs typeface="AdobeArabic-Regular"/>
              </a:rPr>
              <a:t> يتعين على اي عامل في مجال المساعده الانسانيه تتولد لديه مخاوف او شكوك حول امكانيه قيام احد زملائه باعتداء اواستغلال , سواء كان في الوكاله نفسها او لا , ان يبلغ عن هذه المخاوف من خلال اليات الابلاغ المعمول بها في الوكالات. </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fontAlgn="base">
              <a:spcBef>
                <a:spcPts val="0"/>
              </a:spcBef>
              <a:spcAft>
                <a:spcPts val="0"/>
              </a:spcAft>
              <a:buSzPts val="1000"/>
              <a:buFont typeface="Symbol" panose="05050102010706020507" pitchFamily="18" charset="2"/>
              <a:buChar char=""/>
              <a:tabLst>
                <a:tab pos="457200" algn="l"/>
              </a:tabLst>
            </a:pPr>
            <a:r>
              <a:rPr lang="ar-SA" sz="2800" b="1" dirty="0">
                <a:effectLst/>
                <a:latin typeface="AdobeArabic-Regular"/>
                <a:ea typeface="Calibri" panose="020F0502020204030204" pitchFamily="34" charset="0"/>
                <a:cs typeface="AdobeArabic-Regular"/>
              </a:rPr>
              <a:t>يتحتم على العاملين في مجال المساعدة الإنسانية إيجاد وحفظ مناخ يمنع الاستغلال والاعتداء و يعزز تنفيذ مدونه قواعد السلوك الخاصة بهم. وتقع على المديرين بكافه المستويات مسؤوليات خاصه ازاء  دعم وتطوير نظم تحفظ  هذا المناخ . </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pPr marL="0" marR="0" indent="0" algn="r" rtl="1" fontAlgn="base">
              <a:spcBef>
                <a:spcPts val="0"/>
              </a:spcBef>
              <a:spcAft>
                <a:spcPts val="0"/>
              </a:spcAft>
              <a:buNone/>
            </a:pP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3074" name="Picture 2" descr="منها “الذمة المالية” و”التعامل مع المسؤولين”: إصدار قواعد لسلوك الموظفين  الحكوميين – صحيفة أثير الإلكترونية">
            <a:extLst>
              <a:ext uri="{FF2B5EF4-FFF2-40B4-BE49-F238E27FC236}">
                <a16:creationId xmlns:a16="http://schemas.microsoft.com/office/drawing/2014/main" id="{F4D6F151-4E08-4DC1-9B49-6963A07D93C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731" r="30168" b="-1"/>
          <a:stretch/>
        </p:blipFill>
        <p:spPr bwMode="auto">
          <a:xfrm>
            <a:off x="8061437" y="2401556"/>
            <a:ext cx="3211495" cy="34666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703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D1680-A11C-49F6-B984-AD25293F38AE}"/>
              </a:ext>
            </a:extLst>
          </p:cNvPr>
          <p:cNvSpPr>
            <a:spLocks noGrp="1"/>
          </p:cNvSpPr>
          <p:nvPr>
            <p:ph type="title"/>
          </p:nvPr>
        </p:nvSpPr>
        <p:spPr>
          <a:xfrm>
            <a:off x="1371600" y="685799"/>
            <a:ext cx="9601200" cy="3939209"/>
          </a:xfrm>
        </p:spPr>
        <p:txBody>
          <a:bodyPr/>
          <a:lstStyle/>
          <a:p>
            <a:pPr algn="ctr"/>
            <a:r>
              <a:rPr lang="ar-YE" dirty="0">
                <a:effectLst/>
                <a:latin typeface="AdobeArabic-Regular"/>
                <a:ea typeface="Calibri" panose="020F0502020204030204" pitchFamily="34" charset="0"/>
                <a:cs typeface="AdobeArabic-Regular"/>
              </a:rPr>
              <a:t>ما هي اهداف مدونة قواعد السلوك فيما يخص الية تقديم الشكاوى المجتمعية؟</a:t>
            </a:r>
            <a:endParaRPr lang="en-US" dirty="0"/>
          </a:p>
        </p:txBody>
      </p:sp>
    </p:spTree>
    <p:extLst>
      <p:ext uri="{BB962C8B-B14F-4D97-AF65-F5344CB8AC3E}">
        <p14:creationId xmlns:p14="http://schemas.microsoft.com/office/powerpoint/2010/main" val="805567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AE16D-1577-49E8-A8F4-1251AA2BD520}"/>
              </a:ext>
            </a:extLst>
          </p:cNvPr>
          <p:cNvSpPr>
            <a:spLocks noGrp="1"/>
          </p:cNvSpPr>
          <p:nvPr>
            <p:ph type="title"/>
          </p:nvPr>
        </p:nvSpPr>
        <p:spPr>
          <a:xfrm>
            <a:off x="1390650" y="685800"/>
            <a:ext cx="9886950" cy="1485900"/>
          </a:xfrm>
        </p:spPr>
        <p:txBody>
          <a:bodyPr>
            <a:normAutofit/>
          </a:bodyPr>
          <a:lstStyle/>
          <a:p>
            <a:r>
              <a:rPr lang="ar-YE" dirty="0">
                <a:effectLst/>
                <a:latin typeface="AdobeArabic-Regular"/>
                <a:ea typeface="Calibri" panose="020F0502020204030204" pitchFamily="34" charset="0"/>
                <a:cs typeface="AdobeArabic-Regular"/>
              </a:rPr>
              <a:t>اهداف مدونة قواعد السلوك فيما يخص الية تقديم الشكاوى المجتمعية</a:t>
            </a:r>
            <a:endParaRPr lang="en-US" dirty="0"/>
          </a:p>
        </p:txBody>
      </p:sp>
      <p:pic>
        <p:nvPicPr>
          <p:cNvPr id="1026" name="Picture 2" descr="همة اسيوط - فوائد العمل الجماعي 1 - زيادة الكفاءة 2 -... | Facebook">
            <a:extLst>
              <a:ext uri="{FF2B5EF4-FFF2-40B4-BE49-F238E27FC236}">
                <a16:creationId xmlns:a16="http://schemas.microsoft.com/office/drawing/2014/main" id="{5331A5B2-AB52-4709-8BFA-8C4E3464ABD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870" r="3489" b="-3"/>
          <a:stretch/>
        </p:blipFill>
        <p:spPr bwMode="auto">
          <a:xfrm>
            <a:off x="1390649" y="2401556"/>
            <a:ext cx="3211495" cy="346668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DCA9182D-6DBC-460C-B863-5159733FB9CA}"/>
              </a:ext>
            </a:extLst>
          </p:cNvPr>
          <p:cNvSpPr>
            <a:spLocks noGrp="1"/>
          </p:cNvSpPr>
          <p:nvPr>
            <p:ph idx="1"/>
          </p:nvPr>
        </p:nvSpPr>
        <p:spPr>
          <a:xfrm>
            <a:off x="5100824" y="2286000"/>
            <a:ext cx="6176776" cy="3581400"/>
          </a:xfrm>
        </p:spPr>
        <p:txBody>
          <a:bodyPr>
            <a:normAutofit/>
          </a:bodyPr>
          <a:lstStyle/>
          <a:p>
            <a:pPr marL="0" marR="0" algn="r" rtl="1">
              <a:spcBef>
                <a:spcPts val="0"/>
              </a:spcBef>
              <a:spcAft>
                <a:spcPts val="600"/>
              </a:spcAft>
            </a:pPr>
            <a:r>
              <a:rPr lang="en-US" dirty="0">
                <a:effectLst/>
                <a:latin typeface="AdobeArabic-Regular"/>
                <a:ea typeface="Calibri" panose="020F0502020204030204" pitchFamily="34" charset="0"/>
                <a:cs typeface="AdobeArabic-Regular"/>
              </a:rPr>
              <a:t>•</a:t>
            </a:r>
            <a:r>
              <a:rPr lang="ar-SA" dirty="0">
                <a:effectLst/>
                <a:latin typeface="AdobeArabic-Regular"/>
                <a:ea typeface="Calibri" panose="020F0502020204030204" pitchFamily="34" charset="0"/>
                <a:cs typeface="AdobeArabic-Regular"/>
              </a:rPr>
              <a:t>تقدّم إطار عملٍ مشترك ليتّبعه الموظفون ويساعد هذا الأمر على إخضاع عددٍ أكبر من الموظفين في موقع معين  للمساءلة و في نفس الوقت إبراز مجموعة معايير موحّدة للسكان المتضررين الذين يحصلون على المساعدة</a:t>
            </a:r>
            <a:r>
              <a:rPr lang="en-US" dirty="0">
                <a:effectLst/>
                <a:latin typeface="AdobeArabic-Regular"/>
                <a:ea typeface="Calibri" panose="020F0502020204030204" pitchFamily="34" charset="0"/>
                <a:cs typeface="Arial" panose="020B0604020202020204" pitchFamily="34"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600"/>
              </a:spcAft>
            </a:pPr>
            <a:r>
              <a:rPr lang="en-US" dirty="0">
                <a:effectLst/>
                <a:latin typeface="AdobeArabic-Regular"/>
                <a:ea typeface="Calibri" panose="020F0502020204030204" pitchFamily="34" charset="0"/>
                <a:cs typeface="AdobeArabic-Regular"/>
              </a:rPr>
              <a:t>•</a:t>
            </a:r>
            <a:r>
              <a:rPr lang="ar-SA" dirty="0">
                <a:effectLst/>
                <a:latin typeface="AdobeArabic-Regular"/>
                <a:ea typeface="Calibri" panose="020F0502020204030204" pitchFamily="34" charset="0"/>
                <a:cs typeface="AdobeArabic-Regular"/>
              </a:rPr>
              <a:t>تقدّم استجابة فعّالة لواقع مفاده أنّ المستفيدين لا يميّزون عادةً بين الوكالات التي يعمل الموظفون لصالحها</a:t>
            </a:r>
            <a:r>
              <a:rPr lang="en-US" dirty="0">
                <a:effectLst/>
                <a:latin typeface="AdobeArabic-Regular"/>
                <a:ea typeface="Calibri" panose="020F0502020204030204" pitchFamily="34"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600"/>
              </a:spcAft>
            </a:pPr>
            <a:r>
              <a:rPr lang="en-US" dirty="0">
                <a:effectLst/>
                <a:latin typeface="AdobeArabic-Regular"/>
                <a:ea typeface="Calibri" panose="020F0502020204030204" pitchFamily="34" charset="0"/>
                <a:cs typeface="AdobeArabic-Regular"/>
              </a:rPr>
              <a:t>•</a:t>
            </a:r>
            <a:r>
              <a:rPr lang="ar-SA" dirty="0">
                <a:effectLst/>
                <a:latin typeface="AdobeArabic-Regular"/>
                <a:ea typeface="Calibri" panose="020F0502020204030204" pitchFamily="34" charset="0"/>
                <a:cs typeface="AdobeArabic-Regular"/>
              </a:rPr>
              <a:t>إنّ وجود مدوّنة قواعد سلوك موحّدة يعني أنّ أيّ أنشطة توعوية حول المعايير الذي يجب على الموظفين الامتثال لها، سواء استهدفت الموظفين أو السّكان المتضررين، يمكن أن تجرى بطريقة فعّالة من حيث التكلفة والوقت. </a:t>
            </a:r>
            <a:endParaRPr lang="ar-YE" dirty="0">
              <a:effectLst/>
              <a:latin typeface="AdobeArabic-Regular"/>
              <a:ea typeface="Calibri" panose="020F0502020204030204" pitchFamily="34" charset="0"/>
              <a:cs typeface="AdobeArabic-Regular"/>
            </a:endParaRPr>
          </a:p>
          <a:p>
            <a:pPr marL="0" marR="0" indent="0" rtl="1">
              <a:spcBef>
                <a:spcPts val="0"/>
              </a:spcBef>
              <a:spcAft>
                <a:spcPts val="600"/>
              </a:spcAft>
              <a:buNone/>
            </a:pPr>
            <a:endParaRPr lang="en-US" dirty="0"/>
          </a:p>
        </p:txBody>
      </p:sp>
    </p:spTree>
    <p:extLst>
      <p:ext uri="{BB962C8B-B14F-4D97-AF65-F5344CB8AC3E}">
        <p14:creationId xmlns:p14="http://schemas.microsoft.com/office/powerpoint/2010/main" val="161110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05D43-2C8A-4668-841E-8C5BBD200142}"/>
              </a:ext>
            </a:extLst>
          </p:cNvPr>
          <p:cNvSpPr>
            <a:spLocks noGrp="1"/>
          </p:cNvSpPr>
          <p:nvPr>
            <p:ph type="title"/>
          </p:nvPr>
        </p:nvSpPr>
        <p:spPr/>
        <p:txBody>
          <a:bodyPr/>
          <a:lstStyle/>
          <a:p>
            <a:pPr algn="ctr"/>
            <a:r>
              <a:rPr lang="ar-YE" dirty="0"/>
              <a:t>يتبع اهداف مدونة السلوك </a:t>
            </a:r>
            <a:endParaRPr lang="en-US" dirty="0"/>
          </a:p>
        </p:txBody>
      </p:sp>
      <p:sp>
        <p:nvSpPr>
          <p:cNvPr id="3" name="Content Placeholder 2">
            <a:extLst>
              <a:ext uri="{FF2B5EF4-FFF2-40B4-BE49-F238E27FC236}">
                <a16:creationId xmlns:a16="http://schemas.microsoft.com/office/drawing/2014/main" id="{3FE20D98-3818-41B1-8E0F-CC49E6FD0D36}"/>
              </a:ext>
            </a:extLst>
          </p:cNvPr>
          <p:cNvSpPr>
            <a:spLocks noGrp="1"/>
          </p:cNvSpPr>
          <p:nvPr>
            <p:ph idx="1"/>
          </p:nvPr>
        </p:nvSpPr>
        <p:spPr/>
        <p:txBody>
          <a:bodyPr/>
          <a:lstStyle/>
          <a:p>
            <a:pPr marL="0" marR="0" algn="r" rtl="1">
              <a:lnSpc>
                <a:spcPct val="107000"/>
              </a:lnSpc>
              <a:spcBef>
                <a:spcPts val="0"/>
              </a:spcBef>
              <a:spcAft>
                <a:spcPts val="0"/>
              </a:spcAft>
            </a:pPr>
            <a:r>
              <a:rPr lang="ar-SA" sz="2800" dirty="0">
                <a:solidFill>
                  <a:srgbClr val="000000"/>
                </a:solidFill>
                <a:effectLst/>
                <a:latin typeface="AdobeArabic-Regular"/>
                <a:ea typeface="Calibri" panose="020F0502020204030204" pitchFamily="34" charset="0"/>
                <a:cs typeface="AdobeArabic-Regular"/>
              </a:rPr>
              <a:t>يسهّل وجود مدوّنة قواعد سلوك موحّدة رصد الحالات وتعقّب الاتجاهات بشكلٍ أفضل</a:t>
            </a:r>
            <a:r>
              <a:rPr lang="en-US" sz="2800" dirty="0">
                <a:solidFill>
                  <a:srgbClr val="000000"/>
                </a:solidFill>
                <a:effectLst/>
                <a:latin typeface="AdobeArabic-Regular"/>
                <a:ea typeface="Calibri" panose="020F0502020204030204" pitchFamily="34" charset="0"/>
                <a:cs typeface="Arial" panose="020B0604020202020204" pitchFamily="34" charset="0"/>
              </a:rPr>
              <a:t>.</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0"/>
              </a:spcAft>
            </a:pPr>
            <a:r>
              <a:rPr lang="en-US" sz="2800" dirty="0">
                <a:solidFill>
                  <a:srgbClr val="000000"/>
                </a:solidFill>
                <a:effectLst/>
                <a:latin typeface="AdobeArabic-Regular"/>
                <a:ea typeface="Calibri" panose="020F0502020204030204" pitchFamily="34" charset="0"/>
                <a:cs typeface="AdobeArabic-Regular"/>
              </a:rPr>
              <a:t>•</a:t>
            </a:r>
            <a:r>
              <a:rPr lang="ar-SA" sz="2800" dirty="0">
                <a:solidFill>
                  <a:srgbClr val="000000"/>
                </a:solidFill>
                <a:effectLst/>
                <a:latin typeface="AdobeArabic-Regular"/>
                <a:ea typeface="Calibri" panose="020F0502020204030204" pitchFamily="34" charset="0"/>
                <a:cs typeface="AdobeArabic-Regular"/>
              </a:rPr>
              <a:t>تساعد مدوّنات قواعد السلوك الموحّدة على تحديد السلوكيات التي تحقّق، أو لا، الوكالات فيها، وذلك من خلال توحيد الأفعال التي تعتبر استغلالً وانتهاكًا. و في حين تختلف التدابير التأديبيّة من منظّمة إلى أخرى، يزيد وضع معايير متّفق عليها من اتّساق استجابة الوكالات لهذه المسألة ، ويرفع بالتالي من إدراك الموظفين والسّكان المتضررين لموضوعيّة الوكالة أواستقلاليّة تقديم الخدمات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6442740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5</TotalTime>
  <Words>489</Words>
  <Application>Microsoft Office PowerPoint</Application>
  <PresentationFormat>Widescreen</PresentationFormat>
  <Paragraphs>25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AdobeArabic-Regular</vt:lpstr>
      <vt:lpstr>Arial</vt:lpstr>
      <vt:lpstr>Calibri</vt:lpstr>
      <vt:lpstr>Franklin Gothic Book</vt:lpstr>
      <vt:lpstr>Symbol</vt:lpstr>
      <vt:lpstr>Crop</vt:lpstr>
      <vt:lpstr>الوحدة الثانية</vt:lpstr>
      <vt:lpstr>مخرجات الوحدة التدريبية الثانية </vt:lpstr>
      <vt:lpstr>تعريف مدونة السلوك للعاملين في المجال الانساني </vt:lpstr>
      <vt:lpstr>ماهي مبادئ مدونه قواعد السلوك التي تعتمدها الوكالات؟</vt:lpstr>
      <vt:lpstr>مبادئ مدونه قواعد السلوك التي تعتمدها الوكالات</vt:lpstr>
      <vt:lpstr>يتبع مبادئ مدونة السلوك </vt:lpstr>
      <vt:lpstr>ما هي اهداف مدونة قواعد السلوك فيما يخص الية تقديم الشكاوى المجتمعية؟</vt:lpstr>
      <vt:lpstr>اهداف مدونة قواعد السلوك فيما يخص الية تقديم الشكاوى المجتمعية</vt:lpstr>
      <vt:lpstr>يتبع اهداف مدونة السلوك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الثانية</dc:title>
  <dc:creator>Nuria ShujaaAl-deen</dc:creator>
  <cp:lastModifiedBy>Nuria ShujaaAl-deen</cp:lastModifiedBy>
  <cp:revision>2</cp:revision>
  <dcterms:created xsi:type="dcterms:W3CDTF">2020-11-12T17:13:16Z</dcterms:created>
  <dcterms:modified xsi:type="dcterms:W3CDTF">2020-11-12T17:19:12Z</dcterms:modified>
</cp:coreProperties>
</file>