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2"/>
  </p:notesMasterIdLst>
  <p:handoutMasterIdLst>
    <p:handoutMasterId r:id="rId13"/>
  </p:handoutMasterIdLst>
  <p:sldIdLst>
    <p:sldId id="298" r:id="rId2"/>
    <p:sldId id="256" r:id="rId3"/>
    <p:sldId id="299" r:id="rId4"/>
    <p:sldId id="318" r:id="rId5"/>
    <p:sldId id="317" r:id="rId6"/>
    <p:sldId id="319" r:id="rId7"/>
    <p:sldId id="320" r:id="rId8"/>
    <p:sldId id="321" r:id="rId9"/>
    <p:sldId id="322" r:id="rId10"/>
    <p:sldId id="31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02" autoAdjust="0"/>
    <p:restoredTop sz="94676"/>
  </p:normalViewPr>
  <p:slideViewPr>
    <p:cSldViewPr snapToGrid="0">
      <p:cViewPr varScale="1">
        <p:scale>
          <a:sx n="106" d="100"/>
          <a:sy n="106" d="100"/>
        </p:scale>
        <p:origin x="7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ia Gobbo" userId="868aaac3-a4e1-4550-a143-9be1ce7f1ad0" providerId="ADAL" clId="{4555E659-4FCA-094F-98F6-7D92412D2288}"/>
    <pc:docChg chg="modSld">
      <pc:chgData name="Vania Gobbo" userId="868aaac3-a4e1-4550-a143-9be1ce7f1ad0" providerId="ADAL" clId="{4555E659-4FCA-094F-98F6-7D92412D2288}" dt="2022-02-14T11:06:06.230" v="0" actId="13926"/>
      <pc:docMkLst>
        <pc:docMk/>
      </pc:docMkLst>
      <pc:sldChg chg="modSp mod">
        <pc:chgData name="Vania Gobbo" userId="868aaac3-a4e1-4550-a143-9be1ce7f1ad0" providerId="ADAL" clId="{4555E659-4FCA-094F-98F6-7D92412D2288}" dt="2022-02-14T11:06:06.230" v="0" actId="13926"/>
        <pc:sldMkLst>
          <pc:docMk/>
          <pc:sldMk cId="3485208132" sldId="317"/>
        </pc:sldMkLst>
        <pc:spChg chg="mod">
          <ac:chgData name="Vania Gobbo" userId="868aaac3-a4e1-4550-a143-9be1ce7f1ad0" providerId="ADAL" clId="{4555E659-4FCA-094F-98F6-7D92412D2288}" dt="2022-02-14T11:06:06.230" v="0" actId="13926"/>
          <ac:spMkLst>
            <pc:docMk/>
            <pc:sldMk cId="3485208132" sldId="317"/>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761C126-C6D9-4813-8E0B-A378A9E4A9B9}" type="datetimeFigureOut">
              <a:rPr lang="en-ZW" smtClean="0"/>
              <a:t>14/2/2022</a:t>
            </a:fld>
            <a:endParaRPr lang="en-ZW"/>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ZW"/>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5E9D585-411F-4015-85F2-CA020E1E19F5}" type="slidenum">
              <a:rPr lang="en-ZW" smtClean="0"/>
              <a:t>‹#›</a:t>
            </a:fld>
            <a:endParaRPr lang="en-ZW"/>
          </a:p>
        </p:txBody>
      </p:sp>
    </p:spTree>
    <p:extLst>
      <p:ext uri="{BB962C8B-B14F-4D97-AF65-F5344CB8AC3E}">
        <p14:creationId xmlns:p14="http://schemas.microsoft.com/office/powerpoint/2010/main" val="2700950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B350AB-FE27-4A34-94C1-C637FA5D431D}" type="datetimeFigureOut">
              <a:rPr lang="en-ZW" smtClean="0"/>
              <a:t>14/2/2022</a:t>
            </a:fld>
            <a:endParaRPr lang="en-ZW"/>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78D6C1-621E-42AC-802D-258D7D5544E9}" type="slidenum">
              <a:rPr lang="en-ZW" smtClean="0"/>
              <a:t>‹#›</a:t>
            </a:fld>
            <a:endParaRPr lang="en-ZW"/>
          </a:p>
        </p:txBody>
      </p:sp>
    </p:spTree>
    <p:extLst>
      <p:ext uri="{BB962C8B-B14F-4D97-AF65-F5344CB8AC3E}">
        <p14:creationId xmlns:p14="http://schemas.microsoft.com/office/powerpoint/2010/main" val="291884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t>14/2/2022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3127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t>14/2/2022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35979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t>14/2/2022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307130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EB8B8-3612-41D9-BF0A-20F35F0B90E2}" type="datetimeFigureOut">
              <a:rPr lang="en-ZW" smtClean="0"/>
              <a:t>14/2/2022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2831519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AEB8B8-3612-41D9-BF0A-20F35F0B90E2}" type="datetimeFigureOut">
              <a:rPr lang="en-ZW" smtClean="0"/>
              <a:t>14/2/2022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55300103-0C69-428E-BAB2-7FE33614FD4F}" type="slidenum">
              <a:rPr lang="en-ZW" smtClean="0"/>
              <a:t>‹#›</a:t>
            </a:fld>
            <a:endParaRPr lang="en-Z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115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AEB8B8-3612-41D9-BF0A-20F35F0B90E2}" type="datetimeFigureOut">
              <a:rPr lang="en-ZW" smtClean="0"/>
              <a:t>14/2/2022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364405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AEB8B8-3612-41D9-BF0A-20F35F0B90E2}" type="datetimeFigureOut">
              <a:rPr lang="en-ZW" smtClean="0"/>
              <a:t>14/2/2022</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620576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AEB8B8-3612-41D9-BF0A-20F35F0B90E2}" type="datetimeFigureOut">
              <a:rPr lang="en-ZW" smtClean="0"/>
              <a:t>14/2/2022</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4075545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9AEB8B8-3612-41D9-BF0A-20F35F0B90E2}" type="datetimeFigureOut">
              <a:rPr lang="en-ZW" smtClean="0"/>
              <a:t>14/2/2022</a:t>
            </a:fld>
            <a:endParaRPr lang="en-ZW"/>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ZW"/>
          </a:p>
        </p:txBody>
      </p:sp>
      <p:sp>
        <p:nvSpPr>
          <p:cNvPr id="9" name="Slide Number Placeholder 8"/>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2538842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9AEB8B8-3612-41D9-BF0A-20F35F0B90E2}" type="datetimeFigureOut">
              <a:rPr lang="en-ZW" smtClean="0"/>
              <a:t>14/2/2022</a:t>
            </a:fld>
            <a:endParaRPr lang="en-Z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ZW"/>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300103-0C69-428E-BAB2-7FE33614FD4F}" type="slidenum">
              <a:rPr lang="en-ZW" smtClean="0"/>
              <a:t>‹#›</a:t>
            </a:fld>
            <a:endParaRPr lang="en-ZW"/>
          </a:p>
        </p:txBody>
      </p:sp>
    </p:spTree>
    <p:extLst>
      <p:ext uri="{BB962C8B-B14F-4D97-AF65-F5344CB8AC3E}">
        <p14:creationId xmlns:p14="http://schemas.microsoft.com/office/powerpoint/2010/main" val="1322448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9AEB8B8-3612-41D9-BF0A-20F35F0B90E2}" type="datetimeFigureOut">
              <a:rPr lang="en-ZW" smtClean="0"/>
              <a:t>14/2/2022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55300103-0C69-428E-BAB2-7FE33614FD4F}" type="slidenum">
              <a:rPr lang="en-ZW" smtClean="0"/>
              <a:t>‹#›</a:t>
            </a:fld>
            <a:endParaRPr lang="en-ZW"/>
          </a:p>
        </p:txBody>
      </p:sp>
    </p:spTree>
    <p:extLst>
      <p:ext uri="{BB962C8B-B14F-4D97-AF65-F5344CB8AC3E}">
        <p14:creationId xmlns:p14="http://schemas.microsoft.com/office/powerpoint/2010/main" val="3161826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9AEB8B8-3612-41D9-BF0A-20F35F0B90E2}" type="datetimeFigureOut">
              <a:rPr lang="en-ZW" smtClean="0"/>
              <a:t>14/2/2022</a:t>
            </a:fld>
            <a:endParaRPr lang="en-Z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ZW"/>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5300103-0C69-428E-BAB2-7FE33614FD4F}" type="slidenum">
              <a:rPr lang="en-ZW" smtClean="0"/>
              <a:t>‹#›</a:t>
            </a:fld>
            <a:endParaRPr lang="en-Z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62103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2276" y="330200"/>
            <a:ext cx="6657975" cy="591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8646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682431" y="-655093"/>
            <a:ext cx="4445000" cy="6858000"/>
          </a:xfrm>
          <a:prstGeom prst="rect">
            <a:avLst/>
          </a:prstGeom>
        </p:spPr>
      </p:pic>
    </p:spTree>
    <p:extLst>
      <p:ext uri="{BB962C8B-B14F-4D97-AF65-F5344CB8AC3E}">
        <p14:creationId xmlns:p14="http://schemas.microsoft.com/office/powerpoint/2010/main" val="100788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de-DE" dirty="0"/>
              <a:t>PREVENTION OF SEXUAL EXPLOITATION AND ABUSE</a:t>
            </a:r>
            <a:br>
              <a:rPr lang="en-ZW" dirty="0"/>
            </a:br>
            <a:endParaRPr lang="en-ZW" dirty="0"/>
          </a:p>
        </p:txBody>
      </p:sp>
      <p:sp>
        <p:nvSpPr>
          <p:cNvPr id="3" name="Subtitle 2"/>
          <p:cNvSpPr>
            <a:spLocks noGrp="1"/>
          </p:cNvSpPr>
          <p:nvPr>
            <p:ph type="subTitle" idx="1"/>
          </p:nvPr>
        </p:nvSpPr>
        <p:spPr/>
        <p:txBody>
          <a:bodyPr/>
          <a:lstStyle/>
          <a:p>
            <a:r>
              <a:rPr lang="en-ZW" dirty="0"/>
              <a:t>Tafara Anesu Macheka</a:t>
            </a:r>
          </a:p>
          <a:p>
            <a:endParaRPr lang="en-ZW" dirty="0"/>
          </a:p>
        </p:txBody>
      </p:sp>
      <p:pic>
        <p:nvPicPr>
          <p:cNvPr id="4" name="Picture 3"/>
          <p:cNvPicPr>
            <a:picLocks noChangeAspect="1"/>
          </p:cNvPicPr>
          <p:nvPr/>
        </p:nvPicPr>
        <p:blipFill>
          <a:blip r:embed="rId2"/>
          <a:stretch>
            <a:fillRect/>
          </a:stretch>
        </p:blipFill>
        <p:spPr>
          <a:xfrm>
            <a:off x="10566047" y="5598620"/>
            <a:ext cx="1444877" cy="841321"/>
          </a:xfrm>
          <a:prstGeom prst="rect">
            <a:avLst/>
          </a:prstGeom>
        </p:spPr>
      </p:pic>
    </p:spTree>
    <p:extLst>
      <p:ext uri="{BB962C8B-B14F-4D97-AF65-F5344CB8AC3E}">
        <p14:creationId xmlns:p14="http://schemas.microsoft.com/office/powerpoint/2010/main" val="1367993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6849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DEFINITIONS</a:t>
            </a:r>
          </a:p>
        </p:txBody>
      </p:sp>
      <p:sp>
        <p:nvSpPr>
          <p:cNvPr id="3" name="Content Placeholder 2"/>
          <p:cNvSpPr>
            <a:spLocks noGrp="1"/>
          </p:cNvSpPr>
          <p:nvPr>
            <p:ph idx="1"/>
          </p:nvPr>
        </p:nvSpPr>
        <p:spPr/>
        <p:txBody>
          <a:bodyPr/>
          <a:lstStyle/>
          <a:p>
            <a:r>
              <a:rPr lang="en-ZW" b="1" dirty="0"/>
              <a:t>Sexual exploitation</a:t>
            </a:r>
            <a:r>
              <a:rPr lang="en-ZW" dirty="0"/>
              <a:t>: Actual or attempted abuse of a position of vulnerability, power, or trust, for sexual purposes, including, but not limited to, profiting monetarily, socially or politically from the sexual exploitation of another.</a:t>
            </a:r>
          </a:p>
          <a:p>
            <a:r>
              <a:rPr lang="en-ZW" b="1" dirty="0"/>
              <a:t>Sexual abuse</a:t>
            </a:r>
            <a:r>
              <a:rPr lang="en-ZW" dirty="0"/>
              <a:t>: Actual or threatened physical intrusion of a sexual nature, whether by force or under unequal or coercive conditions.</a:t>
            </a:r>
          </a:p>
          <a:p>
            <a:r>
              <a:rPr lang="en-ZW" b="1" dirty="0"/>
              <a:t>SEA also includes sexual relations with a child</a:t>
            </a:r>
            <a:r>
              <a:rPr lang="en-ZW" dirty="0"/>
              <a:t>, in any context, defined as a human being below the age of 18 years. </a:t>
            </a:r>
          </a:p>
          <a:p>
            <a:r>
              <a:rPr lang="en-ZW" b="1" dirty="0"/>
              <a:t>SEA</a:t>
            </a:r>
            <a:r>
              <a:rPr lang="en-ZW" dirty="0"/>
              <a:t> involves behaviour of Humanitarian workers and collaborators towards third parties, referred to as beneficiary populations</a:t>
            </a:r>
          </a:p>
        </p:txBody>
      </p:sp>
    </p:spTree>
    <p:extLst>
      <p:ext uri="{BB962C8B-B14F-4D97-AF65-F5344CB8AC3E}">
        <p14:creationId xmlns:p14="http://schemas.microsoft.com/office/powerpoint/2010/main" val="1291130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W" b="1" dirty="0"/>
              <a:t>6 CORE PRINCIPLES SEA</a:t>
            </a:r>
          </a:p>
        </p:txBody>
      </p:sp>
      <p:sp>
        <p:nvSpPr>
          <p:cNvPr id="3" name="Content Placeholder 2"/>
          <p:cNvSpPr>
            <a:spLocks noGrp="1"/>
          </p:cNvSpPr>
          <p:nvPr>
            <p:ph idx="1"/>
          </p:nvPr>
        </p:nvSpPr>
        <p:spPr>
          <a:xfrm>
            <a:off x="191069" y="1737360"/>
            <a:ext cx="11436824" cy="4376837"/>
          </a:xfrm>
        </p:spPr>
        <p:txBody>
          <a:bodyPr>
            <a:normAutofit fontScale="92500" lnSpcReduction="20000"/>
          </a:bodyPr>
          <a:lstStyle/>
          <a:p>
            <a:pPr>
              <a:buFont typeface="+mj-lt"/>
              <a:buAutoNum type="arabicPeriod"/>
            </a:pPr>
            <a:r>
              <a:rPr lang="en-ZW" dirty="0"/>
              <a:t>“Sexual exploitation and abuse by humanitarian workers constitute acts of gross misconduct and are therefore grounds for termination of employment.</a:t>
            </a:r>
          </a:p>
          <a:p>
            <a:pPr>
              <a:buFont typeface="+mj-lt"/>
              <a:buAutoNum type="arabicPeriod"/>
            </a:pPr>
            <a:r>
              <a:rPr lang="en-ZW" dirty="0"/>
              <a:t>Sexual activity with children (persons under the age of 18) is prohibited regardless of the age of majority or age of consent locally. Mistaken belief regarding the age of a child is not a defence.</a:t>
            </a:r>
          </a:p>
          <a:p>
            <a:pPr>
              <a:buFont typeface="+mj-lt"/>
              <a:buAutoNum type="arabicPeriod"/>
            </a:pPr>
            <a:r>
              <a:rPr lang="en-ZW" dirty="0"/>
              <a:t>Exchange of money, employment, goods, or services for sex, including sexual favours or other forms of humiliating, degrading or exploitative behaviour is prohibited. This includes exchange of assistance that is due to beneficiaries.</a:t>
            </a:r>
          </a:p>
          <a:p>
            <a:pPr>
              <a:buFont typeface="+mj-lt"/>
              <a:buAutoNum type="arabicPeriod"/>
            </a:pPr>
            <a:r>
              <a:rPr lang="en-ZW" dirty="0">
                <a:highlight>
                  <a:srgbClr val="FFFF00"/>
                </a:highlight>
              </a:rPr>
              <a:t>Sexual relationships between humanitarian workers and beneficiaries are strongly discouraged since they are based on inherently unequal power dynamics. Such relationships undermine the credibility and integrity of humanitarian aid work.</a:t>
            </a:r>
          </a:p>
          <a:p>
            <a:pPr>
              <a:buFont typeface="+mj-lt"/>
              <a:buAutoNum type="arabicPeriod"/>
            </a:pPr>
            <a:r>
              <a:rPr lang="en-ZW" dirty="0"/>
              <a:t>Where a humanitarian worker develops concerns or suspicions regarding sexual abuse or exploitation by a fellow worker, whether in the same agency or not, he or she must report such concerns via established agency reporting mechanisms.</a:t>
            </a:r>
          </a:p>
          <a:p>
            <a:pPr>
              <a:buFont typeface="+mj-lt"/>
              <a:buAutoNum type="arabicPeriod"/>
            </a:pPr>
            <a:r>
              <a:rPr lang="en-ZW" dirty="0"/>
              <a:t>Humanitarian workers are obliged to create and maintain an environment which prevents sexual exploitation and abuse and promotes the implementation of their code of conduct. Managers at all levels have particular responsibilities to support and develop systems which maintain this environment.”</a:t>
            </a:r>
          </a:p>
          <a:p>
            <a:endParaRPr lang="en-ZW" dirty="0"/>
          </a:p>
        </p:txBody>
      </p:sp>
    </p:spTree>
    <p:extLst>
      <p:ext uri="{BB962C8B-B14F-4D97-AF65-F5344CB8AC3E}">
        <p14:creationId xmlns:p14="http://schemas.microsoft.com/office/powerpoint/2010/main" val="3485208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WHAT IS THE DIFFERENCE BETWEEN SEA </a:t>
            </a:r>
            <a:br>
              <a:rPr lang="en-ZW" dirty="0"/>
            </a:br>
            <a:r>
              <a:rPr lang="en-ZW" dirty="0"/>
              <a:t>AND SEXUAL HARASSMENT? </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ZW" sz="2800" dirty="0"/>
              <a:t>SEA occurs when a position of power is used for sexual purposes against a beneficiary or vulnerable member of the community. </a:t>
            </a:r>
          </a:p>
          <a:p>
            <a:pPr>
              <a:buFont typeface="Wingdings" panose="05000000000000000000" pitchFamily="2" charset="2"/>
              <a:buChar char="Ø"/>
            </a:pPr>
            <a:r>
              <a:rPr lang="en-ZW" sz="2800" dirty="0"/>
              <a:t>Sexual harassment occurs when differences in power between staff members, are abused (verbally, through touch, use of inappropriate images, </a:t>
            </a:r>
            <a:r>
              <a:rPr lang="en-ZW" sz="2800" dirty="0" err="1"/>
              <a:t>etc</a:t>
            </a:r>
            <a:r>
              <a:rPr lang="en-ZW" sz="2800" dirty="0"/>
              <a:t>).</a:t>
            </a:r>
          </a:p>
        </p:txBody>
      </p:sp>
    </p:spTree>
    <p:extLst>
      <p:ext uri="{BB962C8B-B14F-4D97-AF65-F5344CB8AC3E}">
        <p14:creationId xmlns:p14="http://schemas.microsoft.com/office/powerpoint/2010/main" val="3249070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ACTS OF SEXUAL EXPLOITATION </a:t>
            </a:r>
            <a:br>
              <a:rPr lang="en-ZW" dirty="0"/>
            </a:br>
            <a:r>
              <a:rPr lang="en-ZW" dirty="0"/>
              <a:t>AND ABUSE INCLUDE:</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ZW" dirty="0"/>
              <a:t>Sexual assault.</a:t>
            </a:r>
          </a:p>
          <a:p>
            <a:pPr>
              <a:buFont typeface="Wingdings" panose="05000000000000000000" pitchFamily="2" charset="2"/>
              <a:buChar char="Ø"/>
            </a:pPr>
            <a:r>
              <a:rPr lang="en-ZW" dirty="0"/>
              <a:t>Demanding sex in any context or making sex a condition for assistance.</a:t>
            </a:r>
          </a:p>
          <a:p>
            <a:pPr>
              <a:buFont typeface="Wingdings" panose="05000000000000000000" pitchFamily="2" charset="2"/>
              <a:buChar char="Ø"/>
            </a:pPr>
            <a:r>
              <a:rPr lang="en-ZW" dirty="0"/>
              <a:t>Forcing sex or someone to have sex with anyone.</a:t>
            </a:r>
          </a:p>
          <a:p>
            <a:pPr>
              <a:buFont typeface="Wingdings" panose="05000000000000000000" pitchFamily="2" charset="2"/>
              <a:buChar char="Ø"/>
            </a:pPr>
            <a:r>
              <a:rPr lang="en-ZW" dirty="0"/>
              <a:t>Forcing a person to engage in prostitution or pornography.</a:t>
            </a:r>
          </a:p>
          <a:p>
            <a:pPr>
              <a:buFont typeface="Wingdings" panose="05000000000000000000" pitchFamily="2" charset="2"/>
              <a:buChar char="Ø"/>
            </a:pPr>
            <a:r>
              <a:rPr lang="en-ZW" dirty="0"/>
              <a:t>Unwanted touching of a sexual nature.</a:t>
            </a:r>
          </a:p>
          <a:p>
            <a:pPr>
              <a:buFont typeface="Wingdings" panose="05000000000000000000" pitchFamily="2" charset="2"/>
              <a:buChar char="Ø"/>
            </a:pPr>
            <a:r>
              <a:rPr lang="en-ZW" dirty="0"/>
              <a:t>Refusing to use safe sex practices.</a:t>
            </a:r>
          </a:p>
        </p:txBody>
      </p:sp>
    </p:spTree>
    <p:extLst>
      <p:ext uri="{BB962C8B-B14F-4D97-AF65-F5344CB8AC3E}">
        <p14:creationId xmlns:p14="http://schemas.microsoft.com/office/powerpoint/2010/main" val="2775914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HOW DO WE REPORT SEA???</a:t>
            </a:r>
          </a:p>
        </p:txBody>
      </p:sp>
      <p:sp>
        <p:nvSpPr>
          <p:cNvPr id="3" name="Content Placeholder 2"/>
          <p:cNvSpPr>
            <a:spLocks noGrp="1"/>
          </p:cNvSpPr>
          <p:nvPr>
            <p:ph idx="1"/>
          </p:nvPr>
        </p:nvSpPr>
        <p:spPr/>
        <p:txBody>
          <a:bodyPr/>
          <a:lstStyle/>
          <a:p>
            <a:endParaRPr lang="en-ZW" dirty="0"/>
          </a:p>
        </p:txBody>
      </p:sp>
    </p:spTree>
    <p:extLst>
      <p:ext uri="{BB962C8B-B14F-4D97-AF65-F5344CB8AC3E}">
        <p14:creationId xmlns:p14="http://schemas.microsoft.com/office/powerpoint/2010/main" val="3445556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W"/>
          </a:p>
        </p:txBody>
      </p:sp>
      <p:sp>
        <p:nvSpPr>
          <p:cNvPr id="3" name="Content Placeholder 2"/>
          <p:cNvSpPr>
            <a:spLocks noGrp="1"/>
          </p:cNvSpPr>
          <p:nvPr>
            <p:ph idx="1"/>
          </p:nvPr>
        </p:nvSpPr>
        <p:spPr/>
        <p:txBody>
          <a:bodyPr/>
          <a:lstStyle/>
          <a:p>
            <a:endParaRPr lang="en-ZW"/>
          </a:p>
        </p:txBody>
      </p:sp>
    </p:spTree>
    <p:extLst>
      <p:ext uri="{BB962C8B-B14F-4D97-AF65-F5344CB8AC3E}">
        <p14:creationId xmlns:p14="http://schemas.microsoft.com/office/powerpoint/2010/main" val="3638643501"/>
      </p:ext>
    </p:extLst>
  </p:cSld>
  <p:clrMapOvr>
    <a:masterClrMapping/>
  </p:clrMapOvr>
</p:sld>
</file>

<file path=ppt/theme/theme1.xml><?xml version="1.0" encoding="utf-8"?>
<a:theme xmlns:a="http://schemas.openxmlformats.org/drawingml/2006/main" name="Retrospect">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3740</TotalTime>
  <Words>461</Words>
  <Application>Microsoft Macintosh PowerPoint</Application>
  <PresentationFormat>Widescreen</PresentationFormat>
  <Paragraphs>25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Calibri Light</vt:lpstr>
      <vt:lpstr>Wingdings</vt:lpstr>
      <vt:lpstr>Retrospect</vt:lpstr>
      <vt:lpstr>PowerPoint Presentation</vt:lpstr>
      <vt:lpstr>PREVENTION OF SEXUAL EXPLOITATION AND ABUSE </vt:lpstr>
      <vt:lpstr>PowerPoint Presentation</vt:lpstr>
      <vt:lpstr>DEFINITIONS</vt:lpstr>
      <vt:lpstr>6 CORE PRINCIPLES SEA</vt:lpstr>
      <vt:lpstr>WHAT IS THE DIFFERENCE BETWEEN SEA  AND SEXUAL HARASSMENT? </vt:lpstr>
      <vt:lpstr>ACTS OF SEXUAL EXPLOITATION  AND ABUSE INCLUDE:</vt:lpstr>
      <vt:lpstr>HOW DO WE REPORT SEA???</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ODQ</dc:creator>
  <cp:lastModifiedBy>Vania Gobbo</cp:lastModifiedBy>
  <cp:revision>40</cp:revision>
  <cp:lastPrinted>2018-05-04T11:38:42Z</cp:lastPrinted>
  <dcterms:created xsi:type="dcterms:W3CDTF">2018-05-03T18:29:05Z</dcterms:created>
  <dcterms:modified xsi:type="dcterms:W3CDTF">2022-02-14T11:06:07Z</dcterms:modified>
</cp:coreProperties>
</file>