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3" r:id="rId2"/>
  </p:sldMasterIdLst>
  <p:notesMasterIdLst>
    <p:notesMasterId r:id="rId23"/>
  </p:notesMasterIdLst>
  <p:handoutMasterIdLst>
    <p:handoutMasterId r:id="rId24"/>
  </p:handoutMasterIdLst>
  <p:sldIdLst>
    <p:sldId id="298" r:id="rId3"/>
    <p:sldId id="256" r:id="rId4"/>
    <p:sldId id="318" r:id="rId5"/>
    <p:sldId id="317" r:id="rId6"/>
    <p:sldId id="324" r:id="rId7"/>
    <p:sldId id="323" r:id="rId8"/>
    <p:sldId id="322" r:id="rId9"/>
    <p:sldId id="326" r:id="rId10"/>
    <p:sldId id="338" r:id="rId11"/>
    <p:sldId id="332" r:id="rId12"/>
    <p:sldId id="334" r:id="rId13"/>
    <p:sldId id="335" r:id="rId14"/>
    <p:sldId id="336" r:id="rId15"/>
    <p:sldId id="337" r:id="rId16"/>
    <p:sldId id="327" r:id="rId17"/>
    <p:sldId id="328" r:id="rId18"/>
    <p:sldId id="329" r:id="rId19"/>
    <p:sldId id="330" r:id="rId20"/>
    <p:sldId id="331" r:id="rId21"/>
    <p:sldId id="31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74" d="100"/>
          <a:sy n="74" d="100"/>
        </p:scale>
        <p:origin x="4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W"/>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761C126-C6D9-4813-8E0B-A378A9E4A9B9}" type="datetimeFigureOut">
              <a:rPr lang="en-ZW" smtClean="0"/>
              <a:t>08/01/2021</a:t>
            </a:fld>
            <a:endParaRPr lang="en-ZW"/>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ZW"/>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5E9D585-411F-4015-85F2-CA020E1E19F5}" type="slidenum">
              <a:rPr lang="en-ZW" smtClean="0"/>
              <a:t>‹#›</a:t>
            </a:fld>
            <a:endParaRPr lang="en-ZW"/>
          </a:p>
        </p:txBody>
      </p:sp>
    </p:spTree>
    <p:extLst>
      <p:ext uri="{BB962C8B-B14F-4D97-AF65-F5344CB8AC3E}">
        <p14:creationId xmlns:p14="http://schemas.microsoft.com/office/powerpoint/2010/main" val="27009506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W"/>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B350AB-FE27-4A34-94C1-C637FA5D431D}" type="datetimeFigureOut">
              <a:rPr lang="en-ZW" smtClean="0"/>
              <a:t>08/01/2021</a:t>
            </a:fld>
            <a:endParaRPr lang="en-ZW"/>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W"/>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W"/>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78D6C1-621E-42AC-802D-258D7D5544E9}" type="slidenum">
              <a:rPr lang="en-ZW" smtClean="0"/>
              <a:t>‹#›</a:t>
            </a:fld>
            <a:endParaRPr lang="en-ZW"/>
          </a:p>
        </p:txBody>
      </p:sp>
    </p:spTree>
    <p:extLst>
      <p:ext uri="{BB962C8B-B14F-4D97-AF65-F5344CB8AC3E}">
        <p14:creationId xmlns:p14="http://schemas.microsoft.com/office/powerpoint/2010/main" val="2918846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9AEB8B8-3612-41D9-BF0A-20F35F0B90E2}" type="datetimeFigureOut">
              <a:rPr lang="en-ZW" smtClean="0"/>
              <a:t>08/01/2021</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55300103-0C69-428E-BAB2-7FE33614FD4F}" type="slidenum">
              <a:rPr lang="en-ZW" smtClean="0"/>
              <a:t>‹#›</a:t>
            </a:fld>
            <a:endParaRPr lang="en-ZW"/>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3127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AEB8B8-3612-41D9-BF0A-20F35F0B90E2}" type="datetimeFigureOut">
              <a:rPr lang="en-ZW" smtClean="0"/>
              <a:t>08/01/2021</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55300103-0C69-428E-BAB2-7FE33614FD4F}" type="slidenum">
              <a:rPr lang="en-ZW" smtClean="0"/>
              <a:t>‹#›</a:t>
            </a:fld>
            <a:endParaRPr lang="en-ZW"/>
          </a:p>
        </p:txBody>
      </p:sp>
    </p:spTree>
    <p:extLst>
      <p:ext uri="{BB962C8B-B14F-4D97-AF65-F5344CB8AC3E}">
        <p14:creationId xmlns:p14="http://schemas.microsoft.com/office/powerpoint/2010/main" val="35979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AEB8B8-3612-41D9-BF0A-20F35F0B90E2}" type="datetimeFigureOut">
              <a:rPr lang="en-ZW" smtClean="0"/>
              <a:t>08/01/2021</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55300103-0C69-428E-BAB2-7FE33614FD4F}" type="slidenum">
              <a:rPr lang="en-ZW" smtClean="0"/>
              <a:t>‹#›</a:t>
            </a:fld>
            <a:endParaRPr lang="en-ZW"/>
          </a:p>
        </p:txBody>
      </p:sp>
    </p:spTree>
    <p:extLst>
      <p:ext uri="{BB962C8B-B14F-4D97-AF65-F5344CB8AC3E}">
        <p14:creationId xmlns:p14="http://schemas.microsoft.com/office/powerpoint/2010/main" val="3071308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9AEB8B8-3612-41D9-BF0A-20F35F0B90E2}" type="datetimeFigureOut">
              <a:rPr lang="en-ZW" smtClean="0">
                <a:solidFill>
                  <a:prstClr val="black">
                    <a:tint val="75000"/>
                  </a:prstClr>
                </a:solidFill>
              </a:rPr>
              <a:pPr/>
              <a:t>09/01/2021</a:t>
            </a:fld>
            <a:endParaRPr lang="en-ZW">
              <a:solidFill>
                <a:prstClr val="black">
                  <a:tint val="75000"/>
                </a:prstClr>
              </a:solidFill>
            </a:endParaRPr>
          </a:p>
        </p:txBody>
      </p:sp>
      <p:sp>
        <p:nvSpPr>
          <p:cNvPr id="5" name="Footer Placeholder 4"/>
          <p:cNvSpPr>
            <a:spLocks noGrp="1"/>
          </p:cNvSpPr>
          <p:nvPr>
            <p:ph type="ftr" sz="quarter" idx="11"/>
          </p:nvPr>
        </p:nvSpPr>
        <p:spPr>
          <a:xfrm>
            <a:off x="2416500" y="329307"/>
            <a:ext cx="4973915" cy="309201"/>
          </a:xfrm>
        </p:spPr>
        <p:txBody>
          <a:bodyPr/>
          <a:lstStyle/>
          <a:p>
            <a:endParaRPr lang="en-ZW">
              <a:solidFill>
                <a:prstClr val="black">
                  <a:tint val="75000"/>
                </a:prstClr>
              </a:solidFill>
            </a:endParaRPr>
          </a:p>
        </p:txBody>
      </p:sp>
      <p:sp>
        <p:nvSpPr>
          <p:cNvPr id="6" name="Slide Number Placeholder 5"/>
          <p:cNvSpPr>
            <a:spLocks noGrp="1"/>
          </p:cNvSpPr>
          <p:nvPr>
            <p:ph type="sldNum" sz="quarter" idx="12"/>
          </p:nvPr>
        </p:nvSpPr>
        <p:spPr>
          <a:xfrm>
            <a:off x="1437664" y="798973"/>
            <a:ext cx="811019" cy="503578"/>
          </a:xfrm>
        </p:spPr>
        <p:txBody>
          <a:bodyPr/>
          <a:lstStyle/>
          <a:p>
            <a:fld id="{55300103-0C69-428E-BAB2-7FE33614FD4F}" type="slidenum">
              <a:rPr lang="en-ZW" smtClean="0">
                <a:solidFill>
                  <a:srgbClr val="B71E42"/>
                </a:solidFill>
              </a:rPr>
              <a:pPr/>
              <a:t>‹#›</a:t>
            </a:fld>
            <a:endParaRPr lang="en-ZW">
              <a:solidFill>
                <a:srgbClr val="B71E42"/>
              </a:solidFill>
            </a:endParaRP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40658581"/>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AEB8B8-3612-41D9-BF0A-20F35F0B90E2}" type="datetimeFigureOut">
              <a:rPr lang="en-ZW" smtClean="0">
                <a:solidFill>
                  <a:prstClr val="black">
                    <a:tint val="75000"/>
                  </a:prstClr>
                </a:solidFill>
              </a:rPr>
              <a:pPr/>
              <a:t>09/01/2021</a:t>
            </a:fld>
            <a:endParaRPr lang="en-ZW">
              <a:solidFill>
                <a:prstClr val="black">
                  <a:tint val="75000"/>
                </a:prstClr>
              </a:solidFill>
            </a:endParaRPr>
          </a:p>
        </p:txBody>
      </p:sp>
      <p:sp>
        <p:nvSpPr>
          <p:cNvPr id="5" name="Footer Placeholder 4"/>
          <p:cNvSpPr>
            <a:spLocks noGrp="1"/>
          </p:cNvSpPr>
          <p:nvPr>
            <p:ph type="ftr" sz="quarter" idx="11"/>
          </p:nvPr>
        </p:nvSpPr>
        <p:spPr/>
        <p:txBody>
          <a:bodyPr/>
          <a:lstStyle/>
          <a:p>
            <a:endParaRPr lang="en-ZW">
              <a:solidFill>
                <a:prstClr val="black">
                  <a:tint val="75000"/>
                </a:prstClr>
              </a:solidFill>
            </a:endParaRPr>
          </a:p>
        </p:txBody>
      </p:sp>
      <p:sp>
        <p:nvSpPr>
          <p:cNvPr id="6" name="Slide Number Placeholder 5"/>
          <p:cNvSpPr>
            <a:spLocks noGrp="1"/>
          </p:cNvSpPr>
          <p:nvPr>
            <p:ph type="sldNum" sz="quarter" idx="12"/>
          </p:nvPr>
        </p:nvSpPr>
        <p:spPr/>
        <p:txBody>
          <a:bodyPr/>
          <a:lstStyle/>
          <a:p>
            <a:fld id="{55300103-0C69-428E-BAB2-7FE33614FD4F}" type="slidenum">
              <a:rPr lang="en-ZW" smtClean="0">
                <a:solidFill>
                  <a:srgbClr val="B71E42"/>
                </a:solidFill>
              </a:rPr>
              <a:pPr/>
              <a:t>‹#›</a:t>
            </a:fld>
            <a:endParaRPr lang="en-ZW">
              <a:solidFill>
                <a:srgbClr val="B71E42"/>
              </a:solidFill>
            </a:endParaRP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07818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9AEB8B8-3612-41D9-BF0A-20F35F0B90E2}" type="datetimeFigureOut">
              <a:rPr lang="en-ZW" smtClean="0">
                <a:solidFill>
                  <a:prstClr val="black">
                    <a:tint val="75000"/>
                  </a:prstClr>
                </a:solidFill>
              </a:rPr>
              <a:pPr/>
              <a:t>09/01/2021</a:t>
            </a:fld>
            <a:endParaRPr lang="en-ZW">
              <a:solidFill>
                <a:prstClr val="black">
                  <a:tint val="75000"/>
                </a:prstClr>
              </a:solidFill>
            </a:endParaRPr>
          </a:p>
        </p:txBody>
      </p:sp>
      <p:sp>
        <p:nvSpPr>
          <p:cNvPr id="5" name="Footer Placeholder 4"/>
          <p:cNvSpPr>
            <a:spLocks noGrp="1"/>
          </p:cNvSpPr>
          <p:nvPr>
            <p:ph type="ftr" sz="quarter" idx="11"/>
          </p:nvPr>
        </p:nvSpPr>
        <p:spPr/>
        <p:txBody>
          <a:bodyPr/>
          <a:lstStyle/>
          <a:p>
            <a:endParaRPr lang="en-ZW">
              <a:solidFill>
                <a:prstClr val="black">
                  <a:tint val="75000"/>
                </a:prstClr>
              </a:solidFill>
            </a:endParaRPr>
          </a:p>
        </p:txBody>
      </p:sp>
      <p:sp>
        <p:nvSpPr>
          <p:cNvPr id="6" name="Slide Number Placeholder 5"/>
          <p:cNvSpPr>
            <a:spLocks noGrp="1"/>
          </p:cNvSpPr>
          <p:nvPr>
            <p:ph type="sldNum" sz="quarter" idx="12"/>
          </p:nvPr>
        </p:nvSpPr>
        <p:spPr/>
        <p:txBody>
          <a:bodyPr/>
          <a:lstStyle/>
          <a:p>
            <a:fld id="{55300103-0C69-428E-BAB2-7FE33614FD4F}" type="slidenum">
              <a:rPr lang="en-ZW" smtClean="0">
                <a:solidFill>
                  <a:srgbClr val="B71E42"/>
                </a:solidFill>
              </a:rPr>
              <a:pPr/>
              <a:t>‹#›</a:t>
            </a:fld>
            <a:endParaRPr lang="en-ZW">
              <a:solidFill>
                <a:srgbClr val="B71E42"/>
              </a:solidFill>
            </a:endParaRP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55437788"/>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9AEB8B8-3612-41D9-BF0A-20F35F0B90E2}" type="datetimeFigureOut">
              <a:rPr lang="en-ZW" smtClean="0">
                <a:solidFill>
                  <a:prstClr val="black">
                    <a:tint val="75000"/>
                  </a:prstClr>
                </a:solidFill>
              </a:rPr>
              <a:pPr/>
              <a:t>09/01/2021</a:t>
            </a:fld>
            <a:endParaRPr lang="en-ZW">
              <a:solidFill>
                <a:prstClr val="black">
                  <a:tint val="75000"/>
                </a:prstClr>
              </a:solidFill>
            </a:endParaRPr>
          </a:p>
        </p:txBody>
      </p:sp>
      <p:sp>
        <p:nvSpPr>
          <p:cNvPr id="6" name="Footer Placeholder 5"/>
          <p:cNvSpPr>
            <a:spLocks noGrp="1"/>
          </p:cNvSpPr>
          <p:nvPr>
            <p:ph type="ftr" sz="quarter" idx="11"/>
          </p:nvPr>
        </p:nvSpPr>
        <p:spPr/>
        <p:txBody>
          <a:bodyPr/>
          <a:lstStyle/>
          <a:p>
            <a:endParaRPr lang="en-ZW">
              <a:solidFill>
                <a:prstClr val="black">
                  <a:tint val="75000"/>
                </a:prstClr>
              </a:solidFill>
            </a:endParaRPr>
          </a:p>
        </p:txBody>
      </p:sp>
      <p:sp>
        <p:nvSpPr>
          <p:cNvPr id="7" name="Slide Number Placeholder 6"/>
          <p:cNvSpPr>
            <a:spLocks noGrp="1"/>
          </p:cNvSpPr>
          <p:nvPr>
            <p:ph type="sldNum" sz="quarter" idx="12"/>
          </p:nvPr>
        </p:nvSpPr>
        <p:spPr/>
        <p:txBody>
          <a:bodyPr/>
          <a:lstStyle/>
          <a:p>
            <a:fld id="{55300103-0C69-428E-BAB2-7FE33614FD4F}" type="slidenum">
              <a:rPr lang="en-ZW" smtClean="0">
                <a:solidFill>
                  <a:srgbClr val="B71E42"/>
                </a:solidFill>
              </a:rPr>
              <a:pPr/>
              <a:t>‹#›</a:t>
            </a:fld>
            <a:endParaRPr lang="en-ZW">
              <a:solidFill>
                <a:srgbClr val="B71E42"/>
              </a:solidFill>
            </a:endParaRP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655026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9AEB8B8-3612-41D9-BF0A-20F35F0B90E2}" type="datetimeFigureOut">
              <a:rPr lang="en-ZW" smtClean="0">
                <a:solidFill>
                  <a:prstClr val="black">
                    <a:tint val="75000"/>
                  </a:prstClr>
                </a:solidFill>
              </a:rPr>
              <a:pPr/>
              <a:t>09/01/2021</a:t>
            </a:fld>
            <a:endParaRPr lang="en-ZW">
              <a:solidFill>
                <a:prstClr val="black">
                  <a:tint val="75000"/>
                </a:prstClr>
              </a:solidFill>
            </a:endParaRPr>
          </a:p>
        </p:txBody>
      </p:sp>
      <p:sp>
        <p:nvSpPr>
          <p:cNvPr id="8" name="Footer Placeholder 7"/>
          <p:cNvSpPr>
            <a:spLocks noGrp="1"/>
          </p:cNvSpPr>
          <p:nvPr>
            <p:ph type="ftr" sz="quarter" idx="11"/>
          </p:nvPr>
        </p:nvSpPr>
        <p:spPr/>
        <p:txBody>
          <a:bodyPr/>
          <a:lstStyle/>
          <a:p>
            <a:endParaRPr lang="en-ZW">
              <a:solidFill>
                <a:prstClr val="black">
                  <a:tint val="75000"/>
                </a:prstClr>
              </a:solidFill>
            </a:endParaRPr>
          </a:p>
        </p:txBody>
      </p:sp>
      <p:sp>
        <p:nvSpPr>
          <p:cNvPr id="9" name="Slide Number Placeholder 8"/>
          <p:cNvSpPr>
            <a:spLocks noGrp="1"/>
          </p:cNvSpPr>
          <p:nvPr>
            <p:ph type="sldNum" sz="quarter" idx="12"/>
          </p:nvPr>
        </p:nvSpPr>
        <p:spPr/>
        <p:txBody>
          <a:bodyPr/>
          <a:lstStyle/>
          <a:p>
            <a:fld id="{55300103-0C69-428E-BAB2-7FE33614FD4F}" type="slidenum">
              <a:rPr lang="en-ZW" smtClean="0">
                <a:solidFill>
                  <a:srgbClr val="B71E42"/>
                </a:solidFill>
              </a:rPr>
              <a:pPr/>
              <a:t>‹#›</a:t>
            </a:fld>
            <a:endParaRPr lang="en-ZW">
              <a:solidFill>
                <a:srgbClr val="B71E42"/>
              </a:solidFill>
            </a:endParaRP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948647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9AEB8B8-3612-41D9-BF0A-20F35F0B90E2}" type="datetimeFigureOut">
              <a:rPr lang="en-ZW" smtClean="0">
                <a:solidFill>
                  <a:prstClr val="black">
                    <a:tint val="75000"/>
                  </a:prstClr>
                </a:solidFill>
              </a:rPr>
              <a:pPr/>
              <a:t>09/01/2021</a:t>
            </a:fld>
            <a:endParaRPr lang="en-ZW">
              <a:solidFill>
                <a:prstClr val="black">
                  <a:tint val="75000"/>
                </a:prstClr>
              </a:solidFill>
            </a:endParaRPr>
          </a:p>
        </p:txBody>
      </p:sp>
      <p:sp>
        <p:nvSpPr>
          <p:cNvPr id="4" name="Footer Placeholder 3"/>
          <p:cNvSpPr>
            <a:spLocks noGrp="1"/>
          </p:cNvSpPr>
          <p:nvPr>
            <p:ph type="ftr" sz="quarter" idx="11"/>
          </p:nvPr>
        </p:nvSpPr>
        <p:spPr/>
        <p:txBody>
          <a:bodyPr/>
          <a:lstStyle/>
          <a:p>
            <a:endParaRPr lang="en-ZW">
              <a:solidFill>
                <a:prstClr val="black">
                  <a:tint val="75000"/>
                </a:prstClr>
              </a:solidFill>
            </a:endParaRPr>
          </a:p>
        </p:txBody>
      </p:sp>
      <p:sp>
        <p:nvSpPr>
          <p:cNvPr id="5" name="Slide Number Placeholder 4"/>
          <p:cNvSpPr>
            <a:spLocks noGrp="1"/>
          </p:cNvSpPr>
          <p:nvPr>
            <p:ph type="sldNum" sz="quarter" idx="12"/>
          </p:nvPr>
        </p:nvSpPr>
        <p:spPr/>
        <p:txBody>
          <a:bodyPr/>
          <a:lstStyle/>
          <a:p>
            <a:fld id="{55300103-0C69-428E-BAB2-7FE33614FD4F}" type="slidenum">
              <a:rPr lang="en-ZW" smtClean="0">
                <a:solidFill>
                  <a:srgbClr val="B71E42"/>
                </a:solidFill>
              </a:rPr>
              <a:pPr/>
              <a:t>‹#›</a:t>
            </a:fld>
            <a:endParaRPr lang="en-ZW">
              <a:solidFill>
                <a:srgbClr val="B71E42"/>
              </a:solidFill>
            </a:endParaRP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925929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AEB8B8-3612-41D9-BF0A-20F35F0B90E2}" type="datetimeFigureOut">
              <a:rPr lang="en-ZW" smtClean="0">
                <a:solidFill>
                  <a:prstClr val="black">
                    <a:tint val="75000"/>
                  </a:prstClr>
                </a:solidFill>
              </a:rPr>
              <a:pPr/>
              <a:t>09/01/2021</a:t>
            </a:fld>
            <a:endParaRPr lang="en-ZW">
              <a:solidFill>
                <a:prstClr val="black">
                  <a:tint val="75000"/>
                </a:prstClr>
              </a:solidFill>
            </a:endParaRPr>
          </a:p>
        </p:txBody>
      </p:sp>
      <p:sp>
        <p:nvSpPr>
          <p:cNvPr id="3" name="Footer Placeholder 2"/>
          <p:cNvSpPr>
            <a:spLocks noGrp="1"/>
          </p:cNvSpPr>
          <p:nvPr>
            <p:ph type="ftr" sz="quarter" idx="11"/>
          </p:nvPr>
        </p:nvSpPr>
        <p:spPr/>
        <p:txBody>
          <a:bodyPr/>
          <a:lstStyle/>
          <a:p>
            <a:endParaRPr lang="en-ZW">
              <a:solidFill>
                <a:prstClr val="black">
                  <a:tint val="75000"/>
                </a:prstClr>
              </a:solidFill>
            </a:endParaRPr>
          </a:p>
        </p:txBody>
      </p:sp>
      <p:sp>
        <p:nvSpPr>
          <p:cNvPr id="4" name="Slide Number Placeholder 3"/>
          <p:cNvSpPr>
            <a:spLocks noGrp="1"/>
          </p:cNvSpPr>
          <p:nvPr>
            <p:ph type="sldNum" sz="quarter" idx="12"/>
          </p:nvPr>
        </p:nvSpPr>
        <p:spPr/>
        <p:txBody>
          <a:bodyPr/>
          <a:lstStyle/>
          <a:p>
            <a:fld id="{55300103-0C69-428E-BAB2-7FE33614FD4F}" type="slidenum">
              <a:rPr lang="en-ZW" smtClean="0">
                <a:solidFill>
                  <a:srgbClr val="B71E42"/>
                </a:solidFill>
              </a:rPr>
              <a:pPr/>
              <a:t>‹#›</a:t>
            </a:fld>
            <a:endParaRPr lang="en-ZW">
              <a:solidFill>
                <a:srgbClr val="B71E42"/>
              </a:solidFill>
            </a:endParaRPr>
          </a:p>
        </p:txBody>
      </p:sp>
    </p:spTree>
    <p:extLst>
      <p:ext uri="{BB962C8B-B14F-4D97-AF65-F5344CB8AC3E}">
        <p14:creationId xmlns:p14="http://schemas.microsoft.com/office/powerpoint/2010/main" val="36159167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9AEB8B8-3612-41D9-BF0A-20F35F0B90E2}" type="datetimeFigureOut">
              <a:rPr lang="en-ZW" smtClean="0">
                <a:solidFill>
                  <a:prstClr val="black">
                    <a:tint val="75000"/>
                  </a:prstClr>
                </a:solidFill>
              </a:rPr>
              <a:pPr/>
              <a:t>09/01/2021</a:t>
            </a:fld>
            <a:endParaRPr lang="en-ZW">
              <a:solidFill>
                <a:prstClr val="black">
                  <a:tint val="75000"/>
                </a:prstClr>
              </a:solidFill>
            </a:endParaRPr>
          </a:p>
        </p:txBody>
      </p:sp>
      <p:sp>
        <p:nvSpPr>
          <p:cNvPr id="6" name="Footer Placeholder 5"/>
          <p:cNvSpPr>
            <a:spLocks noGrp="1"/>
          </p:cNvSpPr>
          <p:nvPr>
            <p:ph type="ftr" sz="quarter" idx="11"/>
          </p:nvPr>
        </p:nvSpPr>
        <p:spPr/>
        <p:txBody>
          <a:bodyPr/>
          <a:lstStyle/>
          <a:p>
            <a:endParaRPr lang="en-ZW">
              <a:solidFill>
                <a:prstClr val="black">
                  <a:tint val="75000"/>
                </a:prstClr>
              </a:solidFill>
            </a:endParaRPr>
          </a:p>
        </p:txBody>
      </p:sp>
      <p:sp>
        <p:nvSpPr>
          <p:cNvPr id="7" name="Slide Number Placeholder 6"/>
          <p:cNvSpPr>
            <a:spLocks noGrp="1"/>
          </p:cNvSpPr>
          <p:nvPr>
            <p:ph type="sldNum" sz="quarter" idx="12"/>
          </p:nvPr>
        </p:nvSpPr>
        <p:spPr/>
        <p:txBody>
          <a:bodyPr/>
          <a:lstStyle/>
          <a:p>
            <a:fld id="{55300103-0C69-428E-BAB2-7FE33614FD4F}" type="slidenum">
              <a:rPr lang="en-ZW" smtClean="0">
                <a:solidFill>
                  <a:srgbClr val="B71E42"/>
                </a:solidFill>
              </a:rPr>
              <a:pPr/>
              <a:t>‹#›</a:t>
            </a:fld>
            <a:endParaRPr lang="en-ZW">
              <a:solidFill>
                <a:srgbClr val="B71E42"/>
              </a:solidFill>
            </a:endParaRP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51264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AEB8B8-3612-41D9-BF0A-20F35F0B90E2}" type="datetimeFigureOut">
              <a:rPr lang="en-ZW" smtClean="0"/>
              <a:t>08/01/2021</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55300103-0C69-428E-BAB2-7FE33614FD4F}" type="slidenum">
              <a:rPr lang="en-ZW" smtClean="0"/>
              <a:t>‹#›</a:t>
            </a:fld>
            <a:endParaRPr lang="en-ZW"/>
          </a:p>
        </p:txBody>
      </p:sp>
    </p:spTree>
    <p:extLst>
      <p:ext uri="{BB962C8B-B14F-4D97-AF65-F5344CB8AC3E}">
        <p14:creationId xmlns:p14="http://schemas.microsoft.com/office/powerpoint/2010/main" val="28315197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29AEB8B8-3612-41D9-BF0A-20F35F0B90E2}" type="datetimeFigureOut">
              <a:rPr lang="en-ZW" smtClean="0">
                <a:solidFill>
                  <a:prstClr val="black">
                    <a:tint val="75000"/>
                  </a:prstClr>
                </a:solidFill>
              </a:rPr>
              <a:pPr/>
              <a:t>09/01/2021</a:t>
            </a:fld>
            <a:endParaRPr lang="en-ZW">
              <a:solidFill>
                <a:prstClr val="black">
                  <a:tint val="75000"/>
                </a:prstClr>
              </a:solidFill>
            </a:endParaRPr>
          </a:p>
        </p:txBody>
      </p:sp>
      <p:sp>
        <p:nvSpPr>
          <p:cNvPr id="6" name="Footer Placeholder 5"/>
          <p:cNvSpPr>
            <a:spLocks noGrp="1"/>
          </p:cNvSpPr>
          <p:nvPr>
            <p:ph type="ftr" sz="quarter" idx="11"/>
          </p:nvPr>
        </p:nvSpPr>
        <p:spPr>
          <a:xfrm>
            <a:off x="1447382" y="318640"/>
            <a:ext cx="5541004" cy="320931"/>
          </a:xfrm>
        </p:spPr>
        <p:txBody>
          <a:bodyPr/>
          <a:lstStyle/>
          <a:p>
            <a:endParaRPr lang="en-ZW">
              <a:solidFill>
                <a:prstClr val="black">
                  <a:tint val="75000"/>
                </a:prstClr>
              </a:solidFill>
            </a:endParaRPr>
          </a:p>
        </p:txBody>
      </p:sp>
      <p:sp>
        <p:nvSpPr>
          <p:cNvPr id="7" name="Slide Number Placeholder 6"/>
          <p:cNvSpPr>
            <a:spLocks noGrp="1"/>
          </p:cNvSpPr>
          <p:nvPr>
            <p:ph type="sldNum" sz="quarter" idx="12"/>
          </p:nvPr>
        </p:nvSpPr>
        <p:spPr/>
        <p:txBody>
          <a:bodyPr/>
          <a:lstStyle/>
          <a:p>
            <a:fld id="{55300103-0C69-428E-BAB2-7FE33614FD4F}" type="slidenum">
              <a:rPr lang="en-ZW" smtClean="0">
                <a:solidFill>
                  <a:srgbClr val="B71E42"/>
                </a:solidFill>
              </a:rPr>
              <a:pPr/>
              <a:t>‹#›</a:t>
            </a:fld>
            <a:endParaRPr lang="en-ZW">
              <a:solidFill>
                <a:srgbClr val="B71E42"/>
              </a:solidFill>
            </a:endParaRP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963775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AEB8B8-3612-41D9-BF0A-20F35F0B90E2}" type="datetimeFigureOut">
              <a:rPr lang="en-ZW" smtClean="0">
                <a:solidFill>
                  <a:prstClr val="black">
                    <a:tint val="75000"/>
                  </a:prstClr>
                </a:solidFill>
              </a:rPr>
              <a:pPr/>
              <a:t>09/01/2021</a:t>
            </a:fld>
            <a:endParaRPr lang="en-ZW">
              <a:solidFill>
                <a:prstClr val="black">
                  <a:tint val="75000"/>
                </a:prstClr>
              </a:solidFill>
            </a:endParaRPr>
          </a:p>
        </p:txBody>
      </p:sp>
      <p:sp>
        <p:nvSpPr>
          <p:cNvPr id="5" name="Footer Placeholder 4"/>
          <p:cNvSpPr>
            <a:spLocks noGrp="1"/>
          </p:cNvSpPr>
          <p:nvPr>
            <p:ph type="ftr" sz="quarter" idx="11"/>
          </p:nvPr>
        </p:nvSpPr>
        <p:spPr/>
        <p:txBody>
          <a:bodyPr/>
          <a:lstStyle/>
          <a:p>
            <a:endParaRPr lang="en-ZW">
              <a:solidFill>
                <a:prstClr val="black">
                  <a:tint val="75000"/>
                </a:prstClr>
              </a:solidFill>
            </a:endParaRPr>
          </a:p>
        </p:txBody>
      </p:sp>
      <p:sp>
        <p:nvSpPr>
          <p:cNvPr id="6" name="Slide Number Placeholder 5"/>
          <p:cNvSpPr>
            <a:spLocks noGrp="1"/>
          </p:cNvSpPr>
          <p:nvPr>
            <p:ph type="sldNum" sz="quarter" idx="12"/>
          </p:nvPr>
        </p:nvSpPr>
        <p:spPr/>
        <p:txBody>
          <a:bodyPr/>
          <a:lstStyle/>
          <a:p>
            <a:fld id="{55300103-0C69-428E-BAB2-7FE33614FD4F}" type="slidenum">
              <a:rPr lang="en-ZW" smtClean="0">
                <a:solidFill>
                  <a:srgbClr val="B71E42"/>
                </a:solidFill>
              </a:rPr>
              <a:pPr/>
              <a:t>‹#›</a:t>
            </a:fld>
            <a:endParaRPr lang="en-ZW">
              <a:solidFill>
                <a:srgbClr val="B71E42"/>
              </a:solidFill>
            </a:endParaRP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517061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AEB8B8-3612-41D9-BF0A-20F35F0B90E2}" type="datetimeFigureOut">
              <a:rPr lang="en-ZW" smtClean="0">
                <a:solidFill>
                  <a:prstClr val="black">
                    <a:tint val="75000"/>
                  </a:prstClr>
                </a:solidFill>
              </a:rPr>
              <a:pPr/>
              <a:t>09/01/2021</a:t>
            </a:fld>
            <a:endParaRPr lang="en-ZW">
              <a:solidFill>
                <a:prstClr val="black">
                  <a:tint val="75000"/>
                </a:prstClr>
              </a:solidFill>
            </a:endParaRPr>
          </a:p>
        </p:txBody>
      </p:sp>
      <p:sp>
        <p:nvSpPr>
          <p:cNvPr id="5" name="Footer Placeholder 4"/>
          <p:cNvSpPr>
            <a:spLocks noGrp="1"/>
          </p:cNvSpPr>
          <p:nvPr>
            <p:ph type="ftr" sz="quarter" idx="11"/>
          </p:nvPr>
        </p:nvSpPr>
        <p:spPr/>
        <p:txBody>
          <a:bodyPr/>
          <a:lstStyle/>
          <a:p>
            <a:endParaRPr lang="en-ZW">
              <a:solidFill>
                <a:prstClr val="black">
                  <a:tint val="75000"/>
                </a:prstClr>
              </a:solidFill>
            </a:endParaRPr>
          </a:p>
        </p:txBody>
      </p:sp>
      <p:sp>
        <p:nvSpPr>
          <p:cNvPr id="6" name="Slide Number Placeholder 5"/>
          <p:cNvSpPr>
            <a:spLocks noGrp="1"/>
          </p:cNvSpPr>
          <p:nvPr>
            <p:ph type="sldNum" sz="quarter" idx="12"/>
          </p:nvPr>
        </p:nvSpPr>
        <p:spPr/>
        <p:txBody>
          <a:bodyPr/>
          <a:lstStyle/>
          <a:p>
            <a:fld id="{55300103-0C69-428E-BAB2-7FE33614FD4F}" type="slidenum">
              <a:rPr lang="en-ZW" smtClean="0">
                <a:solidFill>
                  <a:srgbClr val="B71E42"/>
                </a:solidFill>
              </a:rPr>
              <a:pPr/>
              <a:t>‹#›</a:t>
            </a:fld>
            <a:endParaRPr lang="en-ZW">
              <a:solidFill>
                <a:srgbClr val="B71E42"/>
              </a:solidFill>
            </a:endParaRP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99717444"/>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9AEB8B8-3612-41D9-BF0A-20F35F0B90E2}" type="datetimeFigureOut">
              <a:rPr lang="en-ZW" smtClean="0"/>
              <a:t>08/01/2021</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55300103-0C69-428E-BAB2-7FE33614FD4F}" type="slidenum">
              <a:rPr lang="en-ZW" smtClean="0"/>
              <a:t>‹#›</a:t>
            </a:fld>
            <a:endParaRPr lang="en-ZW"/>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5115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9AEB8B8-3612-41D9-BF0A-20F35F0B90E2}" type="datetimeFigureOut">
              <a:rPr lang="en-ZW" smtClean="0"/>
              <a:t>08/01/2021</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55300103-0C69-428E-BAB2-7FE33614FD4F}" type="slidenum">
              <a:rPr lang="en-ZW" smtClean="0"/>
              <a:t>‹#›</a:t>
            </a:fld>
            <a:endParaRPr lang="en-ZW"/>
          </a:p>
        </p:txBody>
      </p:sp>
    </p:spTree>
    <p:extLst>
      <p:ext uri="{BB962C8B-B14F-4D97-AF65-F5344CB8AC3E}">
        <p14:creationId xmlns:p14="http://schemas.microsoft.com/office/powerpoint/2010/main" val="3644056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9AEB8B8-3612-41D9-BF0A-20F35F0B90E2}" type="datetimeFigureOut">
              <a:rPr lang="en-ZW" smtClean="0"/>
              <a:t>08/01/2021</a:t>
            </a:fld>
            <a:endParaRPr lang="en-ZW"/>
          </a:p>
        </p:txBody>
      </p:sp>
      <p:sp>
        <p:nvSpPr>
          <p:cNvPr id="8" name="Footer Placeholder 7"/>
          <p:cNvSpPr>
            <a:spLocks noGrp="1"/>
          </p:cNvSpPr>
          <p:nvPr>
            <p:ph type="ftr" sz="quarter" idx="11"/>
          </p:nvPr>
        </p:nvSpPr>
        <p:spPr/>
        <p:txBody>
          <a:bodyPr/>
          <a:lstStyle/>
          <a:p>
            <a:endParaRPr lang="en-ZW"/>
          </a:p>
        </p:txBody>
      </p:sp>
      <p:sp>
        <p:nvSpPr>
          <p:cNvPr id="9" name="Slide Number Placeholder 8"/>
          <p:cNvSpPr>
            <a:spLocks noGrp="1"/>
          </p:cNvSpPr>
          <p:nvPr>
            <p:ph type="sldNum" sz="quarter" idx="12"/>
          </p:nvPr>
        </p:nvSpPr>
        <p:spPr/>
        <p:txBody>
          <a:bodyPr/>
          <a:lstStyle/>
          <a:p>
            <a:fld id="{55300103-0C69-428E-BAB2-7FE33614FD4F}" type="slidenum">
              <a:rPr lang="en-ZW" smtClean="0"/>
              <a:t>‹#›</a:t>
            </a:fld>
            <a:endParaRPr lang="en-ZW"/>
          </a:p>
        </p:txBody>
      </p:sp>
    </p:spTree>
    <p:extLst>
      <p:ext uri="{BB962C8B-B14F-4D97-AF65-F5344CB8AC3E}">
        <p14:creationId xmlns:p14="http://schemas.microsoft.com/office/powerpoint/2010/main" val="620576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9AEB8B8-3612-41D9-BF0A-20F35F0B90E2}" type="datetimeFigureOut">
              <a:rPr lang="en-ZW" smtClean="0"/>
              <a:t>08/01/2021</a:t>
            </a:fld>
            <a:endParaRPr lang="en-ZW"/>
          </a:p>
        </p:txBody>
      </p:sp>
      <p:sp>
        <p:nvSpPr>
          <p:cNvPr id="4" name="Footer Placeholder 3"/>
          <p:cNvSpPr>
            <a:spLocks noGrp="1"/>
          </p:cNvSpPr>
          <p:nvPr>
            <p:ph type="ftr" sz="quarter" idx="11"/>
          </p:nvPr>
        </p:nvSpPr>
        <p:spPr/>
        <p:txBody>
          <a:bodyPr/>
          <a:lstStyle/>
          <a:p>
            <a:endParaRPr lang="en-ZW"/>
          </a:p>
        </p:txBody>
      </p:sp>
      <p:sp>
        <p:nvSpPr>
          <p:cNvPr id="5" name="Slide Number Placeholder 4"/>
          <p:cNvSpPr>
            <a:spLocks noGrp="1"/>
          </p:cNvSpPr>
          <p:nvPr>
            <p:ph type="sldNum" sz="quarter" idx="12"/>
          </p:nvPr>
        </p:nvSpPr>
        <p:spPr/>
        <p:txBody>
          <a:bodyPr/>
          <a:lstStyle/>
          <a:p>
            <a:fld id="{55300103-0C69-428E-BAB2-7FE33614FD4F}" type="slidenum">
              <a:rPr lang="en-ZW" smtClean="0"/>
              <a:t>‹#›</a:t>
            </a:fld>
            <a:endParaRPr lang="en-ZW"/>
          </a:p>
        </p:txBody>
      </p:sp>
    </p:spTree>
    <p:extLst>
      <p:ext uri="{BB962C8B-B14F-4D97-AF65-F5344CB8AC3E}">
        <p14:creationId xmlns:p14="http://schemas.microsoft.com/office/powerpoint/2010/main" val="4075545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9AEB8B8-3612-41D9-BF0A-20F35F0B90E2}" type="datetimeFigureOut">
              <a:rPr lang="en-ZW" smtClean="0"/>
              <a:t>08/01/2021</a:t>
            </a:fld>
            <a:endParaRPr lang="en-ZW"/>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ZW"/>
          </a:p>
        </p:txBody>
      </p:sp>
      <p:sp>
        <p:nvSpPr>
          <p:cNvPr id="9" name="Slide Number Placeholder 8"/>
          <p:cNvSpPr>
            <a:spLocks noGrp="1"/>
          </p:cNvSpPr>
          <p:nvPr>
            <p:ph type="sldNum" sz="quarter" idx="12"/>
          </p:nvPr>
        </p:nvSpPr>
        <p:spPr/>
        <p:txBody>
          <a:bodyPr/>
          <a:lstStyle/>
          <a:p>
            <a:fld id="{55300103-0C69-428E-BAB2-7FE33614FD4F}" type="slidenum">
              <a:rPr lang="en-ZW" smtClean="0"/>
              <a:t>‹#›</a:t>
            </a:fld>
            <a:endParaRPr lang="en-ZW"/>
          </a:p>
        </p:txBody>
      </p:sp>
    </p:spTree>
    <p:extLst>
      <p:ext uri="{BB962C8B-B14F-4D97-AF65-F5344CB8AC3E}">
        <p14:creationId xmlns:p14="http://schemas.microsoft.com/office/powerpoint/2010/main" val="2538842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9AEB8B8-3612-41D9-BF0A-20F35F0B90E2}" type="datetimeFigureOut">
              <a:rPr lang="en-ZW" smtClean="0"/>
              <a:t>08/01/2021</a:t>
            </a:fld>
            <a:endParaRPr lang="en-ZW"/>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ZW"/>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5300103-0C69-428E-BAB2-7FE33614FD4F}" type="slidenum">
              <a:rPr lang="en-ZW" smtClean="0"/>
              <a:t>‹#›</a:t>
            </a:fld>
            <a:endParaRPr lang="en-ZW"/>
          </a:p>
        </p:txBody>
      </p:sp>
    </p:spTree>
    <p:extLst>
      <p:ext uri="{BB962C8B-B14F-4D97-AF65-F5344CB8AC3E}">
        <p14:creationId xmlns:p14="http://schemas.microsoft.com/office/powerpoint/2010/main" val="1322448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9AEB8B8-3612-41D9-BF0A-20F35F0B90E2}" type="datetimeFigureOut">
              <a:rPr lang="en-ZW" smtClean="0"/>
              <a:t>08/01/2021</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55300103-0C69-428E-BAB2-7FE33614FD4F}" type="slidenum">
              <a:rPr lang="en-ZW" smtClean="0"/>
              <a:t>‹#›</a:t>
            </a:fld>
            <a:endParaRPr lang="en-ZW"/>
          </a:p>
        </p:txBody>
      </p:sp>
    </p:spTree>
    <p:extLst>
      <p:ext uri="{BB962C8B-B14F-4D97-AF65-F5344CB8AC3E}">
        <p14:creationId xmlns:p14="http://schemas.microsoft.com/office/powerpoint/2010/main" val="3161826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9AEB8B8-3612-41D9-BF0A-20F35F0B90E2}" type="datetimeFigureOut">
              <a:rPr lang="en-ZW" smtClean="0"/>
              <a:t>08/01/2021</a:t>
            </a:fld>
            <a:endParaRPr lang="en-ZW"/>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ZW"/>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5300103-0C69-428E-BAB2-7FE33614FD4F}" type="slidenum">
              <a:rPr lang="en-ZW" smtClean="0"/>
              <a:t>‹#›</a:t>
            </a:fld>
            <a:endParaRPr lang="en-ZW"/>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62103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29AEB8B8-3612-41D9-BF0A-20F35F0B90E2}" type="datetimeFigureOut">
              <a:rPr lang="en-ZW" smtClean="0">
                <a:solidFill>
                  <a:prstClr val="black">
                    <a:tint val="75000"/>
                  </a:prstClr>
                </a:solidFill>
              </a:rPr>
              <a:pPr/>
              <a:t>09/01/2021</a:t>
            </a:fld>
            <a:endParaRPr lang="en-ZW">
              <a:solidFill>
                <a:prstClr val="black">
                  <a:tint val="75000"/>
                </a:prstClr>
              </a:solidFill>
            </a:endParaRP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ZW">
              <a:solidFill>
                <a:prstClr val="black">
                  <a:tint val="75000"/>
                </a:prstClr>
              </a:solidFill>
            </a:endParaRP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55300103-0C69-428E-BAB2-7FE33614FD4F}" type="slidenum">
              <a:rPr lang="en-ZW" smtClean="0">
                <a:solidFill>
                  <a:srgbClr val="B71E42"/>
                </a:solidFill>
              </a:rPr>
              <a:pPr/>
              <a:t>‹#›</a:t>
            </a:fld>
            <a:endParaRPr lang="en-ZW">
              <a:solidFill>
                <a:srgbClr val="B71E42"/>
              </a:solidFill>
            </a:endParaRP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08311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8"/>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2276" y="330200"/>
            <a:ext cx="6657975" cy="591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786463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Consequences OF SEA</a:t>
            </a:r>
            <a:endParaRPr lang="en-ZW" dirty="0"/>
          </a:p>
        </p:txBody>
      </p:sp>
      <p:sp>
        <p:nvSpPr>
          <p:cNvPr id="3" name="Content Placeholder 2"/>
          <p:cNvSpPr>
            <a:spLocks noGrp="1"/>
          </p:cNvSpPr>
          <p:nvPr>
            <p:ph idx="1"/>
          </p:nvPr>
        </p:nvSpPr>
        <p:spPr/>
        <p:txBody>
          <a:bodyPr/>
          <a:lstStyle/>
          <a:p>
            <a:pPr>
              <a:buFont typeface="Wingdings" panose="05000000000000000000" pitchFamily="2" charset="2"/>
              <a:buChar char="Ø"/>
            </a:pPr>
            <a:r>
              <a:rPr lang="en-GB" dirty="0"/>
              <a:t>Sexual exploitation and abuse have real and serious physical, mental, and emotional </a:t>
            </a:r>
            <a:r>
              <a:rPr lang="en-GB" dirty="0" smtClean="0"/>
              <a:t>consequences which can be sometimes traumatic </a:t>
            </a:r>
            <a:r>
              <a:rPr lang="en-GB" dirty="0"/>
              <a:t>and long lasting. Whilst our primary concern rests with the direct victim, negative consequences of sexual exploitation and abuse can extend much further than the victim.</a:t>
            </a:r>
            <a:endParaRPr lang="en-ZW" dirty="0"/>
          </a:p>
          <a:p>
            <a:pPr marL="0" indent="0">
              <a:buNone/>
            </a:pPr>
            <a:endParaRPr lang="en-ZW" dirty="0"/>
          </a:p>
        </p:txBody>
      </p:sp>
    </p:spTree>
    <p:extLst>
      <p:ext uri="{BB962C8B-B14F-4D97-AF65-F5344CB8AC3E}">
        <p14:creationId xmlns:p14="http://schemas.microsoft.com/office/powerpoint/2010/main" val="17479597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Consequences on the victim</a:t>
            </a:r>
            <a:endParaRPr lang="en-ZW" dirty="0"/>
          </a:p>
        </p:txBody>
      </p:sp>
      <p:sp>
        <p:nvSpPr>
          <p:cNvPr id="3" name="Content Placeholder 2"/>
          <p:cNvSpPr>
            <a:spLocks noGrp="1"/>
          </p:cNvSpPr>
          <p:nvPr>
            <p:ph idx="1"/>
          </p:nvPr>
        </p:nvSpPr>
        <p:spPr/>
        <p:txBody>
          <a:bodyPr/>
          <a:lstStyle/>
          <a:p>
            <a:r>
              <a:rPr lang="en-ZW" dirty="0" smtClean="0"/>
              <a:t>Sexually Transmitted infections</a:t>
            </a:r>
          </a:p>
          <a:p>
            <a:r>
              <a:rPr lang="en-ZW" dirty="0" smtClean="0"/>
              <a:t>Pregnancy</a:t>
            </a:r>
          </a:p>
          <a:p>
            <a:r>
              <a:rPr lang="en-ZW" dirty="0" smtClean="0"/>
              <a:t>Stigmatization</a:t>
            </a:r>
          </a:p>
          <a:p>
            <a:r>
              <a:rPr lang="en-ZW" dirty="0" smtClean="0"/>
              <a:t>Labelling</a:t>
            </a:r>
          </a:p>
          <a:p>
            <a:r>
              <a:rPr lang="en-ZW" dirty="0" smtClean="0"/>
              <a:t>Loss of self esteem</a:t>
            </a:r>
          </a:p>
          <a:p>
            <a:r>
              <a:rPr lang="en-ZW" dirty="0" smtClean="0"/>
              <a:t>Psychological Distress </a:t>
            </a:r>
          </a:p>
          <a:p>
            <a:r>
              <a:rPr lang="en-ZW" dirty="0" smtClean="0"/>
              <a:t>Weakened Family Structures </a:t>
            </a:r>
            <a:endParaRPr lang="en-ZW" dirty="0"/>
          </a:p>
        </p:txBody>
      </p:sp>
    </p:spTree>
    <p:extLst>
      <p:ext uri="{BB962C8B-B14F-4D97-AF65-F5344CB8AC3E}">
        <p14:creationId xmlns:p14="http://schemas.microsoft.com/office/powerpoint/2010/main" val="35555952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Consequences of ON THE COMMUNITY </a:t>
            </a:r>
            <a:endParaRPr lang="en-ZW" dirty="0"/>
          </a:p>
        </p:txBody>
      </p:sp>
      <p:sp>
        <p:nvSpPr>
          <p:cNvPr id="3" name="Content Placeholder 2"/>
          <p:cNvSpPr>
            <a:spLocks noGrp="1"/>
          </p:cNvSpPr>
          <p:nvPr>
            <p:ph idx="1"/>
          </p:nvPr>
        </p:nvSpPr>
        <p:spPr/>
        <p:txBody>
          <a:bodyPr/>
          <a:lstStyle/>
          <a:p>
            <a:r>
              <a:rPr lang="en-ZW" dirty="0" smtClean="0"/>
              <a:t>Breakdown of Family Structures</a:t>
            </a:r>
          </a:p>
          <a:p>
            <a:r>
              <a:rPr lang="en-ZW" dirty="0"/>
              <a:t>D</a:t>
            </a:r>
            <a:r>
              <a:rPr lang="en-ZW" dirty="0" smtClean="0"/>
              <a:t>rain on Resources </a:t>
            </a:r>
          </a:p>
        </p:txBody>
      </p:sp>
    </p:spTree>
    <p:extLst>
      <p:ext uri="{BB962C8B-B14F-4D97-AF65-F5344CB8AC3E}">
        <p14:creationId xmlns:p14="http://schemas.microsoft.com/office/powerpoint/2010/main" val="38661649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CONSEQUENCES ON THE PERPETRATOR</a:t>
            </a:r>
            <a:endParaRPr lang="en-ZW" dirty="0"/>
          </a:p>
        </p:txBody>
      </p:sp>
      <p:sp>
        <p:nvSpPr>
          <p:cNvPr id="3" name="Content Placeholder 2"/>
          <p:cNvSpPr>
            <a:spLocks noGrp="1"/>
          </p:cNvSpPr>
          <p:nvPr>
            <p:ph idx="1"/>
          </p:nvPr>
        </p:nvSpPr>
        <p:spPr/>
        <p:txBody>
          <a:bodyPr/>
          <a:lstStyle/>
          <a:p>
            <a:r>
              <a:rPr lang="en-ZW" dirty="0" smtClean="0"/>
              <a:t>Loss of employment</a:t>
            </a:r>
          </a:p>
          <a:p>
            <a:r>
              <a:rPr lang="en-ZW" dirty="0" smtClean="0"/>
              <a:t>Loss of Income</a:t>
            </a:r>
          </a:p>
          <a:p>
            <a:r>
              <a:rPr lang="en-ZW" dirty="0" smtClean="0"/>
              <a:t>Prison</a:t>
            </a:r>
          </a:p>
          <a:p>
            <a:r>
              <a:rPr lang="en-ZW" dirty="0" smtClean="0"/>
              <a:t>Loss of reputation</a:t>
            </a:r>
          </a:p>
          <a:p>
            <a:endParaRPr lang="en-ZW" dirty="0" smtClean="0"/>
          </a:p>
          <a:p>
            <a:endParaRPr lang="en-ZW" dirty="0"/>
          </a:p>
        </p:txBody>
      </p:sp>
    </p:spTree>
    <p:extLst>
      <p:ext uri="{BB962C8B-B14F-4D97-AF65-F5344CB8AC3E}">
        <p14:creationId xmlns:p14="http://schemas.microsoft.com/office/powerpoint/2010/main" val="35129461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Consequences on the organization</a:t>
            </a:r>
            <a:endParaRPr lang="en-ZW" dirty="0"/>
          </a:p>
        </p:txBody>
      </p:sp>
      <p:sp>
        <p:nvSpPr>
          <p:cNvPr id="3" name="Content Placeholder 2"/>
          <p:cNvSpPr>
            <a:spLocks noGrp="1"/>
          </p:cNvSpPr>
          <p:nvPr>
            <p:ph idx="1"/>
          </p:nvPr>
        </p:nvSpPr>
        <p:spPr/>
        <p:txBody>
          <a:bodyPr/>
          <a:lstStyle/>
          <a:p>
            <a:r>
              <a:rPr lang="en-ZW" dirty="0" smtClean="0"/>
              <a:t>Loss of trust  by the community</a:t>
            </a:r>
          </a:p>
          <a:p>
            <a:r>
              <a:rPr lang="en-ZW" dirty="0" smtClean="0"/>
              <a:t>Reputation</a:t>
            </a:r>
          </a:p>
          <a:p>
            <a:r>
              <a:rPr lang="en-ZW" dirty="0" smtClean="0"/>
              <a:t>Security Risks</a:t>
            </a:r>
          </a:p>
          <a:p>
            <a:r>
              <a:rPr lang="en-ZW" dirty="0" smtClean="0"/>
              <a:t>Victimization by the Community </a:t>
            </a:r>
            <a:endParaRPr lang="en-ZW" dirty="0"/>
          </a:p>
        </p:txBody>
      </p:sp>
    </p:spTree>
    <p:extLst>
      <p:ext uri="{BB962C8B-B14F-4D97-AF65-F5344CB8AC3E}">
        <p14:creationId xmlns:p14="http://schemas.microsoft.com/office/powerpoint/2010/main" val="1340620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VICTIM ASSISTANCE STRATEGY</a:t>
            </a:r>
            <a:endParaRPr lang="en-ZW" dirty="0"/>
          </a:p>
        </p:txBody>
      </p:sp>
      <p:sp>
        <p:nvSpPr>
          <p:cNvPr id="3" name="Content Placeholder 2"/>
          <p:cNvSpPr>
            <a:spLocks noGrp="1"/>
          </p:cNvSpPr>
          <p:nvPr>
            <p:ph idx="1"/>
          </p:nvPr>
        </p:nvSpPr>
        <p:spPr/>
        <p:txBody>
          <a:bodyPr/>
          <a:lstStyle/>
          <a:p>
            <a:pPr>
              <a:buFont typeface="Wingdings" panose="05000000000000000000" pitchFamily="2" charset="2"/>
              <a:buChar char="Ø"/>
            </a:pPr>
            <a:r>
              <a:rPr lang="en-GB" dirty="0"/>
              <a:t>The UN adopted a victim assistance strategy on December 2007 which represents a formal commitment to assisting and supporting victims of sexual exploitation and abuse by UN staff and related personnel</a:t>
            </a:r>
            <a:r>
              <a:rPr lang="en-GB" dirty="0" smtClean="0"/>
              <a:t>.</a:t>
            </a:r>
          </a:p>
          <a:p>
            <a:pPr>
              <a:buFont typeface="Wingdings" panose="05000000000000000000" pitchFamily="2" charset="2"/>
              <a:buChar char="Ø"/>
            </a:pPr>
            <a:r>
              <a:rPr lang="en-GB" dirty="0" smtClean="0"/>
              <a:t> </a:t>
            </a:r>
            <a:r>
              <a:rPr lang="en-GB" dirty="0"/>
              <a:t>The intention of the strategy is to have one victim assistance programme in each country serving all victims of UN staff and related personnel, so that care remains consistent regardless of the agency associated with the perpetrator</a:t>
            </a:r>
            <a:r>
              <a:rPr lang="en-GB" dirty="0" smtClean="0"/>
              <a:t>.</a:t>
            </a:r>
          </a:p>
          <a:p>
            <a:pPr>
              <a:buFont typeface="Wingdings" panose="05000000000000000000" pitchFamily="2" charset="2"/>
              <a:buChar char="Ø"/>
            </a:pPr>
            <a:r>
              <a:rPr lang="en-GB" dirty="0" smtClean="0"/>
              <a:t> </a:t>
            </a:r>
            <a:r>
              <a:rPr lang="en-GB" dirty="0"/>
              <a:t>Services may include medical treatment, counselling, legal assistance, social support, or material care such as that which is needed for victim </a:t>
            </a:r>
            <a:r>
              <a:rPr lang="en-GB" dirty="0" smtClean="0"/>
              <a:t>protection.</a:t>
            </a:r>
            <a:endParaRPr lang="en-ZW" dirty="0"/>
          </a:p>
        </p:txBody>
      </p:sp>
    </p:spTree>
    <p:extLst>
      <p:ext uri="{BB962C8B-B14F-4D97-AF65-F5344CB8AC3E}">
        <p14:creationId xmlns:p14="http://schemas.microsoft.com/office/powerpoint/2010/main" val="42415281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 VICTIM ASSISTANCE STRATEGY</a:t>
            </a:r>
            <a:endParaRPr lang="en-ZW" dirty="0"/>
          </a:p>
        </p:txBody>
      </p:sp>
      <p:sp>
        <p:nvSpPr>
          <p:cNvPr id="3" name="Content Placeholder 2"/>
          <p:cNvSpPr>
            <a:spLocks noGrp="1"/>
          </p:cNvSpPr>
          <p:nvPr>
            <p:ph idx="1"/>
          </p:nvPr>
        </p:nvSpPr>
        <p:spPr/>
        <p:txBody>
          <a:bodyPr/>
          <a:lstStyle/>
          <a:p>
            <a:pPr marL="0" indent="0">
              <a:buNone/>
            </a:pPr>
            <a:r>
              <a:rPr lang="en-GB" dirty="0"/>
              <a:t>The strategy defines three categories of </a:t>
            </a:r>
            <a:r>
              <a:rPr lang="en-GB" dirty="0" smtClean="0"/>
              <a:t>victims:</a:t>
            </a:r>
          </a:p>
          <a:p>
            <a:pPr marL="457200" indent="-457200">
              <a:buAutoNum type="arabicPeriod"/>
            </a:pPr>
            <a:r>
              <a:rPr lang="en-GB" dirty="0" smtClean="0"/>
              <a:t>Complainants </a:t>
            </a:r>
          </a:p>
          <a:p>
            <a:pPr marL="457200" indent="-457200">
              <a:buAutoNum type="arabicPeriod"/>
            </a:pPr>
            <a:r>
              <a:rPr lang="en-GB" dirty="0" smtClean="0"/>
              <a:t>Victims</a:t>
            </a:r>
          </a:p>
          <a:p>
            <a:pPr marL="457200" indent="-457200">
              <a:buAutoNum type="arabicPeriod"/>
            </a:pPr>
            <a:r>
              <a:rPr lang="en-GB" dirty="0" smtClean="0"/>
              <a:t>Children born as a result of sexual exploitation and abuse by UN Staff or related personnel</a:t>
            </a:r>
          </a:p>
        </p:txBody>
      </p:sp>
    </p:spTree>
    <p:extLst>
      <p:ext uri="{BB962C8B-B14F-4D97-AF65-F5344CB8AC3E}">
        <p14:creationId xmlns:p14="http://schemas.microsoft.com/office/powerpoint/2010/main" val="22016644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Complainants </a:t>
            </a:r>
            <a:endParaRPr lang="en-ZW" dirty="0"/>
          </a:p>
        </p:txBody>
      </p:sp>
      <p:sp>
        <p:nvSpPr>
          <p:cNvPr id="3" name="Content Placeholder 2"/>
          <p:cNvSpPr>
            <a:spLocks noGrp="1"/>
          </p:cNvSpPr>
          <p:nvPr>
            <p:ph idx="1"/>
          </p:nvPr>
        </p:nvSpPr>
        <p:spPr/>
        <p:txBody>
          <a:bodyPr/>
          <a:lstStyle/>
          <a:p>
            <a:pPr>
              <a:buFont typeface="Wingdings" panose="05000000000000000000" pitchFamily="2" charset="2"/>
              <a:buChar char="Ø"/>
            </a:pPr>
            <a:r>
              <a:rPr lang="en-GB" dirty="0"/>
              <a:t>For </a:t>
            </a:r>
            <a:r>
              <a:rPr lang="en-GB" b="1" dirty="0"/>
              <a:t>complainants</a:t>
            </a:r>
            <a:r>
              <a:rPr lang="en-GB" dirty="0"/>
              <a:t>, </a:t>
            </a:r>
            <a:r>
              <a:rPr lang="en-GB" b="1" dirty="0"/>
              <a:t>basic assistance and support</a:t>
            </a:r>
            <a:r>
              <a:rPr lang="en-GB" dirty="0"/>
              <a:t> should be provided.  Basic assistance is that which cannot await the substantiation of claims.  For example, in many cases complainants will need to be helped to access medical treatment to meet urgent needs resulting from the sexual exploitation or abuse. This includes, where locally available, HIV/AIDS PEP kits, for example.  Medical care may also be needed to address injuries sustained from the abuse suffered. </a:t>
            </a:r>
            <a:endParaRPr lang="en-GB" dirty="0" smtClean="0"/>
          </a:p>
          <a:p>
            <a:pPr>
              <a:buFont typeface="Wingdings" panose="05000000000000000000" pitchFamily="2" charset="2"/>
              <a:buChar char="Ø"/>
            </a:pPr>
            <a:r>
              <a:rPr lang="en-GB" dirty="0"/>
              <a:t>In addition, complainants should be helped to access psychological </a:t>
            </a:r>
            <a:r>
              <a:rPr lang="en-GB" dirty="0" smtClean="0"/>
              <a:t>counselling </a:t>
            </a:r>
            <a:r>
              <a:rPr lang="en-GB" dirty="0"/>
              <a:t>where needed to address, for instance, trauma suffered as a result of sexual exploitation or </a:t>
            </a:r>
            <a:r>
              <a:rPr lang="en-GB" dirty="0" smtClean="0"/>
              <a:t>abuse.</a:t>
            </a:r>
          </a:p>
          <a:p>
            <a:pPr>
              <a:buFont typeface="Wingdings" panose="05000000000000000000" pitchFamily="2" charset="2"/>
              <a:buChar char="Ø"/>
            </a:pPr>
            <a:r>
              <a:rPr lang="en-GB" dirty="0" smtClean="0"/>
              <a:t>Complainants </a:t>
            </a:r>
            <a:r>
              <a:rPr lang="en-GB" dirty="0"/>
              <a:t>should be helped to find shelter, clothing or food where the sexual exploitation or sexual abuse impedes them from using their own.  </a:t>
            </a:r>
            <a:endParaRPr lang="en-GB" dirty="0" smtClean="0"/>
          </a:p>
          <a:p>
            <a:pPr>
              <a:buFont typeface="Wingdings" panose="05000000000000000000" pitchFamily="2" charset="2"/>
              <a:buChar char="Ø"/>
            </a:pPr>
            <a:r>
              <a:rPr lang="en-GB" dirty="0" smtClean="0"/>
              <a:t>They </a:t>
            </a:r>
            <a:r>
              <a:rPr lang="en-GB" dirty="0"/>
              <a:t>should be provided with protection if their security is at risk.  Complainants should also be assisted to understand how to pursue claims, both administrative and legal, against the alleged perpetrators and be referred if desired for assistance to pursue these claims</a:t>
            </a:r>
            <a:endParaRPr lang="en-ZW" dirty="0"/>
          </a:p>
          <a:p>
            <a:endParaRPr lang="en-ZW" dirty="0"/>
          </a:p>
        </p:txBody>
      </p:sp>
    </p:spTree>
    <p:extLst>
      <p:ext uri="{BB962C8B-B14F-4D97-AF65-F5344CB8AC3E}">
        <p14:creationId xmlns:p14="http://schemas.microsoft.com/office/powerpoint/2010/main" val="27736217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Victims</a:t>
            </a:r>
            <a:endParaRPr lang="en-ZW" dirty="0"/>
          </a:p>
        </p:txBody>
      </p:sp>
      <p:sp>
        <p:nvSpPr>
          <p:cNvPr id="3" name="Content Placeholder 2"/>
          <p:cNvSpPr>
            <a:spLocks noGrp="1"/>
          </p:cNvSpPr>
          <p:nvPr>
            <p:ph idx="1"/>
          </p:nvPr>
        </p:nvSpPr>
        <p:spPr/>
        <p:txBody>
          <a:bodyPr/>
          <a:lstStyle/>
          <a:p>
            <a:pPr lvl="0">
              <a:buFont typeface="Wingdings" panose="05000000000000000000" pitchFamily="2" charset="2"/>
              <a:buChar char="Ø"/>
            </a:pPr>
            <a:r>
              <a:rPr lang="en-GB" dirty="0"/>
              <a:t>Once a person’s claim has been substantiated – i.e. a </a:t>
            </a:r>
            <a:r>
              <a:rPr lang="en-GB" b="1" dirty="0"/>
              <a:t>victim</a:t>
            </a:r>
            <a:r>
              <a:rPr lang="en-GB" dirty="0"/>
              <a:t> – s/he can receive not only the basic assistance but also additional help known as </a:t>
            </a:r>
            <a:r>
              <a:rPr lang="en-GB" b="1" dirty="0"/>
              <a:t>expanded assistance and support</a:t>
            </a:r>
            <a:r>
              <a:rPr lang="en-GB" dirty="0"/>
              <a:t>. </a:t>
            </a:r>
            <a:endParaRPr lang="en-GB" dirty="0" smtClean="0"/>
          </a:p>
          <a:p>
            <a:pPr lvl="0">
              <a:buFont typeface="Wingdings" panose="05000000000000000000" pitchFamily="2" charset="2"/>
              <a:buChar char="Ø"/>
            </a:pPr>
            <a:r>
              <a:rPr lang="en-GB" dirty="0" smtClean="0"/>
              <a:t> </a:t>
            </a:r>
            <a:r>
              <a:rPr lang="en-GB" dirty="0"/>
              <a:t>For example, a girl was forced to drop out of school upon becoming pregnant as a result of sexual exploitation or abuse; a Victim Assistance Mechanism could assist her to access further education or a program that teaches income-generating skills so that she can support herself and her child</a:t>
            </a:r>
            <a:r>
              <a:rPr lang="en-GB" dirty="0" smtClean="0"/>
              <a:t>.</a:t>
            </a:r>
          </a:p>
          <a:p>
            <a:pPr lvl="0">
              <a:buFont typeface="Wingdings" panose="05000000000000000000" pitchFamily="2" charset="2"/>
              <a:buChar char="Ø"/>
            </a:pPr>
            <a:r>
              <a:rPr lang="en-GB" dirty="0" smtClean="0"/>
              <a:t>Victims receive expanded assistance and support which helps them to be able to move on with life after the experience. </a:t>
            </a:r>
            <a:endParaRPr lang="en-ZW" dirty="0"/>
          </a:p>
        </p:txBody>
      </p:sp>
    </p:spTree>
    <p:extLst>
      <p:ext uri="{BB962C8B-B14F-4D97-AF65-F5344CB8AC3E}">
        <p14:creationId xmlns:p14="http://schemas.microsoft.com/office/powerpoint/2010/main" val="36058699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Children born as Result of Sexual Exploitation</a:t>
            </a:r>
            <a:endParaRPr lang="en-ZW" dirty="0"/>
          </a:p>
        </p:txBody>
      </p:sp>
      <p:sp>
        <p:nvSpPr>
          <p:cNvPr id="3" name="Content Placeholder 2"/>
          <p:cNvSpPr>
            <a:spLocks noGrp="1"/>
          </p:cNvSpPr>
          <p:nvPr>
            <p:ph idx="1"/>
          </p:nvPr>
        </p:nvSpPr>
        <p:spPr/>
        <p:txBody>
          <a:bodyPr/>
          <a:lstStyle/>
          <a:p>
            <a:pPr>
              <a:buFont typeface="Wingdings" panose="05000000000000000000" pitchFamily="2" charset="2"/>
              <a:buChar char="Ø"/>
            </a:pPr>
            <a:r>
              <a:rPr lang="en-GB" b="1" dirty="0"/>
              <a:t>Children born as a result of sexual exploitation</a:t>
            </a:r>
            <a:r>
              <a:rPr lang="en-GB" dirty="0"/>
              <a:t> and abuse should be entitled under a Victim Assistance Mechanism to receive medical, legal and psychosocial care to meet their needs directly arising from the sexual exploitation or abuse.  </a:t>
            </a:r>
            <a:endParaRPr lang="en-GB" dirty="0" smtClean="0"/>
          </a:p>
          <a:p>
            <a:pPr>
              <a:buFont typeface="Wingdings" panose="05000000000000000000" pitchFamily="2" charset="2"/>
              <a:buChar char="Ø"/>
            </a:pPr>
            <a:r>
              <a:rPr lang="en-GB" dirty="0" smtClean="0"/>
              <a:t>The </a:t>
            </a:r>
            <a:r>
              <a:rPr lang="en-GB" dirty="0"/>
              <a:t>UN, NGOs and IGOs should also facilitate pursuit of paternity and child support claims, which might involve obtaining blood or DNA samples to share with the appropriate authorities.  This should be undertaken in conjunction with the relevant national governments</a:t>
            </a:r>
            <a:r>
              <a:rPr lang="en-GB" dirty="0" smtClean="0"/>
              <a:t>.</a:t>
            </a:r>
            <a:endParaRPr lang="en-ZW" dirty="0"/>
          </a:p>
          <a:p>
            <a:endParaRPr lang="en-ZW" dirty="0"/>
          </a:p>
        </p:txBody>
      </p:sp>
    </p:spTree>
    <p:extLst>
      <p:ext uri="{BB962C8B-B14F-4D97-AF65-F5344CB8AC3E}">
        <p14:creationId xmlns:p14="http://schemas.microsoft.com/office/powerpoint/2010/main" val="1656804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de-DE" dirty="0" smtClean="0"/>
              <a:t>BUILDING A RESILANT AND RESPONSIBLE COMMUNITY</a:t>
            </a:r>
            <a:endParaRPr lang="en-ZW" dirty="0"/>
          </a:p>
        </p:txBody>
      </p:sp>
      <p:sp>
        <p:nvSpPr>
          <p:cNvPr id="3" name="Subtitle 2"/>
          <p:cNvSpPr>
            <a:spLocks noGrp="1"/>
          </p:cNvSpPr>
          <p:nvPr>
            <p:ph type="subTitle" idx="1"/>
          </p:nvPr>
        </p:nvSpPr>
        <p:spPr/>
        <p:txBody>
          <a:bodyPr/>
          <a:lstStyle/>
          <a:p>
            <a:r>
              <a:rPr lang="en-ZW" dirty="0" smtClean="0"/>
              <a:t>Tafara Anesu Macheka</a:t>
            </a:r>
          </a:p>
          <a:p>
            <a:endParaRPr lang="en-ZW" dirty="0"/>
          </a:p>
        </p:txBody>
      </p:sp>
      <p:pic>
        <p:nvPicPr>
          <p:cNvPr id="4" name="Picture 3"/>
          <p:cNvPicPr>
            <a:picLocks noChangeAspect="1"/>
          </p:cNvPicPr>
          <p:nvPr/>
        </p:nvPicPr>
        <p:blipFill>
          <a:blip r:embed="rId2"/>
          <a:stretch>
            <a:fillRect/>
          </a:stretch>
        </p:blipFill>
        <p:spPr>
          <a:xfrm>
            <a:off x="10566047" y="5598620"/>
            <a:ext cx="1444877" cy="841321"/>
          </a:xfrm>
          <a:prstGeom prst="rect">
            <a:avLst/>
          </a:prstGeom>
        </p:spPr>
      </p:pic>
    </p:spTree>
    <p:extLst>
      <p:ext uri="{BB962C8B-B14F-4D97-AF65-F5344CB8AC3E}">
        <p14:creationId xmlns:p14="http://schemas.microsoft.com/office/powerpoint/2010/main" val="13679935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3682431" y="-655093"/>
            <a:ext cx="4445000" cy="6858000"/>
          </a:xfrm>
          <a:prstGeom prst="rect">
            <a:avLst/>
          </a:prstGeom>
        </p:spPr>
      </p:pic>
    </p:spTree>
    <p:extLst>
      <p:ext uri="{BB962C8B-B14F-4D97-AF65-F5344CB8AC3E}">
        <p14:creationId xmlns:p14="http://schemas.microsoft.com/office/powerpoint/2010/main" val="10078826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REPORTING SEA</a:t>
            </a:r>
            <a:endParaRPr lang="en-ZW" dirty="0"/>
          </a:p>
        </p:txBody>
      </p:sp>
      <p:sp>
        <p:nvSpPr>
          <p:cNvPr id="3" name="Content Placeholder 2"/>
          <p:cNvSpPr>
            <a:spLocks noGrp="1"/>
          </p:cNvSpPr>
          <p:nvPr>
            <p:ph idx="1"/>
          </p:nvPr>
        </p:nvSpPr>
        <p:spPr/>
        <p:txBody>
          <a:bodyPr/>
          <a:lstStyle/>
          <a:p>
            <a:pPr marL="0" indent="0">
              <a:buNone/>
            </a:pPr>
            <a:endParaRPr lang="en-ZW" dirty="0"/>
          </a:p>
        </p:txBody>
      </p:sp>
    </p:spTree>
    <p:extLst>
      <p:ext uri="{BB962C8B-B14F-4D97-AF65-F5344CB8AC3E}">
        <p14:creationId xmlns:p14="http://schemas.microsoft.com/office/powerpoint/2010/main" val="12911305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W" b="1" dirty="0" smtClean="0"/>
              <a:t>WHY IS IT IMPORTANT TO REPORT SEA?</a:t>
            </a:r>
            <a:endParaRPr lang="en-ZW" b="1" dirty="0"/>
          </a:p>
        </p:txBody>
      </p:sp>
      <p:sp>
        <p:nvSpPr>
          <p:cNvPr id="3" name="Content Placeholder 2"/>
          <p:cNvSpPr>
            <a:spLocks noGrp="1"/>
          </p:cNvSpPr>
          <p:nvPr>
            <p:ph idx="1"/>
          </p:nvPr>
        </p:nvSpPr>
        <p:spPr>
          <a:xfrm>
            <a:off x="191069" y="1737360"/>
            <a:ext cx="11436824" cy="4376837"/>
          </a:xfrm>
        </p:spPr>
        <p:txBody>
          <a:bodyPr>
            <a:normAutofit/>
          </a:bodyPr>
          <a:lstStyle/>
          <a:p>
            <a:pPr>
              <a:buFont typeface="Wingdings" panose="05000000000000000000" pitchFamily="2" charset="2"/>
              <a:buChar char="Ø"/>
            </a:pPr>
            <a:r>
              <a:rPr lang="en-ZW" sz="2800" dirty="0" smtClean="0"/>
              <a:t>Protects the Community from Further Violation</a:t>
            </a:r>
          </a:p>
          <a:p>
            <a:pPr>
              <a:buFont typeface="Wingdings" panose="05000000000000000000" pitchFamily="2" charset="2"/>
              <a:buChar char="Ø"/>
            </a:pPr>
            <a:r>
              <a:rPr lang="en-ZW" sz="2800" dirty="0" smtClean="0"/>
              <a:t>Exposes ill- treatment and </a:t>
            </a:r>
            <a:r>
              <a:rPr lang="en-ZW" sz="2800" dirty="0" err="1" smtClean="0"/>
              <a:t>mis</a:t>
            </a:r>
            <a:r>
              <a:rPr lang="en-ZW" sz="2800" dirty="0" smtClean="0"/>
              <a:t>-management of aid.</a:t>
            </a:r>
          </a:p>
          <a:p>
            <a:pPr>
              <a:buFont typeface="Wingdings" panose="05000000000000000000" pitchFamily="2" charset="2"/>
              <a:buChar char="Ø"/>
            </a:pPr>
            <a:r>
              <a:rPr lang="en-ZW" sz="2800" dirty="0" smtClean="0"/>
              <a:t>Protects children and families from HIV/AIDS and Early Pregnancies</a:t>
            </a:r>
          </a:p>
          <a:p>
            <a:pPr>
              <a:buFont typeface="Wingdings" panose="05000000000000000000" pitchFamily="2" charset="2"/>
              <a:buChar char="Ø"/>
            </a:pPr>
            <a:endParaRPr lang="en-ZW" sz="2800" dirty="0"/>
          </a:p>
        </p:txBody>
      </p:sp>
    </p:spTree>
    <p:extLst>
      <p:ext uri="{BB962C8B-B14F-4D97-AF65-F5344CB8AC3E}">
        <p14:creationId xmlns:p14="http://schemas.microsoft.com/office/powerpoint/2010/main" val="3485208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What do you Do when you Become Aware of an Incident of SEA</a:t>
            </a:r>
            <a:endParaRPr lang="en-ZW"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ZW" sz="2800" dirty="0"/>
              <a:t>You do not need proof before reporting but all </a:t>
            </a:r>
            <a:r>
              <a:rPr lang="en-ZW" sz="2800" dirty="0" smtClean="0"/>
              <a:t>reports </a:t>
            </a:r>
            <a:r>
              <a:rPr lang="en-ZW" sz="2800" dirty="0"/>
              <a:t>must be made in good faith. </a:t>
            </a:r>
            <a:endParaRPr lang="en-ZW" sz="2800" dirty="0" smtClean="0"/>
          </a:p>
          <a:p>
            <a:pPr>
              <a:buFont typeface="Wingdings" panose="05000000000000000000" pitchFamily="2" charset="2"/>
              <a:buChar char="Ø"/>
            </a:pPr>
            <a:r>
              <a:rPr lang="en-ZW" sz="2800" dirty="0" smtClean="0"/>
              <a:t>Do </a:t>
            </a:r>
            <a:r>
              <a:rPr lang="en-ZW" sz="2800" dirty="0"/>
              <a:t>not investigate. </a:t>
            </a:r>
          </a:p>
          <a:p>
            <a:pPr>
              <a:buFont typeface="Wingdings" panose="05000000000000000000" pitchFamily="2" charset="2"/>
              <a:buChar char="Ø"/>
            </a:pPr>
            <a:r>
              <a:rPr lang="en-ZW" sz="2800" dirty="0" smtClean="0"/>
              <a:t>Always </a:t>
            </a:r>
            <a:r>
              <a:rPr lang="en-ZW" sz="2800" dirty="0"/>
              <a:t>maintain strict confidentiality. </a:t>
            </a:r>
          </a:p>
          <a:p>
            <a:pPr>
              <a:buFont typeface="Wingdings" panose="05000000000000000000" pitchFamily="2" charset="2"/>
              <a:buChar char="Ø"/>
            </a:pPr>
            <a:r>
              <a:rPr lang="en-ZW" sz="2800" dirty="0" smtClean="0"/>
              <a:t>Respect </a:t>
            </a:r>
            <a:r>
              <a:rPr lang="en-ZW" sz="2800" dirty="0"/>
              <a:t>the dignity, wishes and rights of those </a:t>
            </a:r>
            <a:r>
              <a:rPr lang="en-ZW" sz="2800" dirty="0" smtClean="0"/>
              <a:t>affected </a:t>
            </a:r>
            <a:r>
              <a:rPr lang="en-ZW" sz="2800" dirty="0"/>
              <a:t>by SEA.</a:t>
            </a:r>
          </a:p>
        </p:txBody>
      </p:sp>
    </p:spTree>
    <p:extLst>
      <p:ext uri="{BB962C8B-B14F-4D97-AF65-F5344CB8AC3E}">
        <p14:creationId xmlns:p14="http://schemas.microsoft.com/office/powerpoint/2010/main" val="23200321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What to Report???</a:t>
            </a:r>
            <a:endParaRPr lang="en-ZW"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Ø"/>
            </a:pPr>
            <a:r>
              <a:rPr lang="en-ZW" sz="2800" dirty="0"/>
              <a:t>Who committed the alleged wrongdoing? </a:t>
            </a:r>
          </a:p>
          <a:p>
            <a:pPr>
              <a:buFont typeface="Wingdings" panose="05000000000000000000" pitchFamily="2" charset="2"/>
              <a:buChar char="Ø"/>
            </a:pPr>
            <a:r>
              <a:rPr lang="en-ZW" sz="2800" dirty="0" smtClean="0"/>
              <a:t>Do </a:t>
            </a:r>
            <a:r>
              <a:rPr lang="en-ZW" sz="2800" dirty="0"/>
              <a:t>you </a:t>
            </a:r>
            <a:r>
              <a:rPr lang="en-ZW" sz="2800" dirty="0" smtClean="0"/>
              <a:t>know </a:t>
            </a:r>
            <a:r>
              <a:rPr lang="en-ZW" sz="2800" dirty="0"/>
              <a:t>if anyone else was involved? (Provide full names, </a:t>
            </a:r>
          </a:p>
          <a:p>
            <a:r>
              <a:rPr lang="en-ZW" sz="2800" dirty="0"/>
              <a:t>titles and organization, if possible</a:t>
            </a:r>
            <a:r>
              <a:rPr lang="en-ZW" sz="2800" dirty="0" smtClean="0"/>
              <a:t>).</a:t>
            </a:r>
          </a:p>
          <a:p>
            <a:pPr>
              <a:buFont typeface="Wingdings" panose="05000000000000000000" pitchFamily="2" charset="2"/>
              <a:buChar char="Ø"/>
            </a:pPr>
            <a:r>
              <a:rPr lang="en-ZW" sz="2800" dirty="0"/>
              <a:t>What has </a:t>
            </a:r>
            <a:r>
              <a:rPr lang="en-ZW" sz="2800" dirty="0" smtClean="0"/>
              <a:t>happened?(Describe </a:t>
            </a:r>
            <a:r>
              <a:rPr lang="en-ZW" sz="2800" dirty="0"/>
              <a:t>in detail what you know or suspect of a </a:t>
            </a:r>
            <a:r>
              <a:rPr lang="en-ZW" sz="2800" dirty="0" smtClean="0"/>
              <a:t>SEA </a:t>
            </a:r>
            <a:r>
              <a:rPr lang="en-ZW" sz="2800" dirty="0"/>
              <a:t>incident</a:t>
            </a:r>
            <a:r>
              <a:rPr lang="en-ZW" sz="2800" dirty="0" smtClean="0"/>
              <a:t>.)</a:t>
            </a:r>
          </a:p>
          <a:p>
            <a:pPr>
              <a:buFont typeface="Wingdings" panose="05000000000000000000" pitchFamily="2" charset="2"/>
              <a:buChar char="Ø"/>
            </a:pPr>
            <a:r>
              <a:rPr lang="en-ZW" sz="2800" dirty="0"/>
              <a:t>Who was </a:t>
            </a:r>
            <a:r>
              <a:rPr lang="en-ZW" sz="2800" dirty="0" smtClean="0"/>
              <a:t>involved? Were </a:t>
            </a:r>
            <a:r>
              <a:rPr lang="en-ZW" sz="2800" dirty="0"/>
              <a:t>there any witnesses</a:t>
            </a:r>
            <a:r>
              <a:rPr lang="en-ZW" sz="2800" dirty="0" smtClean="0"/>
              <a:t>?</a:t>
            </a:r>
          </a:p>
          <a:p>
            <a:pPr>
              <a:buFont typeface="Wingdings" panose="05000000000000000000" pitchFamily="2" charset="2"/>
              <a:buChar char="Ø"/>
            </a:pPr>
            <a:r>
              <a:rPr lang="en-ZW" sz="2800" dirty="0"/>
              <a:t>When and where did the incident take </a:t>
            </a:r>
            <a:r>
              <a:rPr lang="en-ZW" sz="2800" dirty="0" err="1" smtClean="0"/>
              <a:t>place?Providing</a:t>
            </a:r>
            <a:r>
              <a:rPr lang="en-ZW" sz="2800" dirty="0" smtClean="0"/>
              <a:t> </a:t>
            </a:r>
            <a:r>
              <a:rPr lang="en-ZW" sz="2800" dirty="0"/>
              <a:t>dates and time, if at all possible.</a:t>
            </a:r>
          </a:p>
        </p:txBody>
      </p:sp>
    </p:spTree>
    <p:extLst>
      <p:ext uri="{BB962C8B-B14F-4D97-AF65-F5344CB8AC3E}">
        <p14:creationId xmlns:p14="http://schemas.microsoft.com/office/powerpoint/2010/main" val="3247495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REPORTING PLATFORMS</a:t>
            </a:r>
            <a:endParaRPr lang="en-ZW" dirty="0"/>
          </a:p>
        </p:txBody>
      </p:sp>
      <p:sp>
        <p:nvSpPr>
          <p:cNvPr id="3" name="Content Placeholder 2"/>
          <p:cNvSpPr>
            <a:spLocks noGrp="1"/>
          </p:cNvSpPr>
          <p:nvPr>
            <p:ph idx="1"/>
          </p:nvPr>
        </p:nvSpPr>
        <p:spPr/>
        <p:txBody>
          <a:bodyPr/>
          <a:lstStyle/>
          <a:p>
            <a:pPr marL="228600" lvl="0" indent="-228600">
              <a:lnSpc>
                <a:spcPct val="120000"/>
              </a:lnSpc>
              <a:spcBef>
                <a:spcPts val="1000"/>
              </a:spcBef>
              <a:spcAft>
                <a:spcPts val="0"/>
              </a:spcAft>
              <a:buClr>
                <a:srgbClr val="B71E42"/>
              </a:buClr>
              <a:buFont typeface="Arial" panose="020B0604020202020204" pitchFamily="34" charset="0"/>
              <a:buChar char="•"/>
            </a:pPr>
            <a:r>
              <a:rPr lang="en-ZW" sz="2800" dirty="0">
                <a:solidFill>
                  <a:prstClr val="black"/>
                </a:solidFill>
              </a:rPr>
              <a:t>Established Organisational Reporting </a:t>
            </a:r>
            <a:r>
              <a:rPr lang="en-ZW" sz="2800" dirty="0" smtClean="0">
                <a:solidFill>
                  <a:prstClr val="black"/>
                </a:solidFill>
              </a:rPr>
              <a:t>Platforms</a:t>
            </a:r>
          </a:p>
          <a:p>
            <a:pPr marL="228600" lvl="0" indent="-228600">
              <a:lnSpc>
                <a:spcPct val="120000"/>
              </a:lnSpc>
              <a:spcBef>
                <a:spcPts val="1000"/>
              </a:spcBef>
              <a:spcAft>
                <a:spcPts val="0"/>
              </a:spcAft>
              <a:buClr>
                <a:srgbClr val="B71E42"/>
              </a:buClr>
              <a:buFont typeface="Arial" panose="020B0604020202020204" pitchFamily="34" charset="0"/>
              <a:buChar char="•"/>
            </a:pPr>
            <a:r>
              <a:rPr lang="en-ZW" sz="2800" dirty="0" smtClean="0">
                <a:solidFill>
                  <a:prstClr val="black"/>
                </a:solidFill>
              </a:rPr>
              <a:t>Community Structures</a:t>
            </a:r>
          </a:p>
          <a:p>
            <a:pPr marL="228600" lvl="0" indent="-228600">
              <a:lnSpc>
                <a:spcPct val="120000"/>
              </a:lnSpc>
              <a:spcBef>
                <a:spcPts val="1000"/>
              </a:spcBef>
              <a:spcAft>
                <a:spcPts val="0"/>
              </a:spcAft>
              <a:buClr>
                <a:srgbClr val="B71E42"/>
              </a:buClr>
              <a:buFont typeface="Arial" panose="020B0604020202020204" pitchFamily="34" charset="0"/>
              <a:buChar char="•"/>
            </a:pPr>
            <a:r>
              <a:rPr lang="en-ZW" sz="2800" dirty="0" smtClean="0">
                <a:solidFill>
                  <a:prstClr val="black"/>
                </a:solidFill>
              </a:rPr>
              <a:t>Police</a:t>
            </a:r>
          </a:p>
          <a:p>
            <a:pPr marL="228600" lvl="0" indent="-228600">
              <a:lnSpc>
                <a:spcPct val="120000"/>
              </a:lnSpc>
              <a:spcBef>
                <a:spcPts val="1000"/>
              </a:spcBef>
              <a:spcAft>
                <a:spcPts val="0"/>
              </a:spcAft>
              <a:buClr>
                <a:srgbClr val="B71E42"/>
              </a:buClr>
              <a:buFont typeface="Arial" panose="020B0604020202020204" pitchFamily="34" charset="0"/>
              <a:buChar char="•"/>
            </a:pPr>
            <a:r>
              <a:rPr lang="en-ZW" sz="2800" dirty="0" smtClean="0">
                <a:solidFill>
                  <a:prstClr val="black"/>
                </a:solidFill>
              </a:rPr>
              <a:t>116 </a:t>
            </a:r>
            <a:r>
              <a:rPr lang="en-ZW" sz="2800" dirty="0">
                <a:solidFill>
                  <a:prstClr val="black"/>
                </a:solidFill>
              </a:rPr>
              <a:t>Freephone</a:t>
            </a:r>
          </a:p>
          <a:p>
            <a:endParaRPr lang="en-ZW" dirty="0"/>
          </a:p>
        </p:txBody>
      </p:sp>
    </p:spTree>
    <p:extLst>
      <p:ext uri="{BB962C8B-B14F-4D97-AF65-F5344CB8AC3E}">
        <p14:creationId xmlns:p14="http://schemas.microsoft.com/office/powerpoint/2010/main" val="36386435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CONFIDENTIELITY</a:t>
            </a:r>
            <a:endParaRPr lang="en-ZW" dirty="0"/>
          </a:p>
        </p:txBody>
      </p:sp>
      <p:sp>
        <p:nvSpPr>
          <p:cNvPr id="3" name="Content Placeholder 2"/>
          <p:cNvSpPr>
            <a:spLocks noGrp="1"/>
          </p:cNvSpPr>
          <p:nvPr>
            <p:ph idx="1"/>
          </p:nvPr>
        </p:nvSpPr>
        <p:spPr/>
        <p:txBody>
          <a:bodyPr/>
          <a:lstStyle/>
          <a:p>
            <a:pPr lvl="0">
              <a:buFont typeface="Wingdings" panose="05000000000000000000" pitchFamily="2" charset="2"/>
              <a:buChar char="Ø"/>
            </a:pPr>
            <a:r>
              <a:rPr lang="en-GB" dirty="0"/>
              <a:t>Confidentiality is one of the key aspects to making and receiving a complaint/report about sexual exploitation and abuse, both to protect the alleged victim and the alleged perpetrator, who also has a right to due process. </a:t>
            </a:r>
            <a:endParaRPr lang="en-GB" dirty="0" smtClean="0"/>
          </a:p>
          <a:p>
            <a:pPr lvl="0">
              <a:buFont typeface="Wingdings" panose="05000000000000000000" pitchFamily="2" charset="2"/>
              <a:buChar char="Ø"/>
            </a:pPr>
            <a:r>
              <a:rPr lang="en-GB" dirty="0" smtClean="0"/>
              <a:t>Confidentiality </a:t>
            </a:r>
            <a:r>
              <a:rPr lang="en-GB" dirty="0"/>
              <a:t>is more easily preserved the fewer the number of people who deal with the report.  </a:t>
            </a:r>
            <a:endParaRPr lang="en-ZW" dirty="0"/>
          </a:p>
        </p:txBody>
      </p:sp>
    </p:spTree>
    <p:extLst>
      <p:ext uri="{BB962C8B-B14F-4D97-AF65-F5344CB8AC3E}">
        <p14:creationId xmlns:p14="http://schemas.microsoft.com/office/powerpoint/2010/main" val="12639477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Receiving SEA Concerns in the Helpline</a:t>
            </a:r>
            <a:endParaRPr lang="en-ZW" dirty="0"/>
          </a:p>
        </p:txBody>
      </p:sp>
      <p:sp>
        <p:nvSpPr>
          <p:cNvPr id="3" name="Content Placeholder 2"/>
          <p:cNvSpPr>
            <a:spLocks noGrp="1"/>
          </p:cNvSpPr>
          <p:nvPr>
            <p:ph idx="1"/>
          </p:nvPr>
        </p:nvSpPr>
        <p:spPr/>
        <p:txBody>
          <a:bodyPr/>
          <a:lstStyle/>
          <a:p>
            <a:pPr>
              <a:buFont typeface="Wingdings" panose="05000000000000000000" pitchFamily="2" charset="2"/>
              <a:buChar char="Ø"/>
            </a:pPr>
            <a:r>
              <a:rPr lang="en-ZW" dirty="0" smtClean="0"/>
              <a:t>116 Reporting and </a:t>
            </a:r>
            <a:r>
              <a:rPr lang="en-ZW" smtClean="0"/>
              <a:t>feedback Platform</a:t>
            </a:r>
          </a:p>
          <a:p>
            <a:pPr>
              <a:buFont typeface="Wingdings" panose="05000000000000000000" pitchFamily="2" charset="2"/>
              <a:buChar char="Ø"/>
            </a:pPr>
            <a:r>
              <a:rPr lang="en-ZW" dirty="0" smtClean="0"/>
              <a:t>May involve Childline or non Childline Staff</a:t>
            </a:r>
          </a:p>
          <a:p>
            <a:pPr>
              <a:buFont typeface="Wingdings" panose="05000000000000000000" pitchFamily="2" charset="2"/>
              <a:buChar char="Ø"/>
            </a:pPr>
            <a:r>
              <a:rPr lang="en-ZW" dirty="0" smtClean="0"/>
              <a:t>Upholding confidentiality</a:t>
            </a:r>
          </a:p>
          <a:p>
            <a:pPr>
              <a:buFont typeface="Wingdings" panose="05000000000000000000" pitchFamily="2" charset="2"/>
              <a:buChar char="Ø"/>
            </a:pPr>
            <a:r>
              <a:rPr lang="en-ZW" dirty="0" smtClean="0"/>
              <a:t>Application of Organisation and International standards</a:t>
            </a:r>
          </a:p>
          <a:p>
            <a:pPr>
              <a:buFont typeface="Wingdings" panose="05000000000000000000" pitchFamily="2" charset="2"/>
              <a:buChar char="Ø"/>
            </a:pPr>
            <a:r>
              <a:rPr lang="en-ZW" dirty="0" smtClean="0"/>
              <a:t>Flag the concern with you Supervisor ASAP</a:t>
            </a:r>
            <a:endParaRPr lang="en-ZW" dirty="0"/>
          </a:p>
        </p:txBody>
      </p:sp>
    </p:spTree>
    <p:extLst>
      <p:ext uri="{BB962C8B-B14F-4D97-AF65-F5344CB8AC3E}">
        <p14:creationId xmlns:p14="http://schemas.microsoft.com/office/powerpoint/2010/main" val="3377402176"/>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7644</TotalTime>
  <Words>894</Words>
  <Application>Microsoft Office PowerPoint</Application>
  <PresentationFormat>Widescreen</PresentationFormat>
  <Paragraphs>77</Paragraphs>
  <Slides>20</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20</vt:i4>
      </vt:variant>
    </vt:vector>
  </HeadingPairs>
  <TitlesOfParts>
    <vt:vector size="27" baseType="lpstr">
      <vt:lpstr>Arial</vt:lpstr>
      <vt:lpstr>Calibri</vt:lpstr>
      <vt:lpstr>Calibri Light</vt:lpstr>
      <vt:lpstr>Gill Sans MT</vt:lpstr>
      <vt:lpstr>Wingdings</vt:lpstr>
      <vt:lpstr>Retrospect</vt:lpstr>
      <vt:lpstr>Gallery</vt:lpstr>
      <vt:lpstr>PowerPoint Presentation</vt:lpstr>
      <vt:lpstr>BUILDING A RESILANT AND RESPONSIBLE COMMUNITY</vt:lpstr>
      <vt:lpstr>REPORTING SEA</vt:lpstr>
      <vt:lpstr>WHY IS IT IMPORTANT TO REPORT SEA?</vt:lpstr>
      <vt:lpstr>What do you Do when you Become Aware of an Incident of SEA</vt:lpstr>
      <vt:lpstr>What to Report???</vt:lpstr>
      <vt:lpstr>REPORTING PLATFORMS</vt:lpstr>
      <vt:lpstr>CONFIDENTIELITY</vt:lpstr>
      <vt:lpstr>Receiving SEA Concerns in the Helpline</vt:lpstr>
      <vt:lpstr>Consequences OF SEA</vt:lpstr>
      <vt:lpstr>Consequences on the victim</vt:lpstr>
      <vt:lpstr>Consequences of ON THE COMMUNITY </vt:lpstr>
      <vt:lpstr>CONSEQUENCES ON THE PERPETRATOR</vt:lpstr>
      <vt:lpstr>Consequences on the organization</vt:lpstr>
      <vt:lpstr>VICTIM ASSISTANCE STRATEGY</vt:lpstr>
      <vt:lpstr> VICTIM ASSISTANCE STRATEGY</vt:lpstr>
      <vt:lpstr>Complainants </vt:lpstr>
      <vt:lpstr>Victims</vt:lpstr>
      <vt:lpstr>Children born as Result of Sexual Exploitation</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ODQ</dc:creator>
  <cp:lastModifiedBy>Alfred Ncube</cp:lastModifiedBy>
  <cp:revision>58</cp:revision>
  <cp:lastPrinted>2018-05-04T11:38:42Z</cp:lastPrinted>
  <dcterms:created xsi:type="dcterms:W3CDTF">2018-05-03T18:29:05Z</dcterms:created>
  <dcterms:modified xsi:type="dcterms:W3CDTF">2021-01-09T08:29:18Z</dcterms:modified>
</cp:coreProperties>
</file>