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275" r:id="rId2"/>
    <p:sldId id="355" r:id="rId3"/>
    <p:sldId id="356" r:id="rId4"/>
    <p:sldId id="357" r:id="rId5"/>
    <p:sldId id="359" r:id="rId6"/>
    <p:sldId id="358" r:id="rId7"/>
    <p:sldId id="360" r:id="rId8"/>
    <p:sldId id="299" r:id="rId9"/>
    <p:sldId id="308" r:id="rId10"/>
    <p:sldId id="319" r:id="rId11"/>
    <p:sldId id="363" r:id="rId12"/>
    <p:sldId id="258" r:id="rId13"/>
    <p:sldId id="261" r:id="rId14"/>
    <p:sldId id="340" r:id="rId15"/>
    <p:sldId id="354" r:id="rId16"/>
    <p:sldId id="347" r:id="rId17"/>
    <p:sldId id="260" r:id="rId18"/>
    <p:sldId id="321" r:id="rId19"/>
    <p:sldId id="322" r:id="rId20"/>
    <p:sldId id="361" r:id="rId21"/>
    <p:sldId id="342" r:id="rId22"/>
    <p:sldId id="348" r:id="rId23"/>
    <p:sldId id="349" r:id="rId24"/>
    <p:sldId id="350" r:id="rId25"/>
    <p:sldId id="351" r:id="rId26"/>
    <p:sldId id="352" r:id="rId27"/>
    <p:sldId id="325" r:id="rId28"/>
    <p:sldId id="335" r:id="rId29"/>
    <p:sldId id="331" r:id="rId30"/>
    <p:sldId id="362" r:id="rId31"/>
    <p:sldId id="327" r:id="rId32"/>
    <p:sldId id="332" r:id="rId33"/>
    <p:sldId id="328" r:id="rId34"/>
    <p:sldId id="364" r:id="rId35"/>
    <p:sldId id="339" r:id="rId36"/>
    <p:sldId id="345" r:id="rId37"/>
    <p:sldId id="338" r:id="rId38"/>
    <p:sldId id="344" r:id="rId39"/>
    <p:sldId id="353" r:id="rId40"/>
    <p:sldId id="273" r:id="rId41"/>
    <p:sldId id="278" r:id="rId42"/>
    <p:sldId id="279" r:id="rId43"/>
    <p:sldId id="263" r:id="rId44"/>
    <p:sldId id="365" r:id="rId45"/>
    <p:sldId id="343" r:id="rId46"/>
    <p:sldId id="277"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rnard Ngamo Kameni" initials="BNK" lastIdx="7" clrIdx="0">
    <p:extLst>
      <p:ext uri="{19B8F6BF-5375-455C-9EA6-DF929625EA0E}">
        <p15:presenceInfo xmlns:p15="http://schemas.microsoft.com/office/powerpoint/2012/main" userId="S-1-5-21-889838981-920820592-1903951286-892814" providerId="AD"/>
      </p:ext>
    </p:extLst>
  </p:cmAuthor>
  <p:cmAuthor id="2" name="Nergiz" initials="N" lastIdx="10" clrIdx="1">
    <p:extLst>
      <p:ext uri="{19B8F6BF-5375-455C-9EA6-DF929625EA0E}">
        <p15:presenceInfo xmlns:p15="http://schemas.microsoft.com/office/powerpoint/2012/main" userId="Nergiz" providerId="None"/>
      </p:ext>
    </p:extLst>
  </p:cmAuthor>
  <p:cmAuthor id="3" name="Awaz Taher Haji Mustafa" initials="ATHM" lastIdx="6" clrIdx="2">
    <p:extLst>
      <p:ext uri="{19B8F6BF-5375-455C-9EA6-DF929625EA0E}">
        <p15:presenceInfo xmlns:p15="http://schemas.microsoft.com/office/powerpoint/2012/main" userId="S-1-5-21-889838981-920820592-1903951286-8717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9466" autoAdjust="0"/>
  </p:normalViewPr>
  <p:slideViewPr>
    <p:cSldViewPr>
      <p:cViewPr varScale="1">
        <p:scale>
          <a:sx n="72" d="100"/>
          <a:sy n="72" d="100"/>
        </p:scale>
        <p:origin x="1326"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ACC97C-209A-4EE9-AA5A-4C5989D6B0CD}" type="datetimeFigureOut">
              <a:rPr lang="en-GB" smtClean="0"/>
              <a:t>02/02/2021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D65323-0491-4A62-AB52-E11622F92C42}" type="slidenum">
              <a:rPr lang="en-GB" smtClean="0"/>
              <a:t>‹#›</a:t>
            </a:fld>
            <a:endParaRPr lang="en-GB"/>
          </a:p>
        </p:txBody>
      </p:sp>
    </p:spTree>
    <p:extLst>
      <p:ext uri="{BB962C8B-B14F-4D97-AF65-F5344CB8AC3E}">
        <p14:creationId xmlns:p14="http://schemas.microsoft.com/office/powerpoint/2010/main" val="2346914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Zero tolerance: a culture of impunity and complacency towards SEA will not be tolerated. It means that every allegation will be properly investigated and, if established, will lead to the imposition of disciplinary measures.</a:t>
            </a:r>
          </a:p>
          <a:p>
            <a:endParaRPr lang="en-GB" dirty="0"/>
          </a:p>
        </p:txBody>
      </p:sp>
      <p:sp>
        <p:nvSpPr>
          <p:cNvPr id="4" name="Slide Number Placeholder 3"/>
          <p:cNvSpPr>
            <a:spLocks noGrp="1"/>
          </p:cNvSpPr>
          <p:nvPr>
            <p:ph type="sldNum" sz="quarter" idx="10"/>
          </p:nvPr>
        </p:nvSpPr>
        <p:spPr/>
        <p:txBody>
          <a:bodyPr/>
          <a:lstStyle/>
          <a:p>
            <a:fld id="{39D65323-0491-4A62-AB52-E11622F92C42}" type="slidenum">
              <a:rPr lang="en-GB" smtClean="0"/>
              <a:t>13</a:t>
            </a:fld>
            <a:endParaRPr lang="en-GB"/>
          </a:p>
        </p:txBody>
      </p:sp>
    </p:spTree>
    <p:extLst>
      <p:ext uri="{BB962C8B-B14F-4D97-AF65-F5344CB8AC3E}">
        <p14:creationId xmlns:p14="http://schemas.microsoft.com/office/powerpoint/2010/main" val="28378000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9D65323-0491-4A62-AB52-E11622F92C42}" type="slidenum">
              <a:rPr lang="en-GB" smtClean="0">
                <a:solidFill>
                  <a:prstClr val="black"/>
                </a:solidFill>
              </a:rPr>
              <a:pPr/>
              <a:t>14</a:t>
            </a:fld>
            <a:endParaRPr lang="en-GB">
              <a:solidFill>
                <a:prstClr val="black"/>
              </a:solidFill>
            </a:endParaRPr>
          </a:p>
        </p:txBody>
      </p:sp>
    </p:spTree>
    <p:extLst>
      <p:ext uri="{BB962C8B-B14F-4D97-AF65-F5344CB8AC3E}">
        <p14:creationId xmlns:p14="http://schemas.microsoft.com/office/powerpoint/2010/main" val="5090462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ヒラギノ角ゴ Pro W3" charset="0"/>
                <a:cs typeface="ヒラギノ角ゴ Pro W3" charset="0"/>
              </a:defRPr>
            </a:lvl1pPr>
            <a:lvl2pPr marL="742909" indent="-285734">
              <a:defRPr sz="2400">
                <a:solidFill>
                  <a:schemeClr val="tx1"/>
                </a:solidFill>
                <a:latin typeface="Arial" charset="0"/>
                <a:ea typeface="ヒラギノ角ゴ Pro W3" charset="0"/>
                <a:cs typeface="ヒラギノ角ゴ Pro W3" charset="0"/>
              </a:defRPr>
            </a:lvl2pPr>
            <a:lvl3pPr marL="1142937" indent="-228587">
              <a:defRPr sz="2400">
                <a:solidFill>
                  <a:schemeClr val="tx1"/>
                </a:solidFill>
                <a:latin typeface="Arial" charset="0"/>
                <a:ea typeface="ヒラギノ角ゴ Pro W3" charset="0"/>
                <a:cs typeface="ヒラギノ角ゴ Pro W3" charset="0"/>
              </a:defRPr>
            </a:lvl3pPr>
            <a:lvl4pPr marL="1600112" indent="-228587">
              <a:defRPr sz="2400">
                <a:solidFill>
                  <a:schemeClr val="tx1"/>
                </a:solidFill>
                <a:latin typeface="Arial" charset="0"/>
                <a:ea typeface="ヒラギノ角ゴ Pro W3" charset="0"/>
                <a:cs typeface="ヒラギノ角ゴ Pro W3" charset="0"/>
              </a:defRPr>
            </a:lvl4pPr>
            <a:lvl5pPr marL="2057287" indent="-228587">
              <a:defRPr sz="2400">
                <a:solidFill>
                  <a:schemeClr val="tx1"/>
                </a:solidFill>
                <a:latin typeface="Arial" charset="0"/>
                <a:ea typeface="ヒラギノ角ゴ Pro W3" charset="0"/>
                <a:cs typeface="ヒラギノ角ゴ Pro W3" charset="0"/>
              </a:defRPr>
            </a:lvl5pPr>
            <a:lvl6pPr marL="2514461" indent="-228587"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6pPr>
            <a:lvl7pPr marL="2971635" indent="-228587"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7pPr>
            <a:lvl8pPr marL="3428810" indent="-228587"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8pPr>
            <a:lvl9pPr marL="3885985" indent="-228587"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9pPr>
          </a:lstStyle>
          <a:p>
            <a:fld id="{2EDD77F8-8CBF-4D42-9C99-2C7D572A50D7}" type="slidenum">
              <a:rPr lang="en-US" sz="1200">
                <a:solidFill>
                  <a:prstClr val="black"/>
                </a:solidFill>
              </a:rPr>
              <a:pPr/>
              <a:t>28</a:t>
            </a:fld>
            <a:endParaRPr lang="en-US" sz="1200" dirty="0">
              <a:solidFill>
                <a:prstClr val="black"/>
              </a:solidFill>
            </a:endParaRPr>
          </a:p>
        </p:txBody>
      </p:sp>
      <p:sp>
        <p:nvSpPr>
          <p:cNvPr id="10242" name="Rectangle 1026"/>
          <p:cNvSpPr>
            <a:spLocks noGrp="1" noRot="1" noChangeAspect="1" noChangeArrowheads="1" noTextEdit="1"/>
          </p:cNvSpPr>
          <p:nvPr>
            <p:ph type="sldImg"/>
          </p:nvPr>
        </p:nvSpPr>
        <p:spPr>
          <a:ln/>
        </p:spPr>
      </p:sp>
      <p:sp>
        <p:nvSpPr>
          <p:cNvPr id="10243" name="Rectangle 1027"/>
          <p:cNvSpPr>
            <a:spLocks noGrp="1" noChangeArrowheads="1"/>
          </p:cNvSpPr>
          <p:nvPr>
            <p:ph type="body" idx="1"/>
          </p:nvPr>
        </p:nvSpPr>
        <p:spPr>
          <a:ln/>
        </p:spPr>
        <p:txBody>
          <a:bodyPr/>
          <a:lstStyle/>
          <a:p>
            <a:pPr eaLnBrk="1" hangingPunct="1">
              <a:defRPr/>
            </a:pPr>
            <a:endParaRPr lang="en-US" dirty="0">
              <a:latin typeface="Arial" charset="0"/>
              <a:ea typeface="ヒラギノ角ゴ Pro W3" charset="0"/>
              <a:cs typeface="ヒラギノ角ゴ Pro W3" charset="0"/>
            </a:endParaRPr>
          </a:p>
        </p:txBody>
      </p:sp>
    </p:spTree>
    <p:extLst>
      <p:ext uri="{BB962C8B-B14F-4D97-AF65-F5344CB8AC3E}">
        <p14:creationId xmlns:p14="http://schemas.microsoft.com/office/powerpoint/2010/main" val="37669776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9D65323-0491-4A62-AB52-E11622F92C42}" type="slidenum">
              <a:rPr lang="en-GB" smtClean="0"/>
              <a:t>29</a:t>
            </a:fld>
            <a:endParaRPr lang="en-GB"/>
          </a:p>
        </p:txBody>
      </p:sp>
    </p:spTree>
    <p:extLst>
      <p:ext uri="{BB962C8B-B14F-4D97-AF65-F5344CB8AC3E}">
        <p14:creationId xmlns:p14="http://schemas.microsoft.com/office/powerpoint/2010/main" val="114910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PSEA Network Iraq established in July 2016 under the leadership of the Humanitarian Coordinator and is currently co-chaired by WFP and UNFPA. Network developed PSEA protocols and mechanisms for reporting</a:t>
            </a:r>
          </a:p>
          <a:p>
            <a:endParaRPr lang="en-GB" dirty="0"/>
          </a:p>
        </p:txBody>
      </p:sp>
      <p:sp>
        <p:nvSpPr>
          <p:cNvPr id="4" name="Slide Number Placeholder 3"/>
          <p:cNvSpPr>
            <a:spLocks noGrp="1"/>
          </p:cNvSpPr>
          <p:nvPr>
            <p:ph type="sldNum" sz="quarter" idx="10"/>
          </p:nvPr>
        </p:nvSpPr>
        <p:spPr/>
        <p:txBody>
          <a:bodyPr/>
          <a:lstStyle/>
          <a:p>
            <a:fld id="{39D65323-0491-4A62-AB52-E11622F92C42}" type="slidenum">
              <a:rPr lang="en-GB" smtClean="0"/>
              <a:t>40</a:t>
            </a:fld>
            <a:endParaRPr lang="en-GB" dirty="0"/>
          </a:p>
        </p:txBody>
      </p:sp>
    </p:spTree>
    <p:extLst>
      <p:ext uri="{BB962C8B-B14F-4D97-AF65-F5344CB8AC3E}">
        <p14:creationId xmlns:p14="http://schemas.microsoft.com/office/powerpoint/2010/main" val="14625730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PSEA Network Iraq established in July 2016 under the leadership of the Humanitarian Coordinator and is currently co-chaired by WFP and UNFPA. Network developed PSEA protocols and mechanisms for reporting</a:t>
            </a:r>
          </a:p>
          <a:p>
            <a:endParaRPr lang="en-GB" dirty="0"/>
          </a:p>
        </p:txBody>
      </p:sp>
      <p:sp>
        <p:nvSpPr>
          <p:cNvPr id="4" name="Slide Number Placeholder 3"/>
          <p:cNvSpPr>
            <a:spLocks noGrp="1"/>
          </p:cNvSpPr>
          <p:nvPr>
            <p:ph type="sldNum" sz="quarter" idx="10"/>
          </p:nvPr>
        </p:nvSpPr>
        <p:spPr/>
        <p:txBody>
          <a:bodyPr/>
          <a:lstStyle/>
          <a:p>
            <a:fld id="{39D65323-0491-4A62-AB52-E11622F92C42}" type="slidenum">
              <a:rPr lang="en-GB" smtClean="0"/>
              <a:t>41</a:t>
            </a:fld>
            <a:endParaRPr lang="en-GB" dirty="0"/>
          </a:p>
        </p:txBody>
      </p:sp>
    </p:spTree>
    <p:extLst>
      <p:ext uri="{BB962C8B-B14F-4D97-AF65-F5344CB8AC3E}">
        <p14:creationId xmlns:p14="http://schemas.microsoft.com/office/powerpoint/2010/main" val="14625730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PSEA Network Iraq established in July 2016 under the leadership of the Humanitarian Coordinator and is currently co-chaired by WFP and UNFPA. Network developed PSEA protocols and mechanisms for reporting</a:t>
            </a:r>
          </a:p>
          <a:p>
            <a:endParaRPr lang="en-GB" dirty="0"/>
          </a:p>
        </p:txBody>
      </p:sp>
      <p:sp>
        <p:nvSpPr>
          <p:cNvPr id="4" name="Slide Number Placeholder 3"/>
          <p:cNvSpPr>
            <a:spLocks noGrp="1"/>
          </p:cNvSpPr>
          <p:nvPr>
            <p:ph type="sldNum" sz="quarter" idx="10"/>
          </p:nvPr>
        </p:nvSpPr>
        <p:spPr/>
        <p:txBody>
          <a:bodyPr/>
          <a:lstStyle/>
          <a:p>
            <a:fld id="{39D65323-0491-4A62-AB52-E11622F92C42}" type="slidenum">
              <a:rPr lang="en-GB" smtClean="0"/>
              <a:t>42</a:t>
            </a:fld>
            <a:endParaRPr lang="en-GB" dirty="0"/>
          </a:p>
        </p:txBody>
      </p:sp>
    </p:spTree>
    <p:extLst>
      <p:ext uri="{BB962C8B-B14F-4D97-AF65-F5344CB8AC3E}">
        <p14:creationId xmlns:p14="http://schemas.microsoft.com/office/powerpoint/2010/main" val="14625730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7085C4E-7D17-4DD4-8932-A3FC8398BFCB}" type="datetimeFigureOut">
              <a:rPr lang="en-GB" smtClean="0"/>
              <a:t>02/02/2021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5A49C8-DC63-4B7F-8B2B-960706386826}" type="slidenum">
              <a:rPr lang="en-GB" smtClean="0"/>
              <a:t>‹#›</a:t>
            </a:fld>
            <a:endParaRPr lang="en-GB"/>
          </a:p>
        </p:txBody>
      </p:sp>
    </p:spTree>
    <p:extLst>
      <p:ext uri="{BB962C8B-B14F-4D97-AF65-F5344CB8AC3E}">
        <p14:creationId xmlns:p14="http://schemas.microsoft.com/office/powerpoint/2010/main" val="3221729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7085C4E-7D17-4DD4-8932-A3FC8398BFCB}" type="datetimeFigureOut">
              <a:rPr lang="en-GB" smtClean="0"/>
              <a:t>02/02/2021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5A49C8-DC63-4B7F-8B2B-960706386826}" type="slidenum">
              <a:rPr lang="en-GB" smtClean="0"/>
              <a:t>‹#›</a:t>
            </a:fld>
            <a:endParaRPr lang="en-GB"/>
          </a:p>
        </p:txBody>
      </p:sp>
    </p:spTree>
    <p:extLst>
      <p:ext uri="{BB962C8B-B14F-4D97-AF65-F5344CB8AC3E}">
        <p14:creationId xmlns:p14="http://schemas.microsoft.com/office/powerpoint/2010/main" val="1126871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7085C4E-7D17-4DD4-8932-A3FC8398BFCB}" type="datetimeFigureOut">
              <a:rPr lang="en-GB" smtClean="0"/>
              <a:t>02/02/2021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5A49C8-DC63-4B7F-8B2B-960706386826}" type="slidenum">
              <a:rPr lang="en-GB" smtClean="0"/>
              <a:t>‹#›</a:t>
            </a:fld>
            <a:endParaRPr lang="en-GB"/>
          </a:p>
        </p:txBody>
      </p:sp>
    </p:spTree>
    <p:extLst>
      <p:ext uri="{BB962C8B-B14F-4D97-AF65-F5344CB8AC3E}">
        <p14:creationId xmlns:p14="http://schemas.microsoft.com/office/powerpoint/2010/main" val="1832302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7085C4E-7D17-4DD4-8932-A3FC8398BFCB}" type="datetimeFigureOut">
              <a:rPr lang="en-GB" smtClean="0"/>
              <a:t>02/02/2021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5A49C8-DC63-4B7F-8B2B-960706386826}" type="slidenum">
              <a:rPr lang="en-GB" smtClean="0"/>
              <a:t>‹#›</a:t>
            </a:fld>
            <a:endParaRPr lang="en-GB"/>
          </a:p>
        </p:txBody>
      </p:sp>
    </p:spTree>
    <p:extLst>
      <p:ext uri="{BB962C8B-B14F-4D97-AF65-F5344CB8AC3E}">
        <p14:creationId xmlns:p14="http://schemas.microsoft.com/office/powerpoint/2010/main" val="2692675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085C4E-7D17-4DD4-8932-A3FC8398BFCB}" type="datetimeFigureOut">
              <a:rPr lang="en-GB" smtClean="0"/>
              <a:t>02/02/2021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5A49C8-DC63-4B7F-8B2B-960706386826}" type="slidenum">
              <a:rPr lang="en-GB" smtClean="0"/>
              <a:t>‹#›</a:t>
            </a:fld>
            <a:endParaRPr lang="en-GB"/>
          </a:p>
        </p:txBody>
      </p:sp>
    </p:spTree>
    <p:extLst>
      <p:ext uri="{BB962C8B-B14F-4D97-AF65-F5344CB8AC3E}">
        <p14:creationId xmlns:p14="http://schemas.microsoft.com/office/powerpoint/2010/main" val="531382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7085C4E-7D17-4DD4-8932-A3FC8398BFCB}" type="datetimeFigureOut">
              <a:rPr lang="en-GB" smtClean="0"/>
              <a:t>02/02/2021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C5A49C8-DC63-4B7F-8B2B-960706386826}" type="slidenum">
              <a:rPr lang="en-GB" smtClean="0"/>
              <a:t>‹#›</a:t>
            </a:fld>
            <a:endParaRPr lang="en-GB"/>
          </a:p>
        </p:txBody>
      </p:sp>
    </p:spTree>
    <p:extLst>
      <p:ext uri="{BB962C8B-B14F-4D97-AF65-F5344CB8AC3E}">
        <p14:creationId xmlns:p14="http://schemas.microsoft.com/office/powerpoint/2010/main" val="2793163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7085C4E-7D17-4DD4-8932-A3FC8398BFCB}" type="datetimeFigureOut">
              <a:rPr lang="en-GB" smtClean="0"/>
              <a:t>02/02/2021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C5A49C8-DC63-4B7F-8B2B-960706386826}" type="slidenum">
              <a:rPr lang="en-GB" smtClean="0"/>
              <a:t>‹#›</a:t>
            </a:fld>
            <a:endParaRPr lang="en-GB"/>
          </a:p>
        </p:txBody>
      </p:sp>
    </p:spTree>
    <p:extLst>
      <p:ext uri="{BB962C8B-B14F-4D97-AF65-F5344CB8AC3E}">
        <p14:creationId xmlns:p14="http://schemas.microsoft.com/office/powerpoint/2010/main" val="1120342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7085C4E-7D17-4DD4-8932-A3FC8398BFCB}" type="datetimeFigureOut">
              <a:rPr lang="en-GB" smtClean="0"/>
              <a:t>02/02/2021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C5A49C8-DC63-4B7F-8B2B-960706386826}" type="slidenum">
              <a:rPr lang="en-GB" smtClean="0"/>
              <a:t>‹#›</a:t>
            </a:fld>
            <a:endParaRPr lang="en-GB"/>
          </a:p>
        </p:txBody>
      </p:sp>
    </p:spTree>
    <p:extLst>
      <p:ext uri="{BB962C8B-B14F-4D97-AF65-F5344CB8AC3E}">
        <p14:creationId xmlns:p14="http://schemas.microsoft.com/office/powerpoint/2010/main" val="3616605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085C4E-7D17-4DD4-8932-A3FC8398BFCB}" type="datetimeFigureOut">
              <a:rPr lang="en-GB" smtClean="0"/>
              <a:t>02/02/2021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C5A49C8-DC63-4B7F-8B2B-960706386826}" type="slidenum">
              <a:rPr lang="en-GB" smtClean="0"/>
              <a:t>‹#›</a:t>
            </a:fld>
            <a:endParaRPr lang="en-GB"/>
          </a:p>
        </p:txBody>
      </p:sp>
    </p:spTree>
    <p:extLst>
      <p:ext uri="{BB962C8B-B14F-4D97-AF65-F5344CB8AC3E}">
        <p14:creationId xmlns:p14="http://schemas.microsoft.com/office/powerpoint/2010/main" val="3067522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7085C4E-7D17-4DD4-8932-A3FC8398BFCB}" type="datetimeFigureOut">
              <a:rPr lang="en-GB" smtClean="0"/>
              <a:t>02/02/2021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C5A49C8-DC63-4B7F-8B2B-960706386826}" type="slidenum">
              <a:rPr lang="en-GB" smtClean="0"/>
              <a:t>‹#›</a:t>
            </a:fld>
            <a:endParaRPr lang="en-GB"/>
          </a:p>
        </p:txBody>
      </p:sp>
    </p:spTree>
    <p:extLst>
      <p:ext uri="{BB962C8B-B14F-4D97-AF65-F5344CB8AC3E}">
        <p14:creationId xmlns:p14="http://schemas.microsoft.com/office/powerpoint/2010/main" val="3528024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7085C4E-7D17-4DD4-8932-A3FC8398BFCB}" type="datetimeFigureOut">
              <a:rPr lang="en-GB" smtClean="0"/>
              <a:t>02/02/2021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C5A49C8-DC63-4B7F-8B2B-960706386826}" type="slidenum">
              <a:rPr lang="en-GB" smtClean="0"/>
              <a:t>‹#›</a:t>
            </a:fld>
            <a:endParaRPr lang="en-GB"/>
          </a:p>
        </p:txBody>
      </p:sp>
    </p:spTree>
    <p:extLst>
      <p:ext uri="{BB962C8B-B14F-4D97-AF65-F5344CB8AC3E}">
        <p14:creationId xmlns:p14="http://schemas.microsoft.com/office/powerpoint/2010/main" val="9569422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085C4E-7D17-4DD4-8932-A3FC8398BFCB}" type="datetimeFigureOut">
              <a:rPr lang="en-GB" smtClean="0"/>
              <a:t>02/02/2021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5A49C8-DC63-4B7F-8B2B-960706386826}" type="slidenum">
              <a:rPr lang="en-GB" smtClean="0"/>
              <a:t>‹#›</a:t>
            </a:fld>
            <a:endParaRPr lang="en-GB"/>
          </a:p>
        </p:txBody>
      </p:sp>
    </p:spTree>
    <p:extLst>
      <p:ext uri="{BB962C8B-B14F-4D97-AF65-F5344CB8AC3E}">
        <p14:creationId xmlns:p14="http://schemas.microsoft.com/office/powerpoint/2010/main" val="30854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genderiyya.xyz/wiki/%D8%A7%D9%84%D8%B9%D9%86%D9%81_%D8%A7%D9%84%D8%AC%D9%86%D8%B3%D9%8A"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hyperlink" Target="mailto:doan@unhcr.org" TargetMode="Externa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9552" y="1628799"/>
            <a:ext cx="8352928" cy="4752529"/>
          </a:xfrm>
          <a:prstGeom prst="rect">
            <a:avLst/>
          </a:prstGeom>
        </p:spPr>
        <p:txBody>
          <a:bodyPr/>
          <a:lstStyle/>
          <a:p>
            <a:endParaRPr lang="en-GB" dirty="0">
              <a:solidFill>
                <a:prstClr val="black"/>
              </a:solidFill>
            </a:endParaRPr>
          </a:p>
        </p:txBody>
      </p:sp>
      <p:sp>
        <p:nvSpPr>
          <p:cNvPr id="5" name="Rectangle 4"/>
          <p:cNvSpPr/>
          <p:nvPr/>
        </p:nvSpPr>
        <p:spPr>
          <a:xfrm>
            <a:off x="431032" y="1628799"/>
            <a:ext cx="8712968" cy="369332"/>
          </a:xfrm>
          <a:prstGeom prst="rect">
            <a:avLst/>
          </a:prstGeom>
        </p:spPr>
        <p:txBody>
          <a:bodyPr wrap="square">
            <a:spAutoFit/>
          </a:bodyPr>
          <a:lstStyle/>
          <a:p>
            <a:endParaRPr lang="en-GB" dirty="0">
              <a:solidFill>
                <a:prstClr val="black"/>
              </a:solidFill>
            </a:endParaRPr>
          </a:p>
        </p:txBody>
      </p:sp>
      <p:sp>
        <p:nvSpPr>
          <p:cNvPr id="4" name="Title 3"/>
          <p:cNvSpPr>
            <a:spLocks noGrp="1"/>
          </p:cNvSpPr>
          <p:nvPr>
            <p:ph type="ctrTitle"/>
          </p:nvPr>
        </p:nvSpPr>
        <p:spPr>
          <a:xfrm>
            <a:off x="0" y="-1"/>
            <a:ext cx="9144000" cy="1152129"/>
          </a:xfrm>
          <a:solidFill>
            <a:schemeClr val="accent1">
              <a:lumMod val="75000"/>
            </a:schemeClr>
          </a:solidFill>
        </p:spPr>
        <p:txBody>
          <a:bodyPr>
            <a:normAutofit/>
          </a:bodyPr>
          <a:lstStyle/>
          <a:p>
            <a:r>
              <a:rPr lang="ar-IQ" sz="4000" dirty="0">
                <a:solidFill>
                  <a:srgbClr val="FFC000"/>
                </a:solidFill>
              </a:rPr>
              <a:t>منع من الاستغلال والاعتداء الجنسي </a:t>
            </a:r>
            <a:r>
              <a:rPr lang="en-US" sz="4000" dirty="0">
                <a:solidFill>
                  <a:srgbClr val="FFC000"/>
                </a:solidFill>
              </a:rPr>
              <a:t>PSEA</a:t>
            </a:r>
            <a:endParaRPr lang="en-GB" sz="4000" b="1" dirty="0">
              <a:solidFill>
                <a:srgbClr val="FFC000"/>
              </a:solidFill>
            </a:endParaRPr>
          </a:p>
        </p:txBody>
      </p:sp>
      <p:pic>
        <p:nvPicPr>
          <p:cNvPr id="6"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25" y="1179512"/>
            <a:ext cx="9129075" cy="5705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3764106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858000"/>
          </a:xfrm>
          <a:ln/>
        </p:spPr>
        <p:style>
          <a:lnRef idx="2">
            <a:schemeClr val="accent1">
              <a:shade val="50000"/>
            </a:schemeClr>
          </a:lnRef>
          <a:fillRef idx="1">
            <a:schemeClr val="accent1"/>
          </a:fillRef>
          <a:effectRef idx="0">
            <a:schemeClr val="accent1"/>
          </a:effectRef>
          <a:fontRef idx="minor">
            <a:schemeClr val="lt1"/>
          </a:fontRef>
        </p:style>
        <p:txBody>
          <a:bodyPr/>
          <a:lstStyle/>
          <a:p>
            <a:pPr algn="r"/>
            <a:r>
              <a:rPr lang="en-GB" dirty="0" err="1"/>
              <a:t>LNon</a:t>
            </a:r>
            <a:r>
              <a:rPr lang="en-GB" dirty="0"/>
              <a:t>-Mandated Agencies</a:t>
            </a:r>
          </a:p>
        </p:txBody>
      </p:sp>
      <p:sp>
        <p:nvSpPr>
          <p:cNvPr id="3" name="Subtitle 2"/>
          <p:cNvSpPr>
            <a:spLocks noGrp="1"/>
          </p:cNvSpPr>
          <p:nvPr>
            <p:ph type="subTitle" idx="1"/>
          </p:nvPr>
        </p:nvSpPr>
        <p:spPr>
          <a:xfrm>
            <a:off x="0" y="1628799"/>
            <a:ext cx="9144000" cy="5229201"/>
          </a:xfrm>
          <a:solidFill>
            <a:schemeClr val="accent5">
              <a:lumMod val="20000"/>
              <a:lumOff val="80000"/>
            </a:schemeClr>
          </a:solidFill>
        </p:spPr>
        <p:txBody>
          <a:bodyPr>
            <a:normAutofit/>
          </a:bodyPr>
          <a:lstStyle/>
          <a:p>
            <a:pPr marL="457200" lvl="0" indent="-457200" rtl="1">
              <a:spcBef>
                <a:spcPts val="600"/>
              </a:spcBef>
              <a:buClr>
                <a:srgbClr val="D16349"/>
              </a:buClr>
              <a:buSzPct val="70000"/>
            </a:pPr>
            <a:endParaRPr lang="en-US" sz="7200" dirty="0"/>
          </a:p>
          <a:p>
            <a:pPr marL="457200" lvl="0" indent="-457200" rtl="1">
              <a:spcBef>
                <a:spcPts val="600"/>
              </a:spcBef>
              <a:buClr>
                <a:srgbClr val="D16349"/>
              </a:buClr>
              <a:buSzPct val="70000"/>
            </a:pPr>
            <a:r>
              <a:rPr lang="ar-IQ" sz="7200" dirty="0">
                <a:solidFill>
                  <a:srgbClr val="FFC000"/>
                </a:solidFill>
              </a:rPr>
              <a:t>الحماية من الاستغلال والاعتداء الجنسيين </a:t>
            </a:r>
            <a:r>
              <a:rPr lang="en-US" sz="7200" dirty="0">
                <a:solidFill>
                  <a:srgbClr val="FFC000"/>
                </a:solidFill>
              </a:rPr>
              <a:t>PSEA</a:t>
            </a:r>
            <a:endParaRPr lang="en-GB" sz="7200" b="1" dirty="0">
              <a:solidFill>
                <a:srgbClr val="FFC000"/>
              </a:solidFill>
            </a:endParaRPr>
          </a:p>
        </p:txBody>
      </p:sp>
    </p:spTree>
    <p:extLst>
      <p:ext uri="{BB962C8B-B14F-4D97-AF65-F5344CB8AC3E}">
        <p14:creationId xmlns:p14="http://schemas.microsoft.com/office/powerpoint/2010/main" val="197232493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692696"/>
            <a:ext cx="8229600" cy="1143000"/>
          </a:xfrm>
        </p:spPr>
        <p:txBody>
          <a:bodyPr>
            <a:normAutofit fontScale="90000"/>
          </a:bodyPr>
          <a:lstStyle/>
          <a:p>
            <a:r>
              <a:rPr lang="en-US" b="1" dirty="0">
                <a:solidFill>
                  <a:srgbClr val="FFC000"/>
                </a:solidFill>
              </a:rPr>
              <a:t>SEA</a:t>
            </a:r>
            <a:r>
              <a:rPr lang="ar-SA" b="1" dirty="0">
                <a:solidFill>
                  <a:srgbClr val="FFC000"/>
                </a:solidFill>
              </a:rPr>
              <a:t>ما هو الفرق بين الاستغلال و </a:t>
            </a:r>
            <a:r>
              <a:rPr lang="ar-IQ" b="1" dirty="0">
                <a:solidFill>
                  <a:srgbClr val="FFC000"/>
                </a:solidFill>
              </a:rPr>
              <a:t>انتهاك</a:t>
            </a:r>
            <a:r>
              <a:rPr lang="ar-SA" b="1" dirty="0">
                <a:solidFill>
                  <a:srgbClr val="FFC000"/>
                </a:solidFill>
              </a:rPr>
              <a:t> الجنسي</a:t>
            </a:r>
            <a:br>
              <a:rPr lang="en-US" dirty="0">
                <a:solidFill>
                  <a:srgbClr val="FFC000"/>
                </a:solidFill>
              </a:rPr>
            </a:br>
            <a:r>
              <a:rPr lang="en-GB" b="1" dirty="0">
                <a:solidFill>
                  <a:srgbClr val="FFC000"/>
                </a:solidFill>
              </a:rPr>
              <a:t> </a:t>
            </a:r>
            <a:r>
              <a:rPr lang="en-US" b="1" dirty="0">
                <a:solidFill>
                  <a:srgbClr val="FFC000"/>
                </a:solidFill>
              </a:rPr>
              <a:t>GBV </a:t>
            </a:r>
            <a:r>
              <a:rPr lang="ar-SA" b="1" dirty="0">
                <a:solidFill>
                  <a:srgbClr val="FFC000"/>
                </a:solidFill>
              </a:rPr>
              <a:t>و التحرش الجنسي</a:t>
            </a:r>
            <a:br>
              <a:rPr lang="en-US" dirty="0">
                <a:solidFill>
                  <a:srgbClr val="FFC000"/>
                </a:solidFill>
              </a:rPr>
            </a:br>
            <a:endParaRPr lang="en-US" dirty="0">
              <a:solidFill>
                <a:srgbClr val="FFC000"/>
              </a:solidFill>
            </a:endParaRPr>
          </a:p>
        </p:txBody>
      </p:sp>
      <p:sp>
        <p:nvSpPr>
          <p:cNvPr id="3" name="Content Placeholder 2"/>
          <p:cNvSpPr>
            <a:spLocks noGrp="1"/>
          </p:cNvSpPr>
          <p:nvPr>
            <p:ph idx="1"/>
          </p:nvPr>
        </p:nvSpPr>
        <p:spPr/>
        <p:txBody>
          <a:bodyPr>
            <a:normAutofit/>
          </a:bodyPr>
          <a:lstStyle/>
          <a:p>
            <a:pPr marL="0" indent="0" algn="r" rtl="1">
              <a:buNone/>
            </a:pPr>
            <a:endParaRPr lang="en-US" dirty="0"/>
          </a:p>
          <a:p>
            <a:pPr algn="r" rtl="1"/>
            <a:r>
              <a:rPr lang="ar-SA" b="1" dirty="0"/>
              <a:t>يحدث</a:t>
            </a:r>
            <a:r>
              <a:rPr lang="en-US" b="1" dirty="0"/>
              <a:t> SEA</a:t>
            </a:r>
            <a:endParaRPr lang="en-US" dirty="0"/>
          </a:p>
          <a:p>
            <a:pPr algn="r" rtl="1"/>
            <a:r>
              <a:rPr lang="ar-SA" dirty="0"/>
              <a:t> عندما يتم استخدام موقع السلطة لأغراض جنسية ضد مستفيد أو عضو ضعيف في المجتمع</a:t>
            </a:r>
            <a:endParaRPr lang="en-US" dirty="0"/>
          </a:p>
          <a:p>
            <a:pPr algn="r" rtl="1"/>
            <a:r>
              <a:rPr lang="en-US" b="1" dirty="0"/>
              <a:t>GBV </a:t>
            </a:r>
            <a:r>
              <a:rPr lang="ar-SA" b="1" dirty="0"/>
              <a:t>و التحرش الجنسي </a:t>
            </a:r>
            <a:endParaRPr lang="en-US" dirty="0"/>
          </a:p>
          <a:p>
            <a:pPr algn="r" rtl="1"/>
            <a:r>
              <a:rPr lang="ar-SA" dirty="0"/>
              <a:t>يحدث التحرش الجنسي عندما يتم إساءة استخدام الاختلافات في السلطة بين الموظفين (لفظيًا ، من خلال اللمس ، استخدام صور غير ملائمة ، إلخ</a:t>
            </a:r>
            <a:endParaRPr lang="en-US" dirty="0"/>
          </a:p>
        </p:txBody>
      </p:sp>
    </p:spTree>
    <p:extLst>
      <p:ext uri="{BB962C8B-B14F-4D97-AF65-F5344CB8AC3E}">
        <p14:creationId xmlns:p14="http://schemas.microsoft.com/office/powerpoint/2010/main" val="34250339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493" y="2740"/>
            <a:ext cx="9144000" cy="1556793"/>
          </a:xfrm>
          <a:ln/>
        </p:spPr>
        <p:style>
          <a:lnRef idx="2">
            <a:schemeClr val="accent1">
              <a:shade val="50000"/>
            </a:schemeClr>
          </a:lnRef>
          <a:fillRef idx="1">
            <a:schemeClr val="accent1"/>
          </a:fillRef>
          <a:effectRef idx="0">
            <a:schemeClr val="accent1"/>
          </a:effectRef>
          <a:fontRef idx="minor">
            <a:schemeClr val="lt1"/>
          </a:fontRef>
        </p:style>
        <p:txBody>
          <a:bodyPr>
            <a:noAutofit/>
          </a:bodyPr>
          <a:lstStyle/>
          <a:p>
            <a:br>
              <a:rPr lang="en-US" b="1" dirty="0">
                <a:solidFill>
                  <a:srgbClr val="FFC000"/>
                </a:solidFill>
              </a:rPr>
            </a:br>
            <a:r>
              <a:rPr lang="ar-IQ" b="1" dirty="0">
                <a:solidFill>
                  <a:srgbClr val="FFC000"/>
                </a:solidFill>
              </a:rPr>
              <a:t>الهدف من التدريب</a:t>
            </a:r>
            <a:br>
              <a:rPr lang="en-US" b="1" dirty="0">
                <a:solidFill>
                  <a:srgbClr val="FFC000"/>
                </a:solidFill>
              </a:rPr>
            </a:br>
            <a:br>
              <a:rPr lang="en-US" b="1" dirty="0">
                <a:solidFill>
                  <a:srgbClr val="FFC000"/>
                </a:solidFill>
              </a:rPr>
            </a:br>
            <a:endParaRPr lang="en-GB" b="1" dirty="0">
              <a:solidFill>
                <a:srgbClr val="FFC000"/>
              </a:solidFill>
            </a:endParaRPr>
          </a:p>
        </p:txBody>
      </p:sp>
      <p:sp>
        <p:nvSpPr>
          <p:cNvPr id="3" name="Subtitle 2"/>
          <p:cNvSpPr>
            <a:spLocks noGrp="1"/>
          </p:cNvSpPr>
          <p:nvPr>
            <p:ph type="subTitle" idx="1"/>
          </p:nvPr>
        </p:nvSpPr>
        <p:spPr>
          <a:xfrm>
            <a:off x="0" y="1196753"/>
            <a:ext cx="9144000" cy="5661248"/>
          </a:xfrm>
          <a:solidFill>
            <a:schemeClr val="accent5">
              <a:lumMod val="20000"/>
              <a:lumOff val="80000"/>
            </a:schemeClr>
          </a:solidFill>
        </p:spPr>
        <p:txBody>
          <a:bodyPr>
            <a:normAutofit/>
          </a:bodyPr>
          <a:lstStyle/>
          <a:p>
            <a:pPr marL="274320" lvl="0" indent="-274320" algn="r" rtl="1">
              <a:spcBef>
                <a:spcPts val="600"/>
              </a:spcBef>
              <a:buClr>
                <a:srgbClr val="D16349"/>
              </a:buClr>
              <a:buSzPct val="70000"/>
              <a:buFont typeface="Wingdings"/>
              <a:buChar char=""/>
            </a:pPr>
            <a:endParaRPr lang="en-US" sz="2400" dirty="0">
              <a:solidFill>
                <a:prstClr val="black"/>
              </a:solidFill>
              <a:latin typeface="Century Schoolbook"/>
            </a:endParaRPr>
          </a:p>
          <a:p>
            <a:pPr marL="857250" lvl="0" indent="-857250" algn="r" rtl="1">
              <a:buFont typeface="Arial" pitchFamily="34" charset="0"/>
              <a:buChar char="•"/>
            </a:pPr>
            <a:r>
              <a:rPr lang="ar-IQ" sz="2400" b="1" dirty="0"/>
              <a:t>توعية مسؤولي المخيم والأمن بحدوث الاستغلال والانتهاك الجنسيين وخطورة المشكلة وما يجب فعله لمنعها والتخفيف من حدتها والتصدي لها.</a:t>
            </a:r>
            <a:endParaRPr lang="en-US" sz="2400" b="1" dirty="0"/>
          </a:p>
          <a:p>
            <a:pPr marL="857250" lvl="0" indent="-857250" algn="r" rtl="1">
              <a:buFont typeface="Arial" pitchFamily="34" charset="0"/>
              <a:buChar char="•"/>
            </a:pPr>
            <a:r>
              <a:rPr lang="ar-IQ" sz="2400" b="1" dirty="0"/>
              <a:t>شرح مبادئ نشرة الأمين العام بشأن التدابير الخاصة للحماية من الاستغلال الجنسي والاعتداء الجنسي (</a:t>
            </a:r>
            <a:r>
              <a:rPr lang="en-US" sz="2400" b="1" dirty="0"/>
              <a:t>ST / SGB / 2003/13) (</a:t>
            </a:r>
            <a:r>
              <a:rPr lang="ar-IQ" sz="2400" b="1" dirty="0"/>
              <a:t>نشرة الأمين العام) ؛</a:t>
            </a:r>
            <a:endParaRPr lang="en-GB" sz="10300" b="1" dirty="0">
              <a:solidFill>
                <a:schemeClr val="tx1"/>
              </a:solidFill>
            </a:endParaRPr>
          </a:p>
          <a:p>
            <a:pPr marL="857250" lvl="0" indent="-857250" algn="r" rtl="1">
              <a:buFont typeface="Arial" pitchFamily="34" charset="0"/>
              <a:buChar char="•"/>
            </a:pPr>
            <a:r>
              <a:rPr lang="ar-IQ" sz="2400" b="1" dirty="0"/>
              <a:t>تسليط الضوء على الأسباب والعواقب المحتملة للاستغلال والاعتداء الجنسيين.</a:t>
            </a:r>
            <a:endParaRPr lang="en-GB" sz="2400" b="1" dirty="0"/>
          </a:p>
          <a:p>
            <a:pPr marL="857250" lvl="0" indent="-857250" algn="r" rtl="1">
              <a:buFont typeface="Arial" pitchFamily="34" charset="0"/>
              <a:buChar char="•"/>
            </a:pPr>
            <a:r>
              <a:rPr lang="ar-IQ" sz="2400" b="1" dirty="0"/>
              <a:t>رفع مستوى الوعي بين الجهات الفاعلة حول آليات الإبلاغ</a:t>
            </a:r>
            <a:r>
              <a:rPr lang="en-GB" sz="2400" b="1" dirty="0"/>
              <a:t>.</a:t>
            </a:r>
          </a:p>
          <a:p>
            <a:pPr marL="857250" indent="-857250" algn="r" rtl="1">
              <a:buFont typeface="Arial" pitchFamily="34" charset="0"/>
              <a:buChar char="•"/>
            </a:pPr>
            <a:r>
              <a:rPr lang="ar-IQ" sz="2400" b="1" dirty="0"/>
              <a:t>أن يكون لدى المشاركين فهم لمخاطر للاستغلال والاعتداء الجنسيين في سياق عملهم الإنساني.</a:t>
            </a:r>
            <a:endParaRPr lang="en-GB" sz="2400" b="1" dirty="0"/>
          </a:p>
          <a:p>
            <a:pPr algn="r" rtl="1"/>
            <a:r>
              <a:rPr lang="en-GB" sz="6600" b="1" dirty="0">
                <a:solidFill>
                  <a:schemeClr val="tx1"/>
                </a:solidFill>
              </a:rPr>
              <a:t> </a:t>
            </a:r>
          </a:p>
        </p:txBody>
      </p:sp>
    </p:spTree>
    <p:extLst>
      <p:ext uri="{BB962C8B-B14F-4D97-AF65-F5344CB8AC3E}">
        <p14:creationId xmlns:p14="http://schemas.microsoft.com/office/powerpoint/2010/main" val="129537431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556793"/>
          </a:xfrm>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ar-IQ" dirty="0">
                <a:solidFill>
                  <a:srgbClr val="FFC000"/>
                </a:solidFill>
              </a:rPr>
              <a:t>معايير السلوك للعاملين في المجال الإنساني</a:t>
            </a:r>
            <a:endParaRPr lang="en-GB" dirty="0">
              <a:solidFill>
                <a:srgbClr val="FFC000"/>
              </a:solidFill>
            </a:endParaRPr>
          </a:p>
        </p:txBody>
      </p:sp>
      <p:sp>
        <p:nvSpPr>
          <p:cNvPr id="3" name="Subtitle 2"/>
          <p:cNvSpPr>
            <a:spLocks noGrp="1"/>
          </p:cNvSpPr>
          <p:nvPr>
            <p:ph type="subTitle" idx="1"/>
          </p:nvPr>
        </p:nvSpPr>
        <p:spPr>
          <a:xfrm>
            <a:off x="0" y="1556791"/>
            <a:ext cx="9144000" cy="5301209"/>
          </a:xfrm>
          <a:solidFill>
            <a:schemeClr val="accent5">
              <a:lumMod val="20000"/>
              <a:lumOff val="80000"/>
            </a:schemeClr>
          </a:solidFill>
        </p:spPr>
        <p:txBody>
          <a:bodyPr>
            <a:normAutofit/>
          </a:bodyPr>
          <a:lstStyle/>
          <a:p>
            <a:pPr marL="274320" lvl="0" indent="-274320" algn="l">
              <a:spcBef>
                <a:spcPts val="600"/>
              </a:spcBef>
              <a:buClr>
                <a:srgbClr val="D16349"/>
              </a:buClr>
              <a:buSzPct val="70000"/>
            </a:pPr>
            <a:endParaRPr lang="en-US" sz="2400" b="1" dirty="0">
              <a:solidFill>
                <a:prstClr val="black"/>
              </a:solidFill>
              <a:latin typeface="Century Schoolbook"/>
            </a:endParaRPr>
          </a:p>
          <a:p>
            <a:pPr rtl="1"/>
            <a:r>
              <a:rPr lang="ar-IQ" sz="2800" dirty="0">
                <a:solidFill>
                  <a:schemeClr val="tx1"/>
                </a:solidFill>
              </a:rPr>
              <a:t>يشير الاستغلال الجنسي والاعتداء الجنسي على وجه التحديد إلى مسؤوليات الجهات الفاعلة الإنسانية (الموظفون) لمنع حوادث الاستغلال والانتهاك الجنسي التي ترتكبها الأمم المتحدة والمنظمات غير الحكومية المحلية والمنظمات غير الحكومية الدولية وموظفو الحكومة ضد المستفيدين من المساعدة واتخاذ الإجراءات في أسرع وقت ممكن عند وقوع الحوادث</a:t>
            </a:r>
          </a:p>
          <a:p>
            <a:br>
              <a:rPr lang="ar-IQ" sz="2800" dirty="0"/>
            </a:br>
            <a:r>
              <a:rPr lang="en-GB" sz="2800" i="1" dirty="0">
                <a:solidFill>
                  <a:schemeClr val="tx1"/>
                </a:solidFill>
              </a:rPr>
              <a:t>. </a:t>
            </a:r>
          </a:p>
          <a:p>
            <a:pPr marL="274320" lvl="0" indent="-274320" algn="l">
              <a:spcBef>
                <a:spcPts val="600"/>
              </a:spcBef>
              <a:buClr>
                <a:srgbClr val="D16349"/>
              </a:buClr>
              <a:buSzPct val="70000"/>
            </a:pPr>
            <a:r>
              <a:rPr lang="en-US" sz="2400" dirty="0">
                <a:solidFill>
                  <a:schemeClr val="tx1"/>
                </a:solidFill>
              </a:rPr>
              <a:t>SGB ​​/ 2003/13: </a:t>
            </a:r>
            <a:r>
              <a:rPr lang="ar-IQ" sz="2400" dirty="0">
                <a:solidFill>
                  <a:schemeClr val="tx1"/>
                </a:solidFill>
              </a:rPr>
              <a:t>نشرة الأمين العام بشأن التدابير الخاصة للحماية من الاستغلال الجنسي والاعتداء الجنسي</a:t>
            </a:r>
            <a:endParaRPr lang="en-US" sz="2400" b="1" dirty="0">
              <a:solidFill>
                <a:schemeClr val="tx1"/>
              </a:solidFill>
              <a:latin typeface="Calibri" pitchFamily="28" charset="0"/>
            </a:endParaRPr>
          </a:p>
          <a:p>
            <a:pPr algn="l"/>
            <a:endParaRPr lang="en-GB" sz="6600" b="1" dirty="0">
              <a:solidFill>
                <a:schemeClr val="tx1"/>
              </a:solidFill>
            </a:endParaRPr>
          </a:p>
        </p:txBody>
      </p:sp>
    </p:spTree>
    <p:extLst>
      <p:ext uri="{BB962C8B-B14F-4D97-AF65-F5344CB8AC3E}">
        <p14:creationId xmlns:p14="http://schemas.microsoft.com/office/powerpoint/2010/main" val="395525040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556792"/>
          </a:xfrm>
          <a:ln/>
        </p:spPr>
        <p:style>
          <a:lnRef idx="2">
            <a:schemeClr val="accent1">
              <a:shade val="50000"/>
            </a:schemeClr>
          </a:lnRef>
          <a:fillRef idx="1">
            <a:schemeClr val="accent1"/>
          </a:fillRef>
          <a:effectRef idx="0">
            <a:schemeClr val="accent1"/>
          </a:effectRef>
          <a:fontRef idx="minor">
            <a:schemeClr val="lt1"/>
          </a:fontRef>
        </p:style>
        <p:txBody>
          <a:bodyPr/>
          <a:lstStyle/>
          <a:p>
            <a:r>
              <a:rPr lang="ar-IQ" dirty="0">
                <a:solidFill>
                  <a:srgbClr val="FFC000"/>
                </a:solidFill>
              </a:rPr>
              <a:t>خلفية</a:t>
            </a:r>
            <a:endParaRPr lang="en-GB" dirty="0">
              <a:solidFill>
                <a:srgbClr val="FFC000"/>
              </a:solidFill>
            </a:endParaRPr>
          </a:p>
        </p:txBody>
      </p:sp>
      <p:sp>
        <p:nvSpPr>
          <p:cNvPr id="3" name="Subtitle 2"/>
          <p:cNvSpPr>
            <a:spLocks noGrp="1"/>
          </p:cNvSpPr>
          <p:nvPr>
            <p:ph type="subTitle" idx="1"/>
          </p:nvPr>
        </p:nvSpPr>
        <p:spPr>
          <a:xfrm>
            <a:off x="0" y="1556791"/>
            <a:ext cx="9144000" cy="5301209"/>
          </a:xfrm>
          <a:solidFill>
            <a:schemeClr val="accent5">
              <a:lumMod val="20000"/>
              <a:lumOff val="80000"/>
            </a:schemeClr>
          </a:solidFill>
        </p:spPr>
        <p:txBody>
          <a:bodyPr>
            <a:normAutofit fontScale="62500" lnSpcReduction="20000"/>
          </a:bodyPr>
          <a:lstStyle/>
          <a:p>
            <a:endParaRPr lang="en-US" sz="2800" dirty="0">
              <a:solidFill>
                <a:schemeClr val="tx1"/>
              </a:solidFill>
            </a:endParaRPr>
          </a:p>
          <a:p>
            <a:pPr rtl="1"/>
            <a:r>
              <a:rPr lang="ar-IQ" sz="2800" dirty="0">
                <a:solidFill>
                  <a:schemeClr val="tx1"/>
                </a:solidFill>
              </a:rPr>
              <a:t>أصبحت الحماية من الاستغلال والانتهاك الجنسيين محط اهتمام الأمم المتحدة العالمي بسبب فضائح الاعتداء الجنسي التي ارتكبت في منطقة البلقان وغرب إفريقيا من قبل قوات حفظ السلام والعاملين في المجال الإنساني في 1990 و 2000.</a:t>
            </a:r>
          </a:p>
          <a:p>
            <a:br>
              <a:rPr lang="ar-IQ" sz="2800" dirty="0"/>
            </a:br>
            <a:endParaRPr lang="en-GB" sz="3800" dirty="0">
              <a:solidFill>
                <a:prstClr val="black"/>
              </a:solidFill>
            </a:endParaRPr>
          </a:p>
          <a:p>
            <a:pPr rtl="1"/>
            <a:r>
              <a:rPr lang="ar-IQ" sz="2800" dirty="0">
                <a:solidFill>
                  <a:schemeClr val="tx1"/>
                </a:solidFill>
              </a:rPr>
              <a:t>تقرير غرب إفريقيا الصادر عن المفوضية السامية للأمم المتحدة لشؤون اللاجئين ومنظمة العفو الدولية في عام 2002 وجد انتهاكات من قبل العاملين في المنظمات غير الحكومية مما أدى إلى عمل المجتمع الإنساني لمنع الاستغلال والاعتداء الجنسيين.</a:t>
            </a:r>
          </a:p>
          <a:p>
            <a:br>
              <a:rPr lang="ar-IQ" sz="2800" dirty="0"/>
            </a:br>
            <a:r>
              <a:rPr lang="en-GB" sz="3800" dirty="0">
                <a:solidFill>
                  <a:prstClr val="black"/>
                </a:solidFill>
              </a:rPr>
              <a:t> </a:t>
            </a:r>
          </a:p>
          <a:p>
            <a:pPr rtl="1"/>
            <a:r>
              <a:rPr lang="ar-IQ" sz="2800" dirty="0">
                <a:solidFill>
                  <a:schemeClr val="tx1"/>
                </a:solidFill>
              </a:rPr>
              <a:t>2003 تم تشكيل فريق العمل المشترك بين الوكالات بهدف "تقوية وتعزيز حماية ورعاية النساء والأطفال في حالات الأزمات الإنسانية والصراعات .." وابتكر المبادئ التوجيهية بموجب نشرة الأمين العام.</a:t>
            </a:r>
          </a:p>
          <a:p>
            <a:br>
              <a:rPr lang="ar-IQ" sz="2800" dirty="0"/>
            </a:br>
            <a:endParaRPr lang="en-GB" sz="3800" dirty="0">
              <a:solidFill>
                <a:prstClr val="black"/>
              </a:solidFill>
            </a:endParaRPr>
          </a:p>
          <a:p>
            <a:pPr rtl="1"/>
            <a:r>
              <a:rPr lang="ar-IQ" dirty="0">
                <a:solidFill>
                  <a:schemeClr val="tx1"/>
                </a:solidFill>
              </a:rPr>
              <a:t>في عام 2008 ، كانت هناك دلائل على أن الاستغلال والانتهاك الجنسيين لم يكن موجودًا فحسب ، بل لم يتم الإبلاغ عنه كثيرًا.</a:t>
            </a:r>
          </a:p>
          <a:p>
            <a:br>
              <a:rPr lang="ar-IQ" dirty="0"/>
            </a:br>
            <a:endParaRPr lang="en-GB" sz="4000" dirty="0">
              <a:solidFill>
                <a:prstClr val="black"/>
              </a:solidFill>
            </a:endParaRPr>
          </a:p>
        </p:txBody>
      </p:sp>
    </p:spTree>
    <p:extLst>
      <p:ext uri="{BB962C8B-B14F-4D97-AF65-F5344CB8AC3E}">
        <p14:creationId xmlns:p14="http://schemas.microsoft.com/office/powerpoint/2010/main" val="197344443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EFC290-89B6-4AE2-8FB1-2794FD4077AF}"/>
              </a:ext>
            </a:extLst>
          </p:cNvPr>
          <p:cNvSpPr>
            <a:spLocks noGrp="1"/>
          </p:cNvSpPr>
          <p:nvPr>
            <p:ph idx="1"/>
          </p:nvPr>
        </p:nvSpPr>
        <p:spPr/>
        <p:txBody>
          <a:bodyPr>
            <a:normAutofit fontScale="62500" lnSpcReduction="20000"/>
          </a:bodyPr>
          <a:lstStyle/>
          <a:p>
            <a:pPr algn="r" rtl="1"/>
            <a:r>
              <a:rPr lang="ar-IQ" dirty="0"/>
              <a:t>في عام 2010 ، تم إنشاء موقع على شبكة الإنترنت مخصص للحماية من الاستغلال الجنسي والاستغلال الجنسي من قبل موظفين من الأمم المتحدة والمنظمات الدولية غير الحكومية والمنظمات غير الحكومية</a:t>
            </a:r>
            <a:r>
              <a:rPr lang="en-US" dirty="0"/>
              <a:t>.</a:t>
            </a:r>
            <a:endParaRPr lang="ar-IQ" dirty="0"/>
          </a:p>
          <a:p>
            <a:br>
              <a:rPr lang="ar-IQ" dirty="0"/>
            </a:br>
            <a:endParaRPr lang="en-GB" dirty="0">
              <a:solidFill>
                <a:prstClr val="black"/>
              </a:solidFill>
            </a:endParaRPr>
          </a:p>
          <a:p>
            <a:pPr marL="457200" lvl="0" indent="-457200" algn="r" rtl="1"/>
            <a:r>
              <a:rPr lang="ar-IQ" dirty="0"/>
              <a:t>تشير البيانات التي تم جمعها على مستوى المنظومة في عام 2016 إلى أنه تم الإبلاغ عن 65 ادعاء بوقوع استغلال وانتهاك جنسيين ضد المدنيين ، بينما تم تقديم 80 ادعاء ضد أفراد نظاميين. هذه الادعاءات الـ 145 مرتبطة بما لا يقل عن 311 ضحية معروفة ، الغالبية العظمى منهم (309) من النساء والفتيات ، رغم أنه قد يكون هناك المزيد.</a:t>
            </a:r>
          </a:p>
          <a:p>
            <a:pPr marL="457200" lvl="0" indent="-457200"/>
            <a:endParaRPr lang="ar-IQ" dirty="0"/>
          </a:p>
          <a:p>
            <a:r>
              <a:rPr lang="ar-IQ" dirty="0"/>
              <a:t>(تدابير خاصة للحماية من الاستغلال والانتهاك الجنسيين: نهج جديد 2016 تقرير الأمين العام)</a:t>
            </a:r>
          </a:p>
          <a:p>
            <a:br>
              <a:rPr lang="ar-IQ" dirty="0"/>
            </a:br>
            <a:endParaRPr lang="en-GB" dirty="0">
              <a:solidFill>
                <a:prstClr val="black"/>
              </a:solidFill>
            </a:endParaRPr>
          </a:p>
          <a:p>
            <a:pPr lvl="0"/>
            <a:r>
              <a:rPr lang="ar-IQ" dirty="0">
                <a:solidFill>
                  <a:srgbClr val="FF0000"/>
                </a:solidFill>
              </a:rPr>
              <a:t>في عام 2018 ، تعرضت منظمة أوكسفام لخرق خطير أدى إلى فقدان أكثر من 7000 متبرع</a:t>
            </a:r>
            <a:endParaRPr lang="en-US" dirty="0">
              <a:solidFill>
                <a:srgbClr val="FF0000"/>
              </a:solidFill>
            </a:endParaRPr>
          </a:p>
        </p:txBody>
      </p:sp>
      <p:sp>
        <p:nvSpPr>
          <p:cNvPr id="4" name="Title 1">
            <a:extLst>
              <a:ext uri="{FF2B5EF4-FFF2-40B4-BE49-F238E27FC236}">
                <a16:creationId xmlns:a16="http://schemas.microsoft.com/office/drawing/2014/main" id="{A8FCFA43-37DB-445F-983E-E6EB38BCFE93}"/>
              </a:ext>
            </a:extLst>
          </p:cNvPr>
          <p:cNvSpPr>
            <a:spLocks noGrp="1"/>
          </p:cNvSpPr>
          <p:nvPr>
            <p:ph type="title"/>
          </p:nvPr>
        </p:nvSpPr>
        <p:spPr>
          <a:xfrm>
            <a:off x="457200" y="274638"/>
            <a:ext cx="8229600" cy="1143000"/>
          </a:xfrm>
          <a:ln/>
        </p:spPr>
        <p:style>
          <a:lnRef idx="2">
            <a:schemeClr val="accent1">
              <a:shade val="50000"/>
            </a:schemeClr>
          </a:lnRef>
          <a:fillRef idx="1">
            <a:schemeClr val="accent1"/>
          </a:fillRef>
          <a:effectRef idx="0">
            <a:schemeClr val="accent1"/>
          </a:effectRef>
          <a:fontRef idx="minor">
            <a:schemeClr val="lt1"/>
          </a:fontRef>
        </p:style>
        <p:txBody>
          <a:bodyPr/>
          <a:lstStyle/>
          <a:p>
            <a:r>
              <a:rPr lang="ar-IQ" b="1" dirty="0">
                <a:solidFill>
                  <a:srgbClr val="FFC000"/>
                </a:solidFill>
              </a:rPr>
              <a:t>خلفية</a:t>
            </a:r>
            <a:endParaRPr lang="en-GB" b="1" dirty="0">
              <a:solidFill>
                <a:srgbClr val="FFC000"/>
              </a:solidFill>
            </a:endParaRPr>
          </a:p>
        </p:txBody>
      </p:sp>
    </p:spTree>
    <p:extLst>
      <p:ext uri="{BB962C8B-B14F-4D97-AF65-F5344CB8AC3E}">
        <p14:creationId xmlns:p14="http://schemas.microsoft.com/office/powerpoint/2010/main" val="261039869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A6E3D-46DE-4330-B7D2-3174F51C97E5}"/>
              </a:ext>
            </a:extLst>
          </p:cNvPr>
          <p:cNvSpPr>
            <a:spLocks noGrp="1"/>
          </p:cNvSpPr>
          <p:nvPr>
            <p:ph type="title"/>
          </p:nvPr>
        </p:nvSpPr>
        <p:spPr>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p>
            <a:r>
              <a:rPr lang="en-US" dirty="0">
                <a:solidFill>
                  <a:schemeClr val="bg1"/>
                </a:solidFill>
                <a:latin typeface="+mn-lt"/>
                <a:ea typeface="+mn-ea"/>
                <a:cs typeface="+mn-cs"/>
              </a:rPr>
              <a:t>SEA or GBV?</a:t>
            </a:r>
          </a:p>
        </p:txBody>
      </p:sp>
      <p:sp>
        <p:nvSpPr>
          <p:cNvPr id="3" name="Content Placeholder 2">
            <a:extLst>
              <a:ext uri="{FF2B5EF4-FFF2-40B4-BE49-F238E27FC236}">
                <a16:creationId xmlns:a16="http://schemas.microsoft.com/office/drawing/2014/main" id="{21624076-810E-4C41-AA97-9DC9A2063050}"/>
              </a:ext>
            </a:extLst>
          </p:cNvPr>
          <p:cNvSpPr>
            <a:spLocks noGrp="1"/>
          </p:cNvSpPr>
          <p:nvPr>
            <p:ph idx="1"/>
          </p:nvPr>
        </p:nvSpPr>
        <p:spPr/>
        <p:txBody>
          <a:bodyPr>
            <a:normAutofit/>
          </a:bodyPr>
          <a:lstStyle/>
          <a:p>
            <a:pPr marL="457200" indent="-457200" algn="r" rtl="1">
              <a:buAutoNum type="arabicPeriod"/>
            </a:pPr>
            <a:r>
              <a:rPr lang="ar-IQ" sz="2400" dirty="0"/>
              <a:t>زوجة تتصل لتقول إن زوجها يرفض السماح لها بزيارة عيادة تنظيم الأسرة. </a:t>
            </a:r>
            <a:endParaRPr lang="en-US" sz="2400" dirty="0"/>
          </a:p>
          <a:p>
            <a:pPr marL="457200" indent="-457200" algn="r" rtl="1">
              <a:buAutoNum type="arabicPeriod"/>
            </a:pPr>
            <a:r>
              <a:rPr lang="ar-IQ" sz="2400" dirty="0"/>
              <a:t>2. امرأة تشكو من أن أحد موظفي المنظمات الدولية غير الحكومية يلامسها بشكل غير لائق أثناء توزيع المواد الغذائية ، خاصة عندما تكون مزدحمة.</a:t>
            </a:r>
            <a:endParaRPr lang="en-US" sz="2400" dirty="0"/>
          </a:p>
          <a:p>
            <a:pPr marL="457200" indent="-457200" algn="r" rtl="1">
              <a:buAutoNum type="arabicPeriod"/>
            </a:pPr>
            <a:r>
              <a:rPr lang="ar-IQ" sz="2400" dirty="0"/>
              <a:t>3. تقارير عن اغتصاب فتاة من قبل زميلها اللاجئ. </a:t>
            </a:r>
            <a:endParaRPr lang="en-US" sz="2400" dirty="0"/>
          </a:p>
          <a:p>
            <a:pPr marL="457200" indent="-457200" algn="r" rtl="1">
              <a:buAutoNum type="arabicPeriod"/>
            </a:pPr>
            <a:r>
              <a:rPr lang="ar-IQ" sz="2400" dirty="0"/>
              <a:t>4. فتاة تتصل للحصول على معلومات حول مركز العمل في المخيم. تقول إنها حصلت على وعد بالوظيفة من قبل المدير الذي يدير مركز العمل ، والذي كان ودودًا للغاية وصديقتها. يبدو أن الفتاة والمدير أقاما علاقة جنسية </a:t>
            </a:r>
            <a:endParaRPr lang="en-GB" sz="2400" dirty="0"/>
          </a:p>
          <a:p>
            <a:pPr marL="0" indent="0">
              <a:buNone/>
            </a:pPr>
            <a:endParaRPr lang="en-US" dirty="0"/>
          </a:p>
        </p:txBody>
      </p:sp>
    </p:spTree>
    <p:extLst>
      <p:ext uri="{BB962C8B-B14F-4D97-AF65-F5344CB8AC3E}">
        <p14:creationId xmlns:p14="http://schemas.microsoft.com/office/powerpoint/2010/main" val="229436223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556792"/>
          </a:xfrm>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n-GB" dirty="0"/>
              <a:t>SGB </a:t>
            </a:r>
            <a:r>
              <a:rPr lang="ar-IQ" dirty="0"/>
              <a:t>التزامات</a:t>
            </a:r>
            <a:br>
              <a:rPr lang="en-GB" dirty="0"/>
            </a:br>
            <a:endParaRPr lang="en-GB" dirty="0"/>
          </a:p>
        </p:txBody>
      </p:sp>
      <p:sp>
        <p:nvSpPr>
          <p:cNvPr id="3" name="Subtitle 2"/>
          <p:cNvSpPr>
            <a:spLocks noGrp="1"/>
          </p:cNvSpPr>
          <p:nvPr>
            <p:ph type="subTitle" idx="1"/>
          </p:nvPr>
        </p:nvSpPr>
        <p:spPr>
          <a:xfrm>
            <a:off x="0" y="1534105"/>
            <a:ext cx="9144000" cy="5323895"/>
          </a:xfrm>
          <a:solidFill>
            <a:schemeClr val="accent5">
              <a:lumMod val="20000"/>
              <a:lumOff val="80000"/>
            </a:schemeClr>
          </a:solidFill>
        </p:spPr>
        <p:txBody>
          <a:bodyPr>
            <a:normAutofit/>
          </a:bodyPr>
          <a:lstStyle/>
          <a:p>
            <a:pPr marL="274320" lvl="0" indent="-274320" algn="r" rtl="1">
              <a:spcBef>
                <a:spcPts val="600"/>
              </a:spcBef>
              <a:buClr>
                <a:srgbClr val="D16349"/>
              </a:buClr>
              <a:buSzPct val="70000"/>
            </a:pPr>
            <a:r>
              <a:rPr lang="en-US" sz="2400" dirty="0"/>
              <a:t>SGB ​​/ 2003/13: </a:t>
            </a:r>
            <a:r>
              <a:rPr lang="ar-IQ" sz="2400" dirty="0"/>
              <a:t>نشرة الأمين العام بشأن التدابير الخاصة للحماية من الاستغلال الجنسي والاعتداء الجنسي</a:t>
            </a:r>
            <a:endParaRPr lang="en-US" sz="2400" dirty="0"/>
          </a:p>
          <a:p>
            <a:pPr marL="342900" lvl="0" indent="-342900" algn="r" rtl="1">
              <a:spcBef>
                <a:spcPts val="600"/>
              </a:spcBef>
              <a:buClr>
                <a:srgbClr val="D16349"/>
              </a:buClr>
              <a:buSzPct val="70000"/>
              <a:buFont typeface="Arial" pitchFamily="34" charset="0"/>
              <a:buChar char="•"/>
            </a:pPr>
            <a:r>
              <a:rPr lang="ar-IQ" sz="2400" dirty="0"/>
              <a:t> ينطبق </a:t>
            </a:r>
            <a:r>
              <a:rPr lang="en-US" sz="2400" dirty="0"/>
              <a:t>SGB / 2003/13 </a:t>
            </a:r>
            <a:r>
              <a:rPr lang="ar-IQ" sz="2400" dirty="0"/>
              <a:t>على</a:t>
            </a:r>
            <a:r>
              <a:rPr lang="en-US" sz="2400" dirty="0"/>
              <a:t>:</a:t>
            </a:r>
          </a:p>
          <a:p>
            <a:pPr marL="274320" lvl="0" indent="-274320" algn="r" rtl="1">
              <a:spcBef>
                <a:spcPts val="600"/>
              </a:spcBef>
              <a:buClr>
                <a:srgbClr val="D16349"/>
              </a:buClr>
              <a:buSzPct val="70000"/>
            </a:pPr>
            <a:r>
              <a:rPr lang="ar-IQ" sz="2400" dirty="0"/>
              <a:t> </a:t>
            </a:r>
            <a:r>
              <a:rPr lang="en-US" sz="2400" dirty="0"/>
              <a:t>             </a:t>
            </a:r>
            <a:r>
              <a:rPr lang="ar-IQ" sz="2400" dirty="0"/>
              <a:t>جميع موظفي الأمم المتحدة المعينين دوليًا ومحليًا </a:t>
            </a:r>
            <a:endParaRPr lang="en-US" sz="2400" dirty="0"/>
          </a:p>
          <a:p>
            <a:pPr marL="274320" lvl="0" indent="-274320" algn="r" rtl="1">
              <a:spcBef>
                <a:spcPts val="600"/>
              </a:spcBef>
              <a:buClr>
                <a:srgbClr val="D16349"/>
              </a:buClr>
              <a:buSzPct val="70000"/>
            </a:pPr>
            <a:r>
              <a:rPr lang="en-US" sz="2400" dirty="0"/>
              <a:t>               </a:t>
            </a:r>
            <a:r>
              <a:rPr lang="ar-IQ" sz="2400" dirty="0"/>
              <a:t>جميع العاملين في المجال الإنساني</a:t>
            </a:r>
            <a:endParaRPr lang="en-US" sz="2400" dirty="0"/>
          </a:p>
          <a:p>
            <a:pPr marL="274320" lvl="0" indent="-274320" algn="r" rtl="1">
              <a:spcBef>
                <a:spcPts val="600"/>
              </a:spcBef>
              <a:buClr>
                <a:srgbClr val="D16349"/>
              </a:buClr>
              <a:buSzPct val="70000"/>
            </a:pPr>
            <a:r>
              <a:rPr lang="ar-IQ" sz="2400" dirty="0"/>
              <a:t> </a:t>
            </a:r>
            <a:r>
              <a:rPr lang="en-US" sz="2400" dirty="0"/>
              <a:t>              </a:t>
            </a:r>
            <a:r>
              <a:rPr lang="ar-IQ" sz="2400" dirty="0"/>
              <a:t>جميع الأشخاص الذين دخلوا في ترتيب تعاوني مع الأمم المتحدة </a:t>
            </a:r>
            <a:endParaRPr lang="en-US" sz="2400" dirty="0"/>
          </a:p>
          <a:p>
            <a:pPr marL="342900" lvl="0" indent="-342900" algn="r" rtl="1">
              <a:spcBef>
                <a:spcPts val="600"/>
              </a:spcBef>
              <a:buClr>
                <a:srgbClr val="D16349"/>
              </a:buClr>
              <a:buSzPct val="70000"/>
              <a:buFont typeface="Arial" pitchFamily="34" charset="0"/>
              <a:buChar char="•"/>
            </a:pPr>
            <a:r>
              <a:rPr lang="ar-IQ" sz="2400" dirty="0"/>
              <a:t>(التوظيف / الشراكة) تحدد </a:t>
            </a:r>
            <a:r>
              <a:rPr lang="en-US" sz="2400" dirty="0"/>
              <a:t>SGB -6 "</a:t>
            </a:r>
            <a:r>
              <a:rPr lang="ar-IQ" sz="2400" dirty="0"/>
              <a:t>مبادئ أساسية" أو "معايير دنيا للسلوك".</a:t>
            </a:r>
            <a:endParaRPr lang="en-US" sz="2400" dirty="0"/>
          </a:p>
          <a:p>
            <a:pPr marL="342900" lvl="0" indent="-342900" algn="r" rtl="1">
              <a:spcBef>
                <a:spcPts val="600"/>
              </a:spcBef>
              <a:buClr>
                <a:srgbClr val="D16349"/>
              </a:buClr>
              <a:buSzPct val="70000"/>
              <a:buFont typeface="Arial" pitchFamily="34" charset="0"/>
              <a:buChar char="•"/>
            </a:pPr>
            <a:r>
              <a:rPr lang="ar-IQ" sz="2400" dirty="0"/>
              <a:t> المعايير ليست خاصة بالموقع ويتم تطبيقها في جميع الأوقات</a:t>
            </a:r>
            <a:endParaRPr lang="en-US" sz="2400" dirty="0"/>
          </a:p>
          <a:p>
            <a:pPr marL="342900" lvl="0" indent="-342900" algn="r" rtl="1">
              <a:spcBef>
                <a:spcPts val="600"/>
              </a:spcBef>
              <a:buClr>
                <a:srgbClr val="D16349"/>
              </a:buClr>
              <a:buSzPct val="70000"/>
              <a:buFont typeface="Arial" pitchFamily="34" charset="0"/>
              <a:buChar char="•"/>
            </a:pPr>
            <a:r>
              <a:rPr lang="ar-IQ" sz="2400" dirty="0"/>
              <a:t>إن قبول اتفاقية تعاقدية مع الأمم المتحدة / أو وكالة تابعة للأمم المتحدة أو عامل إنساني يعني الالتزام بهذه المعايير.</a:t>
            </a:r>
            <a:endParaRPr lang="en-GB" sz="6600" b="1" dirty="0">
              <a:solidFill>
                <a:schemeClr val="tx1"/>
              </a:solidFill>
            </a:endParaRPr>
          </a:p>
        </p:txBody>
      </p:sp>
    </p:spTree>
    <p:extLst>
      <p:ext uri="{BB962C8B-B14F-4D97-AF65-F5344CB8AC3E}">
        <p14:creationId xmlns:p14="http://schemas.microsoft.com/office/powerpoint/2010/main" val="389559442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507602"/>
          </a:xfrm>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ar-IQ" dirty="0"/>
              <a:t>الالتزامات الستة الأساسية</a:t>
            </a:r>
            <a:br>
              <a:rPr lang="ar-IQ" dirty="0"/>
            </a:br>
            <a:endParaRPr lang="en-GB" dirty="0"/>
          </a:p>
        </p:txBody>
      </p:sp>
      <p:sp>
        <p:nvSpPr>
          <p:cNvPr id="3" name="Subtitle 2"/>
          <p:cNvSpPr>
            <a:spLocks noGrp="1"/>
          </p:cNvSpPr>
          <p:nvPr>
            <p:ph type="subTitle" idx="1"/>
          </p:nvPr>
        </p:nvSpPr>
        <p:spPr>
          <a:xfrm>
            <a:off x="0" y="1507601"/>
            <a:ext cx="9144000" cy="5350399"/>
          </a:xfrm>
          <a:solidFill>
            <a:schemeClr val="accent5">
              <a:lumMod val="20000"/>
              <a:lumOff val="80000"/>
            </a:schemeClr>
          </a:solidFill>
        </p:spPr>
        <p:txBody>
          <a:bodyPr>
            <a:normAutofit/>
          </a:bodyPr>
          <a:lstStyle/>
          <a:p>
            <a:pPr algn="r" rtl="1"/>
            <a:r>
              <a:rPr lang="ar-IQ" sz="2400" dirty="0">
                <a:solidFill>
                  <a:schemeClr val="tx1"/>
                </a:solidFill>
              </a:rPr>
              <a:t>1 - يشكل الاستغلال والانتهاك الجنسيان من قبل العاملين في المجال الإنساني أفعالاً من سوء السلوك الجسيم وبالتالي فهي أسباب لاتخاذ إجراءات تأديبية ، بما في ذلك الفصل دون سابق إنذار.</a:t>
            </a:r>
            <a:endParaRPr lang="en-US" sz="2400" dirty="0">
              <a:solidFill>
                <a:schemeClr val="tx1"/>
              </a:solidFill>
            </a:endParaRPr>
          </a:p>
          <a:p>
            <a:pPr algn="r" rtl="1"/>
            <a:r>
              <a:rPr lang="ar-IQ" sz="2400" dirty="0">
                <a:solidFill>
                  <a:schemeClr val="tx1"/>
                </a:solidFill>
              </a:rPr>
              <a:t> 2. النشاط الجنسي مع الأطفال (الأشخاص دون سن 18) محظور بغض النظر عن سن الرشد أو سن الرشد محليًا. لا يعتبر الاعتقاد الخاطئ بشأن عمر الطفل دفاعاً.</a:t>
            </a:r>
            <a:endParaRPr lang="en-US" sz="2400" dirty="0">
              <a:solidFill>
                <a:schemeClr val="tx1"/>
              </a:solidFill>
            </a:endParaRPr>
          </a:p>
          <a:p>
            <a:pPr algn="r" rtl="1"/>
            <a:r>
              <a:rPr lang="ar-IQ" sz="2400" dirty="0">
                <a:solidFill>
                  <a:schemeClr val="tx1"/>
                </a:solidFill>
              </a:rPr>
              <a:t> 3. يحظر تبادل الأموال أو العمل أو السلع أو الخدمات مقابل الجنس ، بما في ذلك الخدمات الجنسية أو غير ذلك من أشكال السلوك المهين أو المهين أو الاستغلالي. وهذا يشمل تبادل المساعدة المستحقة للمستفيدين.</a:t>
            </a:r>
            <a:endParaRPr lang="en-GB" sz="4800" b="1" dirty="0">
              <a:solidFill>
                <a:schemeClr val="tx1"/>
              </a:solidFill>
            </a:endParaRPr>
          </a:p>
        </p:txBody>
      </p:sp>
    </p:spTree>
    <p:extLst>
      <p:ext uri="{BB962C8B-B14F-4D97-AF65-F5344CB8AC3E}">
        <p14:creationId xmlns:p14="http://schemas.microsoft.com/office/powerpoint/2010/main" val="33654734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556792"/>
          </a:xfrm>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ar-IQ" dirty="0"/>
              <a:t>الالتزامات الستة الأساسية</a:t>
            </a:r>
            <a:br>
              <a:rPr lang="ar-IQ" dirty="0"/>
            </a:br>
            <a:endParaRPr lang="en-GB" dirty="0"/>
          </a:p>
        </p:txBody>
      </p:sp>
      <p:sp>
        <p:nvSpPr>
          <p:cNvPr id="3" name="Subtitle 2"/>
          <p:cNvSpPr>
            <a:spLocks noGrp="1"/>
          </p:cNvSpPr>
          <p:nvPr>
            <p:ph type="subTitle" idx="1"/>
          </p:nvPr>
        </p:nvSpPr>
        <p:spPr>
          <a:xfrm>
            <a:off x="0" y="1556791"/>
            <a:ext cx="9144000" cy="5301209"/>
          </a:xfrm>
          <a:solidFill>
            <a:schemeClr val="accent5">
              <a:lumMod val="20000"/>
              <a:lumOff val="80000"/>
            </a:schemeClr>
          </a:solidFill>
        </p:spPr>
        <p:txBody>
          <a:bodyPr>
            <a:normAutofit/>
          </a:bodyPr>
          <a:lstStyle/>
          <a:p>
            <a:pPr algn="r" rtl="1"/>
            <a:r>
              <a:rPr lang="en-GB" sz="4000" dirty="0">
                <a:solidFill>
                  <a:schemeClr val="tx1"/>
                </a:solidFill>
              </a:rPr>
              <a:t>4</a:t>
            </a:r>
            <a:r>
              <a:rPr lang="ar-IQ" sz="2000" dirty="0">
                <a:solidFill>
                  <a:schemeClr val="tx1"/>
                </a:solidFill>
              </a:rPr>
              <a:t>. يتم تثبيط العلاقات الجنسية بين العاملين في المجال الإنساني والمستفيدين بشدة لأنها تستند إلى ديناميكيات قوة غير متكافئة بطبيعتها. إن مثل هذه العلاقات تقوض مصداقية ونزاهة عمل المساعدات الإنسانية.</a:t>
            </a:r>
            <a:endParaRPr lang="en-US" sz="2000" dirty="0">
              <a:solidFill>
                <a:schemeClr val="tx1"/>
              </a:solidFill>
            </a:endParaRPr>
          </a:p>
          <a:p>
            <a:pPr algn="r" rtl="1"/>
            <a:r>
              <a:rPr lang="ar-IQ" sz="2000" dirty="0">
                <a:solidFill>
                  <a:schemeClr val="tx1"/>
                </a:solidFill>
              </a:rPr>
              <a:t> 5. عندما يطور عامل في المجال الإنساني مخاوف أو شكوك بشأن الاعتداء الجنسي أو الاستغلال من قبل زميل عامل ، سواء في نفس الوكالة أم لا ، يجب عليه أو عليها الإبلاغ عن هذه المخاوف عبر آليات الإبلاغ المعمول بها في الوكالة. </a:t>
            </a:r>
            <a:endParaRPr lang="en-US" sz="2000" dirty="0">
              <a:solidFill>
                <a:schemeClr val="tx1"/>
              </a:solidFill>
            </a:endParaRPr>
          </a:p>
          <a:p>
            <a:pPr algn="r" rtl="1"/>
            <a:r>
              <a:rPr lang="ar-IQ" sz="2000" dirty="0">
                <a:solidFill>
                  <a:schemeClr val="tx1"/>
                </a:solidFill>
              </a:rPr>
              <a:t>6. العاملون في المجال الإنساني ملزمون بتهيئة والحفاظ على بيئة تمنع الاستغلال والاعتداء الجنسيين وتعزز نفيذ مدونة قواعد السلوك الخاصة بهم.</a:t>
            </a:r>
            <a:endParaRPr lang="en-GB" sz="6600" b="1" dirty="0">
              <a:solidFill>
                <a:schemeClr val="tx1"/>
              </a:solidFill>
            </a:endParaRPr>
          </a:p>
        </p:txBody>
      </p:sp>
    </p:spTree>
    <p:extLst>
      <p:ext uri="{BB962C8B-B14F-4D97-AF65-F5344CB8AC3E}">
        <p14:creationId xmlns:p14="http://schemas.microsoft.com/office/powerpoint/2010/main" val="132101854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8229600" cy="1143000"/>
          </a:xfrm>
          <a:solidFill>
            <a:schemeClr val="accent1"/>
          </a:solidFill>
        </p:spPr>
        <p:txBody>
          <a:bodyPr>
            <a:normAutofit/>
          </a:bodyPr>
          <a:lstStyle/>
          <a:p>
            <a:r>
              <a:rPr lang="ar-IQ" sz="5400" b="1" dirty="0">
                <a:solidFill>
                  <a:srgbClr val="FFC000"/>
                </a:solidFill>
              </a:rPr>
              <a:t>العنف</a:t>
            </a:r>
            <a:endParaRPr lang="en-US" b="1" dirty="0">
              <a:solidFill>
                <a:srgbClr val="FFC000"/>
              </a:solidFill>
            </a:endParaRPr>
          </a:p>
        </p:txBody>
      </p:sp>
      <p:sp>
        <p:nvSpPr>
          <p:cNvPr id="3" name="Content Placeholder 2"/>
          <p:cNvSpPr>
            <a:spLocks noGrp="1"/>
          </p:cNvSpPr>
          <p:nvPr>
            <p:ph idx="1"/>
          </p:nvPr>
        </p:nvSpPr>
        <p:spPr/>
        <p:txBody>
          <a:bodyPr/>
          <a:lstStyle/>
          <a:p>
            <a:pPr algn="ctr" rtl="1"/>
            <a:r>
              <a:rPr lang="ar-SA" dirty="0"/>
              <a:t>هو استخدام القوة للسيطرة على شخص آخر أو أشخاص آخرين، ويمكن  يشمل أي إساءة معاملة أو إكراه أو ضغط بدني أو نفسي أو اجتماعي  أو اقتصادي. ويمكن أن يكون العنف صريحا  في شكل اعتداء جسدي أو تهديد بالسالح ويمكن أن يكون مستترا  في شكل تخويف أو تهديد أو غيرهما من  أشكال الضغط النفسي أو الاجتماعي .</a:t>
            </a:r>
          </a:p>
          <a:p>
            <a:pPr algn="ctr"/>
            <a:r>
              <a:rPr lang="ar-SA" dirty="0"/>
              <a:t> </a:t>
            </a:r>
          </a:p>
          <a:p>
            <a:pPr algn="ctr"/>
            <a:endParaRPr lang="en-US" dirty="0"/>
          </a:p>
        </p:txBody>
      </p:sp>
    </p:spTree>
    <p:extLst>
      <p:ext uri="{BB962C8B-B14F-4D97-AF65-F5344CB8AC3E}">
        <p14:creationId xmlns:p14="http://schemas.microsoft.com/office/powerpoint/2010/main" val="115880494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dirty="0"/>
              <a:t>تشمل الاستغلال والانتهاك الجنسي أعمال الاتية::</a:t>
            </a:r>
          </a:p>
        </p:txBody>
      </p:sp>
      <p:sp>
        <p:nvSpPr>
          <p:cNvPr id="3" name="Content Placeholder 2"/>
          <p:cNvSpPr>
            <a:spLocks noGrp="1"/>
          </p:cNvSpPr>
          <p:nvPr>
            <p:ph idx="1"/>
          </p:nvPr>
        </p:nvSpPr>
        <p:spPr>
          <a:xfrm>
            <a:off x="0" y="1600200"/>
            <a:ext cx="8686800" cy="4525963"/>
          </a:xfrm>
        </p:spPr>
        <p:txBody>
          <a:bodyPr>
            <a:normAutofit/>
          </a:bodyPr>
          <a:lstStyle/>
          <a:p>
            <a:pPr algn="r" rtl="1"/>
            <a:r>
              <a:rPr lang="ar-SA" dirty="0"/>
              <a:t>اعتداء جنسي. </a:t>
            </a:r>
            <a:endParaRPr lang="en-US" dirty="0"/>
          </a:p>
          <a:p>
            <a:pPr algn="r" rtl="1"/>
            <a:r>
              <a:rPr lang="en-US" dirty="0"/>
              <a:t>  </a:t>
            </a:r>
            <a:r>
              <a:rPr lang="ar-SA" dirty="0"/>
              <a:t>طلب الجنس في أي سياق أو جعل الجنس شرطًا للمساعدة. </a:t>
            </a:r>
            <a:endParaRPr lang="en-US" dirty="0"/>
          </a:p>
          <a:p>
            <a:pPr algn="r" rtl="1"/>
            <a:r>
              <a:rPr lang="en-US" dirty="0"/>
              <a:t>  </a:t>
            </a:r>
            <a:r>
              <a:rPr lang="ar-SA" dirty="0"/>
              <a:t>إجبار أي شخص على ممارسة الجنس مع أي شخص</a:t>
            </a:r>
            <a:endParaRPr lang="ar-IQ" dirty="0"/>
          </a:p>
          <a:p>
            <a:pPr algn="r" rtl="1"/>
            <a:r>
              <a:rPr lang="ar-SA" dirty="0"/>
              <a:t>إجبار شخص على ممارسة الدعارة أو الموا</a:t>
            </a:r>
            <a:r>
              <a:rPr lang="ar-IQ" dirty="0"/>
              <a:t>د </a:t>
            </a:r>
            <a:r>
              <a:rPr lang="ar-SA" dirty="0"/>
              <a:t>الإباحية.</a:t>
            </a:r>
            <a:endParaRPr lang="ar-IQ" dirty="0"/>
          </a:p>
          <a:p>
            <a:pPr algn="r" rtl="1"/>
            <a:r>
              <a:rPr lang="ar-SA" dirty="0"/>
              <a:t> </a:t>
            </a:r>
            <a:r>
              <a:rPr lang="en-US" dirty="0"/>
              <a:t>  </a:t>
            </a:r>
            <a:r>
              <a:rPr lang="ar-SA" dirty="0"/>
              <a:t>اللمس غير المرغوب فيه لطبيعة جنسية. </a:t>
            </a:r>
            <a:r>
              <a:rPr lang="en-US" dirty="0"/>
              <a:t> </a:t>
            </a:r>
            <a:endParaRPr lang="ar-IQ" dirty="0"/>
          </a:p>
          <a:p>
            <a:pPr algn="r" rtl="1"/>
            <a:r>
              <a:rPr lang="en-US" dirty="0"/>
              <a:t> </a:t>
            </a:r>
            <a:r>
              <a:rPr lang="ar-SA" dirty="0"/>
              <a:t>رفض ممارسة الجنس الآمن    </a:t>
            </a:r>
            <a:endParaRPr lang="en-US" dirty="0"/>
          </a:p>
        </p:txBody>
      </p:sp>
    </p:spTree>
    <p:extLst>
      <p:ext uri="{BB962C8B-B14F-4D97-AF65-F5344CB8AC3E}">
        <p14:creationId xmlns:p14="http://schemas.microsoft.com/office/powerpoint/2010/main" val="2658733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858000"/>
          </a:xfrm>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ar-IQ" sz="5400" dirty="0">
                <a:solidFill>
                  <a:schemeClr val="tx2"/>
                </a:solidFill>
              </a:rPr>
              <a:t>العمل الجماعي: ما هي بعض عواقب</a:t>
            </a:r>
            <a:r>
              <a:rPr lang="en-US" sz="5400" dirty="0">
                <a:solidFill>
                  <a:schemeClr val="tx2"/>
                </a:solidFill>
              </a:rPr>
              <a:t> SEA ?</a:t>
            </a:r>
            <a:endParaRPr lang="en-GB" sz="5400" b="1" i="1" dirty="0">
              <a:solidFill>
                <a:schemeClr val="tx2"/>
              </a:solidFill>
            </a:endParaRPr>
          </a:p>
        </p:txBody>
      </p:sp>
      <p:sp>
        <p:nvSpPr>
          <p:cNvPr id="3" name="Subtitle 2"/>
          <p:cNvSpPr>
            <a:spLocks noGrp="1"/>
          </p:cNvSpPr>
          <p:nvPr>
            <p:ph type="subTitle" idx="1"/>
          </p:nvPr>
        </p:nvSpPr>
        <p:spPr>
          <a:xfrm>
            <a:off x="539552" y="6525344"/>
            <a:ext cx="8424936" cy="216024"/>
          </a:xfrm>
          <a:solidFill>
            <a:schemeClr val="accent5">
              <a:lumMod val="20000"/>
              <a:lumOff val="80000"/>
            </a:schemeClr>
          </a:solidFill>
        </p:spPr>
        <p:txBody>
          <a:bodyPr>
            <a:normAutofit fontScale="25000" lnSpcReduction="20000"/>
          </a:bodyPr>
          <a:lstStyle/>
          <a:p>
            <a:pPr marL="457200" lvl="0" indent="-457200" algn="l">
              <a:lnSpc>
                <a:spcPct val="200000"/>
              </a:lnSpc>
              <a:spcBef>
                <a:spcPts val="600"/>
              </a:spcBef>
              <a:buClr>
                <a:srgbClr val="D16349"/>
              </a:buClr>
              <a:buSzPct val="70000"/>
              <a:buFont typeface="+mj-lt"/>
              <a:buAutoNum type="arabicPeriod"/>
            </a:pPr>
            <a:endParaRPr lang="en-GB" sz="1800" dirty="0">
              <a:solidFill>
                <a:schemeClr val="tx1"/>
              </a:solidFill>
            </a:endParaRPr>
          </a:p>
        </p:txBody>
      </p:sp>
    </p:spTree>
    <p:extLst>
      <p:ext uri="{BB962C8B-B14F-4D97-AF65-F5344CB8AC3E}">
        <p14:creationId xmlns:p14="http://schemas.microsoft.com/office/powerpoint/2010/main" val="380956553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931FF-181D-4A04-A7B5-9C6B7A617721}"/>
              </a:ext>
            </a:extLst>
          </p:cNvPr>
          <p:cNvSpPr>
            <a:spLocks noGrp="1"/>
          </p:cNvSpPr>
          <p:nvPr>
            <p:ph type="title"/>
          </p:nvPr>
        </p:nvSpPr>
        <p:spPr/>
        <p:txBody>
          <a:bodyPr>
            <a:normAutofit fontScale="90000"/>
          </a:bodyPr>
          <a:lstStyle/>
          <a:p>
            <a:r>
              <a:rPr lang="ar-IQ" dirty="0"/>
              <a:t>عواقب الاستغلال والاعتداء الجنسيين على الضحية</a:t>
            </a:r>
            <a:endParaRPr lang="en-US" dirty="0"/>
          </a:p>
        </p:txBody>
      </p:sp>
      <p:sp>
        <p:nvSpPr>
          <p:cNvPr id="3" name="Content Placeholder 2">
            <a:extLst>
              <a:ext uri="{FF2B5EF4-FFF2-40B4-BE49-F238E27FC236}">
                <a16:creationId xmlns:a16="http://schemas.microsoft.com/office/drawing/2014/main" id="{14FE3E48-33A2-4001-B478-F09978F7890B}"/>
              </a:ext>
            </a:extLst>
          </p:cNvPr>
          <p:cNvSpPr>
            <a:spLocks noGrp="1"/>
          </p:cNvSpPr>
          <p:nvPr>
            <p:ph idx="1"/>
          </p:nvPr>
        </p:nvSpPr>
        <p:spPr/>
        <p:txBody>
          <a:bodyPr>
            <a:normAutofit fontScale="92500" lnSpcReduction="10000"/>
          </a:bodyPr>
          <a:lstStyle/>
          <a:p>
            <a:pPr algn="r" rtl="1"/>
            <a:endParaRPr lang="en-US" dirty="0"/>
          </a:p>
          <a:p>
            <a:pPr marL="0" indent="0" algn="r" rtl="1">
              <a:buNone/>
            </a:pPr>
            <a:r>
              <a:rPr lang="en-US" sz="3400" dirty="0"/>
              <a:t>•</a:t>
            </a:r>
            <a:r>
              <a:rPr lang="ar-IQ" sz="3400" dirty="0"/>
              <a:t>أ</a:t>
            </a:r>
            <a:r>
              <a:rPr lang="ar-IQ" sz="2400" dirty="0"/>
              <a:t>ذى جسدي </a:t>
            </a:r>
          </a:p>
          <a:p>
            <a:pPr marL="0" indent="0" algn="r" rtl="1">
              <a:buNone/>
            </a:pPr>
            <a:r>
              <a:rPr lang="ar-IQ" sz="2400" dirty="0"/>
              <a:t>• الألم والصدمات</a:t>
            </a:r>
          </a:p>
          <a:p>
            <a:pPr marL="0" indent="0" algn="r" rtl="1">
              <a:buNone/>
            </a:pPr>
            <a:r>
              <a:rPr lang="ar-IQ" sz="2400" dirty="0"/>
              <a:t> • ضرر نفسي </a:t>
            </a:r>
          </a:p>
          <a:p>
            <a:pPr marL="0" indent="0" algn="r" rtl="1">
              <a:buNone/>
            </a:pPr>
            <a:r>
              <a:rPr lang="ar-IQ" sz="2400" dirty="0"/>
              <a:t>• الأمراض المنقولة بالاتصال الجنسي. فيروس نقص المناعة البشرية / الإيدز</a:t>
            </a:r>
          </a:p>
          <a:p>
            <a:pPr marL="0" indent="0" algn="r" rtl="1">
              <a:buNone/>
            </a:pPr>
            <a:r>
              <a:rPr lang="ar-IQ" sz="2400" dirty="0"/>
              <a:t> • العقم </a:t>
            </a:r>
          </a:p>
          <a:p>
            <a:pPr marL="0" indent="0" algn="r" rtl="1">
              <a:buNone/>
            </a:pPr>
            <a:r>
              <a:rPr lang="ar-IQ" sz="2400" dirty="0"/>
              <a:t>• الوصم بالعار</a:t>
            </a:r>
          </a:p>
          <a:p>
            <a:pPr marL="0" indent="0" algn="r" rtl="1">
              <a:buNone/>
            </a:pPr>
            <a:r>
              <a:rPr lang="ar-IQ" sz="2400" dirty="0"/>
              <a:t> • فقدان السمعة </a:t>
            </a:r>
          </a:p>
          <a:p>
            <a:pPr marL="0" indent="0" algn="r" rtl="1">
              <a:buNone/>
            </a:pPr>
            <a:r>
              <a:rPr lang="ar-IQ" sz="2400" dirty="0"/>
              <a:t>• العار والذنب</a:t>
            </a:r>
          </a:p>
          <a:p>
            <a:pPr marL="0" indent="0" algn="r" rtl="1">
              <a:buNone/>
            </a:pPr>
            <a:r>
              <a:rPr lang="ar-IQ" sz="2400" dirty="0"/>
              <a:t> • الخوف والارتباك والاكتئاب </a:t>
            </a:r>
          </a:p>
          <a:p>
            <a:pPr marL="0" indent="0" algn="r" rtl="1">
              <a:buNone/>
            </a:pPr>
            <a:r>
              <a:rPr lang="ar-IQ" sz="2400" dirty="0"/>
              <a:t>• الموت وإيذاء النفس</a:t>
            </a:r>
            <a:endParaRPr lang="en-US" sz="2400" dirty="0"/>
          </a:p>
        </p:txBody>
      </p:sp>
    </p:spTree>
    <p:extLst>
      <p:ext uri="{BB962C8B-B14F-4D97-AF65-F5344CB8AC3E}">
        <p14:creationId xmlns:p14="http://schemas.microsoft.com/office/powerpoint/2010/main" val="22001300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5476D-BE3E-4440-B539-05220E21BA41}"/>
              </a:ext>
            </a:extLst>
          </p:cNvPr>
          <p:cNvSpPr>
            <a:spLocks noGrp="1"/>
          </p:cNvSpPr>
          <p:nvPr>
            <p:ph type="title"/>
          </p:nvPr>
        </p:nvSpPr>
        <p:spPr/>
        <p:txBody>
          <a:bodyPr>
            <a:normAutofit fontScale="90000"/>
          </a:bodyPr>
          <a:lstStyle/>
          <a:p>
            <a:r>
              <a:rPr lang="ar-IQ" dirty="0"/>
              <a:t>عواقب الاستغلال والاعتداء الجنسيين على الضحية</a:t>
            </a:r>
            <a:endParaRPr lang="en-US" dirty="0"/>
          </a:p>
        </p:txBody>
      </p:sp>
      <p:sp>
        <p:nvSpPr>
          <p:cNvPr id="3" name="Content Placeholder 2">
            <a:extLst>
              <a:ext uri="{FF2B5EF4-FFF2-40B4-BE49-F238E27FC236}">
                <a16:creationId xmlns:a16="http://schemas.microsoft.com/office/drawing/2014/main" id="{19277C0F-1C0D-4046-AED5-FB617AF1A749}"/>
              </a:ext>
            </a:extLst>
          </p:cNvPr>
          <p:cNvSpPr>
            <a:spLocks noGrp="1"/>
          </p:cNvSpPr>
          <p:nvPr>
            <p:ph idx="1"/>
          </p:nvPr>
        </p:nvSpPr>
        <p:spPr>
          <a:xfrm>
            <a:off x="457200" y="1700808"/>
            <a:ext cx="8229600" cy="4525963"/>
          </a:xfrm>
        </p:spPr>
        <p:txBody>
          <a:bodyPr>
            <a:normAutofit/>
          </a:bodyPr>
          <a:lstStyle/>
          <a:p>
            <a:pPr marL="0" indent="0" algn="r" rtl="1">
              <a:buNone/>
            </a:pPr>
            <a:r>
              <a:rPr lang="ar-IQ" dirty="0"/>
              <a:t>الرفض من قبل الزوج / الأسرة </a:t>
            </a:r>
          </a:p>
          <a:p>
            <a:pPr marL="0" indent="0" algn="r" rtl="1">
              <a:buNone/>
            </a:pPr>
            <a:r>
              <a:rPr lang="ar-IQ" dirty="0"/>
              <a:t>• منبوذ من المجتمع </a:t>
            </a:r>
          </a:p>
          <a:p>
            <a:pPr marL="0" indent="0" algn="r" rtl="1">
              <a:buNone/>
            </a:pPr>
            <a:r>
              <a:rPr lang="ar-IQ" dirty="0"/>
              <a:t>• فقدان الوظيفة / الدخل</a:t>
            </a:r>
          </a:p>
          <a:p>
            <a:pPr marL="0" indent="0" algn="r" rtl="1">
              <a:buNone/>
            </a:pPr>
            <a:r>
              <a:rPr lang="ar-IQ" dirty="0"/>
              <a:t> • فقدان الوصول إلى التعليم / الفرصة أو عدم القدرة على الذهاب إلى المدرسة / العمل</a:t>
            </a:r>
          </a:p>
          <a:p>
            <a:pPr marL="0" indent="0" algn="r" rtl="1">
              <a:buNone/>
            </a:pPr>
            <a:r>
              <a:rPr lang="ar-IQ" dirty="0"/>
              <a:t> • الحمل غير المرغوب فيه </a:t>
            </a:r>
            <a:endParaRPr lang="en-US" dirty="0"/>
          </a:p>
          <a:p>
            <a:pPr marL="0" indent="0" algn="r" rtl="1">
              <a:buNone/>
            </a:pPr>
            <a:r>
              <a:rPr lang="ar-IQ" dirty="0"/>
              <a:t>، الإجهاض </a:t>
            </a:r>
          </a:p>
        </p:txBody>
      </p:sp>
    </p:spTree>
    <p:extLst>
      <p:ext uri="{BB962C8B-B14F-4D97-AF65-F5344CB8AC3E}">
        <p14:creationId xmlns:p14="http://schemas.microsoft.com/office/powerpoint/2010/main" val="124250660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031EF-3275-4465-9DB7-6E1D9E44D342}"/>
              </a:ext>
            </a:extLst>
          </p:cNvPr>
          <p:cNvSpPr>
            <a:spLocks noGrp="1"/>
          </p:cNvSpPr>
          <p:nvPr>
            <p:ph type="title"/>
          </p:nvPr>
        </p:nvSpPr>
        <p:spPr/>
        <p:txBody>
          <a:bodyPr>
            <a:noAutofit/>
          </a:bodyPr>
          <a:lstStyle/>
          <a:p>
            <a:pPr rtl="1"/>
            <a:r>
              <a:rPr lang="ar-IQ" dirty="0"/>
              <a:t>عواقب الاستغلال والانتهاك الجنسيين</a:t>
            </a:r>
            <a:r>
              <a:rPr lang="en-US" dirty="0"/>
              <a:t> </a:t>
            </a:r>
            <a:r>
              <a:rPr lang="ar-IQ" dirty="0"/>
              <a:t>علي المجتمع</a:t>
            </a:r>
            <a:endParaRPr lang="en-US" dirty="0"/>
          </a:p>
        </p:txBody>
      </p:sp>
      <p:sp>
        <p:nvSpPr>
          <p:cNvPr id="3" name="Content Placeholder 2">
            <a:extLst>
              <a:ext uri="{FF2B5EF4-FFF2-40B4-BE49-F238E27FC236}">
                <a16:creationId xmlns:a16="http://schemas.microsoft.com/office/drawing/2014/main" id="{7D4846B6-9C02-4D0B-BB74-A890BE613629}"/>
              </a:ext>
            </a:extLst>
          </p:cNvPr>
          <p:cNvSpPr>
            <a:spLocks noGrp="1"/>
          </p:cNvSpPr>
          <p:nvPr>
            <p:ph idx="1"/>
          </p:nvPr>
        </p:nvSpPr>
        <p:spPr/>
        <p:txBody>
          <a:bodyPr>
            <a:normAutofit/>
          </a:bodyPr>
          <a:lstStyle/>
          <a:p>
            <a:pPr marL="0" indent="0">
              <a:buNone/>
            </a:pPr>
            <a:endParaRPr lang="en-US" dirty="0"/>
          </a:p>
          <a:p>
            <a:pPr algn="r" rtl="1"/>
            <a:r>
              <a:rPr lang="ar-IQ" dirty="0"/>
              <a:t>فقدان الثقة</a:t>
            </a:r>
            <a:endParaRPr lang="en-US" dirty="0"/>
          </a:p>
          <a:p>
            <a:pPr algn="r" rtl="1"/>
            <a:r>
              <a:rPr lang="ar-IQ" dirty="0"/>
              <a:t> الأطفال غير المرغوب فيهم</a:t>
            </a:r>
            <a:endParaRPr lang="en-US" dirty="0"/>
          </a:p>
          <a:p>
            <a:pPr algn="r" rtl="1"/>
            <a:r>
              <a:rPr lang="ar-IQ" dirty="0"/>
              <a:t> - قبض الشرود الجنسي</a:t>
            </a:r>
            <a:endParaRPr lang="en-US" dirty="0"/>
          </a:p>
          <a:p>
            <a:pPr algn="r" rtl="1"/>
            <a:r>
              <a:rPr lang="ar-IQ" dirty="0"/>
              <a:t>  الأمراض المنقولة جنسياً</a:t>
            </a:r>
            <a:endParaRPr lang="en-US" dirty="0"/>
          </a:p>
          <a:p>
            <a:pPr algn="r" rtl="1"/>
            <a:r>
              <a:rPr lang="ar-IQ" dirty="0"/>
              <a:t> قطع الموارد </a:t>
            </a:r>
            <a:endParaRPr lang="en-US" dirty="0"/>
          </a:p>
        </p:txBody>
      </p:sp>
    </p:spTree>
    <p:extLst>
      <p:ext uri="{BB962C8B-B14F-4D97-AF65-F5344CB8AC3E}">
        <p14:creationId xmlns:p14="http://schemas.microsoft.com/office/powerpoint/2010/main" val="23529178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9C0ED-19FA-4FA5-9126-2F358CE9B449}"/>
              </a:ext>
            </a:extLst>
          </p:cNvPr>
          <p:cNvSpPr>
            <a:spLocks noGrp="1"/>
          </p:cNvSpPr>
          <p:nvPr>
            <p:ph type="title"/>
          </p:nvPr>
        </p:nvSpPr>
        <p:spPr/>
        <p:txBody>
          <a:bodyPr>
            <a:noAutofit/>
          </a:bodyPr>
          <a:lstStyle/>
          <a:p>
            <a:r>
              <a:rPr lang="ar-IQ" dirty="0"/>
              <a:t>عواقب الاستغلال والانتهاك الجنسيين على الجاني</a:t>
            </a:r>
            <a:endParaRPr lang="en-US" dirty="0"/>
          </a:p>
        </p:txBody>
      </p:sp>
      <p:sp>
        <p:nvSpPr>
          <p:cNvPr id="3" name="Content Placeholder 2">
            <a:extLst>
              <a:ext uri="{FF2B5EF4-FFF2-40B4-BE49-F238E27FC236}">
                <a16:creationId xmlns:a16="http://schemas.microsoft.com/office/drawing/2014/main" id="{182C0FC3-2053-422F-BF57-C0A6837A5395}"/>
              </a:ext>
            </a:extLst>
          </p:cNvPr>
          <p:cNvSpPr>
            <a:spLocks noGrp="1"/>
          </p:cNvSpPr>
          <p:nvPr>
            <p:ph idx="1"/>
          </p:nvPr>
        </p:nvSpPr>
        <p:spPr/>
        <p:txBody>
          <a:bodyPr>
            <a:normAutofit lnSpcReduction="10000"/>
          </a:bodyPr>
          <a:lstStyle/>
          <a:p>
            <a:pPr algn="r" rtl="1"/>
            <a:endParaRPr lang="en-US" dirty="0"/>
          </a:p>
          <a:p>
            <a:pPr algn="r" rtl="1"/>
            <a:r>
              <a:rPr lang="ar-IQ" sz="2800" dirty="0"/>
              <a:t>الأمراض المنقولة بالاتصال الجنسي وفيروس نقص المناعة البشرية / الإيدز</a:t>
            </a:r>
            <a:endParaRPr lang="en-US" sz="2800" dirty="0"/>
          </a:p>
          <a:p>
            <a:pPr algn="r" rtl="1"/>
            <a:r>
              <a:rPr lang="ar-IQ" sz="2800" dirty="0"/>
              <a:t> • فقدان الوظيفة / الدخل </a:t>
            </a:r>
            <a:endParaRPr lang="en-US" sz="2800" dirty="0"/>
          </a:p>
          <a:p>
            <a:pPr algn="r" rtl="1"/>
            <a:r>
              <a:rPr lang="ar-IQ" sz="2800" dirty="0"/>
              <a:t>• فقدان السمعة </a:t>
            </a:r>
            <a:endParaRPr lang="en-US" sz="2800" dirty="0"/>
          </a:p>
          <a:p>
            <a:pPr algn="r" rtl="1"/>
            <a:r>
              <a:rPr lang="ar-IQ" sz="2800" dirty="0"/>
              <a:t>الحبس (في حالة نص التشريع الجنائي) </a:t>
            </a:r>
            <a:endParaRPr lang="en-US" sz="2800" dirty="0"/>
          </a:p>
          <a:p>
            <a:pPr algn="r" rtl="1"/>
            <a:r>
              <a:rPr lang="ar-IQ" sz="2800" dirty="0"/>
              <a:t>•عار</a:t>
            </a:r>
            <a:endParaRPr lang="en-US" sz="2800" dirty="0"/>
          </a:p>
          <a:p>
            <a:pPr algn="r" rtl="1"/>
            <a:r>
              <a:rPr lang="ar-IQ" sz="2800" dirty="0"/>
              <a:t>الرفض من قبل الزوج / الأسرة </a:t>
            </a:r>
            <a:endParaRPr lang="en-US" sz="2800" dirty="0"/>
          </a:p>
          <a:p>
            <a:pPr algn="r" rtl="1"/>
            <a:r>
              <a:rPr lang="ar-IQ" sz="2800" dirty="0"/>
              <a:t>•خطر أمني</a:t>
            </a:r>
            <a:endParaRPr lang="en-US" sz="2800" dirty="0"/>
          </a:p>
          <a:p>
            <a:pPr algn="r" rtl="1"/>
            <a:endParaRPr lang="en-US" dirty="0"/>
          </a:p>
        </p:txBody>
      </p:sp>
    </p:spTree>
    <p:extLst>
      <p:ext uri="{BB962C8B-B14F-4D97-AF65-F5344CB8AC3E}">
        <p14:creationId xmlns:p14="http://schemas.microsoft.com/office/powerpoint/2010/main" val="324285896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EA6FD-D004-4700-97F6-4C707AE81952}"/>
              </a:ext>
            </a:extLst>
          </p:cNvPr>
          <p:cNvSpPr>
            <a:spLocks noGrp="1"/>
          </p:cNvSpPr>
          <p:nvPr>
            <p:ph type="title"/>
          </p:nvPr>
        </p:nvSpPr>
        <p:spPr>
          <a:xfrm>
            <a:off x="539552" y="620688"/>
            <a:ext cx="8229600" cy="1143000"/>
          </a:xfrm>
        </p:spPr>
        <p:txBody>
          <a:bodyPr>
            <a:noAutofit/>
          </a:bodyPr>
          <a:lstStyle/>
          <a:p>
            <a:r>
              <a:rPr lang="ar-IQ" dirty="0"/>
              <a:t>عواقب للمنظمة</a:t>
            </a:r>
            <a:br>
              <a:rPr lang="ar-IQ" dirty="0"/>
            </a:br>
            <a:br>
              <a:rPr lang="ar-IQ" dirty="0"/>
            </a:br>
            <a:endParaRPr lang="en-US" dirty="0"/>
          </a:p>
        </p:txBody>
      </p:sp>
      <p:sp>
        <p:nvSpPr>
          <p:cNvPr id="3" name="Content Placeholder 2">
            <a:extLst>
              <a:ext uri="{FF2B5EF4-FFF2-40B4-BE49-F238E27FC236}">
                <a16:creationId xmlns:a16="http://schemas.microsoft.com/office/drawing/2014/main" id="{A5F6FE32-FA35-47F2-81CE-E915493EDFCB}"/>
              </a:ext>
            </a:extLst>
          </p:cNvPr>
          <p:cNvSpPr>
            <a:spLocks noGrp="1"/>
          </p:cNvSpPr>
          <p:nvPr>
            <p:ph idx="1"/>
          </p:nvPr>
        </p:nvSpPr>
        <p:spPr/>
        <p:txBody>
          <a:bodyPr/>
          <a:lstStyle/>
          <a:p>
            <a:pPr marL="0" indent="0" algn="r" rtl="1">
              <a:buNone/>
            </a:pPr>
            <a:endParaRPr lang="en-US" dirty="0"/>
          </a:p>
          <a:p>
            <a:pPr algn="r" rtl="1"/>
            <a:r>
              <a:rPr lang="ar-IQ" sz="2800" dirty="0"/>
              <a:t>فقدان الثقة من المجتمع</a:t>
            </a:r>
            <a:endParaRPr lang="en-US" sz="2800" dirty="0"/>
          </a:p>
          <a:p>
            <a:pPr marL="0" indent="0" algn="r" rtl="1">
              <a:buNone/>
            </a:pPr>
            <a:r>
              <a:rPr lang="ar-IQ" sz="2800" dirty="0"/>
              <a:t> • فقدان التمويل</a:t>
            </a:r>
            <a:endParaRPr lang="en-US" sz="2800" dirty="0"/>
          </a:p>
          <a:p>
            <a:pPr marL="0" indent="0" algn="r" rtl="1">
              <a:buNone/>
            </a:pPr>
            <a:r>
              <a:rPr lang="ar-IQ" sz="2800" dirty="0"/>
              <a:t> •خطر أمني</a:t>
            </a:r>
            <a:endParaRPr lang="en-US" sz="2800" dirty="0"/>
          </a:p>
          <a:p>
            <a:pPr marL="0" indent="0" algn="r" rtl="1">
              <a:buNone/>
            </a:pPr>
            <a:r>
              <a:rPr lang="ar-IQ" sz="2800" dirty="0"/>
              <a:t> • فقدان الموظفين قد يتعرض الموظفون الآخرون لخطر الانتقام من / من قبل أفراد المجتمع</a:t>
            </a:r>
            <a:endParaRPr lang="en-US" dirty="0"/>
          </a:p>
        </p:txBody>
      </p:sp>
    </p:spTree>
    <p:extLst>
      <p:ext uri="{BB962C8B-B14F-4D97-AF65-F5344CB8AC3E}">
        <p14:creationId xmlns:p14="http://schemas.microsoft.com/office/powerpoint/2010/main" val="409099144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858000"/>
          </a:xfrm>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ar-IQ" sz="5400" dirty="0"/>
              <a:t>الوقاية من الاستغلال الجنسي والاستجابة له</a:t>
            </a:r>
            <a:endParaRPr lang="en-GB" sz="5400" b="1" i="1" dirty="0"/>
          </a:p>
        </p:txBody>
      </p:sp>
      <p:sp>
        <p:nvSpPr>
          <p:cNvPr id="3" name="Subtitle 2"/>
          <p:cNvSpPr>
            <a:spLocks noGrp="1"/>
          </p:cNvSpPr>
          <p:nvPr>
            <p:ph type="subTitle" idx="1"/>
          </p:nvPr>
        </p:nvSpPr>
        <p:spPr>
          <a:xfrm>
            <a:off x="539552" y="6525344"/>
            <a:ext cx="8424936" cy="216024"/>
          </a:xfrm>
          <a:solidFill>
            <a:schemeClr val="accent5">
              <a:lumMod val="20000"/>
              <a:lumOff val="80000"/>
            </a:schemeClr>
          </a:solidFill>
        </p:spPr>
        <p:txBody>
          <a:bodyPr>
            <a:normAutofit fontScale="25000" lnSpcReduction="20000"/>
          </a:bodyPr>
          <a:lstStyle/>
          <a:p>
            <a:pPr marL="457200" lvl="0" indent="-457200" algn="l">
              <a:lnSpc>
                <a:spcPct val="200000"/>
              </a:lnSpc>
              <a:spcBef>
                <a:spcPts val="600"/>
              </a:spcBef>
              <a:buClr>
                <a:srgbClr val="D16349"/>
              </a:buClr>
              <a:buSzPct val="70000"/>
              <a:buFont typeface="+mj-lt"/>
              <a:buAutoNum type="arabicPeriod"/>
            </a:pPr>
            <a:endParaRPr lang="en-GB" sz="1800" dirty="0">
              <a:solidFill>
                <a:schemeClr val="tx1"/>
              </a:solidFill>
            </a:endParaRPr>
          </a:p>
        </p:txBody>
      </p:sp>
    </p:spTree>
    <p:extLst>
      <p:ext uri="{BB962C8B-B14F-4D97-AF65-F5344CB8AC3E}">
        <p14:creationId xmlns:p14="http://schemas.microsoft.com/office/powerpoint/2010/main" val="292494665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21732" y="127000"/>
            <a:ext cx="8593667" cy="637704"/>
          </a:xfrm>
          <a:prstGeom prst="rect">
            <a:avLst/>
          </a:prstGeom>
          <a:solidFill>
            <a:srgbClr val="FFC000"/>
          </a:solidFill>
          <a:ln/>
        </p:spPr>
        <p:style>
          <a:lnRef idx="2">
            <a:schemeClr val="accent3"/>
          </a:lnRef>
          <a:fillRef idx="1">
            <a:schemeClr val="lt1"/>
          </a:fillRef>
          <a:effectRef idx="0">
            <a:schemeClr val="accent3"/>
          </a:effectRef>
          <a:fontRef idx="minor">
            <a:schemeClr val="dk1"/>
          </a:fontRef>
        </p:style>
        <p:txBody>
          <a:bodyPr/>
          <a:lstStyle/>
          <a:p>
            <a:pPr algn="ctr">
              <a:defRPr/>
            </a:pPr>
            <a:r>
              <a:rPr lang="ar-IQ" sz="2400" dirty="0">
                <a:solidFill>
                  <a:srgbClr val="002060"/>
                </a:solidFill>
              </a:rPr>
              <a:t>الركائز الأساسية للحماية من أعمال الاستغلال والانتهاك الجنسيين</a:t>
            </a:r>
            <a:endParaRPr lang="en-US" sz="2400" dirty="0">
              <a:solidFill>
                <a:srgbClr val="002060"/>
              </a:solidFill>
              <a:latin typeface="Arial Black"/>
            </a:endParaRPr>
          </a:p>
        </p:txBody>
      </p:sp>
      <p:sp>
        <p:nvSpPr>
          <p:cNvPr id="4" name="Rectangle 3"/>
          <p:cNvSpPr/>
          <p:nvPr/>
        </p:nvSpPr>
        <p:spPr>
          <a:xfrm>
            <a:off x="330201" y="1541463"/>
            <a:ext cx="2651803" cy="973137"/>
          </a:xfrm>
          <a:prstGeom prst="rect">
            <a:avLst/>
          </a:prstGeom>
          <a:solidFill>
            <a:schemeClr val="bg2"/>
          </a:solidFill>
          <a:ln w="28575">
            <a:solidFill>
              <a:schemeClr val="accent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ar-IQ" sz="1600" b="1" dirty="0">
                <a:solidFill>
                  <a:schemeClr val="tx1"/>
                </a:solidFill>
              </a:rPr>
              <a:t>السياسات الإدارية والتنظيمية</a:t>
            </a:r>
            <a:endParaRPr lang="en-US" sz="1600" b="1" dirty="0">
              <a:solidFill>
                <a:schemeClr val="tx1"/>
              </a:solidFill>
            </a:endParaRPr>
          </a:p>
        </p:txBody>
      </p:sp>
      <p:sp>
        <p:nvSpPr>
          <p:cNvPr id="5" name="Rectangle 4"/>
          <p:cNvSpPr/>
          <p:nvPr/>
        </p:nvSpPr>
        <p:spPr>
          <a:xfrm>
            <a:off x="3276600" y="1524000"/>
            <a:ext cx="2667000" cy="973137"/>
          </a:xfrm>
          <a:prstGeom prst="rect">
            <a:avLst/>
          </a:prstGeom>
          <a:solidFill>
            <a:schemeClr val="accent1"/>
          </a:solidFill>
          <a:ln w="28575">
            <a:solidFill>
              <a:schemeClr val="accent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ar-IQ" sz="1600" b="1" dirty="0">
                <a:solidFill>
                  <a:schemeClr val="tx1"/>
                </a:solidFill>
              </a:rPr>
              <a:t>المشاركة المجتمعية</a:t>
            </a:r>
          </a:p>
          <a:p>
            <a:br>
              <a:rPr lang="ar-IQ" sz="1600" dirty="0"/>
            </a:br>
            <a:endParaRPr lang="en-US" sz="1600" dirty="0">
              <a:solidFill>
                <a:prstClr val="white"/>
              </a:solidFill>
            </a:endParaRPr>
          </a:p>
        </p:txBody>
      </p:sp>
      <p:sp>
        <p:nvSpPr>
          <p:cNvPr id="6" name="Rectangle 5"/>
          <p:cNvSpPr/>
          <p:nvPr/>
        </p:nvSpPr>
        <p:spPr>
          <a:xfrm>
            <a:off x="6248400" y="1524000"/>
            <a:ext cx="2667000" cy="973137"/>
          </a:xfrm>
          <a:prstGeom prst="rect">
            <a:avLst/>
          </a:prstGeom>
          <a:ln/>
        </p:spPr>
        <p:style>
          <a:lnRef idx="1">
            <a:schemeClr val="accent2"/>
          </a:lnRef>
          <a:fillRef idx="2">
            <a:schemeClr val="accent2"/>
          </a:fillRef>
          <a:effectRef idx="1">
            <a:schemeClr val="accent2"/>
          </a:effectRef>
          <a:fontRef idx="minor">
            <a:schemeClr val="dk1"/>
          </a:fontRef>
        </p:style>
        <p:txBody>
          <a:bodyPr anchor="ctr"/>
          <a:lstStyle/>
          <a:p>
            <a:pPr algn="ctr"/>
            <a:r>
              <a:rPr lang="ar-IQ" sz="1600" b="1" dirty="0"/>
              <a:t>آليات الوقاية والاستجابة</a:t>
            </a:r>
          </a:p>
          <a:p>
            <a:br>
              <a:rPr lang="ar-IQ" sz="1600" dirty="0"/>
            </a:br>
            <a:endParaRPr lang="en-US" sz="1600" dirty="0">
              <a:solidFill>
                <a:prstClr val="black"/>
              </a:solidFill>
            </a:endParaRPr>
          </a:p>
        </p:txBody>
      </p:sp>
      <p:sp>
        <p:nvSpPr>
          <p:cNvPr id="15" name="Rectangle 14"/>
          <p:cNvSpPr/>
          <p:nvPr/>
        </p:nvSpPr>
        <p:spPr>
          <a:xfrm>
            <a:off x="330201" y="2514600"/>
            <a:ext cx="2641599" cy="4114800"/>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a:lstStyle/>
          <a:p>
            <a:pPr algn="ctr">
              <a:defRPr/>
            </a:pPr>
            <a:endParaRPr lang="en-GB" sz="1400" dirty="0"/>
          </a:p>
          <a:p>
            <a:pPr algn="ctr">
              <a:defRPr/>
            </a:pPr>
            <a:endParaRPr lang="en-GB" sz="1400" dirty="0"/>
          </a:p>
          <a:p>
            <a:pPr algn="ctr">
              <a:defRPr/>
            </a:pPr>
            <a:r>
              <a:rPr lang="ar-IQ" dirty="0"/>
              <a:t>لتنسيق مع الشركاء ، التزام كبار المديرين بالحماية من الاستغلال والانتهاك الجنسيين</a:t>
            </a:r>
            <a:endParaRPr lang="en-US" b="1" dirty="0">
              <a:solidFill>
                <a:srgbClr val="000000"/>
              </a:solidFill>
              <a:latin typeface="Arial Black"/>
              <a:ea typeface="Calibri"/>
              <a:cs typeface="Calibri"/>
            </a:endParaRPr>
          </a:p>
        </p:txBody>
      </p:sp>
      <p:sp>
        <p:nvSpPr>
          <p:cNvPr id="16" name="Rectangle 15"/>
          <p:cNvSpPr/>
          <p:nvPr/>
        </p:nvSpPr>
        <p:spPr>
          <a:xfrm>
            <a:off x="6248400" y="2514600"/>
            <a:ext cx="2667000" cy="4114800"/>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a:lstStyle/>
          <a:p>
            <a:pPr algn="ctr">
              <a:defRPr/>
            </a:pPr>
            <a:r>
              <a:rPr lang="ar-IQ" sz="1600" dirty="0"/>
              <a:t>الوقاية : آليات وقائية فعالة ، بما في ذلك التوظيف الفعال وإدارة الأداء بما في ذلك عمليات التحقق من الخلفية المتعلقة بالعمل</a:t>
            </a:r>
            <a:endParaRPr lang="en-GB" sz="1600" dirty="0"/>
          </a:p>
          <a:p>
            <a:pPr algn="ctr">
              <a:defRPr/>
            </a:pPr>
            <a:endParaRPr lang="en-GB" sz="1600" dirty="0">
              <a:solidFill>
                <a:prstClr val="white"/>
              </a:solidFill>
              <a:latin typeface="Arial Black"/>
              <a:ea typeface="Calibri"/>
              <a:cs typeface="Calibri"/>
            </a:endParaRPr>
          </a:p>
          <a:p>
            <a:pPr algn="ctr">
              <a:defRPr/>
            </a:pPr>
            <a:r>
              <a:rPr lang="ar-IQ" sz="1600" dirty="0"/>
              <a:t>استجابة: الشكاوى الداخلية وإجراءات التحقيق رعاية الناجين (؟)</a:t>
            </a:r>
            <a:endParaRPr lang="en-US" sz="1600" dirty="0">
              <a:solidFill>
                <a:prstClr val="white"/>
              </a:solidFill>
              <a:latin typeface="Arial Black"/>
              <a:ea typeface="Calibri"/>
              <a:cs typeface="Calibri"/>
            </a:endParaRPr>
          </a:p>
        </p:txBody>
      </p:sp>
      <p:sp>
        <p:nvSpPr>
          <p:cNvPr id="17" name="Rectangle 16"/>
          <p:cNvSpPr/>
          <p:nvPr/>
        </p:nvSpPr>
        <p:spPr>
          <a:xfrm>
            <a:off x="3276600" y="2514600"/>
            <a:ext cx="2667000" cy="4114800"/>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a:lstStyle/>
          <a:p>
            <a:pPr algn="ctr">
              <a:defRPr/>
            </a:pPr>
            <a:r>
              <a:rPr lang="en-GB" sz="1400" dirty="0">
                <a:solidFill>
                  <a:prstClr val="white"/>
                </a:solidFill>
                <a:latin typeface="Arial Black"/>
                <a:ea typeface="Calibri"/>
                <a:cs typeface="Calibri"/>
              </a:rPr>
              <a:t> </a:t>
            </a:r>
          </a:p>
          <a:p>
            <a:pPr algn="ctr">
              <a:defRPr/>
            </a:pPr>
            <a:endParaRPr lang="en-GB" sz="1400" dirty="0">
              <a:solidFill>
                <a:prstClr val="white"/>
              </a:solidFill>
              <a:latin typeface="Arial Black"/>
              <a:ea typeface="Calibri"/>
              <a:cs typeface="Calibri"/>
            </a:endParaRPr>
          </a:p>
          <a:p>
            <a:pPr algn="ctr"/>
            <a:r>
              <a:rPr lang="ar-IQ" sz="1400" dirty="0"/>
              <a:t>لتشمل خلق الوعي حول ا الاستغلال والانتهاك الجنسيين وشرح آليات الاستجابة للشكاوى المتاحة للأشخاص المعنيين</a:t>
            </a:r>
          </a:p>
          <a:p>
            <a:br>
              <a:rPr lang="ar-IQ" sz="1400" dirty="0"/>
            </a:br>
            <a:endParaRPr lang="en-US" sz="1400" b="1" dirty="0">
              <a:solidFill>
                <a:prstClr val="white"/>
              </a:solidFill>
              <a:latin typeface="Arial Black"/>
              <a:ea typeface="Calibri"/>
              <a:cs typeface="Calibri"/>
            </a:endParaRPr>
          </a:p>
        </p:txBody>
      </p:sp>
      <p:sp>
        <p:nvSpPr>
          <p:cNvPr id="13" name="Isosceles Triangle 12"/>
          <p:cNvSpPr/>
          <p:nvPr/>
        </p:nvSpPr>
        <p:spPr>
          <a:xfrm>
            <a:off x="304800" y="1219200"/>
            <a:ext cx="2667000" cy="304800"/>
          </a:xfrm>
          <a:prstGeom prst="triangle">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Isosceles Triangle 13"/>
          <p:cNvSpPr/>
          <p:nvPr/>
        </p:nvSpPr>
        <p:spPr>
          <a:xfrm>
            <a:off x="3276600" y="1201057"/>
            <a:ext cx="2667000" cy="304800"/>
          </a:xfrm>
          <a:prstGeom prst="triangl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8" name="Isosceles Triangle 17"/>
          <p:cNvSpPr/>
          <p:nvPr/>
        </p:nvSpPr>
        <p:spPr>
          <a:xfrm>
            <a:off x="6248400" y="1219200"/>
            <a:ext cx="2667000" cy="304800"/>
          </a:xfrm>
          <a:prstGeom prst="triangle">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135286515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556792"/>
          </a:xfrm>
          <a:ln/>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ar-IQ" sz="4000" dirty="0"/>
              <a:t>المعايير التنظيمية الأساسية للجنة الدائمة المشتركة بين الوكالات بشأن الحماية من الاستغلال والانتهاك </a:t>
            </a:r>
            <a:r>
              <a:rPr lang="ar-IQ" dirty="0"/>
              <a:t>الجنسيين</a:t>
            </a:r>
            <a:endParaRPr lang="en-GB" dirty="0"/>
          </a:p>
        </p:txBody>
      </p:sp>
      <p:sp>
        <p:nvSpPr>
          <p:cNvPr id="3" name="Subtitle 2"/>
          <p:cNvSpPr>
            <a:spLocks noGrp="1"/>
          </p:cNvSpPr>
          <p:nvPr>
            <p:ph type="subTitle" idx="1"/>
          </p:nvPr>
        </p:nvSpPr>
        <p:spPr>
          <a:xfrm>
            <a:off x="0" y="1556791"/>
            <a:ext cx="9144000" cy="5301209"/>
          </a:xfrm>
          <a:solidFill>
            <a:schemeClr val="accent5">
              <a:lumMod val="20000"/>
              <a:lumOff val="80000"/>
            </a:schemeClr>
          </a:solidFill>
        </p:spPr>
        <p:txBody>
          <a:bodyPr>
            <a:normAutofit fontScale="32500" lnSpcReduction="20000"/>
          </a:bodyPr>
          <a:lstStyle/>
          <a:p>
            <a:pPr algn="r" rtl="1">
              <a:lnSpc>
                <a:spcPct val="170000"/>
              </a:lnSpc>
              <a:spcAft>
                <a:spcPts val="0"/>
              </a:spcAft>
            </a:pPr>
            <a:r>
              <a:rPr lang="ar-IQ" sz="7200" dirty="0">
                <a:solidFill>
                  <a:schemeClr val="tx1"/>
                </a:solidFill>
              </a:rPr>
              <a:t>كانت المعايير الأساسية للجنة الدائمة المشتركة بين الوكالات بشأن الحماية من الاستغلال والانتهاك الجنسيين صدق عليها في ديسمبر 2011 من قبل 42 كيانا من كيانات الأمم المتحدة و 36 منظمة غير حكومية تمثل المعايير التزامًا من قبل الكيانات التي ترغب في منع الاستغلال والانتهاك الجنسيين في عملها. اتفق الموقعون على القيام بما يلي:</a:t>
            </a:r>
          </a:p>
          <a:p>
            <a:pPr algn="r" rtl="1">
              <a:lnSpc>
                <a:spcPct val="170000"/>
              </a:lnSpc>
              <a:spcAft>
                <a:spcPts val="0"/>
              </a:spcAft>
            </a:pPr>
            <a:endParaRPr lang="ar-IQ" sz="7200" dirty="0">
              <a:solidFill>
                <a:schemeClr val="tx1"/>
              </a:solidFill>
            </a:endParaRPr>
          </a:p>
          <a:p>
            <a:pPr algn="r">
              <a:lnSpc>
                <a:spcPts val="1315"/>
              </a:lnSpc>
              <a:spcAft>
                <a:spcPts val="0"/>
              </a:spcAft>
            </a:pPr>
            <a:r>
              <a:rPr lang="en-GB" sz="5600" b="1" dirty="0">
                <a:solidFill>
                  <a:schemeClr val="tx1"/>
                </a:solidFill>
                <a:ea typeface="Times New Roman"/>
                <a:cs typeface="Arial"/>
              </a:rPr>
              <a:t> </a:t>
            </a:r>
            <a:r>
              <a:rPr lang="ar-IQ" sz="5600" b="1" dirty="0">
                <a:solidFill>
                  <a:schemeClr val="tx1"/>
                </a:solidFill>
                <a:ea typeface="Times New Roman"/>
                <a:cs typeface="Arial"/>
              </a:rPr>
              <a:t> </a:t>
            </a:r>
            <a:r>
              <a:rPr lang="ar-IQ" sz="8000" b="1" dirty="0">
                <a:solidFill>
                  <a:srgbClr val="FF0000"/>
                </a:solidFill>
              </a:rPr>
              <a:t>وضع استراتيجيات خاصة بالمنظمة لمنع الاستغلال والاعتداء الجنسيين والتصدي </a:t>
            </a:r>
          </a:p>
          <a:p>
            <a:pPr algn="r">
              <a:lnSpc>
                <a:spcPts val="1315"/>
              </a:lnSpc>
              <a:spcAft>
                <a:spcPts val="0"/>
              </a:spcAft>
            </a:pPr>
            <a:r>
              <a:rPr lang="ar-IQ" sz="8000" b="1" dirty="0">
                <a:solidFill>
                  <a:srgbClr val="FF0000"/>
                </a:solidFill>
              </a:rPr>
              <a:t>لهما.</a:t>
            </a:r>
            <a:r>
              <a:rPr lang="en-GB" sz="21600" b="1" dirty="0">
                <a:solidFill>
                  <a:srgbClr val="FF0000"/>
                </a:solidFill>
                <a:ea typeface="Calibri"/>
                <a:cs typeface="Arial"/>
              </a:rPr>
              <a:t> </a:t>
            </a:r>
          </a:p>
          <a:p>
            <a:pPr marL="685800" marR="12700" lvl="0" indent="-685800" algn="r" rtl="1">
              <a:lnSpc>
                <a:spcPct val="102000"/>
              </a:lnSpc>
              <a:buFont typeface="Arial" pitchFamily="34" charset="0"/>
              <a:buChar char="•"/>
              <a:tabLst>
                <a:tab pos="172720" algn="l"/>
              </a:tabLst>
            </a:pPr>
            <a:endParaRPr lang="ar-IQ" sz="7200" b="1" dirty="0">
              <a:solidFill>
                <a:srgbClr val="FF0000"/>
              </a:solidFill>
            </a:endParaRPr>
          </a:p>
          <a:p>
            <a:pPr marL="685800" marR="12700" lvl="0" indent="-685800" algn="r" rtl="1">
              <a:lnSpc>
                <a:spcPct val="102000"/>
              </a:lnSpc>
              <a:buFont typeface="Arial" pitchFamily="34" charset="0"/>
              <a:buChar char="•"/>
              <a:tabLst>
                <a:tab pos="172720" algn="l"/>
              </a:tabLst>
            </a:pPr>
            <a:r>
              <a:rPr lang="ar-IQ" sz="7200" b="1" dirty="0">
                <a:solidFill>
                  <a:srgbClr val="FF0000"/>
                </a:solidFill>
              </a:rPr>
              <a:t>دمج معايير اللجنة الدائمة المشتركة بين الوكالات بشأن الاستغلال والاعتداء الجنسيين في المواد التعريفية والدورات التدريبية لموظفينا.</a:t>
            </a:r>
            <a:r>
              <a:rPr lang="en-GB" sz="21600" b="1" dirty="0">
                <a:solidFill>
                  <a:srgbClr val="FF0000"/>
                </a:solidFill>
                <a:ea typeface="Calibri"/>
                <a:cs typeface="Arial"/>
              </a:rPr>
              <a:t> </a:t>
            </a:r>
          </a:p>
          <a:p>
            <a:pPr>
              <a:lnSpc>
                <a:spcPts val="1165"/>
              </a:lnSpc>
              <a:spcAft>
                <a:spcPts val="0"/>
              </a:spcAft>
            </a:pPr>
            <a:r>
              <a:rPr lang="en-GB" sz="4000" b="1" dirty="0">
                <a:ea typeface="Calibri"/>
                <a:cs typeface="Arial"/>
              </a:rPr>
              <a:t> </a:t>
            </a:r>
            <a:endParaRPr lang="en-GB" sz="4000" dirty="0">
              <a:ea typeface="Calibri"/>
              <a:cs typeface="Arial"/>
            </a:endParaRPr>
          </a:p>
          <a:p>
            <a:pPr marL="457200" lvl="0" indent="-457200" algn="l">
              <a:buFont typeface="Arial" pitchFamily="34" charset="0"/>
              <a:buChar char="•"/>
            </a:pPr>
            <a:endParaRPr lang="en-GB" sz="4000" dirty="0">
              <a:solidFill>
                <a:prstClr val="black"/>
              </a:solidFill>
            </a:endParaRPr>
          </a:p>
        </p:txBody>
      </p:sp>
    </p:spTree>
    <p:extLst>
      <p:ext uri="{BB962C8B-B14F-4D97-AF65-F5344CB8AC3E}">
        <p14:creationId xmlns:p14="http://schemas.microsoft.com/office/powerpoint/2010/main" val="226261676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normAutofit fontScale="90000"/>
          </a:bodyPr>
          <a:lstStyle/>
          <a:p>
            <a:r>
              <a:rPr lang="ar-SA" b="1" dirty="0">
                <a:solidFill>
                  <a:srgbClr val="FFC000"/>
                </a:solidFill>
              </a:rPr>
              <a:t>تعريف العنف القائم على النوع الاجتماعي</a:t>
            </a:r>
            <a:r>
              <a:rPr lang="en-US" b="1" dirty="0">
                <a:solidFill>
                  <a:srgbClr val="FFC000"/>
                </a:solidFill>
              </a:rPr>
              <a:t> GBV</a:t>
            </a:r>
            <a:br>
              <a:rPr lang="ar-SA" dirty="0">
                <a:solidFill>
                  <a:srgbClr val="FFC000"/>
                </a:solidFill>
              </a:rPr>
            </a:br>
            <a:endParaRPr lang="en-US" dirty="0">
              <a:solidFill>
                <a:srgbClr val="FFC000"/>
              </a:solidFill>
            </a:endParaRPr>
          </a:p>
        </p:txBody>
      </p:sp>
      <p:sp>
        <p:nvSpPr>
          <p:cNvPr id="3" name="Content Placeholder 2"/>
          <p:cNvSpPr>
            <a:spLocks noGrp="1"/>
          </p:cNvSpPr>
          <p:nvPr>
            <p:ph idx="1"/>
          </p:nvPr>
        </p:nvSpPr>
        <p:spPr/>
        <p:txBody>
          <a:bodyPr/>
          <a:lstStyle/>
          <a:p>
            <a:pPr algn="ctr" rtl="1"/>
            <a:r>
              <a:rPr lang="ar-IQ" dirty="0"/>
              <a:t>أي عمل من أعمال العنف البدني أو النفسي أو الاجتماعي بما في ذلك </a:t>
            </a:r>
            <a:r>
              <a:rPr lang="ar-IQ" dirty="0">
                <a:hlinkClick r:id="rId2" tooltip="العنف الجنسي"/>
              </a:rPr>
              <a:t>العنف الجنسي</a:t>
            </a:r>
            <a:r>
              <a:rPr lang="ar-IQ" dirty="0"/>
              <a:t> والذي يتم ممارسته أو التهديد بممارسته (مثل العنف، أو التهديد، أو القسر، أو الاستغلال، أو الخداع، أو التلاعب بالمفاهيم الثقافية، أو استخدام الأسلحة، أو استغلال الظروف الاقتصادية </a:t>
            </a:r>
            <a:r>
              <a:rPr lang="ar-SA" dirty="0"/>
              <a:t> </a:t>
            </a:r>
          </a:p>
          <a:p>
            <a:pPr algn="ctr"/>
            <a:endParaRPr lang="en-US" b="1" dirty="0"/>
          </a:p>
        </p:txBody>
      </p:sp>
    </p:spTree>
    <p:extLst>
      <p:ext uri="{BB962C8B-B14F-4D97-AF65-F5344CB8AC3E}">
        <p14:creationId xmlns:p14="http://schemas.microsoft.com/office/powerpoint/2010/main" val="49775318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844824"/>
            <a:ext cx="8229600" cy="4525963"/>
          </a:xfrm>
        </p:spPr>
        <p:txBody>
          <a:bodyPr>
            <a:normAutofit fontScale="70000" lnSpcReduction="20000"/>
          </a:bodyPr>
          <a:lstStyle/>
          <a:p>
            <a:pPr marL="685800" marR="12700" lvl="0" indent="-685800" algn="r" rtl="1">
              <a:lnSpc>
                <a:spcPct val="102000"/>
              </a:lnSpc>
              <a:tabLst>
                <a:tab pos="172720" algn="l"/>
              </a:tabLst>
            </a:pPr>
            <a:r>
              <a:rPr lang="ar-IQ" sz="4500" dirty="0">
                <a:solidFill>
                  <a:srgbClr val="FF0000"/>
                </a:solidFill>
              </a:rPr>
              <a:t>منع مرتكبي الاستغلال والانتهاك الجنسيين من إعادة توظيفهم أو (إعادة توظيفهم).</a:t>
            </a:r>
            <a:r>
              <a:rPr lang="en-GB" sz="14100" b="1" dirty="0">
                <a:solidFill>
                  <a:srgbClr val="FF0000"/>
                </a:solidFill>
                <a:ea typeface="Calibri"/>
                <a:cs typeface="Arial"/>
              </a:rPr>
              <a:t>           </a:t>
            </a:r>
            <a:r>
              <a:rPr lang="ar-IQ" sz="5100" dirty="0"/>
              <a:t>يمكن أن يشمل ذلك استخدام عمليات التحقق من الخلفية والمراجع الجنائية.</a:t>
            </a:r>
          </a:p>
          <a:p>
            <a:pPr algn="r" rtl="1"/>
            <a:br>
              <a:rPr lang="ar-IQ" sz="1600" dirty="0"/>
            </a:br>
            <a:r>
              <a:rPr lang="en-GB" sz="5400" b="1" dirty="0">
                <a:ea typeface="Calibri"/>
                <a:cs typeface="Arial"/>
              </a:rPr>
              <a:t> </a:t>
            </a:r>
            <a:endParaRPr lang="en-GB" sz="5400" dirty="0">
              <a:ea typeface="Calibri"/>
              <a:cs typeface="Arial"/>
            </a:endParaRPr>
          </a:p>
          <a:p>
            <a:pPr marL="685800" marR="50800" lvl="0" indent="-685800" algn="r" rtl="1">
              <a:lnSpc>
                <a:spcPct val="102000"/>
              </a:lnSpc>
              <a:tabLst>
                <a:tab pos="160020" algn="l"/>
              </a:tabLst>
            </a:pPr>
            <a:r>
              <a:rPr lang="ar-IQ" b="1" dirty="0">
                <a:solidFill>
                  <a:srgbClr val="FF0000"/>
                </a:solidFill>
              </a:rPr>
              <a:t>تأكد من أن آليات الشكاوى للإبلاغ عن الاستغلال والانتهاك الجنسيين يمكن الوصول إليها وأن هناك نقاط اتصال مدربة للحماية من الاستغلال والانتهاك الجنسيين تتلقى الشكاوى وتفهم كيفية أداء واجباتهم.</a:t>
            </a:r>
            <a:endParaRPr lang="en-US" dirty="0"/>
          </a:p>
        </p:txBody>
      </p:sp>
      <p:sp>
        <p:nvSpPr>
          <p:cNvPr id="4" name="Title 1"/>
          <p:cNvSpPr>
            <a:spLocks noGrp="1"/>
          </p:cNvSpPr>
          <p:nvPr>
            <p:ph type="title"/>
          </p:nvPr>
        </p:nvSpPr>
        <p:spPr>
          <a:xfrm>
            <a:off x="539552" y="260648"/>
            <a:ext cx="8229600" cy="1354162"/>
          </a:xfrm>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ar-IQ" sz="3200" dirty="0"/>
              <a:t>المعايير التنظيمية الأساسية للجنة الدائمة المشتركة بين الوكالات بشأن الحماية من الاستغلال والانتهاك </a:t>
            </a:r>
            <a:r>
              <a:rPr lang="ar-IQ" sz="3600" dirty="0"/>
              <a:t>الجنسيين</a:t>
            </a:r>
            <a:endParaRPr lang="en-GB" sz="3600" dirty="0"/>
          </a:p>
        </p:txBody>
      </p:sp>
    </p:spTree>
    <p:extLst>
      <p:ext uri="{BB962C8B-B14F-4D97-AF65-F5344CB8AC3E}">
        <p14:creationId xmlns:p14="http://schemas.microsoft.com/office/powerpoint/2010/main" val="28907964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382"/>
            <a:ext cx="9144000" cy="1652054"/>
          </a:xfrm>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rtl="1"/>
            <a:r>
              <a:rPr lang="ar-IQ" sz="4000" dirty="0"/>
              <a:t>المعايير الأساسية للجنة الدائمة المشتركة بين الوكالات بشأن الحماية من الاستغلال والانتهاك الجنسيين</a:t>
            </a:r>
            <a:endParaRPr lang="en-GB" sz="5400" b="1" i="1" dirty="0"/>
          </a:p>
        </p:txBody>
      </p:sp>
      <p:sp>
        <p:nvSpPr>
          <p:cNvPr id="3" name="Subtitle 2"/>
          <p:cNvSpPr>
            <a:spLocks noGrp="1"/>
          </p:cNvSpPr>
          <p:nvPr>
            <p:ph type="subTitle" idx="1"/>
          </p:nvPr>
        </p:nvSpPr>
        <p:spPr>
          <a:xfrm>
            <a:off x="0" y="1628799"/>
            <a:ext cx="9144000" cy="5229201"/>
          </a:xfrm>
          <a:solidFill>
            <a:schemeClr val="accent5">
              <a:lumMod val="20000"/>
              <a:lumOff val="80000"/>
            </a:schemeClr>
          </a:solidFill>
        </p:spPr>
        <p:txBody>
          <a:bodyPr>
            <a:normAutofit/>
          </a:bodyPr>
          <a:lstStyle/>
          <a:p>
            <a:pPr marL="685800" lvl="0" indent="-685800" algn="r" rtl="1">
              <a:lnSpc>
                <a:spcPct val="102000"/>
              </a:lnSpc>
              <a:buFont typeface="Arial" pitchFamily="34" charset="0"/>
              <a:buChar char="•"/>
              <a:tabLst>
                <a:tab pos="176530" algn="l"/>
              </a:tabLst>
            </a:pPr>
            <a:r>
              <a:rPr lang="ar-IQ" sz="2400" dirty="0">
                <a:solidFill>
                  <a:schemeClr val="tx1"/>
                </a:solidFill>
              </a:rPr>
              <a:t>اتخاذ الإجراءات المناسبة بأفضل ما في وسعنا لحماية الأشخاص من الانتقام حيث يتم الإبلاغ عن ادعاءات الاستغلال والانتهاك الجنسيين التي تشمل موظفينا</a:t>
            </a:r>
            <a:endParaRPr lang="en-US" sz="2400" dirty="0">
              <a:solidFill>
                <a:schemeClr val="tx1"/>
              </a:solidFill>
            </a:endParaRPr>
          </a:p>
          <a:p>
            <a:pPr marL="685800" lvl="0" indent="-685800" algn="r" rtl="1">
              <a:lnSpc>
                <a:spcPct val="102000"/>
              </a:lnSpc>
              <a:buFont typeface="Arial" pitchFamily="34" charset="0"/>
              <a:buChar char="•"/>
              <a:tabLst>
                <a:tab pos="176530" algn="l"/>
              </a:tabLst>
            </a:pPr>
            <a:r>
              <a:rPr lang="ar-IQ" sz="2400" dirty="0">
                <a:solidFill>
                  <a:schemeClr val="tx1"/>
                </a:solidFill>
              </a:rPr>
              <a:t> عقد جلسات توعية مستمرة مع الأشخاص المعنيين وتطوير مواد</a:t>
            </a:r>
            <a:endParaRPr lang="en-US" sz="2400" dirty="0">
              <a:solidFill>
                <a:schemeClr val="tx1"/>
              </a:solidFill>
            </a:endParaRPr>
          </a:p>
          <a:p>
            <a:pPr marL="685800" lvl="0" indent="-685800" algn="r" rtl="1">
              <a:lnSpc>
                <a:spcPct val="102000"/>
              </a:lnSpc>
              <a:buFont typeface="Arial" pitchFamily="34" charset="0"/>
              <a:buChar char="•"/>
              <a:tabLst>
                <a:tab pos="176530" algn="l"/>
              </a:tabLst>
            </a:pPr>
            <a:r>
              <a:rPr lang="ar-IQ" sz="2400" dirty="0">
                <a:solidFill>
                  <a:schemeClr val="tx1"/>
                </a:solidFill>
              </a:rPr>
              <a:t>التحقيق في مزاعم الاستغلال والاعتداء الجنسيين في الوقت المناسب وبطريقة مهنية وهذا يشمل استخدام الممارسة المناسبة لإجراء المقابلات مع المشتكين والشهود ، وخاصة مع الأطفال.</a:t>
            </a:r>
            <a:endParaRPr lang="en-US" sz="2400" dirty="0">
              <a:solidFill>
                <a:schemeClr val="tx1"/>
              </a:solidFill>
            </a:endParaRPr>
          </a:p>
          <a:p>
            <a:pPr marL="685800" lvl="0" indent="-685800" algn="r" rtl="1">
              <a:lnSpc>
                <a:spcPct val="102000"/>
              </a:lnSpc>
              <a:buFont typeface="Arial" pitchFamily="34" charset="0"/>
              <a:buChar char="•"/>
              <a:tabLst>
                <a:tab pos="176530" algn="l"/>
              </a:tabLst>
            </a:pPr>
            <a:r>
              <a:rPr lang="ar-IQ" sz="2400" dirty="0">
                <a:solidFill>
                  <a:schemeClr val="tx1"/>
                </a:solidFill>
              </a:rPr>
              <a:t> اتخاذ إجراءات سريعة ومناسبة ضد موظفينا الذين يرتكبون الاستغلال والانتهاك الجنسيين. </a:t>
            </a:r>
            <a:endParaRPr lang="en-US" sz="2400" dirty="0">
              <a:solidFill>
                <a:schemeClr val="tx1"/>
              </a:solidFill>
            </a:endParaRPr>
          </a:p>
          <a:p>
            <a:pPr marL="685800" lvl="0" indent="-685800" algn="r" rtl="1">
              <a:lnSpc>
                <a:spcPct val="102000"/>
              </a:lnSpc>
              <a:buFont typeface="Arial" pitchFamily="34" charset="0"/>
              <a:buChar char="•"/>
              <a:tabLst>
                <a:tab pos="176530" algn="l"/>
              </a:tabLst>
            </a:pPr>
            <a:r>
              <a:rPr lang="ar-IQ" sz="2400" dirty="0">
                <a:solidFill>
                  <a:schemeClr val="tx1"/>
                </a:solidFill>
              </a:rPr>
              <a:t>قد يشمل هذا الإجراء الإداري أو التأديبي ، و / أو الإحالة إلى السلطات المختصة لاتخاذ الإجراء المناسب ، بما في ذلك الملاحقة الجنائية.</a:t>
            </a:r>
            <a:endParaRPr lang="en-GB" sz="2400" dirty="0">
              <a:solidFill>
                <a:schemeClr val="tx1"/>
              </a:solidFill>
              <a:ea typeface="Calibri"/>
              <a:cs typeface="Arial"/>
            </a:endParaRPr>
          </a:p>
        </p:txBody>
      </p:sp>
    </p:spTree>
    <p:extLst>
      <p:ext uri="{BB962C8B-B14F-4D97-AF65-F5344CB8AC3E}">
        <p14:creationId xmlns:p14="http://schemas.microsoft.com/office/powerpoint/2010/main" val="282103440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224137"/>
          </a:xfrm>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ar-IQ" sz="3200" dirty="0"/>
              <a:t>المعايير الأساسية للجنة الدائمة المشتركة بين الوكالات بشأن الحماية من الاستغلال والانتهاك الجنسيين</a:t>
            </a:r>
            <a:endParaRPr lang="en-GB" sz="4800" b="1" i="1" dirty="0"/>
          </a:p>
        </p:txBody>
      </p:sp>
      <p:sp>
        <p:nvSpPr>
          <p:cNvPr id="3" name="Subtitle 2"/>
          <p:cNvSpPr>
            <a:spLocks noGrp="1"/>
          </p:cNvSpPr>
          <p:nvPr>
            <p:ph type="subTitle" idx="1"/>
          </p:nvPr>
        </p:nvSpPr>
        <p:spPr>
          <a:xfrm>
            <a:off x="0" y="1224135"/>
            <a:ext cx="9144000" cy="5633865"/>
          </a:xfrm>
          <a:solidFill>
            <a:schemeClr val="accent5">
              <a:lumMod val="20000"/>
              <a:lumOff val="80000"/>
            </a:schemeClr>
          </a:solidFill>
        </p:spPr>
        <p:txBody>
          <a:bodyPr>
            <a:normAutofit/>
          </a:bodyPr>
          <a:lstStyle/>
          <a:p>
            <a:pPr marL="285750" lvl="0" indent="-285750" algn="r" rtl="1">
              <a:spcAft>
                <a:spcPts val="0"/>
              </a:spcAft>
              <a:buFont typeface="Arial" pitchFamily="34" charset="0"/>
              <a:buChar char="•"/>
              <a:tabLst>
                <a:tab pos="139700" algn="l"/>
              </a:tabLst>
            </a:pPr>
            <a:endParaRPr lang="en-GB" sz="2000" b="1" dirty="0">
              <a:solidFill>
                <a:schemeClr val="tx1"/>
              </a:solidFill>
              <a:ea typeface="Calibri"/>
              <a:cs typeface="Arial"/>
            </a:endParaRPr>
          </a:p>
          <a:p>
            <a:pPr marL="285750" lvl="0" indent="-285750" algn="r" rtl="1">
              <a:buFont typeface="Arial" pitchFamily="34" charset="0"/>
              <a:buChar char="•"/>
              <a:tabLst>
                <a:tab pos="139700" algn="l"/>
              </a:tabLst>
            </a:pPr>
            <a:r>
              <a:rPr lang="ar-IQ" sz="2000" dirty="0">
                <a:solidFill>
                  <a:schemeClr val="tx1"/>
                </a:solidFill>
              </a:rPr>
              <a:t>تقديم المساعدة الطارئة الأساسية لمقدمي شكاوى الاستغلال والانتهاك الجنسيين</a:t>
            </a:r>
            <a:endParaRPr lang="en-US" sz="2000" dirty="0">
              <a:solidFill>
                <a:schemeClr val="tx1"/>
              </a:solidFill>
            </a:endParaRPr>
          </a:p>
          <a:p>
            <a:pPr marL="285750" lvl="0" indent="-285750" algn="r" rtl="1">
              <a:buFont typeface="Arial" pitchFamily="34" charset="0"/>
              <a:buChar char="•"/>
              <a:tabLst>
                <a:tab pos="139700" algn="l"/>
              </a:tabLst>
            </a:pPr>
            <a:r>
              <a:rPr lang="ar-IQ" sz="2000" dirty="0">
                <a:solidFill>
                  <a:schemeClr val="tx1"/>
                </a:solidFill>
              </a:rPr>
              <a:t>. إبلاغ موظفينا ومجتمعاتنا بانتظام بالتدابير المتخذة لمنع الاستغلال والاعتداء الجنسيين والاستجابة لهما.</a:t>
            </a:r>
            <a:endParaRPr lang="en-US" sz="2000" dirty="0">
              <a:solidFill>
                <a:schemeClr val="tx1"/>
              </a:solidFill>
            </a:endParaRPr>
          </a:p>
          <a:p>
            <a:pPr marL="285750" lvl="0" indent="-285750" algn="r" rtl="1">
              <a:buFont typeface="Arial" pitchFamily="34" charset="0"/>
              <a:buChar char="•"/>
              <a:tabLst>
                <a:tab pos="139700" algn="l"/>
              </a:tabLst>
            </a:pPr>
            <a:r>
              <a:rPr lang="ar-IQ" sz="2000" dirty="0">
                <a:solidFill>
                  <a:schemeClr val="tx1"/>
                </a:solidFill>
              </a:rPr>
              <a:t> يجب تطوير هذه المعلومات ونشرها بالتعاون مع الوكالات الأخرى ذات الصلة ويجب أن تتضمن تفاصيل عن آليات الشكاوى ،</a:t>
            </a:r>
            <a:endParaRPr lang="en-US" sz="2000" dirty="0">
              <a:solidFill>
                <a:schemeClr val="tx1"/>
              </a:solidFill>
            </a:endParaRPr>
          </a:p>
          <a:p>
            <a:pPr marL="285750" lvl="0" indent="-285750" algn="r" rtl="1">
              <a:buFont typeface="Arial" pitchFamily="34" charset="0"/>
              <a:buChar char="•"/>
              <a:tabLst>
                <a:tab pos="139700" algn="l"/>
              </a:tabLst>
            </a:pPr>
            <a:r>
              <a:rPr lang="ar-IQ" sz="2000" dirty="0">
                <a:solidFill>
                  <a:schemeClr val="tx1"/>
                </a:solidFill>
              </a:rPr>
              <a:t>ردود الفعل على الإجراءات المتخذة ضد الجناة وتدابير المتابعة المتخذة وكذلك المساعدة المتاحة المشتكين والضحايا. </a:t>
            </a:r>
          </a:p>
          <a:p>
            <a:pPr marL="285750" lvl="0" indent="-285750" algn="r" rtl="1">
              <a:buFont typeface="Arial" pitchFamily="34" charset="0"/>
              <a:buChar char="•"/>
              <a:tabLst>
                <a:tab pos="139700" algn="l"/>
              </a:tabLst>
            </a:pPr>
            <a:r>
              <a:rPr lang="ar-IQ" sz="2000" dirty="0">
                <a:solidFill>
                  <a:schemeClr val="tx1"/>
                </a:solidFill>
              </a:rPr>
              <a:t>شارك في دعم المجتمعات والحكومات لمنع الاستغلال والانتهاك الجنسيين من قبل موظفينا والاستجابة لها.</a:t>
            </a:r>
            <a:endParaRPr lang="en-GB" sz="2000" dirty="0">
              <a:solidFill>
                <a:schemeClr val="tx1"/>
              </a:solidFill>
              <a:ea typeface="Calibri"/>
              <a:cs typeface="Arial"/>
            </a:endParaRPr>
          </a:p>
        </p:txBody>
      </p:sp>
    </p:spTree>
    <p:extLst>
      <p:ext uri="{BB962C8B-B14F-4D97-AF65-F5344CB8AC3E}">
        <p14:creationId xmlns:p14="http://schemas.microsoft.com/office/powerpoint/2010/main" val="71376089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858000"/>
          </a:xfrm>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ar-IQ" sz="5400" dirty="0"/>
              <a:t>الإبلاغ عن الشكاوى</a:t>
            </a:r>
            <a:br>
              <a:rPr lang="ar-IQ" sz="5400" dirty="0"/>
            </a:br>
            <a:br>
              <a:rPr lang="ar-IQ" sz="5400" dirty="0"/>
            </a:br>
            <a:endParaRPr lang="en-GB" sz="5400" b="1" i="1" dirty="0"/>
          </a:p>
        </p:txBody>
      </p:sp>
    </p:spTree>
    <p:extLst>
      <p:ext uri="{BB962C8B-B14F-4D97-AF65-F5344CB8AC3E}">
        <p14:creationId xmlns:p14="http://schemas.microsoft.com/office/powerpoint/2010/main" val="236426272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a:t>ماذا تفعل عندما تصبح مدركًا للاعتداء و الانتهاك الجنسي المحتمل؟</a:t>
            </a:r>
            <a:br>
              <a:rPr lang="en-US" dirty="0"/>
            </a:br>
            <a:endParaRPr lang="en-US" dirty="0"/>
          </a:p>
        </p:txBody>
      </p:sp>
      <p:sp>
        <p:nvSpPr>
          <p:cNvPr id="3" name="Content Placeholder 2"/>
          <p:cNvSpPr>
            <a:spLocks noGrp="1"/>
          </p:cNvSpPr>
          <p:nvPr>
            <p:ph idx="1"/>
          </p:nvPr>
        </p:nvSpPr>
        <p:spPr/>
        <p:txBody>
          <a:bodyPr/>
          <a:lstStyle/>
          <a:p>
            <a:pPr algn="r" rtl="1"/>
            <a:r>
              <a:rPr lang="ar-SA" dirty="0"/>
              <a:t>لا تحتاج إلى إثبات قبل الإبلاغ ولكن يجب تقديم جميع التقارير بحسن نية</a:t>
            </a:r>
            <a:endParaRPr lang="en-US" dirty="0"/>
          </a:p>
          <a:p>
            <a:pPr algn="r" rtl="1"/>
            <a:r>
              <a:rPr lang="ar-SA" dirty="0"/>
              <a:t>لا تحقق </a:t>
            </a:r>
            <a:endParaRPr lang="en-US" dirty="0"/>
          </a:p>
          <a:p>
            <a:pPr algn="r" rtl="1"/>
            <a:r>
              <a:rPr lang="ar-SA" dirty="0"/>
              <a:t>حافظ دائمًا على السرية التامة </a:t>
            </a:r>
            <a:endParaRPr lang="en-US" dirty="0"/>
          </a:p>
          <a:p>
            <a:pPr algn="r" rtl="1"/>
            <a:r>
              <a:rPr lang="ar-SA" dirty="0"/>
              <a:t>احترم كرامة ورغبات وحقوق المتضررين من التقييم البيئي الإستراتيجي</a:t>
            </a:r>
            <a:endParaRPr lang="en-US" dirty="0"/>
          </a:p>
          <a:p>
            <a:pPr algn="r" rtl="1"/>
            <a:endParaRPr lang="en-US" dirty="0"/>
          </a:p>
        </p:txBody>
      </p:sp>
    </p:spTree>
    <p:extLst>
      <p:ext uri="{BB962C8B-B14F-4D97-AF65-F5344CB8AC3E}">
        <p14:creationId xmlns:p14="http://schemas.microsoft.com/office/powerpoint/2010/main" val="15616882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858000"/>
          </a:xfrm>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ar-IQ" sz="5400" dirty="0"/>
              <a:t>ما هي بعض أسباب القلق من عدم الإبلاغ عنها؟؟</a:t>
            </a:r>
            <a:endParaRPr lang="en-GB" sz="5400" b="1" i="1" dirty="0"/>
          </a:p>
        </p:txBody>
      </p:sp>
    </p:spTree>
    <p:extLst>
      <p:ext uri="{BB962C8B-B14F-4D97-AF65-F5344CB8AC3E}">
        <p14:creationId xmlns:p14="http://schemas.microsoft.com/office/powerpoint/2010/main" val="259489750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964488" cy="1628799"/>
          </a:xfrm>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ar-IQ" dirty="0"/>
              <a:t>معوقات الابلاغ</a:t>
            </a:r>
            <a:endParaRPr lang="en-GB" dirty="0"/>
          </a:p>
        </p:txBody>
      </p:sp>
      <p:sp>
        <p:nvSpPr>
          <p:cNvPr id="3" name="Subtitle 2"/>
          <p:cNvSpPr>
            <a:spLocks noGrp="1"/>
          </p:cNvSpPr>
          <p:nvPr>
            <p:ph type="subTitle" idx="1"/>
          </p:nvPr>
        </p:nvSpPr>
        <p:spPr>
          <a:xfrm>
            <a:off x="0" y="1628800"/>
            <a:ext cx="9144000" cy="5229200"/>
          </a:xfrm>
          <a:solidFill>
            <a:schemeClr val="accent5">
              <a:lumMod val="20000"/>
              <a:lumOff val="80000"/>
            </a:schemeClr>
          </a:solidFill>
        </p:spPr>
        <p:txBody>
          <a:bodyPr>
            <a:normAutofit/>
          </a:bodyPr>
          <a:lstStyle/>
          <a:p>
            <a:pPr marL="342900" indent="-342900" algn="r" rtl="1">
              <a:buFont typeface="Arial" pitchFamily="34" charset="0"/>
              <a:buChar char="•"/>
            </a:pPr>
            <a:r>
              <a:rPr lang="ar-IQ" sz="2000" dirty="0"/>
              <a:t>أصبح مقايضة الجنس بالطعام أو غيره من أشكال الدعم أسلوباً للبقاء على قيد الحياة بالنسبة للفئات السكانية الأكثر ضعفاً. نتيجة لذلك ، لن يتحدث الناس أو يبلغوا عن الإساءة خوفًا من فقدان المساعدة المادية التي هم في أمس الحاجة إليها.</a:t>
            </a:r>
            <a:endParaRPr lang="en-US" sz="2000" dirty="0"/>
          </a:p>
          <a:p>
            <a:pPr marL="342900" indent="-342900" algn="r" rtl="1">
              <a:buFont typeface="Arial" pitchFamily="34" charset="0"/>
              <a:buChar char="•"/>
            </a:pPr>
            <a:r>
              <a:rPr lang="ar-IQ" sz="2000" dirty="0"/>
              <a:t> كما أن عدم الإبلاغ مرتبط بالخوف من الوصم. سوف يرفض ضحايا الإساءة الإبلاغ عنها خوفًا من التعرض للرفض أو التمييز ضدهم من قبل الأسرة أو المجتمع.</a:t>
            </a:r>
            <a:endParaRPr lang="en-GB" sz="2000" dirty="0">
              <a:solidFill>
                <a:schemeClr val="tx1"/>
              </a:solidFill>
            </a:endParaRPr>
          </a:p>
        </p:txBody>
      </p:sp>
    </p:spTree>
    <p:extLst>
      <p:ext uri="{BB962C8B-B14F-4D97-AF65-F5344CB8AC3E}">
        <p14:creationId xmlns:p14="http://schemas.microsoft.com/office/powerpoint/2010/main" val="23730827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628799"/>
          </a:xfrm>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ar-IQ" dirty="0"/>
              <a:t>معوقات الابلاغ</a:t>
            </a:r>
            <a:endParaRPr lang="en-GB" dirty="0"/>
          </a:p>
        </p:txBody>
      </p:sp>
      <p:sp>
        <p:nvSpPr>
          <p:cNvPr id="3" name="Subtitle 2"/>
          <p:cNvSpPr>
            <a:spLocks noGrp="1"/>
          </p:cNvSpPr>
          <p:nvPr>
            <p:ph type="subTitle" idx="1"/>
          </p:nvPr>
        </p:nvSpPr>
        <p:spPr>
          <a:xfrm>
            <a:off x="0" y="1628800"/>
            <a:ext cx="9144000" cy="5229200"/>
          </a:xfrm>
          <a:solidFill>
            <a:schemeClr val="accent5">
              <a:lumMod val="20000"/>
              <a:lumOff val="80000"/>
            </a:schemeClr>
          </a:solidFill>
        </p:spPr>
        <p:txBody>
          <a:bodyPr>
            <a:normAutofit/>
          </a:bodyPr>
          <a:lstStyle/>
          <a:p>
            <a:pPr marL="342900" indent="-342900" algn="r" rtl="1">
              <a:buFont typeface="Arial" pitchFamily="34" charset="0"/>
              <a:buChar char="•"/>
            </a:pPr>
            <a:endParaRPr lang="en-US" sz="2000" dirty="0">
              <a:solidFill>
                <a:schemeClr val="tx1"/>
              </a:solidFill>
            </a:endParaRPr>
          </a:p>
          <a:p>
            <a:pPr marL="342900" indent="-342900" algn="r" rtl="1">
              <a:buFont typeface="Arial" pitchFamily="34" charset="0"/>
              <a:buChar char="•"/>
            </a:pPr>
            <a:r>
              <a:rPr lang="ar-IQ" sz="2000" dirty="0"/>
              <a:t>رادع شائع ضد الإبلاغ عن إساءة هو التهديد بالانتقام أو الانتقام</a:t>
            </a:r>
          </a:p>
          <a:p>
            <a:pPr marL="342900" indent="-342900" algn="r" rtl="1">
              <a:buFont typeface="Arial" pitchFamily="34" charset="0"/>
              <a:buChar char="•"/>
            </a:pPr>
            <a:r>
              <a:rPr lang="ar-IQ" sz="2000" dirty="0"/>
              <a:t>. يخشى الأطفال على وجه الخصوص من قيام آبائهم بضربهم</a:t>
            </a:r>
          </a:p>
          <a:p>
            <a:pPr marL="342900" indent="-342900" algn="r" rtl="1">
              <a:buFont typeface="Arial" pitchFamily="34" charset="0"/>
              <a:buChar char="•"/>
            </a:pPr>
            <a:r>
              <a:rPr lang="ar-IQ" sz="2000" dirty="0"/>
              <a:t>. يخشى ضحايا آخرون انتقام الجاني إذا تحدث أو أبلغ عن الانتهاك</a:t>
            </a:r>
          </a:p>
          <a:p>
            <a:pPr marL="342900" indent="-342900" algn="r" rtl="1">
              <a:buFont typeface="Arial" pitchFamily="34" charset="0"/>
              <a:buChar char="•"/>
            </a:pPr>
            <a:r>
              <a:rPr lang="ar-IQ" sz="2000" dirty="0"/>
              <a:t>. في معظم الحالات ، يفتقر الأشخاص إلى المعرفة حول كيفية الإبلاغ عن ادعاء الاستغلال والانتهاك الجنسيين.</a:t>
            </a:r>
          </a:p>
          <a:p>
            <a:pPr marL="342900" indent="-342900" algn="r" rtl="1">
              <a:buFont typeface="Arial" pitchFamily="34" charset="0"/>
              <a:buChar char="•"/>
            </a:pPr>
            <a:r>
              <a:rPr lang="ar-IQ" sz="2000" dirty="0"/>
              <a:t>، تفقد الفتيات والشابات قيمة مهرهن إذا ارتبطن بالاعتداء الجنسي أو العلاقات الجنسية قبل الزواج.</a:t>
            </a:r>
          </a:p>
          <a:p>
            <a:pPr marL="342900" indent="-342900" algn="r" rtl="1">
              <a:buFont typeface="Arial" pitchFamily="34" charset="0"/>
              <a:buChar char="•"/>
            </a:pPr>
            <a:r>
              <a:rPr lang="ar-IQ" sz="2000" dirty="0"/>
              <a:t> وبالتالي ، ستفضل العائلات إخفاء علامات وأدلة الانتهاك الجنسي لتجنب تقليل العائد الاقتصادي عند تلقي المهر مقابل بناتهم.</a:t>
            </a:r>
            <a:endParaRPr lang="en-GB" sz="2000" dirty="0">
              <a:solidFill>
                <a:schemeClr val="tx1"/>
              </a:solidFill>
            </a:endParaRPr>
          </a:p>
        </p:txBody>
      </p:sp>
    </p:spTree>
    <p:extLst>
      <p:ext uri="{BB962C8B-B14F-4D97-AF65-F5344CB8AC3E}">
        <p14:creationId xmlns:p14="http://schemas.microsoft.com/office/powerpoint/2010/main" val="353387958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628799"/>
          </a:xfrm>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ar-IQ" dirty="0"/>
              <a:t>معوقات الابلاغ</a:t>
            </a:r>
            <a:endParaRPr lang="en-GB" dirty="0"/>
          </a:p>
        </p:txBody>
      </p:sp>
      <p:sp>
        <p:nvSpPr>
          <p:cNvPr id="3" name="Subtitle 2"/>
          <p:cNvSpPr>
            <a:spLocks noGrp="1"/>
          </p:cNvSpPr>
          <p:nvPr>
            <p:ph type="subTitle" idx="1"/>
          </p:nvPr>
        </p:nvSpPr>
        <p:spPr>
          <a:xfrm>
            <a:off x="0" y="1628800"/>
            <a:ext cx="9144000" cy="5229200"/>
          </a:xfrm>
          <a:solidFill>
            <a:schemeClr val="accent5">
              <a:lumMod val="20000"/>
              <a:lumOff val="80000"/>
            </a:schemeClr>
          </a:solidFill>
        </p:spPr>
        <p:txBody>
          <a:bodyPr>
            <a:normAutofit/>
          </a:bodyPr>
          <a:lstStyle/>
          <a:p>
            <a:pPr marL="342900" indent="-342900" algn="r" rtl="1">
              <a:buFont typeface="Arial" pitchFamily="34" charset="0"/>
              <a:buChar char="•"/>
            </a:pPr>
            <a:endParaRPr lang="en-US" sz="2000" dirty="0">
              <a:solidFill>
                <a:schemeClr val="tx1"/>
              </a:solidFill>
            </a:endParaRPr>
          </a:p>
          <a:p>
            <a:pPr marL="342900" indent="-342900" algn="r" rtl="1">
              <a:buFont typeface="Arial" pitchFamily="34" charset="0"/>
              <a:buChar char="•"/>
            </a:pPr>
            <a:r>
              <a:rPr lang="ar-IQ" sz="2000" dirty="0"/>
              <a:t>تشعر المجموعات المستضعفة بالعجز عن الإبلاغ عن إساءة. يخشى الضحايا أن السلطات لن تصدقهم ، أو أنهم لن يتلقوا دعم الأسرة أو سيتم حرمانهم من الوصول المادي إلى مديري الاتصال بمنظمة الجناة</a:t>
            </a:r>
          </a:p>
          <a:p>
            <a:pPr marL="342900" indent="-342900" algn="r" rtl="1">
              <a:buFont typeface="Arial" pitchFamily="34" charset="0"/>
              <a:buChar char="•"/>
            </a:pPr>
            <a:r>
              <a:rPr lang="ar-IQ" sz="2000" dirty="0"/>
              <a:t>. تفتقر المجتمعات التي تعاني من أزمة إنسانية إلى الخدمات القانونية الفعالة التي يمكن الإبلاغ عن حالات الانتهاك. </a:t>
            </a:r>
          </a:p>
          <a:p>
            <a:pPr marL="342900" indent="-342900" algn="r" rtl="1">
              <a:buFont typeface="Arial" pitchFamily="34" charset="0"/>
              <a:buChar char="•"/>
            </a:pPr>
            <a:r>
              <a:rPr lang="ar-IQ" sz="2000" dirty="0"/>
              <a:t>قد لا تكون الخدمات الحكومية متاحة أو قد يتم خلع الشرطة ، مما يؤدي إلى نقص مزمن في الثقة في الاستجابة التي قد يتلقاها ادعاء الاعتداء الجنسي</a:t>
            </a:r>
          </a:p>
          <a:p>
            <a:pPr marL="342900" indent="-342900" algn="r" rtl="1">
              <a:buFont typeface="Arial" pitchFamily="34" charset="0"/>
              <a:buChar char="•"/>
            </a:pPr>
            <a:r>
              <a:rPr lang="ar-IQ" sz="2000" dirty="0"/>
              <a:t>. من أجل منع حدوث الاعتداء ومعاقبة الجاني ومساعدة الضحية ، يجب على المرء أن يفهم العوائق الثقافية التي تحول دون الإبلاغ عن الاستغلال والاعتداء الجنسيين.</a:t>
            </a:r>
            <a:endParaRPr lang="en-GB" sz="2000" dirty="0">
              <a:solidFill>
                <a:schemeClr val="tx1"/>
              </a:solidFill>
            </a:endParaRPr>
          </a:p>
        </p:txBody>
      </p:sp>
    </p:spTree>
    <p:extLst>
      <p:ext uri="{BB962C8B-B14F-4D97-AF65-F5344CB8AC3E}">
        <p14:creationId xmlns:p14="http://schemas.microsoft.com/office/powerpoint/2010/main" val="165068190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C0EBA-48EA-47DA-B017-38BC4BC89E74}"/>
              </a:ext>
            </a:extLst>
          </p:cNvPr>
          <p:cNvSpPr>
            <a:spLocks noGrp="1"/>
          </p:cNvSpPr>
          <p:nvPr>
            <p:ph type="title"/>
          </p:nvPr>
        </p:nvSpPr>
        <p:spPr/>
        <p:txBody>
          <a:bodyPr>
            <a:normAutofit/>
          </a:bodyPr>
          <a:lstStyle/>
          <a:p>
            <a:r>
              <a:rPr lang="ar-IQ" dirty="0"/>
              <a:t>دعم الضحايا</a:t>
            </a:r>
            <a:endParaRPr lang="en-US" dirty="0"/>
          </a:p>
        </p:txBody>
      </p:sp>
      <p:sp>
        <p:nvSpPr>
          <p:cNvPr id="3" name="Content Placeholder 2">
            <a:extLst>
              <a:ext uri="{FF2B5EF4-FFF2-40B4-BE49-F238E27FC236}">
                <a16:creationId xmlns:a16="http://schemas.microsoft.com/office/drawing/2014/main" id="{1F992D8D-260B-4D57-B7FC-812B9B994003}"/>
              </a:ext>
            </a:extLst>
          </p:cNvPr>
          <p:cNvSpPr>
            <a:spLocks noGrp="1"/>
          </p:cNvSpPr>
          <p:nvPr>
            <p:ph idx="1"/>
          </p:nvPr>
        </p:nvSpPr>
        <p:spPr/>
        <p:txBody>
          <a:bodyPr>
            <a:normAutofit fontScale="92500" lnSpcReduction="10000"/>
          </a:bodyPr>
          <a:lstStyle/>
          <a:p>
            <a:pPr marL="0" indent="0" algn="r" rtl="1">
              <a:lnSpc>
                <a:spcPct val="110000"/>
              </a:lnSpc>
              <a:spcBef>
                <a:spcPct val="50000"/>
              </a:spcBef>
              <a:buNone/>
              <a:defRPr/>
            </a:pPr>
            <a:r>
              <a:rPr lang="ar-IQ" dirty="0"/>
              <a:t>تشمل المساعدة والدعم لضحايا الاستغلال والانتهاك الجنسيين: </a:t>
            </a:r>
          </a:p>
          <a:p>
            <a:pPr algn="r" rtl="1">
              <a:lnSpc>
                <a:spcPct val="110000"/>
              </a:lnSpc>
              <a:spcBef>
                <a:spcPct val="50000"/>
              </a:spcBef>
              <a:defRPr/>
            </a:pPr>
            <a:r>
              <a:rPr lang="ar-IQ" dirty="0"/>
              <a:t>رعاية طبية </a:t>
            </a:r>
          </a:p>
          <a:p>
            <a:pPr algn="r" rtl="1">
              <a:lnSpc>
                <a:spcPct val="110000"/>
              </a:lnSpc>
              <a:spcBef>
                <a:spcPct val="50000"/>
              </a:spcBef>
              <a:defRPr/>
            </a:pPr>
            <a:r>
              <a:rPr lang="ar-IQ" dirty="0"/>
              <a:t>مساعدة قانونية</a:t>
            </a:r>
          </a:p>
          <a:p>
            <a:pPr algn="r" rtl="1">
              <a:lnSpc>
                <a:spcPct val="110000"/>
              </a:lnSpc>
              <a:spcBef>
                <a:spcPct val="50000"/>
              </a:spcBef>
              <a:defRPr/>
            </a:pPr>
            <a:r>
              <a:rPr lang="ar-IQ" dirty="0"/>
              <a:t> دعم التعامل مع الآثار النفسية والاجتماعية للتجربة </a:t>
            </a:r>
          </a:p>
          <a:p>
            <a:pPr algn="r" rtl="1">
              <a:lnSpc>
                <a:spcPct val="110000"/>
              </a:lnSpc>
              <a:spcBef>
                <a:spcPct val="50000"/>
              </a:spcBef>
              <a:defRPr/>
            </a:pPr>
            <a:r>
              <a:rPr lang="ar-IQ" dirty="0"/>
              <a:t>الرعاية المادية الفورية (الغذاء ، والملابس ، والطوارئ والمأوى الآمن ، حسب الضرورة) لمقدمي الشكاوى من الاستغلال الجنسي والاستغلال الجنسي - بما في ذلك الأطفال المولودين</a:t>
            </a:r>
            <a:endParaRPr lang="en-US" dirty="0"/>
          </a:p>
        </p:txBody>
      </p:sp>
    </p:spTree>
    <p:extLst>
      <p:ext uri="{BB962C8B-B14F-4D97-AF65-F5344CB8AC3E}">
        <p14:creationId xmlns:p14="http://schemas.microsoft.com/office/powerpoint/2010/main" val="67256546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0"/>
            <a:ext cx="8229600" cy="1619672"/>
          </a:xfrm>
          <a:solidFill>
            <a:schemeClr val="tx2">
              <a:lumMod val="60000"/>
              <a:lumOff val="40000"/>
            </a:schemeClr>
          </a:solidFill>
        </p:spPr>
        <p:txBody>
          <a:bodyPr>
            <a:normAutofit fontScale="90000"/>
          </a:bodyPr>
          <a:lstStyle/>
          <a:p>
            <a:br>
              <a:rPr lang="ar-IQ" b="1" dirty="0">
                <a:solidFill>
                  <a:srgbClr val="FFC000"/>
                </a:solidFill>
              </a:rPr>
            </a:br>
            <a:r>
              <a:rPr lang="ar-IQ" b="1" dirty="0">
                <a:solidFill>
                  <a:srgbClr val="FFC000"/>
                </a:solidFill>
              </a:rPr>
              <a:t>يمكن تصنيف العنف القائم علي نوع الاجتماعي بشكل عام علي  فئات تالية :</a:t>
            </a:r>
            <a:br>
              <a:rPr lang="ar-IQ" dirty="0">
                <a:solidFill>
                  <a:srgbClr val="FFC000"/>
                </a:solidFill>
              </a:rPr>
            </a:br>
            <a:endParaRPr lang="en-US" dirty="0">
              <a:solidFill>
                <a:srgbClr val="FFC000"/>
              </a:solidFill>
            </a:endParaRPr>
          </a:p>
        </p:txBody>
      </p:sp>
      <p:sp>
        <p:nvSpPr>
          <p:cNvPr id="3" name="Content Placeholder 2"/>
          <p:cNvSpPr>
            <a:spLocks noGrp="1"/>
          </p:cNvSpPr>
          <p:nvPr>
            <p:ph idx="1"/>
          </p:nvPr>
        </p:nvSpPr>
        <p:spPr/>
        <p:txBody>
          <a:bodyPr>
            <a:normAutofit fontScale="85000" lnSpcReduction="10000"/>
          </a:bodyPr>
          <a:lstStyle/>
          <a:p>
            <a:pPr algn="r" rtl="1"/>
            <a:r>
              <a:rPr lang="ar-IQ" b="1" dirty="0"/>
              <a:t> </a:t>
            </a:r>
            <a:endParaRPr lang="ar-IQ" dirty="0"/>
          </a:p>
          <a:p>
            <a:pPr algn="r" rtl="1"/>
            <a:r>
              <a:rPr lang="ar-IQ" b="1" dirty="0"/>
              <a:t>العنف الجنسي</a:t>
            </a:r>
            <a:r>
              <a:rPr lang="ar-IQ" dirty="0"/>
              <a:t>:(الاغتصاب الاعتداء الجنسي و التحرش الجنسي)</a:t>
            </a:r>
          </a:p>
          <a:p>
            <a:pPr algn="r" rtl="1"/>
            <a:r>
              <a:rPr lang="ar-IQ" b="1" dirty="0"/>
              <a:t>العنف الجسدي</a:t>
            </a:r>
            <a:r>
              <a:rPr lang="ar-IQ" dirty="0"/>
              <a:t>:(الضرب, الصفع,الضرب المتكرر او باستعمال اداة)</a:t>
            </a:r>
          </a:p>
          <a:p>
            <a:pPr algn="r" rtl="1"/>
            <a:r>
              <a:rPr lang="ar-IQ" b="1" dirty="0"/>
              <a:t>العنف العاطفي</a:t>
            </a:r>
            <a:r>
              <a:rPr lang="ar-IQ" dirty="0"/>
              <a:t>:(الاستغلال العاطفي)</a:t>
            </a:r>
          </a:p>
          <a:p>
            <a:pPr algn="r" rtl="1"/>
            <a:r>
              <a:rPr lang="ar-IQ" b="1" dirty="0"/>
              <a:t>العنف الاقتصادي</a:t>
            </a:r>
            <a:r>
              <a:rPr lang="ar-IQ" dirty="0"/>
              <a:t>:(الحرمان من الموارد والفرص والخدمات (كالصحة والتعليم). )</a:t>
            </a:r>
          </a:p>
          <a:p>
            <a:pPr algn="r" rtl="1"/>
            <a:r>
              <a:rPr lang="ar-IQ" b="1" dirty="0"/>
              <a:t>الممارسات التقليدية الضارة</a:t>
            </a:r>
            <a:r>
              <a:rPr lang="ar-IQ" dirty="0"/>
              <a:t>:(الاكراه على الزواج,ختان الاناث)</a:t>
            </a:r>
          </a:p>
          <a:p>
            <a:pPr algn="r" rtl="1"/>
            <a:r>
              <a:rPr lang="ar-IQ" dirty="0"/>
              <a:t> </a:t>
            </a:r>
          </a:p>
          <a:p>
            <a:pPr algn="r"/>
            <a:r>
              <a:rPr lang="ar-IQ" b="1" dirty="0"/>
              <a:t>زواج مبكر:</a:t>
            </a:r>
            <a:r>
              <a:rPr lang="ar-IQ" dirty="0"/>
              <a:t>الذي يكون فيه عمر أحد الطرفين أو كليهما دون سن 18 عاماً</a:t>
            </a:r>
          </a:p>
          <a:p>
            <a:pPr algn="r"/>
            <a:endParaRPr lang="en-US" dirty="0"/>
          </a:p>
        </p:txBody>
      </p:sp>
    </p:spTree>
    <p:extLst>
      <p:ext uri="{BB962C8B-B14F-4D97-AF65-F5344CB8AC3E}">
        <p14:creationId xmlns:p14="http://schemas.microsoft.com/office/powerpoint/2010/main" val="209752991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556792"/>
          </a:xfrm>
          <a:ln/>
        </p:spPr>
        <p:style>
          <a:lnRef idx="2">
            <a:schemeClr val="accent1">
              <a:shade val="50000"/>
            </a:schemeClr>
          </a:lnRef>
          <a:fillRef idx="1">
            <a:schemeClr val="accent1"/>
          </a:fillRef>
          <a:effectRef idx="0">
            <a:schemeClr val="accent1"/>
          </a:effectRef>
          <a:fontRef idx="minor">
            <a:schemeClr val="lt1"/>
          </a:fontRef>
        </p:style>
        <p:txBody>
          <a:bodyPr>
            <a:noAutofit/>
          </a:bodyPr>
          <a:lstStyle/>
          <a:p>
            <a:r>
              <a:rPr lang="ar-IQ" sz="3200" dirty="0"/>
              <a:t>إجراءات تقديم شكوى وإبلاغ  </a:t>
            </a:r>
            <a:r>
              <a:rPr lang="en-US" sz="3200" dirty="0"/>
              <a:t>SEA</a:t>
            </a:r>
            <a:endParaRPr lang="en-GB" sz="4800" dirty="0">
              <a:solidFill>
                <a:schemeClr val="bg1"/>
              </a:solidFill>
            </a:endParaRPr>
          </a:p>
        </p:txBody>
      </p:sp>
      <p:sp>
        <p:nvSpPr>
          <p:cNvPr id="3" name="Subtitle 2"/>
          <p:cNvSpPr>
            <a:spLocks noGrp="1"/>
          </p:cNvSpPr>
          <p:nvPr>
            <p:ph type="subTitle" idx="1"/>
          </p:nvPr>
        </p:nvSpPr>
        <p:spPr>
          <a:xfrm>
            <a:off x="0" y="1556791"/>
            <a:ext cx="9144000" cy="5301209"/>
          </a:xfrm>
          <a:solidFill>
            <a:schemeClr val="accent5">
              <a:lumMod val="20000"/>
              <a:lumOff val="80000"/>
            </a:schemeClr>
          </a:solidFill>
        </p:spPr>
        <p:txBody>
          <a:bodyPr>
            <a:normAutofit/>
          </a:bodyPr>
          <a:lstStyle/>
          <a:p>
            <a:pPr marL="274320" lvl="0" indent="-274320" algn="r" rtl="1">
              <a:spcBef>
                <a:spcPts val="600"/>
              </a:spcBef>
              <a:buClr>
                <a:srgbClr val="D16349"/>
              </a:buClr>
              <a:buSzPct val="70000"/>
            </a:pPr>
            <a:endParaRPr lang="en-US" sz="2200" b="1" dirty="0">
              <a:solidFill>
                <a:prstClr val="black"/>
              </a:solidFill>
              <a:latin typeface="Century Schoolbook"/>
            </a:endParaRPr>
          </a:p>
          <a:p>
            <a:pPr marL="274320" lvl="0" indent="-274320" algn="r" rtl="1">
              <a:spcBef>
                <a:spcPts val="600"/>
              </a:spcBef>
              <a:buClr>
                <a:srgbClr val="D16349"/>
              </a:buClr>
              <a:buSzPct val="70000"/>
            </a:pPr>
            <a:r>
              <a:rPr lang="ar-IQ" sz="2400" dirty="0"/>
              <a:t>شبكة </a:t>
            </a:r>
            <a:r>
              <a:rPr lang="en-US" sz="2400" dirty="0"/>
              <a:t>PSEA </a:t>
            </a:r>
            <a:r>
              <a:rPr lang="ar-IQ" sz="2400" dirty="0"/>
              <a:t>العراق </a:t>
            </a:r>
          </a:p>
          <a:p>
            <a:pPr marL="274320" lvl="0" indent="-274320" algn="r" rtl="1">
              <a:spcBef>
                <a:spcPts val="600"/>
              </a:spcBef>
              <a:buClr>
                <a:srgbClr val="D16349"/>
              </a:buClr>
              <a:buSzPct val="70000"/>
            </a:pPr>
            <a:r>
              <a:rPr lang="ar-IQ" sz="2400" dirty="0"/>
              <a:t>بروتوكول معيار </a:t>
            </a:r>
            <a:r>
              <a:rPr lang="en-US" sz="2400" dirty="0"/>
              <a:t>PSEA </a:t>
            </a:r>
            <a:r>
              <a:rPr lang="ar-IQ" sz="2400" dirty="0"/>
              <a:t>العراق: </a:t>
            </a:r>
          </a:p>
          <a:p>
            <a:pPr marL="342900" lvl="0" indent="-342900" algn="r" rtl="1">
              <a:spcBef>
                <a:spcPts val="600"/>
              </a:spcBef>
              <a:buClr>
                <a:srgbClr val="D16349"/>
              </a:buClr>
              <a:buSzPct val="70000"/>
              <a:buFont typeface="Arial" pitchFamily="34" charset="0"/>
              <a:buChar char="•"/>
            </a:pPr>
            <a:r>
              <a:rPr lang="ar-IQ" sz="2400" dirty="0"/>
              <a:t>ينطبق البروتوكول القياسي على جميع وكالات الأمم المتحدة والمنظمات غير الحكومية الشريكة لها (</a:t>
            </a:r>
            <a:r>
              <a:rPr lang="en-US" sz="2400" dirty="0"/>
              <a:t>I) </a:t>
            </a:r>
            <a:r>
              <a:rPr lang="ar-IQ" sz="2400" dirty="0"/>
              <a:t>عند تقديم شكوى رسمية ضد موظفيها. </a:t>
            </a:r>
          </a:p>
          <a:p>
            <a:pPr marL="342900" lvl="0" indent="-342900" algn="r" rtl="1">
              <a:spcBef>
                <a:spcPts val="600"/>
              </a:spcBef>
              <a:buClr>
                <a:srgbClr val="D16349"/>
              </a:buClr>
              <a:buSzPct val="70000"/>
              <a:buFont typeface="Arial" pitchFamily="34" charset="0"/>
              <a:buChar char="•"/>
            </a:pPr>
            <a:r>
              <a:rPr lang="ar-IQ" sz="2400" dirty="0"/>
              <a:t>الغرض من مقدم الخدمة الخاص هو تسهيل اتباع نهج في طريقة تلقي الشكاوى وتسجيلها وطريقة تقديم مساعدة الضحايا. </a:t>
            </a:r>
          </a:p>
          <a:p>
            <a:pPr marL="342900" lvl="0" indent="-342900" algn="r" rtl="1">
              <a:spcBef>
                <a:spcPts val="600"/>
              </a:spcBef>
              <a:buClr>
                <a:srgbClr val="D16349"/>
              </a:buClr>
              <a:buSzPct val="70000"/>
              <a:buFont typeface="Arial" pitchFamily="34" charset="0"/>
              <a:buChar char="•"/>
            </a:pPr>
            <a:r>
              <a:rPr lang="ar-IQ" sz="2400" dirty="0"/>
              <a:t>تستقبل فرقة العمل الخاصة بالحماية من الاستغلال والانتهاك الجنسيين وتسجيلها وإحالتها ومتابعتها مع الوكالة المعنية المسؤولة عن التحقيق</a:t>
            </a:r>
            <a:endParaRPr lang="en-GB" sz="6600" b="1" dirty="0">
              <a:solidFill>
                <a:schemeClr val="tx1"/>
              </a:solidFill>
            </a:endParaRPr>
          </a:p>
        </p:txBody>
      </p:sp>
    </p:spTree>
    <p:extLst>
      <p:ext uri="{BB962C8B-B14F-4D97-AF65-F5344CB8AC3E}">
        <p14:creationId xmlns:p14="http://schemas.microsoft.com/office/powerpoint/2010/main" val="292741458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515344"/>
          </a:xfrm>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ar-IQ" dirty="0"/>
              <a:t>إجراءات تقديم شكوى وإبلاغ </a:t>
            </a:r>
            <a:r>
              <a:rPr lang="en-US" dirty="0"/>
              <a:t>SEA</a:t>
            </a:r>
            <a:endParaRPr lang="en-GB" dirty="0">
              <a:solidFill>
                <a:schemeClr val="bg1"/>
              </a:solidFill>
            </a:endParaRPr>
          </a:p>
        </p:txBody>
      </p:sp>
      <p:sp>
        <p:nvSpPr>
          <p:cNvPr id="3" name="Subtitle 2"/>
          <p:cNvSpPr>
            <a:spLocks noGrp="1"/>
          </p:cNvSpPr>
          <p:nvPr>
            <p:ph type="subTitle" idx="1"/>
          </p:nvPr>
        </p:nvSpPr>
        <p:spPr>
          <a:xfrm>
            <a:off x="0" y="1515344"/>
            <a:ext cx="9144000" cy="5342656"/>
          </a:xfrm>
          <a:solidFill>
            <a:schemeClr val="accent5">
              <a:lumMod val="20000"/>
              <a:lumOff val="80000"/>
            </a:schemeClr>
          </a:solidFill>
        </p:spPr>
        <p:txBody>
          <a:bodyPr>
            <a:normAutofit/>
          </a:bodyPr>
          <a:lstStyle/>
          <a:p>
            <a:pPr marL="274320" lvl="0" indent="-274320" algn="r" rtl="1">
              <a:spcBef>
                <a:spcPts val="600"/>
              </a:spcBef>
              <a:buClr>
                <a:srgbClr val="D16349"/>
              </a:buClr>
              <a:buSzPct val="70000"/>
              <a:buFont typeface="Wingdings"/>
              <a:buChar char=""/>
            </a:pPr>
            <a:r>
              <a:rPr lang="ar-IQ" sz="2400" dirty="0">
                <a:solidFill>
                  <a:schemeClr val="tx1"/>
                </a:solidFill>
              </a:rPr>
              <a:t>إنها مسؤولية جماعية للموظفين والمستفيدين للإبلاغ عن قلق / شكوى </a:t>
            </a:r>
          </a:p>
          <a:p>
            <a:pPr marL="274320" lvl="0" indent="-274320" algn="r" rtl="1">
              <a:spcBef>
                <a:spcPts val="600"/>
              </a:spcBef>
              <a:buClr>
                <a:srgbClr val="D16349"/>
              </a:buClr>
              <a:buSzPct val="70000"/>
              <a:buFont typeface="Wingdings"/>
              <a:buChar char=""/>
            </a:pPr>
            <a:r>
              <a:rPr lang="ar-IQ" sz="2400" dirty="0">
                <a:solidFill>
                  <a:schemeClr val="tx1"/>
                </a:solidFill>
              </a:rPr>
              <a:t>عدم الإبلاغ هو خرق لمعايير السلوك يجب تقديم الشكاوى / التقارير بحسن نية ولا تحتاج إلى دليل قبل الإبلاغ </a:t>
            </a:r>
          </a:p>
          <a:p>
            <a:pPr marL="274320" lvl="0" indent="-274320" algn="r" rtl="1">
              <a:spcBef>
                <a:spcPts val="600"/>
              </a:spcBef>
              <a:buClr>
                <a:srgbClr val="D16349"/>
              </a:buClr>
              <a:buSzPct val="70000"/>
              <a:buFont typeface="Wingdings"/>
              <a:buChar char=""/>
            </a:pPr>
            <a:r>
              <a:rPr lang="ar-IQ" sz="2400" dirty="0">
                <a:solidFill>
                  <a:schemeClr val="tx1"/>
                </a:solidFill>
              </a:rPr>
              <a:t>يجب حماية الأفراد الذين يقدمون مثل هذه التقارير من الانتقام </a:t>
            </a:r>
          </a:p>
          <a:p>
            <a:pPr marL="274320" lvl="0" indent="-274320" algn="r" rtl="1">
              <a:spcBef>
                <a:spcPts val="600"/>
              </a:spcBef>
              <a:buClr>
                <a:srgbClr val="D16349"/>
              </a:buClr>
              <a:buSzPct val="70000"/>
              <a:buFont typeface="Wingdings"/>
              <a:buChar char=""/>
            </a:pPr>
            <a:r>
              <a:rPr lang="ar-IQ" sz="2400" dirty="0">
                <a:solidFill>
                  <a:schemeClr val="tx1"/>
                </a:solidFill>
              </a:rPr>
              <a:t>يجب ألا يقوم الموظفون الفرديون بإجراء تحقيقاتهم الخاصة </a:t>
            </a:r>
          </a:p>
          <a:p>
            <a:pPr marL="274320" lvl="0" indent="-274320" algn="r" rtl="1">
              <a:spcBef>
                <a:spcPts val="600"/>
              </a:spcBef>
              <a:buClr>
                <a:srgbClr val="D16349"/>
              </a:buClr>
              <a:buSzPct val="70000"/>
              <a:buFont typeface="Wingdings"/>
              <a:buChar char=""/>
            </a:pPr>
            <a:r>
              <a:rPr lang="ar-IQ" sz="2400" dirty="0">
                <a:solidFill>
                  <a:schemeClr val="tx1"/>
                </a:solidFill>
              </a:rPr>
              <a:t>الإبلاغ عن معلومات خاطئة أو كيدية عن موظف آخر عن قصد وعن قصد يعد سوء سلوك في حالة الشك أو عدم التأكد مما يجب القيام به ،</a:t>
            </a:r>
          </a:p>
          <a:p>
            <a:pPr marL="274320" lvl="0" indent="-274320" algn="r" rtl="1">
              <a:spcBef>
                <a:spcPts val="600"/>
              </a:spcBef>
              <a:buClr>
                <a:srgbClr val="D16349"/>
              </a:buClr>
              <a:buSzPct val="70000"/>
              <a:buFont typeface="Wingdings"/>
              <a:buChar char=""/>
            </a:pPr>
            <a:r>
              <a:rPr lang="ar-IQ" sz="2400" dirty="0">
                <a:solidFill>
                  <a:schemeClr val="tx1"/>
                </a:solidFill>
              </a:rPr>
              <a:t> اطلب المشورة من شبكة الحماية من الاستغلال والانتهاك الجنسيين في العراق!</a:t>
            </a:r>
            <a:endParaRPr lang="en-GB" sz="1100" b="1" dirty="0">
              <a:solidFill>
                <a:schemeClr val="tx1"/>
              </a:solidFill>
            </a:endParaRPr>
          </a:p>
        </p:txBody>
      </p:sp>
    </p:spTree>
    <p:extLst>
      <p:ext uri="{BB962C8B-B14F-4D97-AF65-F5344CB8AC3E}">
        <p14:creationId xmlns:p14="http://schemas.microsoft.com/office/powerpoint/2010/main" val="59360382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556792"/>
          </a:xfrm>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ar-IQ" dirty="0"/>
              <a:t>إجراءات تقديم شكوى وإبلاغ </a:t>
            </a:r>
            <a:r>
              <a:rPr lang="en-US" dirty="0"/>
              <a:t>SEA</a:t>
            </a:r>
            <a:endParaRPr lang="en-GB" dirty="0">
              <a:solidFill>
                <a:schemeClr val="bg1"/>
              </a:solidFill>
            </a:endParaRPr>
          </a:p>
        </p:txBody>
      </p:sp>
      <p:sp>
        <p:nvSpPr>
          <p:cNvPr id="3" name="Subtitle 2"/>
          <p:cNvSpPr>
            <a:spLocks noGrp="1"/>
          </p:cNvSpPr>
          <p:nvPr>
            <p:ph type="subTitle" idx="1"/>
          </p:nvPr>
        </p:nvSpPr>
        <p:spPr>
          <a:xfrm>
            <a:off x="0" y="1528019"/>
            <a:ext cx="9144000" cy="5329981"/>
          </a:xfrm>
          <a:solidFill>
            <a:schemeClr val="accent5">
              <a:lumMod val="20000"/>
              <a:lumOff val="80000"/>
            </a:schemeClr>
          </a:solidFill>
        </p:spPr>
        <p:txBody>
          <a:bodyPr>
            <a:normAutofit/>
          </a:bodyPr>
          <a:lstStyle/>
          <a:p>
            <a:pPr marL="274320" lvl="0" indent="-274320" algn="r" rtl="1">
              <a:spcBef>
                <a:spcPts val="600"/>
              </a:spcBef>
              <a:buClr>
                <a:srgbClr val="D16349"/>
              </a:buClr>
              <a:buSzPct val="70000"/>
            </a:pPr>
            <a:endParaRPr lang="en-GB" sz="2400" dirty="0">
              <a:solidFill>
                <a:schemeClr val="tx1"/>
              </a:solidFill>
            </a:endParaRPr>
          </a:p>
          <a:p>
            <a:pPr marL="274320" lvl="0" indent="-274320" algn="r" rtl="1">
              <a:spcBef>
                <a:spcPts val="600"/>
              </a:spcBef>
              <a:buClr>
                <a:srgbClr val="D16349"/>
              </a:buClr>
              <a:buSzPct val="70000"/>
            </a:pPr>
            <a:r>
              <a:rPr lang="ar-IQ" sz="2400" dirty="0"/>
              <a:t>شكاوى المستفيدين</a:t>
            </a:r>
          </a:p>
          <a:p>
            <a:pPr marL="274320" lvl="0" indent="-274320" algn="r" rtl="1">
              <a:spcBef>
                <a:spcPts val="600"/>
              </a:spcBef>
              <a:buClr>
                <a:srgbClr val="D16349"/>
              </a:buClr>
              <a:buSzPct val="70000"/>
            </a:pPr>
            <a:r>
              <a:rPr lang="ar-IQ" sz="2400" dirty="0"/>
              <a:t> يمكن تلقي الشكاوى من المستفيدين من خلال مركز الاتصال التابع للأمم المتحدة للنازحين (80069999 - الرقم المجاني) أو البريد الإلكتروني: شبكة </a:t>
            </a:r>
            <a:r>
              <a:rPr lang="en-US" sz="2400" dirty="0"/>
              <a:t>PSEA iraq-psea@un.org </a:t>
            </a:r>
            <a:r>
              <a:rPr lang="ar-IQ" sz="2400" dirty="0"/>
              <a:t>بالإضافة إلى آليات تلقي الشكاوى الأخرى المتاحة ، بما في ذلك: </a:t>
            </a:r>
          </a:p>
          <a:p>
            <a:pPr marL="342900" lvl="0" indent="-342900" algn="r" rtl="1">
              <a:spcBef>
                <a:spcPts val="600"/>
              </a:spcBef>
              <a:buClr>
                <a:srgbClr val="D16349"/>
              </a:buClr>
              <a:buSzPct val="70000"/>
              <a:buFont typeface="Arial" pitchFamily="34" charset="0"/>
              <a:buChar char="•"/>
            </a:pPr>
            <a:r>
              <a:rPr lang="ar-IQ" sz="2400" dirty="0"/>
              <a:t>نقاط الاتصال المجتمعية</a:t>
            </a:r>
          </a:p>
          <a:p>
            <a:pPr marL="342900" lvl="0" indent="-342900" algn="r" rtl="1">
              <a:spcBef>
                <a:spcPts val="600"/>
              </a:spcBef>
              <a:buClr>
                <a:srgbClr val="D16349"/>
              </a:buClr>
              <a:buSzPct val="70000"/>
              <a:buFont typeface="Arial" pitchFamily="34" charset="0"/>
              <a:buChar char="•"/>
            </a:pPr>
            <a:r>
              <a:rPr lang="ar-IQ" sz="2400" dirty="0"/>
              <a:t> صندوق الاقتراحات في المخيمات </a:t>
            </a:r>
          </a:p>
          <a:p>
            <a:pPr marL="342900" lvl="0" indent="-342900" algn="r" rtl="1">
              <a:spcBef>
                <a:spcPts val="600"/>
              </a:spcBef>
              <a:buClr>
                <a:srgbClr val="D16349"/>
              </a:buClr>
              <a:buSzPct val="70000"/>
              <a:buFont typeface="Arial" pitchFamily="34" charset="0"/>
              <a:buChar char="•"/>
            </a:pPr>
            <a:r>
              <a:rPr lang="ar-IQ" sz="2400" dirty="0"/>
              <a:t>مراكز نسائية </a:t>
            </a:r>
          </a:p>
          <a:p>
            <a:pPr marL="342900" lvl="0" indent="-342900" algn="r" rtl="1">
              <a:spcBef>
                <a:spcPts val="600"/>
              </a:spcBef>
              <a:buClr>
                <a:srgbClr val="D16349"/>
              </a:buClr>
              <a:buSzPct val="70000"/>
              <a:buFont typeface="Arial" pitchFamily="34" charset="0"/>
              <a:buChar char="•"/>
            </a:pPr>
            <a:r>
              <a:rPr lang="ar-IQ" sz="2400" dirty="0"/>
              <a:t>مراكز الأطفال </a:t>
            </a:r>
          </a:p>
          <a:p>
            <a:pPr marL="342900" lvl="0" indent="-342900" algn="r" rtl="1">
              <a:spcBef>
                <a:spcPts val="600"/>
              </a:spcBef>
              <a:buClr>
                <a:srgbClr val="D16349"/>
              </a:buClr>
              <a:buSzPct val="70000"/>
              <a:buFont typeface="Arial" pitchFamily="34" charset="0"/>
              <a:buChar char="•"/>
            </a:pPr>
            <a:r>
              <a:rPr lang="ar-IQ" sz="2400" dirty="0"/>
              <a:t>آليات الإحالة الخاصة بالعنف المبني على النوع الاجتماعي</a:t>
            </a:r>
            <a:endParaRPr lang="en-US" sz="2100" dirty="0">
              <a:solidFill>
                <a:prstClr val="black"/>
              </a:solidFill>
              <a:latin typeface="Century Schoolbook"/>
            </a:endParaRPr>
          </a:p>
          <a:p>
            <a:pPr algn="r" rtl="1"/>
            <a:endParaRPr lang="en-GB" sz="1100" b="1" dirty="0">
              <a:solidFill>
                <a:srgbClr val="FF0000"/>
              </a:solidFill>
            </a:endParaRPr>
          </a:p>
        </p:txBody>
      </p:sp>
    </p:spTree>
    <p:extLst>
      <p:ext uri="{BB962C8B-B14F-4D97-AF65-F5344CB8AC3E}">
        <p14:creationId xmlns:p14="http://schemas.microsoft.com/office/powerpoint/2010/main" val="372333546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95" y="33189"/>
            <a:ext cx="9144000" cy="1556792"/>
          </a:xfrm>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n-GB" dirty="0"/>
              <a:t>PSEA COMPLAINT AND REPORTING</a:t>
            </a:r>
          </a:p>
        </p:txBody>
      </p:sp>
      <p:sp>
        <p:nvSpPr>
          <p:cNvPr id="3" name="Subtitle 2"/>
          <p:cNvSpPr>
            <a:spLocks noGrp="1"/>
          </p:cNvSpPr>
          <p:nvPr>
            <p:ph type="subTitle" idx="1"/>
          </p:nvPr>
        </p:nvSpPr>
        <p:spPr>
          <a:xfrm>
            <a:off x="0" y="1628799"/>
            <a:ext cx="9144000" cy="5229201"/>
          </a:xfrm>
          <a:solidFill>
            <a:schemeClr val="accent5">
              <a:lumMod val="20000"/>
              <a:lumOff val="80000"/>
            </a:schemeClr>
          </a:solidFill>
        </p:spPr>
        <p:txBody>
          <a:bodyPr>
            <a:normAutofit/>
          </a:bodyPr>
          <a:lstStyle/>
          <a:p>
            <a:pPr marL="274320" lvl="0" indent="-274320" algn="l">
              <a:spcBef>
                <a:spcPts val="600"/>
              </a:spcBef>
              <a:buClr>
                <a:srgbClr val="D16349"/>
              </a:buClr>
              <a:buSzPct val="70000"/>
            </a:pPr>
            <a:r>
              <a:rPr lang="en-US" sz="2400" b="1" dirty="0">
                <a:solidFill>
                  <a:prstClr val="black"/>
                </a:solidFill>
                <a:latin typeface="Century Schoolbook"/>
              </a:rPr>
              <a:t>Whom to contact?</a:t>
            </a:r>
          </a:p>
          <a:p>
            <a:pPr marL="274320" lvl="0" indent="-274320" algn="l">
              <a:spcBef>
                <a:spcPts val="600"/>
              </a:spcBef>
              <a:buClr>
                <a:srgbClr val="D16349"/>
              </a:buClr>
              <a:buSzPct val="70000"/>
            </a:pPr>
            <a:endParaRPr lang="en-US" sz="2400" dirty="0">
              <a:solidFill>
                <a:prstClr val="black"/>
              </a:solidFill>
              <a:latin typeface="Century Schoolbook"/>
            </a:endParaRPr>
          </a:p>
          <a:p>
            <a:pPr marL="640080" lvl="1" indent="-274320" algn="l">
              <a:buClr>
                <a:srgbClr val="D16349"/>
              </a:buClr>
              <a:buSzPct val="80000"/>
              <a:buFont typeface="Wingdings 2"/>
              <a:buChar char=""/>
            </a:pPr>
            <a:r>
              <a:rPr lang="en-US" sz="2100" dirty="0">
                <a:solidFill>
                  <a:prstClr val="black"/>
                </a:solidFill>
                <a:latin typeface="Century Schoolbook"/>
              </a:rPr>
              <a:t>PSEA Iraq Network:</a:t>
            </a:r>
          </a:p>
          <a:p>
            <a:pPr marL="1737360" lvl="5" indent="-182880">
              <a:buClr>
                <a:srgbClr val="D16349"/>
              </a:buClr>
            </a:pPr>
            <a:r>
              <a:rPr lang="en-US" sz="1600" b="1" dirty="0">
                <a:solidFill>
                  <a:prstClr val="white"/>
                </a:solidFill>
                <a:latin typeface="Century Schoolbook"/>
              </a:rPr>
              <a:t>		</a:t>
            </a:r>
            <a:r>
              <a:rPr lang="en-US" sz="2100" dirty="0">
                <a:solidFill>
                  <a:prstClr val="black"/>
                </a:solidFill>
                <a:latin typeface="Century Schoolbook"/>
              </a:rPr>
              <a:t>Dr. Omar  </a:t>
            </a:r>
            <a:r>
              <a:rPr lang="en-US" sz="2100" dirty="0" err="1">
                <a:solidFill>
                  <a:prstClr val="black"/>
                </a:solidFill>
                <a:latin typeface="Century Schoolbook"/>
              </a:rPr>
              <a:t>Elfaroug</a:t>
            </a:r>
            <a:r>
              <a:rPr lang="en-US" sz="2100" dirty="0">
                <a:solidFill>
                  <a:prstClr val="black"/>
                </a:solidFill>
                <a:latin typeface="Century Schoolbook"/>
              </a:rPr>
              <a:t> ( </a:t>
            </a:r>
            <a:r>
              <a:rPr lang="en-US" sz="2100" u="sng" dirty="0">
                <a:solidFill>
                  <a:prstClr val="black"/>
                </a:solidFill>
                <a:latin typeface="Century Schoolbook"/>
              </a:rPr>
              <a:t>elfarough@unfpa.org</a:t>
            </a:r>
            <a:r>
              <a:rPr lang="en-US" sz="2100" dirty="0">
                <a:solidFill>
                  <a:prstClr val="black"/>
                </a:solidFill>
                <a:latin typeface="Century Schoolbook"/>
              </a:rPr>
              <a:t>) / UNFPA Coordinator</a:t>
            </a:r>
            <a:r>
              <a:rPr lang="en-US" sz="2400" dirty="0">
                <a:solidFill>
                  <a:prstClr val="black"/>
                </a:solidFill>
                <a:latin typeface="Century Schoolbook"/>
              </a:rPr>
              <a:t>	</a:t>
            </a:r>
            <a:endParaRPr lang="nl-NL" sz="2400" b="1" dirty="0">
              <a:solidFill>
                <a:srgbClr val="646B86"/>
              </a:solidFill>
              <a:latin typeface="Century Schoolbook"/>
            </a:endParaRPr>
          </a:p>
          <a:p>
            <a:pPr marL="1737360" lvl="5" indent="-182880">
              <a:buClr>
                <a:srgbClr val="D16349"/>
              </a:buClr>
            </a:pPr>
            <a:r>
              <a:rPr lang="nl-NL" sz="2400" dirty="0">
                <a:solidFill>
                  <a:srgbClr val="646B86"/>
                </a:solidFill>
                <a:latin typeface="Century Schoolbook"/>
              </a:rPr>
              <a:t>    </a:t>
            </a:r>
            <a:r>
              <a:rPr lang="en-GB" sz="2100" dirty="0">
                <a:solidFill>
                  <a:prstClr val="black"/>
                </a:solidFill>
                <a:latin typeface="Century Schoolbook"/>
              </a:rPr>
              <a:t>Anh </a:t>
            </a:r>
            <a:r>
              <a:rPr lang="en-GB" sz="2100" dirty="0" err="1">
                <a:solidFill>
                  <a:prstClr val="black"/>
                </a:solidFill>
                <a:latin typeface="Century Schoolbook"/>
              </a:rPr>
              <a:t>Phoung</a:t>
            </a:r>
            <a:r>
              <a:rPr lang="en-GB" sz="2100" dirty="0">
                <a:solidFill>
                  <a:prstClr val="black"/>
                </a:solidFill>
                <a:latin typeface="Century Schoolbook"/>
              </a:rPr>
              <a:t> Doan </a:t>
            </a:r>
            <a:r>
              <a:rPr lang="en-GB" sz="2100" u="sng" dirty="0">
                <a:solidFill>
                  <a:prstClr val="black"/>
                </a:solidFill>
                <a:latin typeface="Century Schoolbook"/>
              </a:rPr>
              <a:t>(</a:t>
            </a:r>
            <a:r>
              <a:rPr lang="en-GB" sz="2100" u="sng" dirty="0">
                <a:solidFill>
                  <a:prstClr val="black"/>
                </a:solidFill>
                <a:latin typeface="Century Schoolbook"/>
                <a:hlinkClick r:id="rId2">
                  <a:extLst>
                    <a:ext uri="{A12FA001-AC4F-418D-AE19-62706E023703}">
                      <ahyp:hlinkClr xmlns:ahyp="http://schemas.microsoft.com/office/drawing/2018/hyperlinkcolor" val="tx"/>
                    </a:ext>
                  </a:extLst>
                </a:hlinkClick>
              </a:rPr>
              <a:t>doan@unhcr.org</a:t>
            </a:r>
            <a:r>
              <a:rPr lang="en-GB" sz="2100" u="sng" dirty="0">
                <a:solidFill>
                  <a:prstClr val="black"/>
                </a:solidFill>
                <a:latin typeface="Century Schoolbook"/>
              </a:rPr>
              <a:t>)/ UNHCR</a:t>
            </a:r>
            <a:endParaRPr lang="en-US" sz="2100" u="sng" dirty="0">
              <a:solidFill>
                <a:prstClr val="black"/>
              </a:solidFill>
              <a:latin typeface="Century Schoolbook"/>
            </a:endParaRPr>
          </a:p>
          <a:p>
            <a:pPr marL="1737360" lvl="5" indent="-182880" algn="l">
              <a:buClr>
                <a:srgbClr val="D16349"/>
              </a:buClr>
            </a:pPr>
            <a:endParaRPr lang="en-US" sz="2100" dirty="0">
              <a:solidFill>
                <a:prstClr val="black"/>
              </a:solidFill>
              <a:latin typeface="Century Schoolbook"/>
            </a:endParaRPr>
          </a:p>
          <a:p>
            <a:pPr marL="640080" lvl="1" indent="-274320" algn="l">
              <a:buClr>
                <a:srgbClr val="D16349"/>
              </a:buClr>
              <a:buSzPct val="80000"/>
              <a:buFont typeface="Wingdings 2"/>
              <a:buChar char=""/>
            </a:pPr>
            <a:r>
              <a:rPr lang="en-US" sz="2100" dirty="0">
                <a:solidFill>
                  <a:prstClr val="black"/>
                </a:solidFill>
                <a:latin typeface="Century Schoolbook"/>
              </a:rPr>
              <a:t>PSEA Focal Points in your organization</a:t>
            </a:r>
          </a:p>
          <a:p>
            <a:pPr algn="l"/>
            <a:endParaRPr lang="en-GB" sz="1200" b="1" dirty="0">
              <a:solidFill>
                <a:schemeClr val="tx1"/>
              </a:solidFill>
            </a:endParaRPr>
          </a:p>
        </p:txBody>
      </p:sp>
    </p:spTree>
    <p:extLst>
      <p:ext uri="{BB962C8B-B14F-4D97-AF65-F5344CB8AC3E}">
        <p14:creationId xmlns:p14="http://schemas.microsoft.com/office/powerpoint/2010/main" val="41894100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a:t>ما الذي يجب الإبلاغ عنه</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pPr algn="r" rtl="1"/>
            <a:r>
              <a:rPr lang="ar-SA" dirty="0"/>
              <a:t>من الذي ارتكب المخالفة المزعومة؟</a:t>
            </a:r>
            <a:endParaRPr lang="en-US" dirty="0"/>
          </a:p>
          <a:p>
            <a:pPr algn="r" rtl="1"/>
            <a:r>
              <a:rPr lang="ar-SA" dirty="0"/>
              <a:t>هل تعرف ما إذا كان هناك أي شخص آخر متورط؟</a:t>
            </a:r>
            <a:endParaRPr lang="en-US" dirty="0"/>
          </a:p>
          <a:p>
            <a:pPr algn="r" rtl="1"/>
            <a:r>
              <a:rPr lang="ar-SA" dirty="0"/>
              <a:t>اذكر الأسماء الكاملة والألقاب والمنظمة إن أمكن</a:t>
            </a:r>
            <a:r>
              <a:rPr lang="en-US" dirty="0"/>
              <a:t>).</a:t>
            </a:r>
          </a:p>
          <a:p>
            <a:pPr algn="r" rtl="1"/>
            <a:r>
              <a:rPr lang="ar-SA" dirty="0"/>
              <a:t>ماذا حدث؟ صِف بالتفصيل ما تعرفه أو تشتبه في وقوعه في حادث استغلال واستغلال جنسي</a:t>
            </a:r>
            <a:r>
              <a:rPr lang="en-US" dirty="0"/>
              <a:t>.</a:t>
            </a:r>
          </a:p>
          <a:p>
            <a:pPr algn="r" rtl="1"/>
            <a:r>
              <a:rPr lang="ar-SA" dirty="0"/>
              <a:t>من كان متورطا؟</a:t>
            </a:r>
            <a:endParaRPr lang="en-US" dirty="0"/>
          </a:p>
          <a:p>
            <a:pPr algn="r" rtl="1"/>
            <a:r>
              <a:rPr lang="ar-SA" dirty="0"/>
              <a:t>هل كان هناك شهود؟ -</a:t>
            </a:r>
            <a:endParaRPr lang="en-US" dirty="0"/>
          </a:p>
          <a:p>
            <a:pPr algn="r" rtl="1"/>
            <a:r>
              <a:rPr lang="ar-SA" dirty="0"/>
              <a:t>متى وأين وقع الحادث؟</a:t>
            </a:r>
            <a:endParaRPr lang="en-US" dirty="0"/>
          </a:p>
          <a:p>
            <a:pPr algn="r" rtl="1"/>
            <a:r>
              <a:rPr lang="en-US" dirty="0"/>
              <a:t>  </a:t>
            </a:r>
            <a:r>
              <a:rPr lang="ar-SA" dirty="0"/>
              <a:t>تقديم التواريخ والوقت ، إذا كان ذلك ممكنًا</a:t>
            </a:r>
            <a:endParaRPr lang="en-US" dirty="0"/>
          </a:p>
        </p:txBody>
      </p:sp>
    </p:spTree>
    <p:extLst>
      <p:ext uri="{BB962C8B-B14F-4D97-AF65-F5344CB8AC3E}">
        <p14:creationId xmlns:p14="http://schemas.microsoft.com/office/powerpoint/2010/main" val="417206053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858000"/>
          </a:xfrm>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ar-IQ" sz="5400" dirty="0">
                <a:solidFill>
                  <a:schemeClr val="tx1"/>
                </a:solidFill>
              </a:rPr>
              <a:t>العمل الجماعي: دراسة الحالة</a:t>
            </a:r>
            <a:br>
              <a:rPr lang="ar-IQ" sz="5400" dirty="0">
                <a:solidFill>
                  <a:schemeClr val="tx1"/>
                </a:solidFill>
              </a:rPr>
            </a:br>
            <a:br>
              <a:rPr lang="ar-IQ" sz="5400" dirty="0">
                <a:solidFill>
                  <a:schemeClr val="tx1"/>
                </a:solidFill>
              </a:rPr>
            </a:br>
            <a:endParaRPr lang="en-GB" sz="5400" b="1" i="1" dirty="0">
              <a:solidFill>
                <a:schemeClr val="tx1"/>
              </a:solidFill>
            </a:endParaRPr>
          </a:p>
        </p:txBody>
      </p:sp>
    </p:spTree>
    <p:extLst>
      <p:ext uri="{BB962C8B-B14F-4D97-AF65-F5344CB8AC3E}">
        <p14:creationId xmlns:p14="http://schemas.microsoft.com/office/powerpoint/2010/main" val="140067210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234891"/>
            <a:ext cx="8424936" cy="1296144"/>
          </a:xfrm>
          <a:solidFill>
            <a:schemeClr val="accent1"/>
          </a:solidFill>
          <a:ln>
            <a:solidFill>
              <a:schemeClr val="tx1"/>
            </a:solidFill>
          </a:ln>
        </p:spPr>
        <p:txBody>
          <a:bodyPr>
            <a:noAutofit/>
          </a:bodyPr>
          <a:lstStyle/>
          <a:p>
            <a:pPr algn="r"/>
            <a:endParaRPr lang="en-GB" sz="2800" b="1" dirty="0"/>
          </a:p>
        </p:txBody>
      </p:sp>
      <p:sp>
        <p:nvSpPr>
          <p:cNvPr id="3" name="Subtitle 2"/>
          <p:cNvSpPr>
            <a:spLocks noGrp="1"/>
          </p:cNvSpPr>
          <p:nvPr>
            <p:ph type="subTitle" idx="1"/>
          </p:nvPr>
        </p:nvSpPr>
        <p:spPr>
          <a:xfrm>
            <a:off x="539552" y="1628799"/>
            <a:ext cx="8352928" cy="4752529"/>
          </a:xfrm>
          <a:solidFill>
            <a:schemeClr val="accent5">
              <a:lumMod val="20000"/>
              <a:lumOff val="80000"/>
            </a:schemeClr>
          </a:solidFill>
        </p:spPr>
        <p:txBody>
          <a:bodyPr>
            <a:normAutofit/>
          </a:bodyPr>
          <a:lstStyle/>
          <a:p>
            <a:pPr lvl="0" algn="l" fontAlgn="base">
              <a:lnSpc>
                <a:spcPct val="80000"/>
              </a:lnSpc>
              <a:spcAft>
                <a:spcPct val="0"/>
              </a:spcAft>
            </a:pPr>
            <a:endParaRPr lang="en-US" altLang="en-US" sz="2600" dirty="0">
              <a:solidFill>
                <a:prstClr val="black"/>
              </a:solidFill>
              <a:latin typeface="Calligraph421 BT"/>
            </a:endParaRPr>
          </a:p>
          <a:p>
            <a:endParaRPr lang="en-GB" sz="6600" b="1"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1" y="332657"/>
            <a:ext cx="1584175" cy="11521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Tree>
    <p:extLst>
      <p:ext uri="{BB962C8B-B14F-4D97-AF65-F5344CB8AC3E}">
        <p14:creationId xmlns:p14="http://schemas.microsoft.com/office/powerpoint/2010/main" val="369444119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normAutofit fontScale="90000"/>
          </a:bodyPr>
          <a:lstStyle/>
          <a:p>
            <a:r>
              <a:rPr lang="ar-IQ" b="1" dirty="0">
                <a:solidFill>
                  <a:srgbClr val="FFC000"/>
                </a:solidFill>
              </a:rPr>
              <a:t>من هم مرتكبو العنف؟</a:t>
            </a:r>
            <a:br>
              <a:rPr lang="ar-IQ" dirty="0">
                <a:solidFill>
                  <a:srgbClr val="FFC000"/>
                </a:solidFill>
              </a:rPr>
            </a:br>
            <a:endParaRPr lang="en-US" dirty="0">
              <a:solidFill>
                <a:srgbClr val="FFC000"/>
              </a:solidFill>
            </a:endParaRPr>
          </a:p>
        </p:txBody>
      </p:sp>
      <p:sp>
        <p:nvSpPr>
          <p:cNvPr id="3" name="Content Placeholder 2"/>
          <p:cNvSpPr>
            <a:spLocks noGrp="1"/>
          </p:cNvSpPr>
          <p:nvPr>
            <p:ph idx="1"/>
          </p:nvPr>
        </p:nvSpPr>
        <p:spPr/>
        <p:txBody>
          <a:bodyPr>
            <a:normAutofit fontScale="92500" lnSpcReduction="10000"/>
          </a:bodyPr>
          <a:lstStyle/>
          <a:p>
            <a:pPr marL="0" indent="0" algn="r" rtl="1">
              <a:buNone/>
            </a:pPr>
            <a:r>
              <a:rPr lang="ar-IQ" dirty="0"/>
              <a:t>•	أي شخص في موقع القوة و/أو السلطة و/أو التحكم</a:t>
            </a:r>
          </a:p>
          <a:p>
            <a:pPr marL="0" indent="0" algn="r" rtl="1">
              <a:buNone/>
            </a:pPr>
            <a:r>
              <a:rPr lang="ar-IQ" dirty="0"/>
              <a:t>•	(أحد أفراد العائلة )الأب، الأخ...( أو أحد الأقارب)</a:t>
            </a:r>
          </a:p>
          <a:p>
            <a:pPr marL="0" indent="0" algn="r" rtl="1">
              <a:buNone/>
            </a:pPr>
            <a:r>
              <a:rPr lang="ar-IQ" dirty="0"/>
              <a:t>•	الأقران، الأصدقاء</a:t>
            </a:r>
          </a:p>
          <a:p>
            <a:pPr marL="0" indent="0" algn="r" rtl="1">
              <a:buNone/>
            </a:pPr>
            <a:r>
              <a:rPr lang="ar-IQ" dirty="0"/>
              <a:t>•	الشريك/ة الحميم/ة أو الزوج/ة</a:t>
            </a:r>
          </a:p>
          <a:p>
            <a:pPr marL="0" indent="0" algn="r" rtl="1">
              <a:buNone/>
            </a:pPr>
            <a:r>
              <a:rPr lang="ar-IQ" dirty="0"/>
              <a:t>•	أحد المعارف أو الأغراب</a:t>
            </a:r>
          </a:p>
          <a:p>
            <a:pPr marL="0" indent="0" algn="r" rtl="1">
              <a:buNone/>
            </a:pPr>
            <a:r>
              <a:rPr lang="ar-IQ" dirty="0"/>
              <a:t>•	مقدمو الخدمات والمساعدون الاجتماعيون أو مقدمو الخدمات الإنسانية أو الزملاء أو المدراء أو المشرفون</a:t>
            </a:r>
          </a:p>
          <a:p>
            <a:pPr marL="0" indent="0" algn="r" rtl="1">
              <a:buNone/>
            </a:pPr>
            <a:r>
              <a:rPr lang="ar-IQ" dirty="0"/>
              <a:t>•	ممثل للدولة أو لأي مؤسسة/منظمة دينية أو غير دينية</a:t>
            </a:r>
          </a:p>
          <a:p>
            <a:pPr marL="0" indent="0" algn="r">
              <a:buNone/>
            </a:pPr>
            <a:r>
              <a:rPr lang="ar-IQ" dirty="0"/>
              <a:t> </a:t>
            </a:r>
          </a:p>
          <a:p>
            <a:pPr marL="0" indent="0" algn="r">
              <a:buNone/>
            </a:pPr>
            <a:endParaRPr lang="en-US" dirty="0"/>
          </a:p>
        </p:txBody>
      </p:sp>
    </p:spTree>
    <p:extLst>
      <p:ext uri="{BB962C8B-B14F-4D97-AF65-F5344CB8AC3E}">
        <p14:creationId xmlns:p14="http://schemas.microsoft.com/office/powerpoint/2010/main" val="311274091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619672"/>
          </a:xfrm>
          <a:solidFill>
            <a:schemeClr val="tx2">
              <a:lumMod val="60000"/>
              <a:lumOff val="40000"/>
            </a:schemeClr>
          </a:solidFill>
        </p:spPr>
        <p:txBody>
          <a:bodyPr>
            <a:normAutofit fontScale="90000"/>
          </a:bodyPr>
          <a:lstStyle/>
          <a:p>
            <a:br>
              <a:rPr lang="ar-IQ" dirty="0">
                <a:solidFill>
                  <a:srgbClr val="FFC000"/>
                </a:solidFill>
              </a:rPr>
            </a:br>
            <a:r>
              <a:rPr lang="ar-IQ" dirty="0">
                <a:solidFill>
                  <a:srgbClr val="FFC000"/>
                </a:solidFill>
              </a:rPr>
              <a:t>يمكن تقسيم أشكال العنف القائم على أساس النوع الاجتماعي إلى خمسة أطر، وهي كالآتي :</a:t>
            </a:r>
            <a:br>
              <a:rPr lang="ar-IQ" dirty="0">
                <a:solidFill>
                  <a:srgbClr val="FFC000"/>
                </a:solidFill>
              </a:rPr>
            </a:br>
            <a:endParaRPr lang="en-US" dirty="0">
              <a:solidFill>
                <a:srgbClr val="FFC000"/>
              </a:solidFill>
            </a:endParaRPr>
          </a:p>
        </p:txBody>
      </p:sp>
      <p:sp>
        <p:nvSpPr>
          <p:cNvPr id="3" name="Content Placeholder 2"/>
          <p:cNvSpPr>
            <a:spLocks noGrp="1"/>
          </p:cNvSpPr>
          <p:nvPr>
            <p:ph idx="1"/>
          </p:nvPr>
        </p:nvSpPr>
        <p:spPr>
          <a:xfrm>
            <a:off x="467544" y="1916832"/>
            <a:ext cx="8229600" cy="4525963"/>
          </a:xfrm>
        </p:spPr>
        <p:txBody>
          <a:bodyPr>
            <a:normAutofit fontScale="77500" lnSpcReduction="20000"/>
          </a:bodyPr>
          <a:lstStyle/>
          <a:p>
            <a:pPr marL="0" indent="0" algn="r" rtl="1">
              <a:buNone/>
            </a:pPr>
            <a:r>
              <a:rPr lang="ar-IQ" b="1" dirty="0"/>
              <a:t>أ .الإطار الزوجي: </a:t>
            </a:r>
            <a:r>
              <a:rPr lang="ar-IQ" dirty="0"/>
              <a:t>يضم كل أشكال العنف الممارس في إطار العلاقة الزوجية.</a:t>
            </a:r>
          </a:p>
          <a:p>
            <a:pPr marL="0" indent="0" algn="r" rtl="1">
              <a:buNone/>
            </a:pPr>
            <a:r>
              <a:rPr lang="ar-IQ" b="1" dirty="0"/>
              <a:t>ب. الإطار الحميمي اللازوجي: </a:t>
            </a:r>
            <a:r>
              <a:rPr lang="ar-IQ" dirty="0"/>
              <a:t>يضم كل أشكال العنف الممارس من قبل أشخاص مرتبطين بعلاقة حميمة كالزوج السابق أو الخطيب أو الصديق.</a:t>
            </a:r>
          </a:p>
          <a:p>
            <a:pPr marL="0" indent="0" algn="r" rtl="1">
              <a:buNone/>
            </a:pPr>
            <a:r>
              <a:rPr lang="ar-IQ" b="1" dirty="0"/>
              <a:t>ج. الإطار العائلي: </a:t>
            </a:r>
            <a:r>
              <a:rPr lang="ar-IQ" dirty="0"/>
              <a:t>يضم مختلف أشكال العنف الممارس من قبل أفراد الأسرة أو الأقارب.</a:t>
            </a:r>
          </a:p>
          <a:p>
            <a:pPr marL="0" indent="0" algn="r" rtl="1">
              <a:buNone/>
            </a:pPr>
            <a:r>
              <a:rPr lang="ar-IQ" b="1" dirty="0"/>
              <a:t>د .الإطار الاجتماعي: </a:t>
            </a:r>
            <a:r>
              <a:rPr lang="ar-IQ" dirty="0"/>
              <a:t>يضم كل أشكال العنف الممارس في أماكن العمل والأماكن العامة والمؤسسات التعليمية وفي الجوار، أو ذاك الممارس من قبل مجهولين.</a:t>
            </a:r>
          </a:p>
          <a:p>
            <a:pPr marL="0" indent="0" algn="r" rtl="1">
              <a:buNone/>
            </a:pPr>
            <a:r>
              <a:rPr lang="ar-IQ" b="1" dirty="0"/>
              <a:t>ه .الإطار المؤسساتي: </a:t>
            </a:r>
            <a:r>
              <a:rPr lang="ar-IQ" dirty="0"/>
              <a:t>العنف الذي ترتكبه الدولة أو تتغاضى عنه أينما وقع. مثلاً: عندما يتقدّم الناجي بشكوى ولا يجد إنصافاً أو استجابة )أقسام الشرطة، المحاكم..</a:t>
            </a:r>
          </a:p>
          <a:p>
            <a:pPr marL="0" indent="0" algn="r">
              <a:buNone/>
            </a:pPr>
            <a:r>
              <a:rPr lang="ar-IQ" dirty="0"/>
              <a:t> </a:t>
            </a:r>
          </a:p>
          <a:p>
            <a:pPr marL="0" indent="0" algn="r">
              <a:buNone/>
            </a:pPr>
            <a:endParaRPr lang="en-US" dirty="0"/>
          </a:p>
        </p:txBody>
      </p:sp>
    </p:spTree>
    <p:extLst>
      <p:ext uri="{BB962C8B-B14F-4D97-AF65-F5344CB8AC3E}">
        <p14:creationId xmlns:p14="http://schemas.microsoft.com/office/powerpoint/2010/main" val="193477129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8229600" cy="1080120"/>
          </a:xfrm>
          <a:solidFill>
            <a:schemeClr val="tx2">
              <a:lumMod val="60000"/>
              <a:lumOff val="40000"/>
            </a:schemeClr>
          </a:solidFill>
        </p:spPr>
        <p:txBody>
          <a:bodyPr>
            <a:normAutofit fontScale="90000"/>
          </a:bodyPr>
          <a:lstStyle/>
          <a:p>
            <a:r>
              <a:rPr lang="ar-IQ" b="1" dirty="0">
                <a:solidFill>
                  <a:srgbClr val="FFC000"/>
                </a:solidFill>
              </a:rPr>
              <a:t>أسباب العنف القائم على النوع االجتماعي</a:t>
            </a:r>
            <a:br>
              <a:rPr lang="ar-IQ" b="1" dirty="0">
                <a:solidFill>
                  <a:srgbClr val="FFC000"/>
                </a:solidFill>
              </a:rPr>
            </a:br>
            <a:endParaRPr lang="en-US" dirty="0">
              <a:solidFill>
                <a:srgbClr val="FFC000"/>
              </a:solidFill>
            </a:endParaRPr>
          </a:p>
        </p:txBody>
      </p:sp>
      <p:sp>
        <p:nvSpPr>
          <p:cNvPr id="3" name="Content Placeholder 2"/>
          <p:cNvSpPr>
            <a:spLocks noGrp="1"/>
          </p:cNvSpPr>
          <p:nvPr>
            <p:ph idx="1"/>
          </p:nvPr>
        </p:nvSpPr>
        <p:spPr/>
        <p:txBody>
          <a:bodyPr/>
          <a:lstStyle/>
          <a:p>
            <a:pPr algn="r" rtl="1"/>
            <a:r>
              <a:rPr lang="ar-IQ" dirty="0"/>
              <a:t>يعتبر التمييز وعدم المساواة بين الجنسين والممارسات المتعلقة بهما والعادات والتقاليد المسيئة للنساء والفتيات والمتجذرة داخل المجتمعات من أهم الأسباب للعنف القائم على النوع الاجتماعي ، إضافة للنظرة الدونية للنساء والسلطة الأبوية التي ترسخ المفهوم الخاطئ لتبعية النساء للرجال وبالتالي تساهم في اتخاذهم للقرارات وتوسيع دائرة السيطرة على النساء. </a:t>
            </a:r>
          </a:p>
          <a:p>
            <a:pPr marL="0" indent="0" algn="r" rtl="1">
              <a:buNone/>
            </a:pPr>
            <a:endParaRPr lang="ar-IQ" dirty="0"/>
          </a:p>
          <a:p>
            <a:pPr algn="r" rtl="1"/>
            <a:endParaRPr lang="en-US" dirty="0"/>
          </a:p>
        </p:txBody>
      </p:sp>
    </p:spTree>
    <p:extLst>
      <p:ext uri="{BB962C8B-B14F-4D97-AF65-F5344CB8AC3E}">
        <p14:creationId xmlns:p14="http://schemas.microsoft.com/office/powerpoint/2010/main" val="4894950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556793"/>
          </a:xfrm>
          <a:ln/>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br>
              <a:rPr lang="en-US" dirty="0">
                <a:solidFill>
                  <a:srgbClr val="FFC000"/>
                </a:solidFill>
              </a:rPr>
            </a:br>
            <a:br>
              <a:rPr lang="en-US" dirty="0">
                <a:solidFill>
                  <a:srgbClr val="FFC000"/>
                </a:solidFill>
              </a:rPr>
            </a:br>
            <a:r>
              <a:rPr lang="ar-IQ" dirty="0">
                <a:solidFill>
                  <a:srgbClr val="FFC000"/>
                </a:solidFill>
              </a:rPr>
              <a:t>تعريف المصطلحات</a:t>
            </a:r>
            <a:br>
              <a:rPr lang="en-US" dirty="0">
                <a:solidFill>
                  <a:srgbClr val="FFC000"/>
                </a:solidFill>
              </a:rPr>
            </a:br>
            <a:endParaRPr lang="en-GB" dirty="0">
              <a:solidFill>
                <a:srgbClr val="FFC000"/>
              </a:solidFill>
            </a:endParaRPr>
          </a:p>
        </p:txBody>
      </p:sp>
      <p:sp>
        <p:nvSpPr>
          <p:cNvPr id="3" name="Subtitle 2"/>
          <p:cNvSpPr>
            <a:spLocks noGrp="1"/>
          </p:cNvSpPr>
          <p:nvPr>
            <p:ph type="subTitle" idx="1"/>
          </p:nvPr>
        </p:nvSpPr>
        <p:spPr>
          <a:xfrm>
            <a:off x="27389" y="1556791"/>
            <a:ext cx="9116611" cy="5301209"/>
          </a:xfrm>
          <a:solidFill>
            <a:schemeClr val="accent5">
              <a:lumMod val="20000"/>
              <a:lumOff val="80000"/>
            </a:schemeClr>
          </a:solidFill>
        </p:spPr>
        <p:txBody>
          <a:bodyPr>
            <a:normAutofit/>
          </a:bodyPr>
          <a:lstStyle/>
          <a:p>
            <a:pPr marL="457200" lvl="0" indent="-457200" algn="r" rtl="1">
              <a:spcBef>
                <a:spcPts val="600"/>
              </a:spcBef>
              <a:buClr>
                <a:srgbClr val="D16349"/>
              </a:buClr>
              <a:buSzPct val="70000"/>
            </a:pPr>
            <a:r>
              <a:rPr lang="ar-IQ" sz="2000" dirty="0">
                <a:solidFill>
                  <a:schemeClr val="tx1"/>
                </a:solidFill>
              </a:rPr>
              <a:t>الاستغلال الجنسي = أي إساءة فعلية أو محاولة استغلال لمنصب قوة أو ضعف أو ثقة لأغراض جنسية</a:t>
            </a:r>
            <a:endParaRPr lang="en-US" sz="2000" dirty="0">
              <a:solidFill>
                <a:schemeClr val="tx1"/>
              </a:solidFill>
            </a:endParaRPr>
          </a:p>
          <a:p>
            <a:pPr marL="457200" lvl="0" indent="-457200" algn="r" rtl="1">
              <a:spcBef>
                <a:spcPts val="600"/>
              </a:spcBef>
              <a:buClr>
                <a:srgbClr val="D16349"/>
              </a:buClr>
              <a:buSzPct val="70000"/>
            </a:pPr>
            <a:r>
              <a:rPr lang="en-AU" sz="2000" i="1" dirty="0">
                <a:solidFill>
                  <a:schemeClr val="tx1"/>
                </a:solidFill>
                <a:latin typeface="Century Schoolbook"/>
              </a:rPr>
              <a:t>	</a:t>
            </a:r>
            <a:r>
              <a:rPr lang="en-AU" sz="2000" dirty="0">
                <a:solidFill>
                  <a:schemeClr val="tx1"/>
                </a:solidFill>
                <a:latin typeface="Century Schoolbook"/>
              </a:rPr>
              <a:t>	</a:t>
            </a:r>
          </a:p>
          <a:p>
            <a:pPr marL="457200" lvl="0" indent="-457200" algn="r" rtl="1">
              <a:spcBef>
                <a:spcPts val="600"/>
              </a:spcBef>
              <a:buClr>
                <a:srgbClr val="D16349"/>
              </a:buClr>
              <a:buSzPct val="70000"/>
            </a:pPr>
            <a:r>
              <a:rPr lang="ar-IQ" sz="2000" dirty="0">
                <a:solidFill>
                  <a:schemeClr val="tx1"/>
                </a:solidFill>
              </a:rPr>
              <a:t>الاعتداء الجنسي = التدخل الجسدي الفعلي أو المهدَّد بطابع جنسي بالقوة أو في ظل ظروف غير متكافئة / قسرية على سبيل المثال الاعتداء الجنسي والاغتصاب</a:t>
            </a:r>
          </a:p>
          <a:p>
            <a:pPr marL="457200" lvl="0" indent="-457200" algn="l">
              <a:spcBef>
                <a:spcPts val="600"/>
              </a:spcBef>
              <a:buClr>
                <a:srgbClr val="D16349"/>
              </a:buClr>
              <a:buSzPct val="70000"/>
            </a:pPr>
            <a:endParaRPr lang="en-GB" sz="1600" b="1" dirty="0">
              <a:solidFill>
                <a:schemeClr val="tx1"/>
              </a:solidFill>
            </a:endParaRPr>
          </a:p>
          <a:p>
            <a:pPr algn="r" rtl="1"/>
            <a:r>
              <a:rPr lang="ar-IQ" sz="1600" b="1" dirty="0">
                <a:solidFill>
                  <a:srgbClr val="FF0000"/>
                </a:solidFill>
              </a:rPr>
              <a:t>ملاحظة: من المهم أن نتذكر أن بعض الأفعال قد تشكل استغلالًا جنسيًا واعتداءًا جنسيًا ، وليس بالضرورة أن يكون هذا أو ذاك.</a:t>
            </a:r>
          </a:p>
          <a:p>
            <a:pPr algn="r" rtl="1"/>
            <a:endParaRPr lang="en-GB" sz="1600" b="1" dirty="0">
              <a:solidFill>
                <a:srgbClr val="FF0000"/>
              </a:solidFill>
            </a:endParaRPr>
          </a:p>
          <a:p>
            <a:pPr marL="285750" indent="-285750" algn="r" rtl="1">
              <a:buFont typeface="Arial" panose="020B0604020202020204" pitchFamily="34" charset="0"/>
              <a:buChar char="•"/>
            </a:pPr>
            <a:r>
              <a:rPr lang="ar-IQ" sz="1600" b="1" dirty="0">
                <a:solidFill>
                  <a:srgbClr val="FF0000"/>
                </a:solidFill>
              </a:rPr>
              <a:t>كل الاستغلال الجنسي هو شكل من أشكال العنف القائم على النوع الاجتماعي. ومع ذلك ، ليست كل أشكال العنف المبني على النوع الاجتماعي هي من الاستغلال الجنسي </a:t>
            </a:r>
            <a:endParaRPr lang="en-GB" sz="1600" b="1" dirty="0">
              <a:solidFill>
                <a:schemeClr val="tx1"/>
              </a:solidFill>
            </a:endParaRPr>
          </a:p>
        </p:txBody>
      </p:sp>
    </p:spTree>
    <p:extLst>
      <p:ext uri="{BB962C8B-B14F-4D97-AF65-F5344CB8AC3E}">
        <p14:creationId xmlns:p14="http://schemas.microsoft.com/office/powerpoint/2010/main" val="352930601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556792"/>
          </a:xfrm>
          <a:ln/>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br>
              <a:rPr lang="en-US" dirty="0">
                <a:solidFill>
                  <a:srgbClr val="FFC000"/>
                </a:solidFill>
              </a:rPr>
            </a:br>
            <a:br>
              <a:rPr lang="en-US" dirty="0">
                <a:solidFill>
                  <a:srgbClr val="FFC000"/>
                </a:solidFill>
              </a:rPr>
            </a:br>
            <a:r>
              <a:rPr lang="ar-IQ" dirty="0">
                <a:solidFill>
                  <a:srgbClr val="FFC000"/>
                </a:solidFill>
              </a:rPr>
              <a:t>تعريف المصطلحات</a:t>
            </a:r>
            <a:br>
              <a:rPr lang="en-US" dirty="0">
                <a:solidFill>
                  <a:srgbClr val="FFC000"/>
                </a:solidFill>
              </a:rPr>
            </a:br>
            <a:endParaRPr lang="en-GB" dirty="0">
              <a:solidFill>
                <a:srgbClr val="FFC000"/>
              </a:solidFill>
            </a:endParaRPr>
          </a:p>
        </p:txBody>
      </p:sp>
      <p:sp>
        <p:nvSpPr>
          <p:cNvPr id="3" name="Subtitle 2"/>
          <p:cNvSpPr>
            <a:spLocks noGrp="1"/>
          </p:cNvSpPr>
          <p:nvPr>
            <p:ph type="subTitle" idx="1"/>
          </p:nvPr>
        </p:nvSpPr>
        <p:spPr>
          <a:xfrm>
            <a:off x="0" y="1556791"/>
            <a:ext cx="9144000" cy="5301209"/>
          </a:xfrm>
          <a:solidFill>
            <a:schemeClr val="accent5">
              <a:lumMod val="20000"/>
              <a:lumOff val="80000"/>
            </a:schemeClr>
          </a:solidFill>
        </p:spPr>
        <p:txBody>
          <a:bodyPr>
            <a:normAutofit lnSpcReduction="10000"/>
          </a:bodyPr>
          <a:lstStyle/>
          <a:p>
            <a:endParaRPr lang="en-US" sz="2400" dirty="0">
              <a:solidFill>
                <a:schemeClr val="tx1"/>
              </a:solidFill>
            </a:endParaRPr>
          </a:p>
          <a:p>
            <a:r>
              <a:rPr lang="ar-IQ" sz="2400" b="1" dirty="0">
                <a:solidFill>
                  <a:schemeClr val="tx1"/>
                </a:solidFill>
              </a:rPr>
              <a:t>الموظف</a:t>
            </a:r>
            <a:r>
              <a:rPr lang="ar-IQ" sz="2400" dirty="0">
                <a:solidFill>
                  <a:schemeClr val="tx1"/>
                </a:solidFill>
              </a:rPr>
              <a:t>: يُعرّف الموظف على أنه أي شخص يعمل في مؤسستك أو يمثلها ، بغض النظر عما إذا كان يتم تعويضه ماليًا أم لا. لذلك ، فهو يشمل موظفي الوكالة الذين يتقاضون رواتب ، والمتطوعين ، والمتدربين ، وأعضاء مجلس الإدارة ، والأشخاص المعينين من السكان المستفيدين للقيام بعمل للوكالة ربما مقابل حصص إعاشة إضافية أو مزايا أخرى، وما إلى ذلك. تحدد بعض الوكالات مجموعة "الموظفين" المستفيدة. كعاملين حافزين.</a:t>
            </a:r>
          </a:p>
          <a:p>
            <a:br>
              <a:rPr lang="ar-IQ" sz="2400" dirty="0"/>
            </a:br>
            <a:endParaRPr lang="en-GB" sz="2400" kern="0" dirty="0">
              <a:solidFill>
                <a:prstClr val="black"/>
              </a:solidFill>
              <a:latin typeface="Times"/>
            </a:endParaRPr>
          </a:p>
          <a:p>
            <a:pPr lvl="0" algn="l" fontAlgn="base">
              <a:lnSpc>
                <a:spcPct val="90000"/>
              </a:lnSpc>
              <a:spcAft>
                <a:spcPct val="0"/>
              </a:spcAft>
              <a:buClr>
                <a:srgbClr val="4460EE"/>
              </a:buClr>
            </a:pPr>
            <a:endParaRPr lang="en-GB" sz="2400" kern="0" dirty="0">
              <a:solidFill>
                <a:prstClr val="black"/>
              </a:solidFill>
              <a:latin typeface="Times"/>
            </a:endParaRPr>
          </a:p>
          <a:p>
            <a:pPr rtl="1"/>
            <a:r>
              <a:rPr lang="ar-IQ" sz="2400" b="1" dirty="0">
                <a:solidFill>
                  <a:schemeClr val="tx1"/>
                </a:solidFill>
              </a:rPr>
              <a:t>التحرش الجنسي </a:t>
            </a:r>
            <a:r>
              <a:rPr lang="ar-IQ" sz="2400" dirty="0">
                <a:solidFill>
                  <a:schemeClr val="tx1"/>
                </a:solidFill>
              </a:rPr>
              <a:t>مقابل الاستغلال والانتهاك الجنسيين: يحدث الاستغلال والانتهاك الجنسيين ضد مستفيد أو عضو ضعيف في المجتمع</a:t>
            </a:r>
            <a:endParaRPr lang="en-US" sz="2400" dirty="0">
              <a:solidFill>
                <a:schemeClr val="tx1"/>
              </a:solidFill>
            </a:endParaRPr>
          </a:p>
          <a:p>
            <a:pPr rtl="1"/>
            <a:r>
              <a:rPr lang="ar-IQ" sz="2400" dirty="0">
                <a:solidFill>
                  <a:schemeClr val="tx1"/>
                </a:solidFill>
              </a:rPr>
              <a:t> يحدث </a:t>
            </a:r>
            <a:r>
              <a:rPr lang="ar-IQ" sz="2400" b="1" dirty="0">
                <a:solidFill>
                  <a:schemeClr val="tx1"/>
                </a:solidFill>
              </a:rPr>
              <a:t>التحرش الجنسي </a:t>
            </a:r>
            <a:r>
              <a:rPr lang="ar-IQ" sz="2400" dirty="0">
                <a:solidFill>
                  <a:schemeClr val="tx1"/>
                </a:solidFill>
              </a:rPr>
              <a:t>عند إساءة استخدام فروق القوة بين الموظفين.</a:t>
            </a:r>
          </a:p>
          <a:p>
            <a:br>
              <a:rPr lang="ar-IQ" sz="2400" dirty="0"/>
            </a:br>
            <a:endParaRPr lang="en-GB" sz="2400" kern="0" dirty="0">
              <a:solidFill>
                <a:prstClr val="black"/>
              </a:solidFill>
              <a:latin typeface="Times"/>
            </a:endParaRPr>
          </a:p>
          <a:p>
            <a:pPr lvl="0" algn="l" fontAlgn="base">
              <a:lnSpc>
                <a:spcPct val="90000"/>
              </a:lnSpc>
              <a:spcAft>
                <a:spcPct val="0"/>
              </a:spcAft>
              <a:buClr>
                <a:srgbClr val="4460EE"/>
              </a:buClr>
            </a:pPr>
            <a:endParaRPr lang="en-GB" sz="2100" kern="0" dirty="0">
              <a:solidFill>
                <a:prstClr val="black"/>
              </a:solidFill>
              <a:latin typeface="Times"/>
            </a:endParaRPr>
          </a:p>
          <a:p>
            <a:pPr marL="457200" lvl="0" indent="-457200" algn="l">
              <a:spcBef>
                <a:spcPts val="600"/>
              </a:spcBef>
              <a:buClr>
                <a:srgbClr val="D16349"/>
              </a:buClr>
              <a:buSzPct val="70000"/>
            </a:pPr>
            <a:endParaRPr lang="en-GB" sz="3600" b="1" dirty="0">
              <a:solidFill>
                <a:schemeClr val="tx1"/>
              </a:solidFill>
            </a:endParaRPr>
          </a:p>
        </p:txBody>
      </p:sp>
    </p:spTree>
    <p:extLst>
      <p:ext uri="{BB962C8B-B14F-4D97-AF65-F5344CB8AC3E}">
        <p14:creationId xmlns:p14="http://schemas.microsoft.com/office/powerpoint/2010/main" val="99029583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2788</TotalTime>
  <Words>3197</Words>
  <Application>Microsoft Office PowerPoint</Application>
  <PresentationFormat>On-screen Show (4:3)</PresentationFormat>
  <Paragraphs>284</Paragraphs>
  <Slides>46</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46</vt:i4>
      </vt:variant>
    </vt:vector>
  </HeadingPairs>
  <TitlesOfParts>
    <vt:vector size="55" baseType="lpstr">
      <vt:lpstr>Arial</vt:lpstr>
      <vt:lpstr>Arial Black</vt:lpstr>
      <vt:lpstr>Calibri</vt:lpstr>
      <vt:lpstr>Calligraph421 BT</vt:lpstr>
      <vt:lpstr>Century Schoolbook</vt:lpstr>
      <vt:lpstr>Times</vt:lpstr>
      <vt:lpstr>Wingdings</vt:lpstr>
      <vt:lpstr>Wingdings 2</vt:lpstr>
      <vt:lpstr>Office Theme</vt:lpstr>
      <vt:lpstr>منع من الاستغلال والاعتداء الجنسي PSEA</vt:lpstr>
      <vt:lpstr>العنف</vt:lpstr>
      <vt:lpstr>تعريف العنف القائم على النوع الاجتماعي GBV </vt:lpstr>
      <vt:lpstr> يمكن تصنيف العنف القائم علي نوع الاجتماعي بشكل عام علي  فئات تالية : </vt:lpstr>
      <vt:lpstr>من هم مرتكبو العنف؟ </vt:lpstr>
      <vt:lpstr> يمكن تقسيم أشكال العنف القائم على أساس النوع الاجتماعي إلى خمسة أطر، وهي كالآتي : </vt:lpstr>
      <vt:lpstr>أسباب العنف القائم على النوع االجتماعي </vt:lpstr>
      <vt:lpstr>  تعريف المصطلحات </vt:lpstr>
      <vt:lpstr>  تعريف المصطلحات </vt:lpstr>
      <vt:lpstr>LNon-Mandated Agencies</vt:lpstr>
      <vt:lpstr>SEAما هو الفرق بين الاستغلال و انتهاك الجنسي  GBV و التحرش الجنسي </vt:lpstr>
      <vt:lpstr> الهدف من التدريب  </vt:lpstr>
      <vt:lpstr>معايير السلوك للعاملين في المجال الإنساني</vt:lpstr>
      <vt:lpstr>خلفية</vt:lpstr>
      <vt:lpstr>خلفية</vt:lpstr>
      <vt:lpstr>SEA or GBV?</vt:lpstr>
      <vt:lpstr>SGB التزامات </vt:lpstr>
      <vt:lpstr>الالتزامات الستة الأساسية </vt:lpstr>
      <vt:lpstr>الالتزامات الستة الأساسية </vt:lpstr>
      <vt:lpstr>تشمل الاستغلال والانتهاك الجنسي أعمال الاتية::</vt:lpstr>
      <vt:lpstr>العمل الجماعي: ما هي بعض عواقب SEA ?</vt:lpstr>
      <vt:lpstr>عواقب الاستغلال والاعتداء الجنسيين على الضحية</vt:lpstr>
      <vt:lpstr>عواقب الاستغلال والاعتداء الجنسيين على الضحية</vt:lpstr>
      <vt:lpstr>عواقب الاستغلال والانتهاك الجنسيين علي المجتمع</vt:lpstr>
      <vt:lpstr>عواقب الاستغلال والانتهاك الجنسيين على الجاني</vt:lpstr>
      <vt:lpstr>عواقب للمنظمة  </vt:lpstr>
      <vt:lpstr>الوقاية من الاستغلال الجنسي والاستجابة له</vt:lpstr>
      <vt:lpstr>PowerPoint Presentation</vt:lpstr>
      <vt:lpstr>المعايير التنظيمية الأساسية للجنة الدائمة المشتركة بين الوكالات بشأن الحماية من الاستغلال والانتهاك الجنسيين</vt:lpstr>
      <vt:lpstr>المعايير التنظيمية الأساسية للجنة الدائمة المشتركة بين الوكالات بشأن الحماية من الاستغلال والانتهاك الجنسيين</vt:lpstr>
      <vt:lpstr>المعايير الأساسية للجنة الدائمة المشتركة بين الوكالات بشأن الحماية من الاستغلال والانتهاك الجنسيين</vt:lpstr>
      <vt:lpstr>المعايير الأساسية للجنة الدائمة المشتركة بين الوكالات بشأن الحماية من الاستغلال والانتهاك الجنسيين</vt:lpstr>
      <vt:lpstr>الإبلاغ عن الشكاوى  </vt:lpstr>
      <vt:lpstr>ماذا تفعل عندما تصبح مدركًا للاعتداء و الانتهاك الجنسي المحتمل؟ </vt:lpstr>
      <vt:lpstr>ما هي بعض أسباب القلق من عدم الإبلاغ عنها؟؟</vt:lpstr>
      <vt:lpstr>معوقات الابلاغ</vt:lpstr>
      <vt:lpstr>معوقات الابلاغ</vt:lpstr>
      <vt:lpstr>معوقات الابلاغ</vt:lpstr>
      <vt:lpstr>دعم الضحايا</vt:lpstr>
      <vt:lpstr>إجراءات تقديم شكوى وإبلاغ  SEA</vt:lpstr>
      <vt:lpstr>إجراءات تقديم شكوى وإبلاغ SEA</vt:lpstr>
      <vt:lpstr>إجراءات تقديم شكوى وإبلاغ SEA</vt:lpstr>
      <vt:lpstr>PSEA COMPLAINT AND REPORTING</vt:lpstr>
      <vt:lpstr>ما الذي يجب الإبلاغ عنه </vt:lpstr>
      <vt:lpstr>العمل الجماعي: دراسة الحالة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PSEA</dc:title>
  <dc:creator>Florence</dc:creator>
  <cp:lastModifiedBy>Malta Company</cp:lastModifiedBy>
  <cp:revision>201</cp:revision>
  <dcterms:created xsi:type="dcterms:W3CDTF">2017-01-08T07:16:50Z</dcterms:created>
  <dcterms:modified xsi:type="dcterms:W3CDTF">2021-02-02T12:25:58Z</dcterms:modified>
</cp:coreProperties>
</file>